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62" r:id="rId2"/>
    <p:sldId id="287" r:id="rId3"/>
    <p:sldId id="270" r:id="rId4"/>
    <p:sldId id="271" r:id="rId5"/>
    <p:sldId id="272" r:id="rId6"/>
    <p:sldId id="274" r:id="rId7"/>
    <p:sldId id="273" r:id="rId8"/>
    <p:sldId id="276" r:id="rId9"/>
    <p:sldId id="275" r:id="rId10"/>
    <p:sldId id="279" r:id="rId11"/>
    <p:sldId id="285" r:id="rId12"/>
    <p:sldId id="280" r:id="rId13"/>
    <p:sldId id="278" r:id="rId14"/>
    <p:sldId id="281" r:id="rId15"/>
    <p:sldId id="291" r:id="rId16"/>
    <p:sldId id="283" r:id="rId17"/>
    <p:sldId id="269" r:id="rId18"/>
    <p:sldId id="296" r:id="rId19"/>
    <p:sldId id="292" r:id="rId20"/>
    <p:sldId id="295" r:id="rId21"/>
    <p:sldId id="297" r:id="rId22"/>
    <p:sldId id="268" r:id="rId23"/>
    <p:sldId id="298" r:id="rId24"/>
    <p:sldId id="299" r:id="rId25"/>
    <p:sldId id="301" r:id="rId26"/>
    <p:sldId id="300" r:id="rId27"/>
    <p:sldId id="302" r:id="rId28"/>
    <p:sldId id="303" r:id="rId29"/>
    <p:sldId id="290" r:id="rId30"/>
    <p:sldId id="314" r:id="rId31"/>
    <p:sldId id="313" r:id="rId32"/>
    <p:sldId id="282" r:id="rId33"/>
    <p:sldId id="289" r:id="rId34"/>
    <p:sldId id="266" r:id="rId35"/>
    <p:sldId id="264" r:id="rId36"/>
    <p:sldId id="308" r:id="rId37"/>
    <p:sldId id="309" r:id="rId38"/>
    <p:sldId id="304" r:id="rId39"/>
    <p:sldId id="306" r:id="rId40"/>
    <p:sldId id="307" r:id="rId41"/>
    <p:sldId id="310" r:id="rId42"/>
    <p:sldId id="312" r:id="rId43"/>
    <p:sldId id="311" r:id="rId44"/>
    <p:sldId id="286" r:id="rId45"/>
    <p:sldId id="305" r:id="rId46"/>
    <p:sldId id="294" r:id="rId47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-Leander Reimer" initials="M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9" autoAdjust="0"/>
    <p:restoredTop sz="82286" autoAdjust="0"/>
  </p:normalViewPr>
  <p:slideViewPr>
    <p:cSldViewPr snapToGrid="0">
      <p:cViewPr varScale="1">
        <p:scale>
          <a:sx n="74" d="100"/>
          <a:sy n="74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60EFF-EF66-49ED-A15F-AFB7128B21F4}" type="doc">
      <dgm:prSet loTypeId="urn:microsoft.com/office/officeart/2005/8/layout/cycle1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A6AFDD2-04B5-4DDA-88E8-ED694D83E45A}">
      <dgm:prSet phldrT="[Text]"/>
      <dgm:spPr>
        <a:xfrm>
          <a:off x="2764570" y="22359"/>
          <a:ext cx="793184" cy="79318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de-DE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Add a </a:t>
          </a:r>
          <a:r>
            <a:rPr lang="de-DE" b="1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test</a:t>
          </a:r>
          <a:endParaRPr lang="de-DE" b="1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4A3FEF80-E7EF-4BC2-86F1-31E623AF6367}" type="parTrans" cxnId="{04A3EB5A-B5B9-46E1-802C-F2BB4CE81822}">
      <dgm:prSet/>
      <dgm:spPr/>
      <dgm:t>
        <a:bodyPr/>
        <a:lstStyle/>
        <a:p>
          <a:endParaRPr lang="de-DE"/>
        </a:p>
      </dgm:t>
    </dgm:pt>
    <dgm:pt modelId="{F2F7C409-8354-4C25-B3E1-1C7076C30AAF}" type="sibTrans" cxnId="{04A3EB5A-B5B9-46E1-802C-F2BB4CE81822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899068" y="-544"/>
          <a:ext cx="2973430" cy="2973430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ln/>
      </dgm:spPr>
      <dgm:t>
        <a:bodyPr/>
        <a:lstStyle/>
        <a:p>
          <a:endParaRPr lang="de-DE"/>
        </a:p>
      </dgm:t>
    </dgm:pt>
    <dgm:pt modelId="{6229A9B7-C63F-431B-AC79-3F9A5849411D}">
      <dgm:prSet phldrT="[Text]"/>
      <dgm:spPr>
        <a:xfrm>
          <a:off x="3126469" y="1497219"/>
          <a:ext cx="1027808" cy="79318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de-DE" b="1" dirty="0" smtClean="0">
              <a:solidFill>
                <a:srgbClr val="FF0000"/>
              </a:solidFill>
              <a:latin typeface="Arial"/>
              <a:ea typeface="+mn-ea"/>
              <a:cs typeface="+mn-cs"/>
            </a:rPr>
            <a:t>Run all </a:t>
          </a:r>
          <a:r>
            <a:rPr lang="de-DE" b="1" dirty="0" err="1" smtClean="0">
              <a:solidFill>
                <a:srgbClr val="FF0000"/>
              </a:solidFill>
              <a:latin typeface="Arial"/>
              <a:ea typeface="+mn-ea"/>
              <a:cs typeface="+mn-cs"/>
            </a:rPr>
            <a:t>tests</a:t>
          </a:r>
          <a:endParaRPr lang="de-DE" b="1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71C4C65B-CB48-46C9-8896-B8A6E7BA73C9}" type="parTrans" cxnId="{09700702-94D4-4DDD-9C25-1C5E2F563002}">
      <dgm:prSet/>
      <dgm:spPr/>
      <dgm:t>
        <a:bodyPr/>
        <a:lstStyle/>
        <a:p>
          <a:endParaRPr lang="de-DE"/>
        </a:p>
      </dgm:t>
    </dgm:pt>
    <dgm:pt modelId="{9A3B08E1-E6CC-42D6-8699-432286058B57}" type="sibTrans" cxnId="{09700702-94D4-4DDD-9C25-1C5E2F563002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899068" y="92940"/>
          <a:ext cx="2973430" cy="2973430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ln/>
      </dgm:spPr>
      <dgm:t>
        <a:bodyPr/>
        <a:lstStyle/>
        <a:p>
          <a:endParaRPr lang="de-DE"/>
        </a:p>
      </dgm:t>
    </dgm:pt>
    <dgm:pt modelId="{71D26406-C695-4B7D-9F12-2339276CA14E}">
      <dgm:prSet phldrT="[Text]"/>
      <dgm:spPr>
        <a:xfrm>
          <a:off x="1989190" y="2408732"/>
          <a:ext cx="793184" cy="79318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de-DE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Write </a:t>
          </a:r>
          <a:r>
            <a:rPr lang="de-DE" b="1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some</a:t>
          </a:r>
          <a:r>
            <a:rPr lang="de-DE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DE" b="1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code</a:t>
          </a:r>
          <a:endParaRPr lang="de-DE" b="1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49A52B6-E027-4E6F-B9D3-82050192FEBD}" type="parTrans" cxnId="{F3097C10-52F0-4D1B-B31C-126C4E561756}">
      <dgm:prSet/>
      <dgm:spPr/>
      <dgm:t>
        <a:bodyPr/>
        <a:lstStyle/>
        <a:p>
          <a:endParaRPr lang="de-DE"/>
        </a:p>
      </dgm:t>
    </dgm:pt>
    <dgm:pt modelId="{80377D8C-3B7F-4289-AB8F-4CFBDF1868E8}" type="sibTrans" cxnId="{F3097C10-52F0-4D1B-B31C-126C4E561756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899068" y="-544"/>
          <a:ext cx="2973430" cy="2973430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ln/>
      </dgm:spPr>
      <dgm:t>
        <a:bodyPr/>
        <a:lstStyle/>
        <a:p>
          <a:endParaRPr lang="de-DE"/>
        </a:p>
      </dgm:t>
    </dgm:pt>
    <dgm:pt modelId="{AE71A62A-6615-4161-B492-16FC999FFC37}">
      <dgm:prSet phldrT="[Text]"/>
      <dgm:spPr>
        <a:xfrm>
          <a:off x="540642" y="1497219"/>
          <a:ext cx="1181099" cy="79318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de-DE" b="1" dirty="0" smtClean="0">
              <a:solidFill>
                <a:srgbClr val="007A37"/>
              </a:solidFill>
              <a:latin typeface="Arial"/>
              <a:ea typeface="+mn-ea"/>
              <a:cs typeface="+mn-cs"/>
            </a:rPr>
            <a:t>Run all </a:t>
          </a:r>
          <a:r>
            <a:rPr lang="de-DE" b="1" dirty="0" err="1" smtClean="0">
              <a:solidFill>
                <a:srgbClr val="007A37"/>
              </a:solidFill>
              <a:latin typeface="Arial"/>
              <a:ea typeface="+mn-ea"/>
              <a:cs typeface="+mn-cs"/>
            </a:rPr>
            <a:t>tests</a:t>
          </a:r>
          <a:endParaRPr lang="de-DE" b="1" dirty="0">
            <a:solidFill>
              <a:srgbClr val="007A37"/>
            </a:solidFill>
            <a:latin typeface="Arial"/>
            <a:ea typeface="+mn-ea"/>
            <a:cs typeface="+mn-cs"/>
          </a:endParaRPr>
        </a:p>
      </dgm:t>
    </dgm:pt>
    <dgm:pt modelId="{F1052B69-7E27-43A5-8C76-CC2C30F58B6A}" type="parTrans" cxnId="{28E92CC8-57C7-41D1-8AC7-2E8E4566D6A5}">
      <dgm:prSet/>
      <dgm:spPr/>
      <dgm:t>
        <a:bodyPr/>
        <a:lstStyle/>
        <a:p>
          <a:endParaRPr lang="de-DE"/>
        </a:p>
      </dgm:t>
    </dgm:pt>
    <dgm:pt modelId="{1F1FAE5B-1BA9-401C-A343-D222C034B529}" type="sibTrans" cxnId="{28E92CC8-57C7-41D1-8AC7-2E8E4566D6A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899103" y="15979"/>
          <a:ext cx="2973430" cy="2973430"/>
        </a:xfrm>
        <a:prstGeom prst="circularArrow">
          <a:avLst>
            <a:gd name="adj1" fmla="val 5202"/>
            <a:gd name="adj2" fmla="val 336015"/>
            <a:gd name="adj3" fmla="val 12347612"/>
            <a:gd name="adj4" fmla="val 10814219"/>
            <a:gd name="adj5" fmla="val 6068"/>
          </a:avLst>
        </a:prstGeom>
        <a:ln/>
      </dgm:spPr>
      <dgm:t>
        <a:bodyPr/>
        <a:lstStyle/>
        <a:p>
          <a:endParaRPr lang="de-DE"/>
        </a:p>
      </dgm:t>
    </dgm:pt>
    <dgm:pt modelId="{98DA255E-C966-43A3-942D-D9FB81CFE934}">
      <dgm:prSet phldrT="[Text]" custT="1"/>
      <dgm:spPr>
        <a:xfrm>
          <a:off x="1064247" y="22356"/>
          <a:ext cx="1121634" cy="79318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de-DE" sz="1800" b="1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Refactor</a:t>
          </a:r>
          <a:r>
            <a:rPr lang="de-DE" sz="1800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DE" sz="1800" b="1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code</a:t>
          </a:r>
          <a:endParaRPr lang="de-DE" sz="1800" b="1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1607236-3BF6-4C1D-A780-F6BD433A19DD}" type="parTrans" cxnId="{35C86762-BA6F-434A-8B42-040ECE8B963C}">
      <dgm:prSet/>
      <dgm:spPr/>
      <dgm:t>
        <a:bodyPr/>
        <a:lstStyle/>
        <a:p>
          <a:endParaRPr lang="de-DE"/>
        </a:p>
      </dgm:t>
    </dgm:pt>
    <dgm:pt modelId="{20FC0654-404D-49DF-BD50-954F25B3421B}" type="sibTrans" cxnId="{35C86762-BA6F-434A-8B42-040ECE8B963C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918215" y="5037"/>
          <a:ext cx="2973430" cy="2973430"/>
        </a:xfrm>
        <a:prstGeom prst="circularArrow">
          <a:avLst>
            <a:gd name="adj1" fmla="val 5202"/>
            <a:gd name="adj2" fmla="val 336015"/>
            <a:gd name="adj3" fmla="val 16813283"/>
            <a:gd name="adj4" fmla="val 15626436"/>
            <a:gd name="adj5" fmla="val 6068"/>
          </a:avLst>
        </a:prstGeom>
        <a:ln/>
      </dgm:spPr>
      <dgm:t>
        <a:bodyPr/>
        <a:lstStyle/>
        <a:p>
          <a:endParaRPr lang="de-DE"/>
        </a:p>
      </dgm:t>
    </dgm:pt>
    <dgm:pt modelId="{81745E70-F1C4-4B1F-9F85-A1C32AB7AA25}" type="pres">
      <dgm:prSet presAssocID="{F2660EFF-EF66-49ED-A15F-AFB7128B21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3ABE027-5C82-4F1F-BC67-560A366C3182}" type="pres">
      <dgm:prSet presAssocID="{CA6AFDD2-04B5-4DDA-88E8-ED694D83E45A}" presName="dummy" presStyleCnt="0"/>
      <dgm:spPr/>
    </dgm:pt>
    <dgm:pt modelId="{10ABED1C-ED2E-4E44-B82D-8A30501F924E}" type="pres">
      <dgm:prSet presAssocID="{CA6AFDD2-04B5-4DDA-88E8-ED694D83E45A}" presName="node" presStyleLbl="revTx" presStyleIdx="0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05CE836E-591C-44E2-A73B-7255FB5A6502}" type="pres">
      <dgm:prSet presAssocID="{F2F7C409-8354-4C25-B3E1-1C7076C30AAF}" presName="sibTrans" presStyleLbl="node1" presStyleIdx="0" presStyleCnt="5"/>
      <dgm:spPr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</dgm:spPr>
      <dgm:t>
        <a:bodyPr/>
        <a:lstStyle/>
        <a:p>
          <a:endParaRPr lang="de-DE"/>
        </a:p>
      </dgm:t>
    </dgm:pt>
    <dgm:pt modelId="{59FD9364-7DCD-4EC3-A0C3-7108FB76D48A}" type="pres">
      <dgm:prSet presAssocID="{6229A9B7-C63F-431B-AC79-3F9A5849411D}" presName="dummy" presStyleCnt="0"/>
      <dgm:spPr/>
    </dgm:pt>
    <dgm:pt modelId="{84C29372-DDCB-4E69-87FE-1699B0988168}" type="pres">
      <dgm:prSet presAssocID="{6229A9B7-C63F-431B-AC79-3F9A5849411D}" presName="node" presStyleLbl="revTx" presStyleIdx="1" presStyleCnt="5" custScaleX="12958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C384078B-3B6C-4B9D-A454-41C1DA468FF4}" type="pres">
      <dgm:prSet presAssocID="{9A3B08E1-E6CC-42D6-8699-432286058B57}" presName="sibTrans" presStyleLbl="node1" presStyleIdx="1" presStyleCnt="5" custLinFactNeighborY="3144"/>
      <dgm:spPr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</dgm:spPr>
      <dgm:t>
        <a:bodyPr/>
        <a:lstStyle/>
        <a:p>
          <a:endParaRPr lang="de-DE"/>
        </a:p>
      </dgm:t>
    </dgm:pt>
    <dgm:pt modelId="{2C691764-7A6F-46DF-93F7-58B5A8F1ADC8}" type="pres">
      <dgm:prSet presAssocID="{71D26406-C695-4B7D-9F12-2339276CA14E}" presName="dummy" presStyleCnt="0"/>
      <dgm:spPr/>
    </dgm:pt>
    <dgm:pt modelId="{BBB3F667-4B00-41A8-9528-EDCD2C43EACF}" type="pres">
      <dgm:prSet presAssocID="{71D26406-C695-4B7D-9F12-2339276CA14E}" presName="node" presStyleLbl="revTx" presStyleIdx="2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FB09B4AE-2E5D-4DF5-9FCB-B540CAE722A3}" type="pres">
      <dgm:prSet presAssocID="{80377D8C-3B7F-4289-AB8F-4CFBDF1868E8}" presName="sibTrans" presStyleLbl="node1" presStyleIdx="2" presStyleCnt="5"/>
      <dgm:spPr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</dgm:spPr>
      <dgm:t>
        <a:bodyPr/>
        <a:lstStyle/>
        <a:p>
          <a:endParaRPr lang="de-DE"/>
        </a:p>
      </dgm:t>
    </dgm:pt>
    <dgm:pt modelId="{6BFE2D2D-7DEE-43A2-ADAB-4E464F3562BC}" type="pres">
      <dgm:prSet presAssocID="{AE71A62A-6615-4161-B492-16FC999FFC37}" presName="dummy" presStyleCnt="0"/>
      <dgm:spPr/>
    </dgm:pt>
    <dgm:pt modelId="{CD63DB0F-37C6-45DC-B5ED-394CC96AF1FB}" type="pres">
      <dgm:prSet presAssocID="{AE71A62A-6615-4161-B492-16FC999FFC37}" presName="node" presStyleLbl="revTx" presStyleIdx="3" presStyleCnt="5" custScaleX="14890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D06708B5-FA6F-4908-8657-77EAF0A09E02}" type="pres">
      <dgm:prSet presAssocID="{1F1FAE5B-1BA9-401C-A343-D222C034B529}" presName="sibTrans" presStyleLbl="node1" presStyleIdx="3" presStyleCnt="5"/>
      <dgm:spPr>
        <a:prstGeom prst="circularArrow">
          <a:avLst>
            <a:gd name="adj1" fmla="val 5202"/>
            <a:gd name="adj2" fmla="val 336015"/>
            <a:gd name="adj3" fmla="val 12347612"/>
            <a:gd name="adj4" fmla="val 10814219"/>
            <a:gd name="adj5" fmla="val 6068"/>
          </a:avLst>
        </a:prstGeom>
      </dgm:spPr>
      <dgm:t>
        <a:bodyPr/>
        <a:lstStyle/>
        <a:p>
          <a:endParaRPr lang="de-DE"/>
        </a:p>
      </dgm:t>
    </dgm:pt>
    <dgm:pt modelId="{3E9D209E-FABB-471D-86E4-055A1B9B0902}" type="pres">
      <dgm:prSet presAssocID="{98DA255E-C966-43A3-942D-D9FB81CFE934}" presName="dummy" presStyleCnt="0"/>
      <dgm:spPr/>
    </dgm:pt>
    <dgm:pt modelId="{0963ECC9-2104-4DD5-8494-5C5943C88943}" type="pres">
      <dgm:prSet presAssocID="{98DA255E-C966-43A3-942D-D9FB81CFE934}" presName="node" presStyleLbl="revTx" presStyleIdx="4" presStyleCnt="5" custScaleX="141409" custRadScaleRad="99351" custRadScaleInc="21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511BE92-BE09-4137-B5AE-3DC1D47FF123}" type="pres">
      <dgm:prSet presAssocID="{20FC0654-404D-49DF-BD50-954F25B3421B}" presName="sibTrans" presStyleLbl="node1" presStyleIdx="4" presStyleCnt="5"/>
      <dgm:spPr>
        <a:prstGeom prst="circularArrow">
          <a:avLst>
            <a:gd name="adj1" fmla="val 5202"/>
            <a:gd name="adj2" fmla="val 336015"/>
            <a:gd name="adj3" fmla="val 16813283"/>
            <a:gd name="adj4" fmla="val 15626436"/>
            <a:gd name="adj5" fmla="val 6068"/>
          </a:avLst>
        </a:prstGeom>
      </dgm:spPr>
      <dgm:t>
        <a:bodyPr/>
        <a:lstStyle/>
        <a:p>
          <a:endParaRPr lang="de-DE"/>
        </a:p>
      </dgm:t>
    </dgm:pt>
  </dgm:ptLst>
  <dgm:cxnLst>
    <dgm:cxn modelId="{217CD9CA-A10A-408C-BCD5-AB4429585923}" type="presOf" srcId="{20FC0654-404D-49DF-BD50-954F25B3421B}" destId="{6511BE92-BE09-4137-B5AE-3DC1D47FF123}" srcOrd="0" destOrd="0" presId="urn:microsoft.com/office/officeart/2005/8/layout/cycle1"/>
    <dgm:cxn modelId="{1BC0A4F9-D14B-428D-B00F-4D3CC750EE49}" type="presOf" srcId="{CA6AFDD2-04B5-4DDA-88E8-ED694D83E45A}" destId="{10ABED1C-ED2E-4E44-B82D-8A30501F924E}" srcOrd="0" destOrd="0" presId="urn:microsoft.com/office/officeart/2005/8/layout/cycle1"/>
    <dgm:cxn modelId="{C60E6DD0-4334-459C-8D30-E9FA1088BAC9}" type="presOf" srcId="{9A3B08E1-E6CC-42D6-8699-432286058B57}" destId="{C384078B-3B6C-4B9D-A454-41C1DA468FF4}" srcOrd="0" destOrd="0" presId="urn:microsoft.com/office/officeart/2005/8/layout/cycle1"/>
    <dgm:cxn modelId="{46174462-9387-4E74-A125-E87C9E5293AF}" type="presOf" srcId="{6229A9B7-C63F-431B-AC79-3F9A5849411D}" destId="{84C29372-DDCB-4E69-87FE-1699B0988168}" srcOrd="0" destOrd="0" presId="urn:microsoft.com/office/officeart/2005/8/layout/cycle1"/>
    <dgm:cxn modelId="{35C86762-BA6F-434A-8B42-040ECE8B963C}" srcId="{F2660EFF-EF66-49ED-A15F-AFB7128B21F4}" destId="{98DA255E-C966-43A3-942D-D9FB81CFE934}" srcOrd="4" destOrd="0" parTransId="{C1607236-3BF6-4C1D-A780-F6BD433A19DD}" sibTransId="{20FC0654-404D-49DF-BD50-954F25B3421B}"/>
    <dgm:cxn modelId="{F3097C10-52F0-4D1B-B31C-126C4E561756}" srcId="{F2660EFF-EF66-49ED-A15F-AFB7128B21F4}" destId="{71D26406-C695-4B7D-9F12-2339276CA14E}" srcOrd="2" destOrd="0" parTransId="{A49A52B6-E027-4E6F-B9D3-82050192FEBD}" sibTransId="{80377D8C-3B7F-4289-AB8F-4CFBDF1868E8}"/>
    <dgm:cxn modelId="{F72EB541-6A78-4824-821F-107B4AD018DC}" type="presOf" srcId="{71D26406-C695-4B7D-9F12-2339276CA14E}" destId="{BBB3F667-4B00-41A8-9528-EDCD2C43EACF}" srcOrd="0" destOrd="0" presId="urn:microsoft.com/office/officeart/2005/8/layout/cycle1"/>
    <dgm:cxn modelId="{1DA790D6-EC8B-4EB4-9624-417356416291}" type="presOf" srcId="{80377D8C-3B7F-4289-AB8F-4CFBDF1868E8}" destId="{FB09B4AE-2E5D-4DF5-9FCB-B540CAE722A3}" srcOrd="0" destOrd="0" presId="urn:microsoft.com/office/officeart/2005/8/layout/cycle1"/>
    <dgm:cxn modelId="{09700702-94D4-4DDD-9C25-1C5E2F563002}" srcId="{F2660EFF-EF66-49ED-A15F-AFB7128B21F4}" destId="{6229A9B7-C63F-431B-AC79-3F9A5849411D}" srcOrd="1" destOrd="0" parTransId="{71C4C65B-CB48-46C9-8896-B8A6E7BA73C9}" sibTransId="{9A3B08E1-E6CC-42D6-8699-432286058B57}"/>
    <dgm:cxn modelId="{9E53285B-9804-487C-9823-C50CE59D20D4}" type="presOf" srcId="{1F1FAE5B-1BA9-401C-A343-D222C034B529}" destId="{D06708B5-FA6F-4908-8657-77EAF0A09E02}" srcOrd="0" destOrd="0" presId="urn:microsoft.com/office/officeart/2005/8/layout/cycle1"/>
    <dgm:cxn modelId="{04A3EB5A-B5B9-46E1-802C-F2BB4CE81822}" srcId="{F2660EFF-EF66-49ED-A15F-AFB7128B21F4}" destId="{CA6AFDD2-04B5-4DDA-88E8-ED694D83E45A}" srcOrd="0" destOrd="0" parTransId="{4A3FEF80-E7EF-4BC2-86F1-31E623AF6367}" sibTransId="{F2F7C409-8354-4C25-B3E1-1C7076C30AAF}"/>
    <dgm:cxn modelId="{C08B894C-2C62-4C25-B2FF-0B8AC123C51D}" type="presOf" srcId="{AE71A62A-6615-4161-B492-16FC999FFC37}" destId="{CD63DB0F-37C6-45DC-B5ED-394CC96AF1FB}" srcOrd="0" destOrd="0" presId="urn:microsoft.com/office/officeart/2005/8/layout/cycle1"/>
    <dgm:cxn modelId="{1C55E820-1CE0-495D-9F7C-E58C24D3C229}" type="presOf" srcId="{F2660EFF-EF66-49ED-A15F-AFB7128B21F4}" destId="{81745E70-F1C4-4B1F-9F85-A1C32AB7AA25}" srcOrd="0" destOrd="0" presId="urn:microsoft.com/office/officeart/2005/8/layout/cycle1"/>
    <dgm:cxn modelId="{06794880-F844-4171-860C-033873A5D815}" type="presOf" srcId="{98DA255E-C966-43A3-942D-D9FB81CFE934}" destId="{0963ECC9-2104-4DD5-8494-5C5943C88943}" srcOrd="0" destOrd="0" presId="urn:microsoft.com/office/officeart/2005/8/layout/cycle1"/>
    <dgm:cxn modelId="{28E92CC8-57C7-41D1-8AC7-2E8E4566D6A5}" srcId="{F2660EFF-EF66-49ED-A15F-AFB7128B21F4}" destId="{AE71A62A-6615-4161-B492-16FC999FFC37}" srcOrd="3" destOrd="0" parTransId="{F1052B69-7E27-43A5-8C76-CC2C30F58B6A}" sibTransId="{1F1FAE5B-1BA9-401C-A343-D222C034B529}"/>
    <dgm:cxn modelId="{3A253EDD-2D31-45AA-A9E1-F284CBC1A3E3}" type="presOf" srcId="{F2F7C409-8354-4C25-B3E1-1C7076C30AAF}" destId="{05CE836E-591C-44E2-A73B-7255FB5A6502}" srcOrd="0" destOrd="0" presId="urn:microsoft.com/office/officeart/2005/8/layout/cycle1"/>
    <dgm:cxn modelId="{8F32637E-8330-4056-AB04-56503FE6533A}" type="presParOf" srcId="{81745E70-F1C4-4B1F-9F85-A1C32AB7AA25}" destId="{73ABE027-5C82-4F1F-BC67-560A366C3182}" srcOrd="0" destOrd="0" presId="urn:microsoft.com/office/officeart/2005/8/layout/cycle1"/>
    <dgm:cxn modelId="{CF176769-9CDA-41A9-BDD4-45F44E874477}" type="presParOf" srcId="{81745E70-F1C4-4B1F-9F85-A1C32AB7AA25}" destId="{10ABED1C-ED2E-4E44-B82D-8A30501F924E}" srcOrd="1" destOrd="0" presId="urn:microsoft.com/office/officeart/2005/8/layout/cycle1"/>
    <dgm:cxn modelId="{40A736E3-4755-464A-BDE0-D0B3183049C9}" type="presParOf" srcId="{81745E70-F1C4-4B1F-9F85-A1C32AB7AA25}" destId="{05CE836E-591C-44E2-A73B-7255FB5A6502}" srcOrd="2" destOrd="0" presId="urn:microsoft.com/office/officeart/2005/8/layout/cycle1"/>
    <dgm:cxn modelId="{3B9E7314-87F4-43C2-B669-3956CBBB8D11}" type="presParOf" srcId="{81745E70-F1C4-4B1F-9F85-A1C32AB7AA25}" destId="{59FD9364-7DCD-4EC3-A0C3-7108FB76D48A}" srcOrd="3" destOrd="0" presId="urn:microsoft.com/office/officeart/2005/8/layout/cycle1"/>
    <dgm:cxn modelId="{D4878A4A-AA31-46FE-8A08-673BDAF9EBC2}" type="presParOf" srcId="{81745E70-F1C4-4B1F-9F85-A1C32AB7AA25}" destId="{84C29372-DDCB-4E69-87FE-1699B0988168}" srcOrd="4" destOrd="0" presId="urn:microsoft.com/office/officeart/2005/8/layout/cycle1"/>
    <dgm:cxn modelId="{641A72F6-6079-4E97-A2AC-AE47231F851F}" type="presParOf" srcId="{81745E70-F1C4-4B1F-9F85-A1C32AB7AA25}" destId="{C384078B-3B6C-4B9D-A454-41C1DA468FF4}" srcOrd="5" destOrd="0" presId="urn:microsoft.com/office/officeart/2005/8/layout/cycle1"/>
    <dgm:cxn modelId="{28C0EEF8-C554-4C2D-8D26-5CCE8B64FD89}" type="presParOf" srcId="{81745E70-F1C4-4B1F-9F85-A1C32AB7AA25}" destId="{2C691764-7A6F-46DF-93F7-58B5A8F1ADC8}" srcOrd="6" destOrd="0" presId="urn:microsoft.com/office/officeart/2005/8/layout/cycle1"/>
    <dgm:cxn modelId="{2F3F764E-1CA2-4784-9BD7-31F98917ADC9}" type="presParOf" srcId="{81745E70-F1C4-4B1F-9F85-A1C32AB7AA25}" destId="{BBB3F667-4B00-41A8-9528-EDCD2C43EACF}" srcOrd="7" destOrd="0" presId="urn:microsoft.com/office/officeart/2005/8/layout/cycle1"/>
    <dgm:cxn modelId="{D83A7738-60D9-478E-810E-D91D1704608C}" type="presParOf" srcId="{81745E70-F1C4-4B1F-9F85-A1C32AB7AA25}" destId="{FB09B4AE-2E5D-4DF5-9FCB-B540CAE722A3}" srcOrd="8" destOrd="0" presId="urn:microsoft.com/office/officeart/2005/8/layout/cycle1"/>
    <dgm:cxn modelId="{C430B700-557E-4BBD-816A-02F1DAA24809}" type="presParOf" srcId="{81745E70-F1C4-4B1F-9F85-A1C32AB7AA25}" destId="{6BFE2D2D-7DEE-43A2-ADAB-4E464F3562BC}" srcOrd="9" destOrd="0" presId="urn:microsoft.com/office/officeart/2005/8/layout/cycle1"/>
    <dgm:cxn modelId="{22F1AE4F-C399-4AAB-82CB-90EF6F3E60CC}" type="presParOf" srcId="{81745E70-F1C4-4B1F-9F85-A1C32AB7AA25}" destId="{CD63DB0F-37C6-45DC-B5ED-394CC96AF1FB}" srcOrd="10" destOrd="0" presId="urn:microsoft.com/office/officeart/2005/8/layout/cycle1"/>
    <dgm:cxn modelId="{6F036311-E6B8-497B-9E69-B7220D27A78E}" type="presParOf" srcId="{81745E70-F1C4-4B1F-9F85-A1C32AB7AA25}" destId="{D06708B5-FA6F-4908-8657-77EAF0A09E02}" srcOrd="11" destOrd="0" presId="urn:microsoft.com/office/officeart/2005/8/layout/cycle1"/>
    <dgm:cxn modelId="{D9F8FCAC-AB69-4C3F-A4F3-6B3B3C0371EE}" type="presParOf" srcId="{81745E70-F1C4-4B1F-9F85-A1C32AB7AA25}" destId="{3E9D209E-FABB-471D-86E4-055A1B9B0902}" srcOrd="12" destOrd="0" presId="urn:microsoft.com/office/officeart/2005/8/layout/cycle1"/>
    <dgm:cxn modelId="{D69F1F62-BC34-4D05-AC1A-96E905BB65FE}" type="presParOf" srcId="{81745E70-F1C4-4B1F-9F85-A1C32AB7AA25}" destId="{0963ECC9-2104-4DD5-8494-5C5943C88943}" srcOrd="13" destOrd="0" presId="urn:microsoft.com/office/officeart/2005/8/layout/cycle1"/>
    <dgm:cxn modelId="{D6742394-B897-45CD-8B9F-5F630303DF74}" type="presParOf" srcId="{81745E70-F1C4-4B1F-9F85-A1C32AB7AA25}" destId="{6511BE92-BE09-4137-B5AE-3DC1D47FF123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BED1C-ED2E-4E44-B82D-8A30501F924E}">
      <dsp:nvSpPr>
        <dsp:cNvPr id="0" name=""/>
        <dsp:cNvSpPr/>
      </dsp:nvSpPr>
      <dsp:spPr>
        <a:xfrm>
          <a:off x="2764570" y="22359"/>
          <a:ext cx="793184" cy="793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Add a </a:t>
          </a:r>
          <a:r>
            <a:rPr lang="de-DE" sz="1800" b="1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test</a:t>
          </a:r>
          <a:endParaRPr lang="de-DE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764570" y="22359"/>
        <a:ext cx="793184" cy="793184"/>
      </dsp:txXfrm>
    </dsp:sp>
    <dsp:sp modelId="{05CE836E-591C-44E2-A73B-7255FB5A6502}">
      <dsp:nvSpPr>
        <dsp:cNvPr id="0" name=""/>
        <dsp:cNvSpPr/>
      </dsp:nvSpPr>
      <dsp:spPr>
        <a:xfrm>
          <a:off x="899068" y="-544"/>
          <a:ext cx="2973430" cy="2973430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84C29372-DDCB-4E69-87FE-1699B0988168}">
      <dsp:nvSpPr>
        <dsp:cNvPr id="0" name=""/>
        <dsp:cNvSpPr/>
      </dsp:nvSpPr>
      <dsp:spPr>
        <a:xfrm>
          <a:off x="3126469" y="1497219"/>
          <a:ext cx="1027808" cy="793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>
              <a:solidFill>
                <a:srgbClr val="FF0000"/>
              </a:solidFill>
              <a:latin typeface="Arial"/>
              <a:ea typeface="+mn-ea"/>
              <a:cs typeface="+mn-cs"/>
            </a:rPr>
            <a:t>Run all </a:t>
          </a:r>
          <a:r>
            <a:rPr lang="de-DE" sz="1800" b="1" kern="1200" dirty="0" err="1" smtClean="0">
              <a:solidFill>
                <a:srgbClr val="FF0000"/>
              </a:solidFill>
              <a:latin typeface="Arial"/>
              <a:ea typeface="+mn-ea"/>
              <a:cs typeface="+mn-cs"/>
            </a:rPr>
            <a:t>tests</a:t>
          </a:r>
          <a:endParaRPr lang="de-DE" sz="1800" b="1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3126469" y="1497219"/>
        <a:ext cx="1027808" cy="793184"/>
      </dsp:txXfrm>
    </dsp:sp>
    <dsp:sp modelId="{C384078B-3B6C-4B9D-A454-41C1DA468FF4}">
      <dsp:nvSpPr>
        <dsp:cNvPr id="0" name=""/>
        <dsp:cNvSpPr/>
      </dsp:nvSpPr>
      <dsp:spPr>
        <a:xfrm>
          <a:off x="899068" y="92940"/>
          <a:ext cx="2973430" cy="2973430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BBB3F667-4B00-41A8-9528-EDCD2C43EACF}">
      <dsp:nvSpPr>
        <dsp:cNvPr id="0" name=""/>
        <dsp:cNvSpPr/>
      </dsp:nvSpPr>
      <dsp:spPr>
        <a:xfrm>
          <a:off x="1989190" y="2408732"/>
          <a:ext cx="793184" cy="793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Write </a:t>
          </a:r>
          <a:r>
            <a:rPr lang="de-DE" sz="1800" b="1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some</a:t>
          </a:r>
          <a:r>
            <a:rPr lang="de-DE" sz="1800" b="1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DE" sz="1800" b="1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code</a:t>
          </a:r>
          <a:endParaRPr lang="de-DE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1989190" y="2408732"/>
        <a:ext cx="793184" cy="793184"/>
      </dsp:txXfrm>
    </dsp:sp>
    <dsp:sp modelId="{FB09B4AE-2E5D-4DF5-9FCB-B540CAE722A3}">
      <dsp:nvSpPr>
        <dsp:cNvPr id="0" name=""/>
        <dsp:cNvSpPr/>
      </dsp:nvSpPr>
      <dsp:spPr>
        <a:xfrm>
          <a:off x="899068" y="-544"/>
          <a:ext cx="2973430" cy="2973430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CD63DB0F-37C6-45DC-B5ED-394CC96AF1FB}">
      <dsp:nvSpPr>
        <dsp:cNvPr id="0" name=""/>
        <dsp:cNvSpPr/>
      </dsp:nvSpPr>
      <dsp:spPr>
        <a:xfrm>
          <a:off x="540642" y="1497219"/>
          <a:ext cx="1181099" cy="793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>
              <a:solidFill>
                <a:srgbClr val="007A37"/>
              </a:solidFill>
              <a:latin typeface="Arial"/>
              <a:ea typeface="+mn-ea"/>
              <a:cs typeface="+mn-cs"/>
            </a:rPr>
            <a:t>Run all </a:t>
          </a:r>
          <a:r>
            <a:rPr lang="de-DE" sz="1800" b="1" kern="1200" dirty="0" err="1" smtClean="0">
              <a:solidFill>
                <a:srgbClr val="007A37"/>
              </a:solidFill>
              <a:latin typeface="Arial"/>
              <a:ea typeface="+mn-ea"/>
              <a:cs typeface="+mn-cs"/>
            </a:rPr>
            <a:t>tests</a:t>
          </a:r>
          <a:endParaRPr lang="de-DE" sz="1800" b="1" kern="1200" dirty="0">
            <a:solidFill>
              <a:srgbClr val="007A37"/>
            </a:solidFill>
            <a:latin typeface="Arial"/>
            <a:ea typeface="+mn-ea"/>
            <a:cs typeface="+mn-cs"/>
          </a:endParaRPr>
        </a:p>
      </dsp:txBody>
      <dsp:txXfrm>
        <a:off x="540642" y="1497219"/>
        <a:ext cx="1181099" cy="793184"/>
      </dsp:txXfrm>
    </dsp:sp>
    <dsp:sp modelId="{D06708B5-FA6F-4908-8657-77EAF0A09E02}">
      <dsp:nvSpPr>
        <dsp:cNvPr id="0" name=""/>
        <dsp:cNvSpPr/>
      </dsp:nvSpPr>
      <dsp:spPr>
        <a:xfrm>
          <a:off x="899103" y="15979"/>
          <a:ext cx="2973430" cy="2973430"/>
        </a:xfrm>
        <a:prstGeom prst="circularArrow">
          <a:avLst>
            <a:gd name="adj1" fmla="val 5202"/>
            <a:gd name="adj2" fmla="val 336015"/>
            <a:gd name="adj3" fmla="val 12347612"/>
            <a:gd name="adj4" fmla="val 10814219"/>
            <a:gd name="adj5" fmla="val 6068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0963ECC9-2104-4DD5-8494-5C5943C88943}">
      <dsp:nvSpPr>
        <dsp:cNvPr id="0" name=""/>
        <dsp:cNvSpPr/>
      </dsp:nvSpPr>
      <dsp:spPr>
        <a:xfrm>
          <a:off x="1064247" y="22356"/>
          <a:ext cx="1121634" cy="793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Refactor</a:t>
          </a:r>
          <a:r>
            <a:rPr lang="de-DE" sz="1800" b="1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DE" sz="1800" b="1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code</a:t>
          </a:r>
          <a:endParaRPr lang="de-DE" sz="18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1064247" y="22356"/>
        <a:ext cx="1121634" cy="793184"/>
      </dsp:txXfrm>
    </dsp:sp>
    <dsp:sp modelId="{6511BE92-BE09-4137-B5AE-3DC1D47FF123}">
      <dsp:nvSpPr>
        <dsp:cNvPr id="0" name=""/>
        <dsp:cNvSpPr/>
      </dsp:nvSpPr>
      <dsp:spPr>
        <a:xfrm>
          <a:off x="918215" y="5037"/>
          <a:ext cx="2973430" cy="2973430"/>
        </a:xfrm>
        <a:prstGeom prst="circularArrow">
          <a:avLst>
            <a:gd name="adj1" fmla="val 5202"/>
            <a:gd name="adj2" fmla="val 336015"/>
            <a:gd name="adj3" fmla="val 16813283"/>
            <a:gd name="adj4" fmla="val 15626436"/>
            <a:gd name="adj5" fmla="val 6068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3469E-C24B-476B-B6F1-DFDE28DB5397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1F391-D5B7-4C37-B0EC-7C0408ED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106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A3758-E42A-4E59-8E2D-4AC0B55ACF0C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308C2-D527-4B81-889F-038AC63CC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57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allankelly.blogspot.de/2013/05/testing-triangles-pyramids-and-circles.html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www.mountaingoatsoftware.com/blog/the-forgotten-layer-of-the-test-automation-pyramid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://blog.stefan-macke.com/2009/08/18/die-acht-eigenschaften-guter-unit-tests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ist ähnlich zu den Studienarbeiten: </a:t>
            </a:r>
            <a:r>
              <a:rPr lang="de-DE" baseline="0" dirty="0" smtClean="0"/>
              <a:t>verschiedene </a:t>
            </a:r>
            <a:r>
              <a:rPr lang="de-DE" baseline="0" dirty="0" err="1" smtClean="0"/>
              <a:t>Backends</a:t>
            </a:r>
            <a:r>
              <a:rPr lang="de-DE" baseline="0" dirty="0" smtClean="0"/>
              <a:t>, unterschiedliche </a:t>
            </a:r>
            <a:r>
              <a:rPr lang="de-DE" baseline="0" dirty="0" err="1" smtClean="0"/>
              <a:t>Uis</a:t>
            </a:r>
            <a:endParaRPr lang="de-DE" baseline="0" dirty="0" smtClean="0"/>
          </a:p>
          <a:p>
            <a:r>
              <a:rPr lang="de-DE" baseline="0" dirty="0" smtClean="0"/>
              <a:t>Außer: wir haben alles in einer Anwendung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712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ggf. entfallen.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06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ggf.</a:t>
            </a:r>
            <a:r>
              <a:rPr lang="de-DE" baseline="0" dirty="0" smtClean="0"/>
              <a:t> entfallen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797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ggf. entfallen.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920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362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r>
              <a:rPr lang="de-DE" dirty="0" err="1" smtClean="0"/>
              <a:t>Object</a:t>
            </a:r>
            <a:r>
              <a:rPr lang="de-DE" dirty="0" smtClean="0"/>
              <a:t> Pattern als UI-Abstraktion für optimale Wartbarkeit</a:t>
            </a:r>
          </a:p>
          <a:p>
            <a:r>
              <a:rPr lang="de-DE" dirty="0" smtClean="0"/>
              <a:t>Ist</a:t>
            </a:r>
            <a:r>
              <a:rPr lang="de-DE" baseline="0" dirty="0" smtClean="0"/>
              <a:t> Technologie-unabhängig: das funktioniert für Java und .NET gleichermaßen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Page Objects: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Level API</a:t>
            </a:r>
          </a:p>
          <a:p>
            <a:r>
              <a:rPr lang="de-DE" baseline="0" dirty="0" err="1" smtClean="0"/>
              <a:t>Selenium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Coded</a:t>
            </a:r>
            <a:r>
              <a:rPr lang="de-DE" baseline="0" dirty="0" smtClean="0"/>
              <a:t>-UI: Technical APIs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830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Anspruchsvoll im Aufbau,</a:t>
            </a:r>
            <a:r>
              <a:rPr lang="de-DE" baseline="0" dirty="0" smtClean="0"/>
              <a:t> speziell für GUI Anwendungen</a:t>
            </a:r>
          </a:p>
          <a:p>
            <a:r>
              <a:rPr lang="de-DE" baseline="0" dirty="0" smtClean="0"/>
              <a:t>Emulatoren, Cloud Dienstleister, dedizierte VMs mit verschiedenen Betriebssystemen und Browsern</a:t>
            </a:r>
          </a:p>
          <a:p>
            <a:r>
              <a:rPr lang="de-DE" baseline="0" dirty="0" smtClean="0"/>
              <a:t>Virtualisierung statt Hardware Zoo</a:t>
            </a:r>
          </a:p>
          <a:p>
            <a:r>
              <a:rPr lang="de-DE" baseline="0" dirty="0" smtClean="0"/>
              <a:t>http://www.modern.ie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ggf. entfallen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UI ist nur ein kleiner Bereich.</a:t>
            </a:r>
          </a:p>
          <a:p>
            <a:r>
              <a:rPr lang="de-DE" dirty="0" smtClean="0"/>
              <a:t>Eine Anwendung holistisch zu Testen</a:t>
            </a:r>
            <a:r>
              <a:rPr lang="de-DE" baseline="0" dirty="0" smtClean="0"/>
              <a:t> ist aufwändig. Jeder Bereich hat seine Tools und Frameworks, Vorgehen,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8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hlinkClick r:id="rId3"/>
              </a:rPr>
              <a:t>http://allankelly.blogspot.de/2013/05/testing-triangles-pyramids-and-circles.html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40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http://www.mountaingoatsoftware.com/blog/the-forgotten-layer-of-the-test-automation-pyramid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Mike Cohn, Martin Fowler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Testautomatisierung hilft innerhalb des Sprints einen hohen Absicherungsgrad zu erreichen. Sonst benötigt man am Ende des</a:t>
            </a:r>
            <a:r>
              <a:rPr lang="de-DE" baseline="0" dirty="0" smtClean="0"/>
              <a:t> Sprints mehr Zeit um ein gut lauffähiges Artefakt abliefern zu können.</a:t>
            </a:r>
            <a:endParaRPr lang="de-DE" dirty="0" smtClean="0"/>
          </a:p>
          <a:p>
            <a:r>
              <a:rPr lang="de-DE" dirty="0" smtClean="0"/>
              <a:t>Warum werden eigentlich viel weniger UI-Tests</a:t>
            </a:r>
            <a:r>
              <a:rPr lang="de-DE" baseline="0" dirty="0" smtClean="0"/>
              <a:t> erwartet</a:t>
            </a:r>
            <a:r>
              <a:rPr lang="de-DE" dirty="0" smtClean="0"/>
              <a:t>?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smtClean="0"/>
              <a:t>Infragestellung ob der Grund Aufwand noch gilt!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smtClean="0"/>
              <a:t>Die</a:t>
            </a:r>
            <a:r>
              <a:rPr lang="de-DE" baseline="0" dirty="0" smtClean="0"/>
              <a:t> Erstellung von Testfällen</a:t>
            </a:r>
            <a:r>
              <a:rPr lang="de-DE" dirty="0" smtClean="0"/>
              <a:t> muss von</a:t>
            </a:r>
            <a:r>
              <a:rPr lang="de-DE" baseline="0" dirty="0" smtClean="0"/>
              <a:t> Anfang an durchgeführt werden, sonst wird der Aufwand viel zu hoch.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baseline="0" dirty="0" smtClean="0"/>
              <a:t>Tests bauen aufeinander auf, da ab dieser Stelle erwartet wird, dass die </a:t>
            </a:r>
            <a:r>
              <a:rPr lang="de-DE" baseline="0" dirty="0" err="1" smtClean="0"/>
              <a:t>feingranulareren</a:t>
            </a:r>
            <a:r>
              <a:rPr lang="de-DE" baseline="0" dirty="0" smtClean="0"/>
              <a:t> Elemente schon getestet sind.</a:t>
            </a:r>
            <a:endParaRPr lang="de-DE" dirty="0" smtClean="0"/>
          </a:p>
          <a:p>
            <a:pPr marL="171450" indent="-171450">
              <a:buFont typeface="Arial" charset="0"/>
              <a:buChar char="•"/>
            </a:pPr>
            <a:r>
              <a:rPr lang="de-DE" dirty="0" smtClean="0"/>
              <a:t>Geeignete Tools und Techniken</a:t>
            </a:r>
            <a:r>
              <a:rPr lang="de-DE" baseline="0" dirty="0" smtClean="0"/>
              <a:t> verringern den Aufwand und bieten gute Unterstützung.</a:t>
            </a:r>
          </a:p>
          <a:p>
            <a:pPr marL="171450" indent="-171450">
              <a:buFont typeface="Arial" charset="0"/>
              <a:buChar char="•"/>
            </a:pPr>
            <a:r>
              <a:rPr lang="de-DE" dirty="0" smtClean="0"/>
              <a:t>Exploratives Testen ist</a:t>
            </a:r>
            <a:r>
              <a:rPr lang="de-DE" baseline="0" dirty="0" smtClean="0"/>
              <a:t> immer notwendig, da automatisierte Tests ‚nur‘ in die Kategorie Regressionstests fallen. Ein guter aufgeschlossener Tester kann die Applikation beurteilen (Usability, </a:t>
            </a:r>
            <a:r>
              <a:rPr lang="de-DE" baseline="0" dirty="0" err="1" smtClean="0"/>
              <a:t>Look&amp;Feel</a:t>
            </a:r>
            <a:r>
              <a:rPr lang="de-DE" baseline="0" dirty="0" smtClean="0"/>
              <a:t>), das kann Software nicht.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 smtClean="0"/>
              <a:t>Kombinatorik unterstützter Maschinen für </a:t>
            </a:r>
            <a:r>
              <a:rPr lang="de-DE" baseline="0" dirty="0" err="1" smtClean="0"/>
              <a:t>multichannel</a:t>
            </a:r>
            <a:r>
              <a:rPr lang="de-DE" baseline="0" dirty="0" smtClean="0"/>
              <a:t> Applikation (Betriebssysteme x Geräte x Browser).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698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Liste bei weitem nicht vollständig, lediglich ein grober</a:t>
            </a:r>
            <a:r>
              <a:rPr lang="de-DE" baseline="0" dirty="0" smtClean="0"/>
              <a:t> Überblick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73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hlinkClick r:id="rId3"/>
              </a:rPr>
              <a:t>http://blog.stefan-macke.com/2009/08/18/die-acht-eigenschaften-guter-unit-tests/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22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Mocking</a:t>
            </a:r>
            <a:r>
              <a:rPr lang="de-DE" dirty="0" smtClean="0"/>
              <a:t> ist absolut</a:t>
            </a:r>
            <a:r>
              <a:rPr lang="de-DE" baseline="0" dirty="0" smtClean="0"/>
              <a:t> essentiell, auch später für die erfolgreiche UI Automatisierung.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07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ggf. entfallen</a:t>
            </a:r>
          </a:p>
          <a:p>
            <a:endParaRPr lang="de-DE" dirty="0" smtClean="0"/>
          </a:p>
          <a:p>
            <a:r>
              <a:rPr lang="de-DE" dirty="0" smtClean="0"/>
              <a:t>Allzu oft werden Softwareprojekte am Kunden vorbei entwickelt.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8C2-D527-4B81-889F-038AC63CC31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3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857568" y="0"/>
            <a:ext cx="334433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de-DE" sz="2400" smtClean="0"/>
          </a:p>
        </p:txBody>
      </p:sp>
      <p:sp>
        <p:nvSpPr>
          <p:cNvPr id="5" name="Rechteck 4"/>
          <p:cNvSpPr/>
          <p:nvPr/>
        </p:nvSpPr>
        <p:spPr>
          <a:xfrm>
            <a:off x="0" y="1"/>
            <a:ext cx="12192000" cy="188913"/>
          </a:xfrm>
          <a:prstGeom prst="rect">
            <a:avLst/>
          </a:prstGeom>
          <a:gradFill flip="none" rotWithShape="1">
            <a:gsLst>
              <a:gs pos="0">
                <a:srgbClr val="FF9900"/>
              </a:gs>
              <a:gs pos="100000">
                <a:srgbClr val="E6E6E6">
                  <a:lumMod val="16000"/>
                  <a:lumOff val="84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 dirty="0"/>
          </a:p>
        </p:txBody>
      </p:sp>
      <p:pic>
        <p:nvPicPr>
          <p:cNvPr id="6" name="Picture 2" descr="http://1.2.3.12/bmi/www.fh-rosenheim.de/fileadmin/design/logo_einzel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18" y="549275"/>
            <a:ext cx="3314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17775"/>
            <a:ext cx="10363200" cy="1227138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284" y="3744913"/>
            <a:ext cx="8534400" cy="100806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>
                <a:solidFill>
                  <a:srgbClr val="777777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2284" y="4824413"/>
            <a:ext cx="2844800" cy="476250"/>
          </a:xfrm>
        </p:spPr>
        <p:txBody>
          <a:bodyPr/>
          <a:lstStyle>
            <a:lvl1pPr>
              <a:defRPr sz="1600" b="1">
                <a:solidFill>
                  <a:srgbClr val="B2B2B2"/>
                </a:solidFill>
              </a:defRPr>
            </a:lvl1pPr>
          </a:lstStyle>
          <a:p>
            <a:fld id="{47124683-6DCE-4274-91D2-0FDCA5E280FA}" type="datetimeFigureOut">
              <a:rPr lang="de-DE" smtClean="0"/>
              <a:t>07.05.16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48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2284" y="333375"/>
            <a:ext cx="103632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24683-6DCE-4274-91D2-0FDCA5E280FA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49EC1-59CD-4116-9B44-E4F6C806FA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flipV="1">
            <a:off x="0" y="1530351"/>
            <a:ext cx="11279717" cy="17463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de-DE" sz="2400" smtClean="0"/>
          </a:p>
        </p:txBody>
      </p:sp>
    </p:spTree>
    <p:extLst>
      <p:ext uri="{BB962C8B-B14F-4D97-AF65-F5344CB8AC3E}">
        <p14:creationId xmlns:p14="http://schemas.microsoft.com/office/powerpoint/2010/main" val="198457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2284" y="333375"/>
            <a:ext cx="103632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24683-6DCE-4274-91D2-0FDCA5E280FA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49EC1-59CD-4116-9B44-E4F6C806FA4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 flipV="1">
            <a:off x="0" y="1530351"/>
            <a:ext cx="11279717" cy="17463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de-DE" sz="2400" smtClean="0"/>
          </a:p>
        </p:txBody>
      </p:sp>
    </p:spTree>
    <p:extLst>
      <p:ext uri="{BB962C8B-B14F-4D97-AF65-F5344CB8AC3E}">
        <p14:creationId xmlns:p14="http://schemas.microsoft.com/office/powerpoint/2010/main" val="256037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u="none"/>
            </a:lvl1pPr>
            <a:lvl2pPr>
              <a:defRPr u="none"/>
            </a:lvl2pPr>
            <a:lvl3pPr>
              <a:defRPr sz="1600" u="none"/>
            </a:lvl3pPr>
            <a:lvl4pPr>
              <a:defRPr sz="1400" u="none"/>
            </a:lvl4pPr>
            <a:lvl5pPr>
              <a:defRPr sz="1400" u="none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24683-6DCE-4274-91D2-0FDCA5E280FA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49EC1-59CD-4116-9B44-E4F6C806FA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2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24683-6DCE-4274-91D2-0FDCA5E280FA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49EC1-59CD-4116-9B44-E4F6C806FA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04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24683-6DCE-4274-91D2-0FDCA5E280FA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49EC1-59CD-4116-9B44-E4F6C806FA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39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24683-6DCE-4274-91D2-0FDCA5E280FA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49EC1-59CD-4116-9B44-E4F6C806FA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89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24683-6DCE-4274-91D2-0FDCA5E280FA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49EC1-59CD-4116-9B44-E4F6C806FA4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 flipV="1">
            <a:off x="0" y="1530351"/>
            <a:ext cx="11279717" cy="17463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de-DE" sz="2400" smtClean="0"/>
          </a:p>
        </p:txBody>
      </p:sp>
    </p:spTree>
    <p:extLst>
      <p:ext uri="{BB962C8B-B14F-4D97-AF65-F5344CB8AC3E}">
        <p14:creationId xmlns:p14="http://schemas.microsoft.com/office/powerpoint/2010/main" val="264834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24683-6DCE-4274-91D2-0FDCA5E280FA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49EC1-59CD-4116-9B44-E4F6C806FA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6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24683-6DCE-4274-91D2-0FDCA5E280FA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49EC1-59CD-4116-9B44-E4F6C806FA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73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24683-6DCE-4274-91D2-0FDCA5E280FA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49EC1-59CD-4116-9B44-E4F6C806FA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9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33337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1989138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" y="6597650"/>
            <a:ext cx="19685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fld id="{47124683-6DCE-4274-91D2-0FDCA5E280FA}" type="datetimeFigureOut">
              <a:rPr lang="de-DE" smtClean="0"/>
              <a:t>07.05.16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5884" y="6597650"/>
            <a:ext cx="270933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1857568" y="0"/>
            <a:ext cx="334433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de-DE" sz="240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711518" y="6618288"/>
            <a:ext cx="57573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8A949EC1-59CD-4116-9B44-E4F6C806FA4E}" type="slidenum">
              <a:rPr lang="de-DE" smtClean="0"/>
              <a:t>‹Nr.›</a:t>
            </a:fld>
            <a:endParaRPr lang="de-DE"/>
          </a:p>
        </p:txBody>
      </p:sp>
      <p:sp>
        <p:nvSpPr>
          <p:cNvPr id="1033" name="Line 11"/>
          <p:cNvSpPr>
            <a:spLocks noChangeShapeType="1"/>
          </p:cNvSpPr>
          <p:nvPr/>
        </p:nvSpPr>
        <p:spPr bwMode="auto">
          <a:xfrm flipH="1">
            <a:off x="11811000" y="6524625"/>
            <a:ext cx="381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13" name="Rechteck 12"/>
          <p:cNvSpPr/>
          <p:nvPr/>
        </p:nvSpPr>
        <p:spPr>
          <a:xfrm>
            <a:off x="0" y="1"/>
            <a:ext cx="12192000" cy="188913"/>
          </a:xfrm>
          <a:prstGeom prst="rect">
            <a:avLst/>
          </a:prstGeom>
          <a:gradFill flip="none" rotWithShape="1">
            <a:gsLst>
              <a:gs pos="0">
                <a:srgbClr val="FF9900"/>
              </a:gs>
              <a:gs pos="100000">
                <a:srgbClr val="E6E6E6">
                  <a:lumMod val="16000"/>
                  <a:lumOff val="84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 dirty="0"/>
          </a:p>
        </p:txBody>
      </p:sp>
      <p:sp>
        <p:nvSpPr>
          <p:cNvPr id="1035" name="Textfeld 13"/>
          <p:cNvSpPr txBox="1">
            <a:spLocks noChangeArrowheads="1"/>
          </p:cNvSpPr>
          <p:nvPr/>
        </p:nvSpPr>
        <p:spPr bwMode="auto">
          <a:xfrm>
            <a:off x="23285" y="0"/>
            <a:ext cx="943398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de-DE" sz="800" dirty="0" smtClean="0">
                <a:solidFill>
                  <a:schemeClr val="bg1"/>
                </a:solidFill>
                <a:latin typeface="Arial" charset="0"/>
              </a:rPr>
              <a:t>Grafische Benutzeroberflächen – </a:t>
            </a:r>
            <a:r>
              <a:rPr lang="de-DE" sz="800" dirty="0" smtClean="0">
                <a:solidFill>
                  <a:schemeClr val="bg1"/>
                </a:solidFill>
                <a:latin typeface="Arial" charset="0"/>
              </a:rPr>
              <a:t>SS2016 </a:t>
            </a:r>
            <a:r>
              <a:rPr lang="de-DE" sz="800" dirty="0" smtClean="0">
                <a:solidFill>
                  <a:schemeClr val="bg1"/>
                </a:solidFill>
                <a:latin typeface="Arial" charset="0"/>
              </a:rPr>
              <a:t>– Hochschule Rosenheim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 rot="16200000">
            <a:off x="10401933" y="4751180"/>
            <a:ext cx="3228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de-DE" sz="1600" b="1" smtClean="0">
                <a:latin typeface="Arial" charset="0"/>
              </a:rPr>
              <a:t>Grafische Benutzeroberflächen</a:t>
            </a:r>
          </a:p>
        </p:txBody>
      </p:sp>
    </p:spTree>
    <p:extLst>
      <p:ext uri="{BB962C8B-B14F-4D97-AF65-F5344CB8AC3E}">
        <p14:creationId xmlns:p14="http://schemas.microsoft.com/office/powerpoint/2010/main" val="20187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15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150000"/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150000"/>
        <a:buChar char="-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150000"/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150000"/>
        <a:buChar char="-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150000"/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150000"/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150000"/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15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package" Target="../embeddings/Microsoft_Excel-Arbeitsblatt1.xlsx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emf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rio-leander.reimer@hf-rosenheim.de" TargetMode="External"/><Relationship Id="rId3" Type="http://schemas.openxmlformats.org/officeDocument/2006/relationships/hyperlink" Target="mailto:mario-leander.reimer@qaware.d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hyperlink" Target="http://behaviordrivendevelopment.wikispaces.com/MoreTool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package" Target="../embeddings/Microsoft_Excel-Arbeitsblatt2.xlsx"/><Relationship Id="rId5" Type="http://schemas.openxmlformats.org/officeDocument/2006/relationships/image" Target="../media/image31.emf"/><Relationship Id="rId6" Type="http://schemas.openxmlformats.org/officeDocument/2006/relationships/image" Target="../media/image20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8.emf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emmy.java.net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jpeg"/><Relationship Id="rId8" Type="http://schemas.openxmlformats.org/officeDocument/2006/relationships/image" Target="../media/image50.jpe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ira.codehaus.org/browse/SONAR-107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Testgetriebene Entwicklung grafischer Benutzeroberflächen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2284" y="3744913"/>
            <a:ext cx="8534400" cy="1204774"/>
          </a:xfrm>
        </p:spPr>
        <p:txBody>
          <a:bodyPr anchor="b"/>
          <a:lstStyle/>
          <a:p>
            <a:endParaRPr lang="de-DE" dirty="0" smtClean="0"/>
          </a:p>
          <a:p>
            <a:r>
              <a:rPr lang="de-DE" dirty="0" smtClean="0"/>
              <a:t>Vorgehen, Tools und Frameworks, Patterns,</a:t>
            </a:r>
          </a:p>
          <a:p>
            <a:r>
              <a:rPr lang="de-DE" dirty="0" smtClean="0"/>
              <a:t>Automatisierung</a:t>
            </a:r>
            <a:endParaRPr lang="de-DE" dirty="0"/>
          </a:p>
        </p:txBody>
      </p:sp>
      <p:pic>
        <p:nvPicPr>
          <p:cNvPr id="4" name="Picture 2" descr="Test Automation Pyrami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09" t="6346" r="10937" b="4085"/>
          <a:stretch/>
        </p:blipFill>
        <p:spPr bwMode="auto">
          <a:xfrm>
            <a:off x="7837700" y="3547180"/>
            <a:ext cx="2494012" cy="202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3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(Agile) </a:t>
            </a:r>
            <a:r>
              <a:rPr lang="de-DE" dirty="0"/>
              <a:t>Softwareentwicklung braucht eine Test-Strategie aus automatisierten und aber auch manuellen Tests.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5518" y="1989138"/>
            <a:ext cx="6586681" cy="4114800"/>
          </a:xfrm>
        </p:spPr>
        <p:txBody>
          <a:bodyPr/>
          <a:lstStyle/>
          <a:p>
            <a:r>
              <a:rPr lang="de-DE" dirty="0"/>
              <a:t>Gute Testautomatisierung auf den unteren Ebenen mit allen </a:t>
            </a:r>
            <a:r>
              <a:rPr lang="de-DE" dirty="0" smtClean="0"/>
              <a:t>Vorteilen.</a:t>
            </a:r>
          </a:p>
          <a:p>
            <a:r>
              <a:rPr lang="de-DE" dirty="0" smtClean="0"/>
              <a:t>Eine Testautomatisierung </a:t>
            </a:r>
            <a:r>
              <a:rPr lang="de-DE" dirty="0"/>
              <a:t>auf </a:t>
            </a:r>
            <a:r>
              <a:rPr lang="de-DE" dirty="0" smtClean="0"/>
              <a:t>den oberen Ebenen ist</a:t>
            </a:r>
            <a:endParaRPr lang="de-DE" dirty="0"/>
          </a:p>
          <a:p>
            <a:pPr lvl="1"/>
            <a:r>
              <a:rPr lang="de-DE" dirty="0" smtClean="0"/>
              <a:t>sehr </a:t>
            </a:r>
            <a:r>
              <a:rPr lang="de-DE" dirty="0"/>
              <a:t>gut für Regressionstests geeignet und reduziert Aufwände für manuelles </a:t>
            </a:r>
            <a:r>
              <a:rPr lang="de-DE" dirty="0" smtClean="0"/>
              <a:t>Testen,</a:t>
            </a:r>
            <a:endParaRPr lang="de-DE" dirty="0"/>
          </a:p>
          <a:p>
            <a:pPr lvl="1"/>
            <a:r>
              <a:rPr lang="de-DE" dirty="0"/>
              <a:t>entbindet nicht von der Pflicht manuell und explorativ zu testen</a:t>
            </a:r>
            <a:endParaRPr lang="de-DE" dirty="0" smtClean="0"/>
          </a:p>
          <a:p>
            <a:r>
              <a:rPr lang="de-DE" dirty="0" smtClean="0"/>
              <a:t>Mythen (?) </a:t>
            </a:r>
            <a:r>
              <a:rPr lang="de-DE" dirty="0"/>
              <a:t>automatisierter UI-Tests:</a:t>
            </a:r>
          </a:p>
          <a:p>
            <a:pPr marL="685800" lvl="1"/>
            <a:r>
              <a:rPr lang="de-DE" dirty="0"/>
              <a:t>Langsame Ausführungsgeschwindigkeit</a:t>
            </a:r>
          </a:p>
          <a:p>
            <a:pPr marL="685800" lvl="1"/>
            <a:r>
              <a:rPr lang="de-DE" dirty="0"/>
              <a:t>Aufwändig in der Umsetzung</a:t>
            </a:r>
          </a:p>
          <a:p>
            <a:pPr marL="685800" lvl="1"/>
            <a:r>
              <a:rPr lang="de-DE" dirty="0"/>
              <a:t>Fehleranfällig und schlechte Wartbarkeit</a:t>
            </a:r>
          </a:p>
          <a:p>
            <a:endParaRPr lang="de-DE" dirty="0"/>
          </a:p>
        </p:txBody>
      </p:sp>
      <p:pic>
        <p:nvPicPr>
          <p:cNvPr id="4" name="Picture 2" descr="http://martinfowler.com/bliki/images/testPyramid/pyramid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2" y="3516070"/>
            <a:ext cx="4025083" cy="278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Wolke 4"/>
          <p:cNvSpPr/>
          <p:nvPr/>
        </p:nvSpPr>
        <p:spPr>
          <a:xfrm>
            <a:off x="1132131" y="2108427"/>
            <a:ext cx="2698043" cy="1180018"/>
          </a:xfrm>
          <a:prstGeom prst="cloud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Manuelles, exploratives Testen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706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gibt eine Vielzahl an Frameworks </a:t>
            </a:r>
            <a:r>
              <a:rPr lang="de-DE" dirty="0"/>
              <a:t>und Tools </a:t>
            </a:r>
            <a:r>
              <a:rPr lang="de-DE" dirty="0" smtClean="0"/>
              <a:t>für das Testen in unterschiedliche Technologien</a:t>
            </a:r>
            <a:endParaRPr lang="de-DE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396528"/>
              </p:ext>
            </p:extLst>
          </p:nvPr>
        </p:nvGraphicFramePr>
        <p:xfrm>
          <a:off x="1393296" y="1776557"/>
          <a:ext cx="940117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Arbeitsblatt" r:id="rId4" imgW="9401108" imgH="4486215" progId="Excel.Sheet.12">
                  <p:embed/>
                </p:oleObj>
              </mc:Choice>
              <mc:Fallback>
                <p:oleObj name="Arbeitsblatt" r:id="rId4" imgW="9401108" imgH="44862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3296" y="1776557"/>
                        <a:ext cx="9401175" cy="4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9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Automatische Unit- und Komponenten-Tests als solide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Basis </a:t>
            </a:r>
            <a:r>
              <a:rPr lang="de-DE" dirty="0"/>
              <a:t>für komplexe weiterführende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Entwicklung erfolgt Test </a:t>
            </a:r>
            <a:r>
              <a:rPr lang="de-DE" dirty="0"/>
              <a:t>getrieben (TDD), aber nicht </a:t>
            </a:r>
            <a:r>
              <a:rPr lang="de-DE" dirty="0" smtClean="0"/>
              <a:t>unbedingt immer </a:t>
            </a:r>
            <a:r>
              <a:rPr lang="de-DE" dirty="0"/>
              <a:t>nach dem Test-First Ansatz.</a:t>
            </a:r>
          </a:p>
          <a:p>
            <a:r>
              <a:rPr lang="de-DE" dirty="0"/>
              <a:t>So gut wie jede Klasse hat einen Unit-Test, auch scheinbar einfache und banale POJOs</a:t>
            </a:r>
          </a:p>
          <a:p>
            <a:r>
              <a:rPr lang="de-DE" dirty="0"/>
              <a:t>Tests laufen bei jedem </a:t>
            </a:r>
            <a:r>
              <a:rPr lang="de-DE" dirty="0" err="1"/>
              <a:t>Build</a:t>
            </a:r>
            <a:r>
              <a:rPr lang="de-DE" dirty="0"/>
              <a:t>, vor jedem Commit und regelmäßig auf dem </a:t>
            </a:r>
            <a:r>
              <a:rPr lang="de-DE" dirty="0" err="1"/>
              <a:t>Build</a:t>
            </a:r>
            <a:r>
              <a:rPr lang="de-DE" dirty="0"/>
              <a:t>-Server</a:t>
            </a:r>
          </a:p>
          <a:p>
            <a:r>
              <a:rPr lang="de-DE" dirty="0" smtClean="0"/>
              <a:t>Schon wenige Frameworks reichen aus:</a:t>
            </a:r>
          </a:p>
          <a:p>
            <a:pPr lvl="1"/>
            <a:r>
              <a:rPr lang="de-DE" dirty="0" smtClean="0"/>
              <a:t>Java Entwicklung: </a:t>
            </a:r>
            <a:r>
              <a:rPr lang="de-DE" dirty="0" err="1" smtClean="0"/>
              <a:t>JUnit</a:t>
            </a:r>
            <a:r>
              <a:rPr lang="de-DE" dirty="0" smtClean="0"/>
              <a:t>, </a:t>
            </a:r>
            <a:r>
              <a:rPr lang="de-DE" dirty="0" err="1" smtClean="0"/>
              <a:t>TestNG</a:t>
            </a:r>
            <a:r>
              <a:rPr lang="de-DE" dirty="0" smtClean="0"/>
              <a:t>, </a:t>
            </a:r>
            <a:r>
              <a:rPr lang="de-DE" dirty="0" err="1"/>
              <a:t>Hamcrest</a:t>
            </a:r>
            <a:r>
              <a:rPr lang="de-DE" dirty="0"/>
              <a:t>, </a:t>
            </a:r>
            <a:r>
              <a:rPr lang="de-DE" dirty="0" err="1" smtClean="0"/>
              <a:t>Mockito</a:t>
            </a:r>
            <a:endParaRPr lang="de-DE" dirty="0" smtClean="0"/>
          </a:p>
          <a:p>
            <a:pPr lvl="1"/>
            <a:r>
              <a:rPr lang="de-DE" dirty="0" smtClean="0"/>
              <a:t>.NET Entwicklung: </a:t>
            </a:r>
            <a:r>
              <a:rPr lang="de-DE" dirty="0" err="1" smtClean="0"/>
              <a:t>NUnit</a:t>
            </a:r>
            <a:r>
              <a:rPr lang="de-DE" dirty="0" smtClean="0"/>
              <a:t>, </a:t>
            </a:r>
            <a:r>
              <a:rPr lang="de-DE" dirty="0" err="1" smtClean="0"/>
              <a:t>MSTest</a:t>
            </a:r>
            <a:r>
              <a:rPr lang="de-DE" dirty="0" smtClean="0"/>
              <a:t>, </a:t>
            </a:r>
            <a:r>
              <a:rPr lang="de-DE" dirty="0" err="1" smtClean="0"/>
              <a:t>NSubstitute</a:t>
            </a:r>
            <a:r>
              <a:rPr lang="de-DE" dirty="0" smtClean="0"/>
              <a:t>, </a:t>
            </a:r>
            <a:endParaRPr lang="de-DE" dirty="0"/>
          </a:p>
        </p:txBody>
      </p:sp>
      <p:pic>
        <p:nvPicPr>
          <p:cNvPr id="4" name="Picture 2" descr="Test Automation Pyrami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9" t="6346" r="10937" b="4085"/>
          <a:stretch/>
        </p:blipFill>
        <p:spPr bwMode="auto">
          <a:xfrm>
            <a:off x="9917209" y="333375"/>
            <a:ext cx="1653029" cy="13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links 4"/>
          <p:cNvSpPr/>
          <p:nvPr/>
        </p:nvSpPr>
        <p:spPr>
          <a:xfrm>
            <a:off x="11303548" y="1302703"/>
            <a:ext cx="284938" cy="3437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1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Acht Eigenschaften guter Unit-Tests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sz="1800" b="1" dirty="0"/>
              <a:t>Korrekt</a:t>
            </a:r>
            <a:r>
              <a:rPr lang="de-DE" sz="1800" dirty="0"/>
              <a:t>: Die Test müssen in sich fehlerfrei sein und zu den Anforderungen passen.</a:t>
            </a:r>
          </a:p>
          <a:p>
            <a:pPr>
              <a:buFont typeface="+mj-lt"/>
              <a:buAutoNum type="arabicPeriod"/>
            </a:pPr>
            <a:r>
              <a:rPr lang="de-DE" sz="1800" b="1" dirty="0"/>
              <a:t>Schnell</a:t>
            </a:r>
            <a:r>
              <a:rPr lang="de-DE" sz="1800" dirty="0"/>
              <a:t>: Die Tests müssen schnell laufen, um häufig durchgeführt werden zu können.</a:t>
            </a:r>
          </a:p>
          <a:p>
            <a:pPr>
              <a:buFont typeface="+mj-lt"/>
              <a:buAutoNum type="arabicPeriod"/>
            </a:pPr>
            <a:r>
              <a:rPr lang="de-DE" sz="1800" b="1" dirty="0"/>
              <a:t>Abgeschlossen</a:t>
            </a:r>
            <a:r>
              <a:rPr lang="de-DE" sz="1800" dirty="0"/>
              <a:t>: Die Tests müssen ein klares Ergebnis liefern und dürfen keine Interpretation benötigen, z.B.: durch lesen von Log-Meldungen.</a:t>
            </a:r>
          </a:p>
          <a:p>
            <a:pPr>
              <a:buFont typeface="+mj-lt"/>
              <a:buAutoNum type="arabicPeriod"/>
            </a:pPr>
            <a:r>
              <a:rPr lang="de-DE" sz="1800" b="1" dirty="0"/>
              <a:t>Isoliert</a:t>
            </a:r>
            <a:r>
              <a:rPr lang="de-DE" sz="1800" dirty="0"/>
              <a:t>: Die Tests müssen unabhängig von anderen Tests durchführbar sein und dürfen andere Tests nicht beeinflussen.</a:t>
            </a:r>
          </a:p>
          <a:p>
            <a:pPr>
              <a:buFont typeface="+mj-lt"/>
              <a:buAutoNum type="arabicPeriod"/>
            </a:pPr>
            <a:r>
              <a:rPr lang="de-DE" sz="1800" b="1" dirty="0"/>
              <a:t>Sprechend</a:t>
            </a:r>
            <a:r>
              <a:rPr lang="de-DE" sz="1800" dirty="0"/>
              <a:t>: Die Tests sollten ihre Absicht durch sprechende Benennung kundtun (wie etwa beim BDD). Das gilt auch für die Prüfung der Annahmen.</a:t>
            </a:r>
          </a:p>
          <a:p>
            <a:pPr>
              <a:buFont typeface="+mj-lt"/>
              <a:buAutoNum type="arabicPeriod"/>
            </a:pPr>
            <a:r>
              <a:rPr lang="de-DE" sz="1800" b="1" dirty="0" err="1"/>
              <a:t>Wartbar</a:t>
            </a:r>
            <a:r>
              <a:rPr lang="de-DE" sz="1800" dirty="0"/>
              <a:t>: Die Tests sollten den Regeln für sauberen Code folgen und sich leicht an den veränderten Produktivcode anpassen lassen.</a:t>
            </a:r>
          </a:p>
          <a:p>
            <a:pPr>
              <a:buFont typeface="+mj-lt"/>
              <a:buAutoNum type="arabicPeriod"/>
            </a:pPr>
            <a:r>
              <a:rPr lang="de-DE" sz="1800" b="1" dirty="0"/>
              <a:t>Begrenzt</a:t>
            </a:r>
            <a:r>
              <a:rPr lang="de-DE" sz="1800" dirty="0"/>
              <a:t>: Die Tests sollten jeweils nur einen kleinen Bereich des Testobjekts prüfen (und nicht etwa mehrere Methoden gleichzeitig).</a:t>
            </a:r>
          </a:p>
          <a:p>
            <a:pPr>
              <a:buFont typeface="+mj-lt"/>
              <a:buAutoNum type="arabicPeriod"/>
            </a:pPr>
            <a:r>
              <a:rPr lang="de-DE" sz="1800" b="1" dirty="0"/>
              <a:t>Einfach durchführbar</a:t>
            </a:r>
            <a:r>
              <a:rPr lang="de-DE" sz="1800" dirty="0"/>
              <a:t>: Die Tests müssen so einfach wie möglich (am besten auf Knopfdruck) durch einen beliebigen Entwickler durchführbar sein</a:t>
            </a:r>
            <a:r>
              <a:rPr lang="de-DE" sz="1800" dirty="0" smtClean="0"/>
              <a:t>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9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</a:t>
            </a:r>
            <a:r>
              <a:rPr lang="de-DE" dirty="0"/>
              <a:t>von </a:t>
            </a:r>
            <a:r>
              <a:rPr lang="de-DE" dirty="0" smtClean="0"/>
              <a:t>Komponenten mit deren Interaktionen in Isolation am Beispiel von </a:t>
            </a:r>
            <a:r>
              <a:rPr lang="de-DE" dirty="0" err="1" smtClean="0"/>
              <a:t>Mockito</a:t>
            </a:r>
            <a:r>
              <a:rPr lang="de-DE" dirty="0" smtClean="0"/>
              <a:t>, </a:t>
            </a:r>
            <a:r>
              <a:rPr lang="de-DE" dirty="0" err="1" smtClean="0"/>
              <a:t>JUnit</a:t>
            </a:r>
            <a:r>
              <a:rPr lang="de-DE" dirty="0" smtClean="0"/>
              <a:t> und </a:t>
            </a:r>
            <a:r>
              <a:rPr lang="de-DE" dirty="0" err="1" smtClean="0"/>
              <a:t>Hamcrest</a:t>
            </a:r>
            <a:endParaRPr lang="de-DE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4" y="1596737"/>
            <a:ext cx="69627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gende mit Linie 1 (Markierungsleiste) 11"/>
          <p:cNvSpPr/>
          <p:nvPr/>
        </p:nvSpPr>
        <p:spPr>
          <a:xfrm>
            <a:off x="6585279" y="1844388"/>
            <a:ext cx="2881703" cy="781050"/>
          </a:xfrm>
          <a:prstGeom prst="accentCallout1">
            <a:avLst>
              <a:gd name="adj1" fmla="val 18750"/>
              <a:gd name="adj2" fmla="val -8333"/>
              <a:gd name="adj3" fmla="val 89052"/>
              <a:gd name="adj4" fmla="val -52037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Erzeugen der Mocks und Injizieren in den </a:t>
            </a:r>
            <a:r>
              <a:rPr lang="de-DE" dirty="0" err="1" smtClean="0"/>
              <a:t>Testling</a:t>
            </a:r>
            <a:endParaRPr lang="de-DE" dirty="0"/>
          </a:p>
        </p:txBody>
      </p:sp>
      <p:sp>
        <p:nvSpPr>
          <p:cNvPr id="6" name="Legende mit Linie 1 (Markierungsleiste) 12"/>
          <p:cNvSpPr/>
          <p:nvPr/>
        </p:nvSpPr>
        <p:spPr>
          <a:xfrm>
            <a:off x="7918779" y="3635088"/>
            <a:ext cx="2595955" cy="647699"/>
          </a:xfrm>
          <a:prstGeom prst="accentCallout1">
            <a:avLst>
              <a:gd name="adj1" fmla="val 18750"/>
              <a:gd name="adj2" fmla="val -8333"/>
              <a:gd name="adj3" fmla="val 125817"/>
              <a:gd name="adj4" fmla="val -69649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Definition der Aufrufe und Parameter</a:t>
            </a:r>
          </a:p>
        </p:txBody>
      </p:sp>
      <p:sp>
        <p:nvSpPr>
          <p:cNvPr id="7" name="Legende mit Linie 1 (Markierungsleiste) 13"/>
          <p:cNvSpPr/>
          <p:nvPr/>
        </p:nvSpPr>
        <p:spPr>
          <a:xfrm>
            <a:off x="7766379" y="5416263"/>
            <a:ext cx="2595955" cy="647699"/>
          </a:xfrm>
          <a:prstGeom prst="accentCallout1">
            <a:avLst>
              <a:gd name="adj1" fmla="val 18750"/>
              <a:gd name="adj2" fmla="val -8333"/>
              <a:gd name="adj3" fmla="val -33007"/>
              <a:gd name="adj4" fmla="val -53872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Prüfung der Ergebnisse und Interaktionen</a:t>
            </a:r>
          </a:p>
        </p:txBody>
      </p:sp>
    </p:spTree>
    <p:extLst>
      <p:ext uri="{BB962C8B-B14F-4D97-AF65-F5344CB8AC3E}">
        <p14:creationId xmlns:p14="http://schemas.microsoft.com/office/powerpoint/2010/main" val="10413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802783" y="1886836"/>
            <a:ext cx="1505540" cy="1645723"/>
            <a:chOff x="802783" y="1679018"/>
            <a:chExt cx="1505540" cy="1645723"/>
          </a:xfrm>
        </p:grpSpPr>
        <p:pic>
          <p:nvPicPr>
            <p:cNvPr id="5" name="Picture 2" descr="Bild in Originalgröße anzeigen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82" r="19299"/>
            <a:stretch/>
          </p:blipFill>
          <p:spPr bwMode="auto">
            <a:xfrm>
              <a:off x="1124330" y="1679018"/>
              <a:ext cx="862446" cy="1276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802783" y="2955409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accent6"/>
                  </a:solidFill>
                </a:rPr>
                <a:t>Stakeholder</a:t>
              </a:r>
              <a:endParaRPr lang="de-DE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„Das habe ich mir aber anders vorgestellt</a:t>
            </a:r>
            <a:r>
              <a:rPr lang="de-DE" dirty="0" smtClean="0"/>
              <a:t>.“</a:t>
            </a:r>
            <a:endParaRPr lang="de-DE" dirty="0"/>
          </a:p>
        </p:txBody>
      </p:sp>
      <p:pic>
        <p:nvPicPr>
          <p:cNvPr id="4" name="Picture 2" descr="http://kuvaton.com/kuvei/ProjectManag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588" y="1679018"/>
            <a:ext cx="6635173" cy="497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e Legende 7"/>
          <p:cNvSpPr/>
          <p:nvPr/>
        </p:nvSpPr>
        <p:spPr>
          <a:xfrm>
            <a:off x="581891" y="333375"/>
            <a:ext cx="7484331" cy="1143000"/>
          </a:xfrm>
          <a:prstGeom prst="wedgeEllipseCallout">
            <a:avLst>
              <a:gd name="adj1" fmla="val -34066"/>
              <a:gd name="adj2" fmla="val 8886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0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Steigende Komplexität und wachsende Funktionsumfänge erfordern fachliche Integrations- und Akzeptanztests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Unit-Tests </a:t>
            </a:r>
            <a:r>
              <a:rPr lang="de-DE" dirty="0"/>
              <a:t>sind </a:t>
            </a:r>
            <a:r>
              <a:rPr lang="de-DE" dirty="0" smtClean="0"/>
              <a:t>nicht </a:t>
            </a:r>
            <a:r>
              <a:rPr lang="de-DE" dirty="0"/>
              <a:t>geeignet um fachlich komplexe Sachverhalte und das korrekte Systemverhalten im Ganzen zu überprüfen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„Am I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?“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„Am I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?“</a:t>
            </a:r>
            <a:endParaRPr lang="de-DE" dirty="0"/>
          </a:p>
          <a:p>
            <a:r>
              <a:rPr lang="de-DE" dirty="0"/>
              <a:t>Wir benötigen bereits während der Entwicklung von neuen Features ein frühzeitiges und regelmäßiges Feedback</a:t>
            </a:r>
          </a:p>
          <a:p>
            <a:pPr lvl="1"/>
            <a:r>
              <a:rPr lang="de-DE" dirty="0"/>
              <a:t>Werden alle benötigten Fremdsystem korrekte angebunden und integriert?</a:t>
            </a:r>
          </a:p>
          <a:p>
            <a:pPr lvl="1"/>
            <a:r>
              <a:rPr lang="de-DE" dirty="0"/>
              <a:t>Sind die geforderten fachlichen Akzeptanzkriterien </a:t>
            </a:r>
            <a:r>
              <a:rPr lang="de-DE" dirty="0" smtClean="0"/>
              <a:t>meiner Features </a:t>
            </a:r>
            <a:r>
              <a:rPr lang="de-DE" dirty="0"/>
              <a:t>erfüllt?</a:t>
            </a:r>
          </a:p>
          <a:p>
            <a:pPr lvl="1"/>
            <a:r>
              <a:rPr lang="de-DE" dirty="0"/>
              <a:t>Funktionieren bereits realisierte Features nach Änderungen immer noch korrekt</a:t>
            </a:r>
            <a:r>
              <a:rPr lang="de-DE" dirty="0" smtClean="0"/>
              <a:t>?</a:t>
            </a:r>
            <a:endParaRPr lang="de-DE" b="1" dirty="0" smtClean="0"/>
          </a:p>
          <a:p>
            <a:r>
              <a:rPr lang="de-DE" b="1" dirty="0" smtClean="0"/>
              <a:t>Lösung</a:t>
            </a:r>
            <a:r>
              <a:rPr lang="de-DE" dirty="0"/>
              <a:t>: </a:t>
            </a:r>
            <a:r>
              <a:rPr lang="de-DE" i="1" dirty="0" smtClean="0"/>
              <a:t>Automatisierte Integrations- </a:t>
            </a:r>
            <a:r>
              <a:rPr lang="de-DE" i="1" dirty="0"/>
              <a:t>und </a:t>
            </a:r>
            <a:r>
              <a:rPr lang="de-DE" i="1" dirty="0" smtClean="0"/>
              <a:t>Akzeptanztests</a:t>
            </a:r>
            <a:r>
              <a:rPr lang="de-DE" dirty="0" smtClean="0"/>
              <a:t>, als Teil des </a:t>
            </a:r>
            <a:r>
              <a:rPr lang="de-DE" i="1" dirty="0" err="1" smtClean="0"/>
              <a:t>Continuous</a:t>
            </a:r>
            <a:r>
              <a:rPr lang="de-DE" i="1" dirty="0" smtClean="0"/>
              <a:t> </a:t>
            </a:r>
            <a:r>
              <a:rPr lang="de-DE" i="1" dirty="0" err="1" smtClean="0"/>
              <a:t>Builds</a:t>
            </a:r>
            <a:r>
              <a:rPr lang="de-DE" i="1" dirty="0" smtClean="0"/>
              <a:t> </a:t>
            </a:r>
            <a:r>
              <a:rPr lang="de-DE" dirty="0"/>
              <a:t>in Kombination mit </a:t>
            </a:r>
            <a:r>
              <a:rPr lang="de-DE" dirty="0" smtClean="0"/>
              <a:t>dem </a:t>
            </a:r>
            <a:r>
              <a:rPr lang="de-DE" i="1" dirty="0" err="1" smtClean="0"/>
              <a:t>Continuous</a:t>
            </a:r>
            <a:r>
              <a:rPr lang="de-DE" i="1" dirty="0" smtClean="0"/>
              <a:t> </a:t>
            </a:r>
            <a:r>
              <a:rPr lang="de-DE" i="1" dirty="0" err="1" smtClean="0"/>
              <a:t>Deployment</a:t>
            </a:r>
            <a:r>
              <a:rPr lang="de-DE" i="1" dirty="0" smtClean="0"/>
              <a:t> </a:t>
            </a:r>
            <a:r>
              <a:rPr lang="de-DE" dirty="0" smtClean="0"/>
              <a:t>der gesamten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5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Akzeptanztest getriebene Entwicklung (ATDD) auf einer Folie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Agile Methode, die die Zusammenarbeit von </a:t>
            </a:r>
            <a:r>
              <a:rPr lang="de-DE" dirty="0" smtClean="0"/>
              <a:t>Auftraggebern</a:t>
            </a:r>
            <a:r>
              <a:rPr lang="de-DE" dirty="0"/>
              <a:t>, Entwicklern und Testern unterstützt</a:t>
            </a:r>
          </a:p>
          <a:p>
            <a:pPr lvl="1"/>
            <a:r>
              <a:rPr lang="de-DE" dirty="0"/>
              <a:t>Anforderungen und Akzeptanzkriterien werden von den Beteiligten gemeinsam erarbeitet und formuliert</a:t>
            </a:r>
          </a:p>
          <a:p>
            <a:pPr lvl="1"/>
            <a:r>
              <a:rPr lang="de-DE" dirty="0"/>
              <a:t>Spezifikation erfolgt in natürlicher Sprache, ist einfach und für alle Projektbeteiligten verständlich</a:t>
            </a:r>
          </a:p>
          <a:p>
            <a:pPr lvl="1"/>
            <a:r>
              <a:rPr lang="de-DE" dirty="0"/>
              <a:t>Kommunikation wird verbessert, man spricht gemeinsame Sprache</a:t>
            </a:r>
          </a:p>
          <a:p>
            <a:r>
              <a:rPr lang="de-DE" dirty="0"/>
              <a:t>Akzeptanztests überprüfen </a:t>
            </a:r>
          </a:p>
          <a:p>
            <a:pPr lvl="1"/>
            <a:r>
              <a:rPr lang="de-DE" dirty="0"/>
              <a:t>die Systemfunktionalität aus Sicht der Anwender und Kunden,</a:t>
            </a:r>
          </a:p>
          <a:p>
            <a:pPr lvl="1"/>
            <a:r>
              <a:rPr lang="de-DE" dirty="0"/>
              <a:t>funktionale und soweit möglich nicht-funktionale Eigenschaften</a:t>
            </a:r>
          </a:p>
          <a:p>
            <a:r>
              <a:rPr lang="de-DE" dirty="0"/>
              <a:t>Akzeptanztests sind automatisiert </a:t>
            </a:r>
            <a:r>
              <a:rPr lang="de-DE" dirty="0" smtClean="0"/>
              <a:t>ausführbar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7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„Wenn ich diesen Button klicke dann ...“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von Softwaresystemen werden häufig über das erwartete Verhalten der Benutzeroberfläche beschrieben</a:t>
            </a:r>
          </a:p>
          <a:p>
            <a:r>
              <a:rPr lang="de-DE" dirty="0"/>
              <a:t>Ein Akzeptanztest-getriebenes Vorgehen hilft </a:t>
            </a:r>
            <a:r>
              <a:rPr lang="de-DE" dirty="0" smtClean="0"/>
              <a:t>die </a:t>
            </a:r>
            <a:r>
              <a:rPr lang="de-DE" dirty="0"/>
              <a:t>geforderten Features </a:t>
            </a:r>
            <a:r>
              <a:rPr lang="de-DE" dirty="0" smtClean="0"/>
              <a:t>eindeutig </a:t>
            </a:r>
            <a:r>
              <a:rPr lang="de-DE" dirty="0"/>
              <a:t>zu spezifizieren, umzusetzen und automatisiert zu </a:t>
            </a:r>
            <a:r>
              <a:rPr lang="de-DE" dirty="0" smtClean="0"/>
              <a:t>testen</a:t>
            </a:r>
          </a:p>
          <a:p>
            <a:r>
              <a:rPr lang="de-DE" dirty="0" smtClean="0"/>
              <a:t>Dies </a:t>
            </a:r>
            <a:r>
              <a:rPr lang="de-DE" dirty="0"/>
              <a:t>gilt auch </a:t>
            </a:r>
            <a:r>
              <a:rPr lang="de-DE" dirty="0" smtClean="0"/>
              <a:t>und ganz besonders für </a:t>
            </a:r>
            <a:r>
              <a:rPr lang="de-DE" dirty="0"/>
              <a:t>die Entwicklung von </a:t>
            </a:r>
            <a:r>
              <a:rPr lang="de-DE" dirty="0" smtClean="0"/>
              <a:t>grafischen Benutzeroberflächen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7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ATDD Phasenmodell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94" y="1476375"/>
            <a:ext cx="9998179" cy="475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Herausforderung</a:t>
            </a:r>
            <a:r>
              <a:rPr lang="de-DE" dirty="0"/>
              <a:t>: ein </a:t>
            </a:r>
            <a:r>
              <a:rPr lang="de-DE" dirty="0" smtClean="0"/>
              <a:t>einfacher, durchgängiger, homogener </a:t>
            </a:r>
            <a:r>
              <a:rPr lang="de-DE" dirty="0"/>
              <a:t>Test-Ansatz trotz heterogener </a:t>
            </a:r>
            <a:r>
              <a:rPr lang="de-DE" dirty="0" smtClean="0"/>
              <a:t>Clients und Technologien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637387" y="1808984"/>
            <a:ext cx="10912993" cy="4338611"/>
            <a:chOff x="625471" y="1964848"/>
            <a:chExt cx="10912993" cy="4338611"/>
          </a:xfrm>
        </p:grpSpPr>
        <p:pic>
          <p:nvPicPr>
            <p:cNvPr id="14" name="Picture 2" descr="http://www.designbote.com/wp-content/uploads/2011/03/Chrome-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792" y="3083071"/>
              <a:ext cx="717000" cy="71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://upload.wikimedia.org/wikipedia/de/archive/3/3c/20090620151652!Firefox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25" y="3829347"/>
              <a:ext cx="714333" cy="714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upload.wikimedia.org/wikipedia/de/2/29/Windows_Internet_Explorer_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1" y="2438900"/>
              <a:ext cx="893176" cy="893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\\psf\Home\Desktop\ai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445" y="4269562"/>
              <a:ext cx="947606" cy="784815"/>
            </a:xfrm>
            <a:prstGeom prst="rect">
              <a:avLst/>
            </a:prstGeom>
            <a:noFill/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\\psf\Home\Desktop\ip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509" y="4865253"/>
              <a:ext cx="818764" cy="652686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Pfeil nach rechts 18"/>
            <p:cNvSpPr/>
            <p:nvPr/>
          </p:nvSpPr>
          <p:spPr>
            <a:xfrm>
              <a:off x="3011438" y="2352841"/>
              <a:ext cx="2795139" cy="3569976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3740" y="3250421"/>
              <a:ext cx="25127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Vorgehensweise</a:t>
              </a:r>
            </a:p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Frameworks &amp; Tools</a:t>
              </a:r>
            </a:p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Programmiermodell</a:t>
              </a:r>
            </a:p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prstClr val="black"/>
                  </a:solidFill>
                  <a:latin typeface="Calibri" panose="020F0502020204030204" pitchFamily="34" charset="0"/>
                </a:rPr>
                <a:t>Spec</a:t>
              </a:r>
              <a:r>
                <a:rPr lang="de-DE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 Language</a:t>
              </a:r>
            </a:p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Automatisierung</a:t>
              </a:r>
            </a:p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Virtualisierung</a:t>
              </a:r>
              <a:endParaRPr lang="de-DE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5720899" y="2157441"/>
              <a:ext cx="5817565" cy="3877623"/>
              <a:chOff x="5557794" y="1874065"/>
              <a:chExt cx="6382275" cy="4173648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7794" y="1874065"/>
                <a:ext cx="6382275" cy="4173648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5718" y="2055137"/>
                <a:ext cx="1695930" cy="895491"/>
              </a:xfrm>
              <a:prstGeom prst="rect">
                <a:avLst/>
              </a:prstGeom>
            </p:spPr>
          </p:pic>
        </p:grpSp>
        <p:pic>
          <p:nvPicPr>
            <p:cNvPr id="1032" name="Picture 8" descr="http://www.gizmodo.de/wp-content/uploads/2014/02/Android-Log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9" t="10947" r="20504" b="14856"/>
            <a:stretch/>
          </p:blipFill>
          <p:spPr bwMode="auto">
            <a:xfrm>
              <a:off x="1747294" y="5517939"/>
              <a:ext cx="817996" cy="785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media2.giga.de/2012/05/ios-logo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615" y="1964848"/>
              <a:ext cx="1023297" cy="648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48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1: User Story mit Akzeptanzkriterien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 Stories sind eine kurze, einfache Beschreibung der geforderten Features (aka Anwendungsfall)</a:t>
            </a:r>
            <a:endParaRPr lang="de-DE" dirty="0"/>
          </a:p>
          <a:p>
            <a:r>
              <a:rPr lang="de-DE" dirty="0" smtClean="0"/>
              <a:t>Das </a:t>
            </a:r>
            <a:r>
              <a:rPr lang="de-DE" dirty="0"/>
              <a:t>in der User Story geforderte Verhalten beinhaltet oft bereits das erste Akzeptanzkriterium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Die Akzeptanzkriterien </a:t>
            </a:r>
            <a:r>
              <a:rPr lang="de-DE" dirty="0" smtClean="0"/>
              <a:t>werden als </a:t>
            </a:r>
            <a:r>
              <a:rPr lang="de-DE" dirty="0"/>
              <a:t>Teil der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r>
              <a:rPr lang="de-DE" dirty="0" smtClean="0"/>
              <a:t> Pflege </a:t>
            </a:r>
            <a:r>
              <a:rPr lang="de-DE" dirty="0"/>
              <a:t>vom PO / Team zu jeder User Story erarbeitet</a:t>
            </a:r>
          </a:p>
          <a:p>
            <a:r>
              <a:rPr lang="de-DE" dirty="0" smtClean="0"/>
              <a:t>Mindestens </a:t>
            </a:r>
            <a:r>
              <a:rPr lang="de-DE" dirty="0"/>
              <a:t>ein Akzeptanzkriterium muss definiert sein bevor mit der Umsetzung begonnen wird (</a:t>
            </a:r>
            <a:r>
              <a:rPr lang="de-DE" i="1" dirty="0"/>
              <a:t>Definition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Ready</a:t>
            </a:r>
            <a:r>
              <a:rPr lang="de-DE" dirty="0"/>
              <a:t>)</a:t>
            </a:r>
          </a:p>
          <a:p>
            <a:r>
              <a:rPr lang="de-DE" dirty="0"/>
              <a:t>Die Definition kann bereits in einer späteren automatisierbaren Art formuliert werden, muss aber nicht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0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 1: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912284" y="1999529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User Story:</a:t>
            </a:r>
          </a:p>
          <a:p>
            <a:pPr marL="0" indent="0">
              <a:buNone/>
            </a:pPr>
            <a:r>
              <a:rPr lang="de-DE" dirty="0" smtClean="0"/>
              <a:t>Für den Zugriff auf den geschützten Bereich muss sich der Benutzer am System mit einem Usernamen und Passwort anmelden.</a:t>
            </a:r>
            <a:endParaRPr lang="de-DE" dirty="0"/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b="1" dirty="0"/>
              <a:t>Akzeptanzkriterien: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de-DE" dirty="0" smtClean="0"/>
              <a:t>Der Benutzername und das Passwort dürfen nicht leer sein.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de-DE" dirty="0" smtClean="0"/>
              <a:t>Der Benutzername muss eine E-Mail Adresse der FH-Rosenheim sein.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de-DE" dirty="0" smtClean="0"/>
              <a:t>Das </a:t>
            </a:r>
            <a:r>
              <a:rPr lang="de-DE" dirty="0"/>
              <a:t>Passwort muss zwischen 6 und 16 Zeichen lang sein.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de-DE" dirty="0" smtClean="0"/>
              <a:t>Bei fehlerhaftem Login soll dem Benutzer eine Fehlermeldung angezeigt werden.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8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Für grafische Benutzeroberflächen werden zusätzlich zu den Akzeptanzkriterien auch </a:t>
            </a:r>
            <a:r>
              <a:rPr lang="de-DE" dirty="0" err="1" smtClean="0"/>
              <a:t>Mockups</a:t>
            </a:r>
            <a:r>
              <a:rPr lang="de-DE" dirty="0" smtClean="0"/>
              <a:t> oder Screen-Dummys erstellt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89000" y="1989138"/>
            <a:ext cx="5584536" cy="4114800"/>
          </a:xfrm>
        </p:spPr>
        <p:txBody>
          <a:bodyPr/>
          <a:lstStyle/>
          <a:p>
            <a:r>
              <a:rPr lang="de-DE" dirty="0"/>
              <a:t>Benutzeroberflächen als </a:t>
            </a:r>
            <a:r>
              <a:rPr lang="de-DE" dirty="0" err="1"/>
              <a:t>Mockup</a:t>
            </a:r>
            <a:r>
              <a:rPr lang="de-DE" dirty="0"/>
              <a:t> </a:t>
            </a:r>
            <a:r>
              <a:rPr lang="de-DE" dirty="0" smtClean="0"/>
              <a:t>bzw. lauffähiger Screen-Dummy </a:t>
            </a:r>
          </a:p>
          <a:p>
            <a:r>
              <a:rPr lang="de-DE" dirty="0" smtClean="0"/>
              <a:t>Beinhaltet alle wichtigen Elemente und Layout-Details</a:t>
            </a:r>
            <a:endParaRPr lang="de-DE" dirty="0"/>
          </a:p>
          <a:p>
            <a:r>
              <a:rPr lang="de-DE" dirty="0" smtClean="0"/>
              <a:t>Vereinfacht die Diskussion mit den Stakeholdern und Designern</a:t>
            </a:r>
          </a:p>
          <a:p>
            <a:r>
              <a:rPr lang="de-DE" dirty="0" smtClean="0"/>
              <a:t>Akzeptanzkriterien können Elemente im </a:t>
            </a:r>
            <a:r>
              <a:rPr lang="de-DE" dirty="0" err="1" smtClean="0"/>
              <a:t>Mockup</a:t>
            </a:r>
            <a:r>
              <a:rPr lang="de-DE" dirty="0" smtClean="0"/>
              <a:t> verwenden </a:t>
            </a:r>
          </a:p>
          <a:p>
            <a:r>
              <a:rPr lang="de-DE" b="1" dirty="0" smtClean="0"/>
              <a:t>Empfehlung</a:t>
            </a:r>
            <a:r>
              <a:rPr lang="de-DE" dirty="0" smtClean="0"/>
              <a:t>: Eine </a:t>
            </a:r>
            <a:r>
              <a:rPr lang="de-DE" dirty="0" err="1" smtClean="0"/>
              <a:t>Confluence</a:t>
            </a:r>
            <a:r>
              <a:rPr lang="de-DE" dirty="0" smtClean="0"/>
              <a:t>-Seite pro User Story (Mini </a:t>
            </a:r>
            <a:r>
              <a:rPr lang="de-DE" dirty="0" err="1" smtClean="0"/>
              <a:t>Spec</a:t>
            </a:r>
            <a:r>
              <a:rPr lang="de-DE" dirty="0" smtClean="0"/>
              <a:t>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56" y="2141538"/>
            <a:ext cx="4286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2: </a:t>
            </a:r>
            <a:r>
              <a:rPr lang="de-DE" dirty="0" smtClean="0"/>
              <a:t>Schlüsselbeispiele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Definieren von möglichen Eingabe- und Ausgabedaten</a:t>
            </a:r>
          </a:p>
          <a:p>
            <a:r>
              <a:rPr lang="de-DE" dirty="0"/>
              <a:t>Grenzbereiche, gültige und ungültige Beispiele müssen abgedeckt sein</a:t>
            </a:r>
          </a:p>
          <a:p>
            <a:r>
              <a:rPr lang="de-DE" dirty="0"/>
              <a:t>Definition kann ausformuliert oder auch tabellarisch erfolgen</a:t>
            </a:r>
          </a:p>
          <a:p>
            <a:endParaRPr lang="de-DE" b="1" dirty="0"/>
          </a:p>
          <a:p>
            <a:r>
              <a:rPr lang="de-DE" b="1" dirty="0" smtClean="0"/>
              <a:t>Beispiele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smtClean="0"/>
              <a:t>Eine gültige E-Mail Adresse ist </a:t>
            </a:r>
            <a:r>
              <a:rPr lang="de-DE" dirty="0" smtClean="0">
                <a:hlinkClick r:id="rId2"/>
              </a:rPr>
              <a:t>mario-leander.reimer@hf-rosenheim.de</a:t>
            </a:r>
            <a:endParaRPr lang="de-DE" dirty="0" smtClean="0"/>
          </a:p>
          <a:p>
            <a:pPr lvl="1"/>
            <a:r>
              <a:rPr lang="de-DE" dirty="0" smtClean="0"/>
              <a:t>Eine ungültige E-Mail Adresse ist </a:t>
            </a:r>
            <a:r>
              <a:rPr lang="de-DE" dirty="0" smtClean="0">
                <a:hlinkClick r:id="rId3"/>
              </a:rPr>
              <a:t>mario-leander.reimer@qaware.de</a:t>
            </a:r>
            <a:endParaRPr lang="de-DE" dirty="0" smtClean="0"/>
          </a:p>
          <a:p>
            <a:pPr lvl="1"/>
            <a:r>
              <a:rPr lang="de-DE" dirty="0" smtClean="0"/>
              <a:t>Ein </a:t>
            </a:r>
            <a:r>
              <a:rPr lang="de-DE" dirty="0"/>
              <a:t>minimal langes Passwort ist gültig, z.B. 1234a$</a:t>
            </a:r>
          </a:p>
          <a:p>
            <a:pPr lvl="1"/>
            <a:r>
              <a:rPr lang="de-DE" dirty="0"/>
              <a:t>Ein maximal langes Passwort ist gültig, z.B. 12345678901234a$</a:t>
            </a:r>
          </a:p>
          <a:p>
            <a:pPr lvl="1"/>
            <a:r>
              <a:rPr lang="de-DE" dirty="0"/>
              <a:t>Ein um 1 Zeichen zu kurzes Passwort ist ungültig, z.B. 123a</a:t>
            </a:r>
            <a:r>
              <a:rPr lang="de-DE" dirty="0" smtClean="0"/>
              <a:t>$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9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3: Akzeptanztest als Spezifikation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 der Akzeptanztests als automatisierbare und meist formalisierte Spezifikation</a:t>
            </a:r>
          </a:p>
          <a:p>
            <a:r>
              <a:rPr lang="de-DE" dirty="0"/>
              <a:t>Framework sollte in dieser Phase ausgewählt sein bzw. werden</a:t>
            </a:r>
          </a:p>
          <a:p>
            <a:r>
              <a:rPr lang="de-DE" dirty="0"/>
              <a:t>Spezifikation erfolgt oft im BDD-Style: </a:t>
            </a:r>
            <a:r>
              <a:rPr lang="de-DE" dirty="0" err="1"/>
              <a:t>Given</a:t>
            </a:r>
            <a:r>
              <a:rPr lang="de-DE" dirty="0"/>
              <a:t> / </a:t>
            </a:r>
            <a:r>
              <a:rPr lang="de-DE" dirty="0" err="1"/>
              <a:t>When</a:t>
            </a:r>
            <a:r>
              <a:rPr lang="de-DE" dirty="0"/>
              <a:t> / </a:t>
            </a:r>
            <a:r>
              <a:rPr lang="de-DE" dirty="0" err="1"/>
              <a:t>Then</a:t>
            </a:r>
            <a:endParaRPr lang="de-DE" dirty="0"/>
          </a:p>
          <a:p>
            <a:r>
              <a:rPr lang="de-DE" dirty="0"/>
              <a:t>Spezifikation ist trotz der Formalisierung noch gut verständlich, kann aber maschinell verarbeitet werden</a:t>
            </a:r>
          </a:p>
          <a:p>
            <a:r>
              <a:rPr lang="de-DE" dirty="0"/>
              <a:t>Kann schon ausgeführt werden, schlägt aber fehl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4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654" t="1115" r="812" b="2181"/>
          <a:stretch/>
        </p:blipFill>
        <p:spPr>
          <a:xfrm>
            <a:off x="292523" y="571105"/>
            <a:ext cx="11281034" cy="540218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75651" y="5973289"/>
            <a:ext cx="690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 Quelle: </a:t>
            </a:r>
            <a:r>
              <a:rPr lang="de-DE" dirty="0">
                <a:hlinkClick r:id="rId4"/>
              </a:rPr>
              <a:t>http://behaviordrivendevelopment.wikispaces.com/MoreTools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98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3: </a:t>
            </a:r>
            <a:r>
              <a:rPr lang="de-DE" dirty="0" smtClean="0"/>
              <a:t>Beispiele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1" y="1727921"/>
            <a:ext cx="7093527" cy="4998720"/>
          </a:xfrm>
          <a:prstGeom prst="rect">
            <a:avLst/>
          </a:prstGeom>
        </p:spPr>
      </p:pic>
      <p:sp>
        <p:nvSpPr>
          <p:cNvPr id="8" name="Legende mit Linie 1 (Akzentuierungsbalken) 7"/>
          <p:cNvSpPr/>
          <p:nvPr/>
        </p:nvSpPr>
        <p:spPr>
          <a:xfrm>
            <a:off x="7859883" y="5224868"/>
            <a:ext cx="3529901" cy="604432"/>
          </a:xfrm>
          <a:prstGeom prst="accentCallout1">
            <a:avLst>
              <a:gd name="adj1" fmla="val 18750"/>
              <a:gd name="adj2" fmla="val -8333"/>
              <a:gd name="adj3" fmla="val 34222"/>
              <a:gd name="adj4" fmla="val -42474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Verwendung unserer Schlüsselbeispiele</a:t>
            </a:r>
          </a:p>
        </p:txBody>
      </p:sp>
      <p:sp>
        <p:nvSpPr>
          <p:cNvPr id="11" name="Legende mit Linie 1 (Akzentuierungsbalken) 10"/>
          <p:cNvSpPr/>
          <p:nvPr/>
        </p:nvSpPr>
        <p:spPr>
          <a:xfrm>
            <a:off x="7859883" y="3304065"/>
            <a:ext cx="3632462" cy="821126"/>
          </a:xfrm>
          <a:prstGeom prst="accentCallout1">
            <a:avLst>
              <a:gd name="adj1" fmla="val 18750"/>
              <a:gd name="adj2" fmla="val -8333"/>
              <a:gd name="adj3" fmla="val -24872"/>
              <a:gd name="adj4" fmla="val -63768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Szenarios beschreiben die Benutzeraktionen, Eingabedaten und das erwartete Verhalten</a:t>
            </a:r>
          </a:p>
        </p:txBody>
      </p:sp>
    </p:spTree>
    <p:extLst>
      <p:ext uri="{BB962C8B-B14F-4D97-AF65-F5344CB8AC3E}">
        <p14:creationId xmlns:p14="http://schemas.microsoft.com/office/powerpoint/2010/main" val="9077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1" y="1915680"/>
            <a:ext cx="6040561" cy="4237758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4: Ausführbare Spezifikation</a:t>
            </a:r>
          </a:p>
        </p:txBody>
      </p:sp>
      <p:sp>
        <p:nvSpPr>
          <p:cNvPr id="8" name="Legende mit Linie 1 (Akzentuierungsbalken) 7"/>
          <p:cNvSpPr/>
          <p:nvPr/>
        </p:nvSpPr>
        <p:spPr>
          <a:xfrm>
            <a:off x="7625243" y="2175814"/>
            <a:ext cx="3826937" cy="541866"/>
          </a:xfrm>
          <a:prstGeom prst="accentCallout1">
            <a:avLst>
              <a:gd name="adj1" fmla="val 18750"/>
              <a:gd name="adj2" fmla="val -8333"/>
              <a:gd name="adj3" fmla="val 115751"/>
              <a:gd name="adj4" fmla="val -61146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- Initialisierung der Testdaten</a:t>
            </a:r>
          </a:p>
          <a:p>
            <a:r>
              <a:rPr lang="de-DE" dirty="0"/>
              <a:t>- Einsatz von regulären Ausdrücken</a:t>
            </a:r>
          </a:p>
        </p:txBody>
      </p:sp>
      <p:sp>
        <p:nvSpPr>
          <p:cNvPr id="9" name="Legende mit Linie 1 (Akzentuierungsbalken) 8"/>
          <p:cNvSpPr/>
          <p:nvPr/>
        </p:nvSpPr>
        <p:spPr>
          <a:xfrm>
            <a:off x="7625244" y="5752888"/>
            <a:ext cx="3826936" cy="677170"/>
          </a:xfrm>
          <a:prstGeom prst="accentCallout1">
            <a:avLst>
              <a:gd name="adj1" fmla="val 18750"/>
              <a:gd name="adj2" fmla="val -8333"/>
              <a:gd name="adj3" fmla="val 10919"/>
              <a:gd name="adj4" fmla="val -35840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Prüfung der Akzeptanzkriterien erfolgt wie üblich mit </a:t>
            </a:r>
            <a:r>
              <a:rPr lang="de-DE" dirty="0" err="1"/>
              <a:t>Assertions</a:t>
            </a:r>
            <a:r>
              <a:rPr lang="de-DE" dirty="0"/>
              <a:t>, z.B. </a:t>
            </a:r>
            <a:r>
              <a:rPr lang="de-DE" dirty="0" err="1"/>
              <a:t>Hamcrest</a:t>
            </a:r>
            <a:r>
              <a:rPr lang="de-DE" dirty="0"/>
              <a:t> </a:t>
            </a:r>
            <a:r>
              <a:rPr lang="de-DE" dirty="0" err="1"/>
              <a:t>Matchern</a:t>
            </a:r>
            <a:endParaRPr lang="de-DE" dirty="0"/>
          </a:p>
        </p:txBody>
      </p:sp>
      <p:sp>
        <p:nvSpPr>
          <p:cNvPr id="10" name="Legende mit Linie 1 (Akzentuierungsbalken) 9"/>
          <p:cNvSpPr/>
          <p:nvPr/>
        </p:nvSpPr>
        <p:spPr>
          <a:xfrm>
            <a:off x="7625244" y="3958985"/>
            <a:ext cx="3826937" cy="839855"/>
          </a:xfrm>
          <a:prstGeom prst="accentCallout1">
            <a:avLst>
              <a:gd name="adj1" fmla="val 18750"/>
              <a:gd name="adj2" fmla="val -8333"/>
              <a:gd name="adj3" fmla="val 60141"/>
              <a:gd name="adj4" fmla="val -31822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- Anfangs nur eine unvollständige Implementierung</a:t>
            </a:r>
          </a:p>
          <a:p>
            <a:r>
              <a:rPr lang="de-DE" dirty="0"/>
              <a:t>- Nun startet der TDD Zyklus und die eigentliche Entwicklung</a:t>
            </a:r>
          </a:p>
        </p:txBody>
      </p:sp>
    </p:spTree>
    <p:extLst>
      <p:ext uri="{BB962C8B-B14F-4D97-AF65-F5344CB8AC3E}">
        <p14:creationId xmlns:p14="http://schemas.microsoft.com/office/powerpoint/2010/main" val="35440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5: Lebendige Dokumentation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 die CI Integration wird die ausführbare Spezifikation zur lebendigen Dokumentation (keine Schrankware)</a:t>
            </a:r>
          </a:p>
          <a:p>
            <a:pPr lvl="1"/>
            <a:r>
              <a:rPr lang="de-DE" dirty="0"/>
              <a:t>Laufen alle neuen Akzeptanztests ohne Fehler</a:t>
            </a:r>
          </a:p>
          <a:p>
            <a:pPr lvl="1"/>
            <a:r>
              <a:rPr lang="de-DE" dirty="0"/>
              <a:t>Laufen alle bisherigen Akzeptanztests noch ohne Fehler</a:t>
            </a:r>
          </a:p>
          <a:p>
            <a:r>
              <a:rPr lang="de-DE" dirty="0"/>
              <a:t>Vollständige, stets gültige Spezifikation des Systems. Wächst in jedem Sprint mit jeder neuen User Story.</a:t>
            </a:r>
          </a:p>
          <a:p>
            <a:r>
              <a:rPr lang="de-DE" dirty="0"/>
              <a:t>Basis für Systemspezifikation / Systemhandbuch (</a:t>
            </a:r>
            <a:r>
              <a:rPr lang="de-DE" dirty="0">
                <a:sym typeface="Wingdings" panose="05000000000000000000" pitchFamily="2" charset="2"/>
              </a:rPr>
              <a:t> Relish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Zielpersonen: Tester, Business </a:t>
            </a:r>
            <a:r>
              <a:rPr lang="de-DE" dirty="0" err="1" smtClean="0"/>
              <a:t>Analysts</a:t>
            </a:r>
            <a:r>
              <a:rPr lang="de-DE" dirty="0" smtClean="0"/>
              <a:t>, Support</a:t>
            </a:r>
            <a:endParaRPr lang="de-DE" dirty="0"/>
          </a:p>
          <a:p>
            <a:pPr lvl="1"/>
            <a:r>
              <a:rPr lang="de-DE" dirty="0"/>
              <a:t>Systemstruktur und fachliche Bereiche finden sich in der Strukturierung der Akzeptanztests / Feature-Dateien wieder</a:t>
            </a:r>
          </a:p>
          <a:p>
            <a:pPr lvl="1"/>
            <a:r>
              <a:rPr lang="de-DE" dirty="0"/>
              <a:t>Fachbegriffe finden sich im Glossar wieder, können extrahiert </a:t>
            </a:r>
            <a:r>
              <a:rPr lang="de-DE" dirty="0" smtClean="0"/>
              <a:t>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4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ATDD </a:t>
            </a:r>
            <a:r>
              <a:rPr lang="de-DE" dirty="0" smtClean="0"/>
              <a:t>ist kein Ersatz von TDD, sondern eine Ergänzung</a:t>
            </a:r>
            <a:endParaRPr lang="de-DE" dirty="0"/>
          </a:p>
        </p:txBody>
      </p:sp>
      <p:sp>
        <p:nvSpPr>
          <p:cNvPr id="52" name="Abgerundetes Rechteck 51"/>
          <p:cNvSpPr/>
          <p:nvPr/>
        </p:nvSpPr>
        <p:spPr>
          <a:xfrm>
            <a:off x="3600135" y="1653824"/>
            <a:ext cx="1862268" cy="635052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Fehlschlagende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Akzeptanztests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946200" y="1654070"/>
            <a:ext cx="6431669" cy="4786909"/>
            <a:chOff x="3616339" y="1499592"/>
            <a:chExt cx="4942157" cy="4419922"/>
          </a:xfrm>
        </p:grpSpPr>
        <p:sp>
          <p:nvSpPr>
            <p:cNvPr id="54" name="Freihandform 53"/>
            <p:cNvSpPr/>
            <p:nvPr/>
          </p:nvSpPr>
          <p:spPr>
            <a:xfrm>
              <a:off x="6644730" y="1508959"/>
              <a:ext cx="904303" cy="904303"/>
            </a:xfrm>
            <a:custGeom>
              <a:avLst/>
              <a:gdLst>
                <a:gd name="connsiteX0" fmla="*/ 0 w 904303"/>
                <a:gd name="connsiteY0" fmla="*/ 0 h 904303"/>
                <a:gd name="connsiteX1" fmla="*/ 904303 w 904303"/>
                <a:gd name="connsiteY1" fmla="*/ 0 h 904303"/>
                <a:gd name="connsiteX2" fmla="*/ 904303 w 904303"/>
                <a:gd name="connsiteY2" fmla="*/ 904303 h 904303"/>
                <a:gd name="connsiteX3" fmla="*/ 0 w 904303"/>
                <a:gd name="connsiteY3" fmla="*/ 904303 h 904303"/>
                <a:gd name="connsiteX4" fmla="*/ 0 w 904303"/>
                <a:gd name="connsiteY4" fmla="*/ 0 h 90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303" h="904303">
                  <a:moveTo>
                    <a:pt x="0" y="0"/>
                  </a:moveTo>
                  <a:lnTo>
                    <a:pt x="904303" y="0"/>
                  </a:lnTo>
                  <a:lnTo>
                    <a:pt x="904303" y="904303"/>
                  </a:lnTo>
                  <a:lnTo>
                    <a:pt x="0" y="90430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24003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55" name="Gebogener Pfeil 54"/>
            <p:cNvSpPr/>
            <p:nvPr/>
          </p:nvSpPr>
          <p:spPr>
            <a:xfrm>
              <a:off x="3877457" y="1499592"/>
              <a:ext cx="4419922" cy="4419922"/>
            </a:xfrm>
            <a:prstGeom prst="circularArrow">
              <a:avLst>
                <a:gd name="adj1" fmla="val 3990"/>
                <a:gd name="adj2" fmla="val 250275"/>
                <a:gd name="adj3" fmla="val 20573234"/>
                <a:gd name="adj4" fmla="val 18982927"/>
                <a:gd name="adj5" fmla="val 4655"/>
              </a:avLst>
            </a:prstGeom>
            <a:gradFill rotWithShape="1">
              <a:gsLst>
                <a:gs pos="0">
                  <a:srgbClr val="4580A7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rgbClr>
                </a:gs>
                <a:gs pos="50000">
                  <a:srgbClr val="4580A7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rgbClr>
                </a:gs>
                <a:gs pos="100000">
                  <a:srgbClr val="4580A7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7654193" y="3257402"/>
              <a:ext cx="904303" cy="904303"/>
            </a:xfrm>
            <a:custGeom>
              <a:avLst/>
              <a:gdLst>
                <a:gd name="connsiteX0" fmla="*/ 0 w 904303"/>
                <a:gd name="connsiteY0" fmla="*/ 0 h 904303"/>
                <a:gd name="connsiteX1" fmla="*/ 904303 w 904303"/>
                <a:gd name="connsiteY1" fmla="*/ 0 h 904303"/>
                <a:gd name="connsiteX2" fmla="*/ 904303 w 904303"/>
                <a:gd name="connsiteY2" fmla="*/ 904303 h 904303"/>
                <a:gd name="connsiteX3" fmla="*/ 0 w 904303"/>
                <a:gd name="connsiteY3" fmla="*/ 904303 h 904303"/>
                <a:gd name="connsiteX4" fmla="*/ 0 w 904303"/>
                <a:gd name="connsiteY4" fmla="*/ 0 h 90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303" h="904303">
                  <a:moveTo>
                    <a:pt x="0" y="0"/>
                  </a:moveTo>
                  <a:lnTo>
                    <a:pt x="904303" y="0"/>
                  </a:lnTo>
                  <a:lnTo>
                    <a:pt x="904303" y="904303"/>
                  </a:lnTo>
                  <a:lnTo>
                    <a:pt x="0" y="90430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24003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57" name="Gebogener Pfeil 56"/>
            <p:cNvSpPr/>
            <p:nvPr/>
          </p:nvSpPr>
          <p:spPr>
            <a:xfrm>
              <a:off x="3877457" y="1499592"/>
              <a:ext cx="4419922" cy="4419922"/>
            </a:xfrm>
            <a:prstGeom prst="circularArrow">
              <a:avLst>
                <a:gd name="adj1" fmla="val 3990"/>
                <a:gd name="adj2" fmla="val 250275"/>
                <a:gd name="adj3" fmla="val 2366798"/>
                <a:gd name="adj4" fmla="val 776492"/>
                <a:gd name="adj5" fmla="val 4655"/>
              </a:avLst>
            </a:prstGeom>
            <a:gradFill rotWithShape="1">
              <a:gsLst>
                <a:gs pos="0">
                  <a:srgbClr val="4580A7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rgbClr>
                </a:gs>
                <a:gs pos="50000">
                  <a:srgbClr val="4580A7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rgbClr>
                </a:gs>
                <a:gs pos="100000">
                  <a:srgbClr val="4580A7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6644730" y="5005844"/>
              <a:ext cx="904303" cy="904303"/>
            </a:xfrm>
            <a:custGeom>
              <a:avLst/>
              <a:gdLst>
                <a:gd name="connsiteX0" fmla="*/ 0 w 904303"/>
                <a:gd name="connsiteY0" fmla="*/ 0 h 904303"/>
                <a:gd name="connsiteX1" fmla="*/ 904303 w 904303"/>
                <a:gd name="connsiteY1" fmla="*/ 0 h 904303"/>
                <a:gd name="connsiteX2" fmla="*/ 904303 w 904303"/>
                <a:gd name="connsiteY2" fmla="*/ 904303 h 904303"/>
                <a:gd name="connsiteX3" fmla="*/ 0 w 904303"/>
                <a:gd name="connsiteY3" fmla="*/ 904303 h 904303"/>
                <a:gd name="connsiteX4" fmla="*/ 0 w 904303"/>
                <a:gd name="connsiteY4" fmla="*/ 0 h 90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303" h="904303">
                  <a:moveTo>
                    <a:pt x="0" y="0"/>
                  </a:moveTo>
                  <a:lnTo>
                    <a:pt x="904303" y="0"/>
                  </a:lnTo>
                  <a:lnTo>
                    <a:pt x="904303" y="904303"/>
                  </a:lnTo>
                  <a:lnTo>
                    <a:pt x="0" y="90430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24003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59" name="Gebogener Pfeil 58"/>
            <p:cNvSpPr/>
            <p:nvPr/>
          </p:nvSpPr>
          <p:spPr>
            <a:xfrm>
              <a:off x="3877457" y="1499592"/>
              <a:ext cx="4419922" cy="4419922"/>
            </a:xfrm>
            <a:prstGeom prst="circularArrow">
              <a:avLst>
                <a:gd name="adj1" fmla="val 3990"/>
                <a:gd name="adj2" fmla="val 250275"/>
                <a:gd name="adj3" fmla="val 6111178"/>
                <a:gd name="adj4" fmla="val 4438548"/>
                <a:gd name="adj5" fmla="val 4655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4625803" y="5005844"/>
              <a:ext cx="904303" cy="904303"/>
            </a:xfrm>
            <a:custGeom>
              <a:avLst/>
              <a:gdLst>
                <a:gd name="connsiteX0" fmla="*/ 0 w 904303"/>
                <a:gd name="connsiteY0" fmla="*/ 0 h 904303"/>
                <a:gd name="connsiteX1" fmla="*/ 904303 w 904303"/>
                <a:gd name="connsiteY1" fmla="*/ 0 h 904303"/>
                <a:gd name="connsiteX2" fmla="*/ 904303 w 904303"/>
                <a:gd name="connsiteY2" fmla="*/ 904303 h 904303"/>
                <a:gd name="connsiteX3" fmla="*/ 0 w 904303"/>
                <a:gd name="connsiteY3" fmla="*/ 904303 h 904303"/>
                <a:gd name="connsiteX4" fmla="*/ 0 w 904303"/>
                <a:gd name="connsiteY4" fmla="*/ 0 h 90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303" h="904303">
                  <a:moveTo>
                    <a:pt x="0" y="0"/>
                  </a:moveTo>
                  <a:lnTo>
                    <a:pt x="904303" y="0"/>
                  </a:lnTo>
                  <a:lnTo>
                    <a:pt x="904303" y="904303"/>
                  </a:lnTo>
                  <a:lnTo>
                    <a:pt x="0" y="90430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24003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61" name="Gebogener Pfeil 60"/>
            <p:cNvSpPr/>
            <p:nvPr/>
          </p:nvSpPr>
          <p:spPr>
            <a:xfrm>
              <a:off x="3877457" y="1499592"/>
              <a:ext cx="4419922" cy="4419922"/>
            </a:xfrm>
            <a:prstGeom prst="circularArrow">
              <a:avLst>
                <a:gd name="adj1" fmla="val 3990"/>
                <a:gd name="adj2" fmla="val 250275"/>
                <a:gd name="adj3" fmla="val 9773234"/>
                <a:gd name="adj4" fmla="val 8182927"/>
                <a:gd name="adj5" fmla="val 4655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3616339" y="3257402"/>
              <a:ext cx="904303" cy="904303"/>
            </a:xfrm>
            <a:custGeom>
              <a:avLst/>
              <a:gdLst>
                <a:gd name="connsiteX0" fmla="*/ 0 w 904303"/>
                <a:gd name="connsiteY0" fmla="*/ 0 h 904303"/>
                <a:gd name="connsiteX1" fmla="*/ 904303 w 904303"/>
                <a:gd name="connsiteY1" fmla="*/ 0 h 904303"/>
                <a:gd name="connsiteX2" fmla="*/ 904303 w 904303"/>
                <a:gd name="connsiteY2" fmla="*/ 904303 h 904303"/>
                <a:gd name="connsiteX3" fmla="*/ 0 w 904303"/>
                <a:gd name="connsiteY3" fmla="*/ 904303 h 904303"/>
                <a:gd name="connsiteX4" fmla="*/ 0 w 904303"/>
                <a:gd name="connsiteY4" fmla="*/ 0 h 90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303" h="904303">
                  <a:moveTo>
                    <a:pt x="0" y="0"/>
                  </a:moveTo>
                  <a:lnTo>
                    <a:pt x="904303" y="0"/>
                  </a:lnTo>
                  <a:lnTo>
                    <a:pt x="904303" y="904303"/>
                  </a:lnTo>
                  <a:lnTo>
                    <a:pt x="0" y="90430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24003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63" name="Gebogener Pfeil 62"/>
            <p:cNvSpPr/>
            <p:nvPr/>
          </p:nvSpPr>
          <p:spPr>
            <a:xfrm>
              <a:off x="3877457" y="1499592"/>
              <a:ext cx="4419922" cy="4419922"/>
            </a:xfrm>
            <a:prstGeom prst="circularArrow">
              <a:avLst>
                <a:gd name="adj1" fmla="val 3990"/>
                <a:gd name="adj2" fmla="val 250275"/>
                <a:gd name="adj3" fmla="val 13166798"/>
                <a:gd name="adj4" fmla="val 11576492"/>
                <a:gd name="adj5" fmla="val 4655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4625803" y="1508959"/>
              <a:ext cx="904303" cy="904303"/>
            </a:xfrm>
            <a:custGeom>
              <a:avLst/>
              <a:gdLst>
                <a:gd name="connsiteX0" fmla="*/ 0 w 904303"/>
                <a:gd name="connsiteY0" fmla="*/ 0 h 904303"/>
                <a:gd name="connsiteX1" fmla="*/ 904303 w 904303"/>
                <a:gd name="connsiteY1" fmla="*/ 0 h 904303"/>
                <a:gd name="connsiteX2" fmla="*/ 904303 w 904303"/>
                <a:gd name="connsiteY2" fmla="*/ 904303 h 904303"/>
                <a:gd name="connsiteX3" fmla="*/ 0 w 904303"/>
                <a:gd name="connsiteY3" fmla="*/ 904303 h 904303"/>
                <a:gd name="connsiteX4" fmla="*/ 0 w 904303"/>
                <a:gd name="connsiteY4" fmla="*/ 0 h 90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303" h="904303">
                  <a:moveTo>
                    <a:pt x="0" y="0"/>
                  </a:moveTo>
                  <a:lnTo>
                    <a:pt x="904303" y="0"/>
                  </a:lnTo>
                  <a:lnTo>
                    <a:pt x="904303" y="904303"/>
                  </a:lnTo>
                  <a:lnTo>
                    <a:pt x="0" y="90430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24003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Gebogener Pfeil 64"/>
            <p:cNvSpPr/>
            <p:nvPr/>
          </p:nvSpPr>
          <p:spPr>
            <a:xfrm>
              <a:off x="3877457" y="1499592"/>
              <a:ext cx="4419922" cy="4419922"/>
            </a:xfrm>
            <a:prstGeom prst="circularArrow">
              <a:avLst>
                <a:gd name="adj1" fmla="val 3990"/>
                <a:gd name="adj2" fmla="val 250275"/>
                <a:gd name="adj3" fmla="val 16911178"/>
                <a:gd name="adj4" fmla="val 15238548"/>
                <a:gd name="adj5" fmla="val 4655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Ellipse 65"/>
          <p:cNvSpPr/>
          <p:nvPr/>
        </p:nvSpPr>
        <p:spPr>
          <a:xfrm>
            <a:off x="6022818" y="2082763"/>
            <a:ext cx="4202755" cy="3944917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0" cap="none" spc="0" normalizeH="0" baseline="0" noProof="0" dirty="0" smtClean="0">
                <a:ln>
                  <a:solidFill>
                    <a:srgbClr val="4580A7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TDD</a:t>
            </a:r>
          </a:p>
        </p:txBody>
      </p:sp>
      <p:graphicFrame>
        <p:nvGraphicFramePr>
          <p:cNvPr id="67" name="Diagramm 66"/>
          <p:cNvGraphicFramePr/>
          <p:nvPr>
            <p:extLst>
              <p:ext uri="{D42A27DB-BD31-4B8C-83A1-F6EECF244321}">
                <p14:modId xmlns:p14="http://schemas.microsoft.com/office/powerpoint/2010/main" val="3983618950"/>
              </p:ext>
            </p:extLst>
          </p:nvPr>
        </p:nvGraphicFramePr>
        <p:xfrm>
          <a:off x="5703998" y="2534358"/>
          <a:ext cx="4694921" cy="3202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8" name="Abgerundetes Rechteck 67"/>
          <p:cNvSpPr/>
          <p:nvPr/>
        </p:nvSpPr>
        <p:spPr>
          <a:xfrm>
            <a:off x="2537386" y="3661127"/>
            <a:ext cx="1729860" cy="82413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Akzeptanz-kriterien</a:t>
            </a:r>
          </a:p>
        </p:txBody>
      </p:sp>
      <p:sp>
        <p:nvSpPr>
          <p:cNvPr id="69" name="Abgerundetes Rechteck 68"/>
          <p:cNvSpPr/>
          <p:nvPr/>
        </p:nvSpPr>
        <p:spPr>
          <a:xfrm>
            <a:off x="3600135" y="5840683"/>
            <a:ext cx="1862268" cy="610442"/>
          </a:xfrm>
          <a:prstGeom prst="roundRect">
            <a:avLst/>
          </a:prstGeom>
          <a:solidFill>
            <a:sysClr val="window" lastClr="FFFFFF"/>
          </a:solidFill>
          <a:ln w="28575" cap="flat" cmpd="sng" algn="ctr">
            <a:solidFill>
              <a:srgbClr val="4580A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Erfolgreiche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Akzeptanztests</a:t>
            </a:r>
          </a:p>
        </p:txBody>
      </p:sp>
      <p:sp>
        <p:nvSpPr>
          <p:cNvPr id="70" name="Legende mit Linie 1 (Akzentuierungsbalken) 69"/>
          <p:cNvSpPr/>
          <p:nvPr/>
        </p:nvSpPr>
        <p:spPr>
          <a:xfrm>
            <a:off x="9352173" y="1448685"/>
            <a:ext cx="2388723" cy="492419"/>
          </a:xfrm>
          <a:prstGeom prst="accentCallout1">
            <a:avLst>
              <a:gd name="adj1" fmla="val 18655"/>
              <a:gd name="adj2" fmla="val -3077"/>
              <a:gd name="adj3" fmla="val 131646"/>
              <a:gd name="adj4" fmla="val -3913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Beginn der Implementierung</a:t>
            </a:r>
          </a:p>
        </p:txBody>
      </p:sp>
      <p:sp>
        <p:nvSpPr>
          <p:cNvPr id="71" name="Abgerundetes Rechteck 70"/>
          <p:cNvSpPr/>
          <p:nvPr/>
        </p:nvSpPr>
        <p:spPr>
          <a:xfrm>
            <a:off x="696952" y="3653427"/>
            <a:ext cx="1007753" cy="82413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4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User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4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Story</a:t>
            </a:r>
          </a:p>
        </p:txBody>
      </p:sp>
      <p:sp>
        <p:nvSpPr>
          <p:cNvPr id="72" name="Pfeil nach rechts 71"/>
          <p:cNvSpPr/>
          <p:nvPr/>
        </p:nvSpPr>
        <p:spPr>
          <a:xfrm>
            <a:off x="1909112" y="3882092"/>
            <a:ext cx="458366" cy="330861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Legende mit Linie 1 (Akzentuierungsbalken) 72"/>
          <p:cNvSpPr/>
          <p:nvPr/>
        </p:nvSpPr>
        <p:spPr>
          <a:xfrm flipH="1">
            <a:off x="696951" y="2305706"/>
            <a:ext cx="2177019" cy="571674"/>
          </a:xfrm>
          <a:prstGeom prst="accentCallout1">
            <a:avLst>
              <a:gd name="adj1" fmla="val 10337"/>
              <a:gd name="adj2" fmla="val -2605"/>
              <a:gd name="adj3" fmla="val 93794"/>
              <a:gd name="adj4" fmla="val -3794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4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Ausführbare Spezifikation</a:t>
            </a:r>
          </a:p>
        </p:txBody>
      </p:sp>
      <p:sp>
        <p:nvSpPr>
          <p:cNvPr id="74" name="Legende mit Linie 1 (Akzentuierungsbalken) 73"/>
          <p:cNvSpPr/>
          <p:nvPr/>
        </p:nvSpPr>
        <p:spPr>
          <a:xfrm>
            <a:off x="7573491" y="6358241"/>
            <a:ext cx="3362733" cy="224397"/>
          </a:xfrm>
          <a:prstGeom prst="accentCallout1">
            <a:avLst>
              <a:gd name="adj1" fmla="val 10337"/>
              <a:gd name="adj2" fmla="val -2605"/>
              <a:gd name="adj3" fmla="val -36190"/>
              <a:gd name="adj4" fmla="val -19255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400" kern="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Continuous</a:t>
            </a:r>
            <a:r>
              <a:rPr lang="de-DE" sz="24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Integration</a:t>
            </a:r>
          </a:p>
        </p:txBody>
      </p:sp>
      <p:sp>
        <p:nvSpPr>
          <p:cNvPr id="75" name="Legende mit Linie 1 (Akzentuierungsbalken) 74"/>
          <p:cNvSpPr/>
          <p:nvPr/>
        </p:nvSpPr>
        <p:spPr>
          <a:xfrm flipH="1">
            <a:off x="651259" y="5354066"/>
            <a:ext cx="2461931" cy="587074"/>
          </a:xfrm>
          <a:prstGeom prst="accentCallout1">
            <a:avLst>
              <a:gd name="adj1" fmla="val 10337"/>
              <a:gd name="adj2" fmla="val -2605"/>
              <a:gd name="adj3" fmla="val -10273"/>
              <a:gd name="adj4" fmla="val -30944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4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Fertig oder weitere Szenarien</a:t>
            </a:r>
          </a:p>
        </p:txBody>
      </p:sp>
    </p:spTree>
    <p:extLst>
      <p:ext uri="{BB962C8B-B14F-4D97-AF65-F5344CB8AC3E}">
        <p14:creationId xmlns:p14="http://schemas.microsoft.com/office/powerpoint/2010/main" val="40490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zahlt sich aus: die statisch ermittelte Fehlerdichte sinkt mit steigender </a:t>
            </a:r>
            <a:r>
              <a:rPr lang="de-DE" dirty="0" smtClean="0"/>
              <a:t>Testüberdeckung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778367" y="1797626"/>
            <a:ext cx="6631034" cy="4740401"/>
            <a:chOff x="2377884" y="1476375"/>
            <a:chExt cx="6757653" cy="518634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7884" y="1476375"/>
              <a:ext cx="6757653" cy="518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Gerade Verbindung mit Pfeil 5"/>
            <p:cNvCxnSpPr/>
            <p:nvPr/>
          </p:nvCxnSpPr>
          <p:spPr>
            <a:xfrm>
              <a:off x="3652277" y="1649537"/>
              <a:ext cx="5483260" cy="3161907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1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ATDD ist keine </a:t>
            </a:r>
            <a:r>
              <a:rPr lang="de-DE" dirty="0" err="1"/>
              <a:t>Silver</a:t>
            </a:r>
            <a:r>
              <a:rPr lang="de-DE" dirty="0"/>
              <a:t> Bullet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TDD wird weiterhin zwingend benötigt.</a:t>
            </a:r>
          </a:p>
          <a:p>
            <a:r>
              <a:rPr lang="de-DE" dirty="0"/>
              <a:t>Nicht alle Akzeptanzkriterien lassen sich automatisiert testen, z.B. die Usability oder </a:t>
            </a:r>
            <a:r>
              <a:rPr lang="de-DE" dirty="0" err="1"/>
              <a:t>Look&amp;Feel</a:t>
            </a:r>
            <a:r>
              <a:rPr lang="de-DE" dirty="0"/>
              <a:t> eines Systems.</a:t>
            </a:r>
          </a:p>
          <a:p>
            <a:r>
              <a:rPr lang="de-DE" dirty="0"/>
              <a:t>ATDD muss um andere Testansätze ergänzt werden.</a:t>
            </a:r>
          </a:p>
          <a:p>
            <a:pPr lvl="1"/>
            <a:r>
              <a:rPr lang="de-DE" dirty="0"/>
              <a:t>Last und Performance-Tests</a:t>
            </a:r>
          </a:p>
          <a:p>
            <a:pPr lvl="1"/>
            <a:r>
              <a:rPr lang="de-DE" dirty="0"/>
              <a:t>Penetration Tests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Acceptance</a:t>
            </a:r>
            <a:r>
              <a:rPr lang="de-DE" dirty="0"/>
              <a:t> Tests</a:t>
            </a:r>
          </a:p>
          <a:p>
            <a:r>
              <a:rPr lang="de-DE" dirty="0"/>
              <a:t>Akzeptanztests ersetzen nicht kluge und aufmerksame Tester. Exploratives Testen ist weiterhin sinnvoll und nötig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ATDD und seine Fallstricke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Akzeptanztests dürfen genau wie alle anderen Tests nicht zum Wartungsrisiko werden</a:t>
            </a:r>
          </a:p>
          <a:p>
            <a:pPr lvl="1"/>
            <a:r>
              <a:rPr lang="de-DE" dirty="0"/>
              <a:t>Duplikation von </a:t>
            </a:r>
            <a:r>
              <a:rPr lang="de-DE" dirty="0" err="1"/>
              <a:t>Step</a:t>
            </a:r>
            <a:r>
              <a:rPr lang="de-DE" dirty="0"/>
              <a:t> Definition muss vermieden werden.</a:t>
            </a:r>
          </a:p>
          <a:p>
            <a:pPr lvl="1"/>
            <a:r>
              <a:rPr lang="de-DE" dirty="0"/>
              <a:t>Instabile und fragile Tests können schnell nerven (</a:t>
            </a:r>
            <a:r>
              <a:rPr lang="de-DE" dirty="0" err="1"/>
              <a:t>Leaky</a:t>
            </a:r>
            <a:r>
              <a:rPr lang="de-DE" dirty="0"/>
              <a:t> Szenarios).</a:t>
            </a:r>
          </a:p>
          <a:p>
            <a:pPr lvl="1"/>
            <a:r>
              <a:rPr lang="de-DE" dirty="0"/>
              <a:t>Zu viele beiläufige Details blähen Tests unnötig auf (Imperative </a:t>
            </a:r>
            <a:r>
              <a:rPr lang="de-DE" dirty="0" err="1"/>
              <a:t>Steps</a:t>
            </a:r>
            <a:r>
              <a:rPr lang="de-DE" dirty="0"/>
              <a:t>).</a:t>
            </a:r>
          </a:p>
          <a:p>
            <a:pPr lvl="1"/>
            <a:r>
              <a:rPr lang="de-DE" dirty="0"/>
              <a:t>Ausführungsgeschwindigkeit sinkt je größer das System und mit steigender Anzahl an Akzeptanztests</a:t>
            </a:r>
          </a:p>
          <a:p>
            <a:pPr lvl="1"/>
            <a:r>
              <a:rPr lang="de-DE" dirty="0"/>
              <a:t>Abhängigkeiten zwischen Tests durch Test </a:t>
            </a:r>
            <a:r>
              <a:rPr lang="de-DE" dirty="0" err="1"/>
              <a:t>Fixtures</a:t>
            </a:r>
            <a:r>
              <a:rPr lang="de-DE" dirty="0"/>
              <a:t> sind problematisch.</a:t>
            </a:r>
          </a:p>
          <a:p>
            <a:r>
              <a:rPr lang="de-DE" dirty="0"/>
              <a:t>Die Formulierung guter, stabiler Akzeptanztests ist schwierig</a:t>
            </a:r>
          </a:p>
          <a:p>
            <a:pPr lvl="1"/>
            <a:r>
              <a:rPr lang="de-DE" dirty="0"/>
              <a:t>Einheitliches Vokabular und Grammatik wird benötigt.</a:t>
            </a:r>
          </a:p>
          <a:p>
            <a:pPr lvl="1"/>
            <a:r>
              <a:rPr lang="de-DE" dirty="0"/>
              <a:t>Konstantes </a:t>
            </a:r>
            <a:r>
              <a:rPr lang="de-DE" dirty="0" err="1"/>
              <a:t>Refactoring</a:t>
            </a:r>
            <a:r>
              <a:rPr lang="de-DE" dirty="0"/>
              <a:t> der Akzeptanztests ist unabdingbar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5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est Automation Pyrami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9" t="6346" r="10937" b="4085"/>
          <a:stretch/>
        </p:blipFill>
        <p:spPr bwMode="auto">
          <a:xfrm>
            <a:off x="10000337" y="333375"/>
            <a:ext cx="1653029" cy="13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Akzeptanztests für REST API </a:t>
            </a:r>
            <a:r>
              <a:rPr lang="de-DE" dirty="0" smtClean="0"/>
              <a:t>am Beispiel </a:t>
            </a:r>
            <a:br>
              <a:rPr lang="de-DE" dirty="0" smtClean="0"/>
            </a:br>
            <a:r>
              <a:rPr lang="de-DE" dirty="0" smtClean="0"/>
              <a:t>von REST-</a:t>
            </a:r>
            <a:r>
              <a:rPr lang="de-DE" dirty="0" err="1" smtClean="0"/>
              <a:t>assured</a:t>
            </a:r>
            <a:r>
              <a:rPr lang="de-DE" dirty="0" smtClean="0"/>
              <a:t> und </a:t>
            </a:r>
            <a:r>
              <a:rPr lang="de-DE" dirty="0" err="1" smtClean="0"/>
              <a:t>Cucumber</a:t>
            </a:r>
            <a:endParaRPr lang="de-DE" dirty="0"/>
          </a:p>
        </p:txBody>
      </p:sp>
      <p:sp>
        <p:nvSpPr>
          <p:cNvPr id="7" name="Pfeil nach links 6"/>
          <p:cNvSpPr/>
          <p:nvPr/>
        </p:nvSpPr>
        <p:spPr>
          <a:xfrm>
            <a:off x="11178856" y="876675"/>
            <a:ext cx="284938" cy="3437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75" y="3690937"/>
            <a:ext cx="11181899" cy="279299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75" y="1780092"/>
            <a:ext cx="8318787" cy="1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3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gende mit Linie 1 (Akzentuierungsbalken) 14"/>
          <p:cNvSpPr/>
          <p:nvPr/>
        </p:nvSpPr>
        <p:spPr>
          <a:xfrm>
            <a:off x="5214309" y="6231186"/>
            <a:ext cx="6013782" cy="349885"/>
          </a:xfrm>
          <a:prstGeom prst="accentCallout1">
            <a:avLst>
              <a:gd name="adj1" fmla="val 18750"/>
              <a:gd name="adj2" fmla="val -8333"/>
              <a:gd name="adj3" fmla="val -33909"/>
              <a:gd name="adj4" fmla="val -26023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kern="0" dirty="0" err="1">
                <a:solidFill>
                  <a:prstClr val="black"/>
                </a:solidFill>
                <a:latin typeface="Calibri" panose="020F0502020204030204"/>
              </a:rPr>
              <a:t>Gherkin</a:t>
            </a:r>
            <a:r>
              <a:rPr lang="de-DE" kern="0" dirty="0">
                <a:solidFill>
                  <a:prstClr val="black"/>
                </a:solidFill>
                <a:latin typeface="Calibri" panose="020F0502020204030204"/>
              </a:rPr>
              <a:t> als gemeinsame </a:t>
            </a:r>
            <a:r>
              <a:rPr lang="de-DE" kern="0" dirty="0" err="1">
                <a:solidFill>
                  <a:prstClr val="black"/>
                </a:solidFill>
                <a:latin typeface="Calibri" panose="020F0502020204030204"/>
              </a:rPr>
              <a:t>Spec</a:t>
            </a:r>
            <a:r>
              <a:rPr lang="de-DE" kern="0" dirty="0">
                <a:solidFill>
                  <a:prstClr val="black"/>
                </a:solidFill>
                <a:latin typeface="Calibri" panose="020F0502020204030204"/>
              </a:rPr>
              <a:t>-Language aller Akzeptanztests</a:t>
            </a:r>
          </a:p>
        </p:txBody>
      </p:sp>
      <p:sp>
        <p:nvSpPr>
          <p:cNvPr id="17" name="Legende mit Linie 1 (Akzentuierungsbalken) 16"/>
          <p:cNvSpPr/>
          <p:nvPr/>
        </p:nvSpPr>
        <p:spPr>
          <a:xfrm>
            <a:off x="8418629" y="2073066"/>
            <a:ext cx="2408222" cy="851026"/>
          </a:xfrm>
          <a:prstGeom prst="accentCallout1">
            <a:avLst>
              <a:gd name="adj1" fmla="val 18750"/>
              <a:gd name="adj2" fmla="val -8333"/>
              <a:gd name="adj3" fmla="val -31141"/>
              <a:gd name="adj4" fmla="val -6772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kern="0" dirty="0">
                <a:solidFill>
                  <a:prstClr val="black"/>
                </a:solidFill>
                <a:latin typeface="Calibri" panose="020F0502020204030204"/>
              </a:rPr>
              <a:t>Technologie-spezifische Frameworks </a:t>
            </a:r>
            <a:r>
              <a:rPr lang="de-DE" kern="0" dirty="0" smtClean="0">
                <a:solidFill>
                  <a:prstClr val="black"/>
                </a:solidFill>
                <a:latin typeface="Calibri" panose="020F0502020204030204"/>
              </a:rPr>
              <a:t>für die UI Automatisierung </a:t>
            </a:r>
            <a:endParaRPr lang="de-DE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936421"/>
              </p:ext>
            </p:extLst>
          </p:nvPr>
        </p:nvGraphicFramePr>
        <p:xfrm>
          <a:off x="912284" y="1654075"/>
          <a:ext cx="5886450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Arbeitsblatt" r:id="rId4" imgW="5886584" imgH="4486215" progId="Excel.Sheet.12">
                  <p:embed/>
                </p:oleObj>
              </mc:Choice>
              <mc:Fallback>
                <p:oleObj name="Arbeitsblatt" r:id="rId4" imgW="5886584" imgH="44862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284" y="1654075"/>
                        <a:ext cx="5886450" cy="4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hteck 19"/>
          <p:cNvSpPr/>
          <p:nvPr/>
        </p:nvSpPr>
        <p:spPr>
          <a:xfrm>
            <a:off x="2829580" y="4112065"/>
            <a:ext cx="3903107" cy="3087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829579" y="1995490"/>
            <a:ext cx="3903107" cy="3087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829578" y="2851949"/>
            <a:ext cx="3903107" cy="3087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Legende mit Linie 1 (Akzentuierungsbalken) 17"/>
          <p:cNvSpPr/>
          <p:nvPr/>
        </p:nvSpPr>
        <p:spPr>
          <a:xfrm>
            <a:off x="7787621" y="4410401"/>
            <a:ext cx="3947311" cy="851026"/>
          </a:xfrm>
          <a:prstGeom prst="accentCallout1">
            <a:avLst>
              <a:gd name="adj1" fmla="val 18750"/>
              <a:gd name="adj2" fmla="val -8333"/>
              <a:gd name="adj3" fmla="val -19462"/>
              <a:gd name="adj4" fmla="val -2659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kern="0" dirty="0">
                <a:solidFill>
                  <a:prstClr val="black"/>
                </a:solidFill>
                <a:latin typeface="Calibri" panose="020F0502020204030204"/>
              </a:rPr>
              <a:t>Akzeptanztest-getriebene Entwicklung von Benutzeroberflächen durch Kombination beider Bereiche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Akzeptanztest getriebene Entwicklung von Benutzer-oberflächen funktioniert Technologie übergreifend</a:t>
            </a:r>
          </a:p>
        </p:txBody>
      </p:sp>
      <p:pic>
        <p:nvPicPr>
          <p:cNvPr id="23" name="Picture 2" descr="Test Automation Pyramid"/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9" t="6346" r="10937" b="4085"/>
          <a:stretch/>
        </p:blipFill>
        <p:spPr bwMode="auto">
          <a:xfrm>
            <a:off x="10000337" y="333375"/>
            <a:ext cx="1653029" cy="13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feil nach links 23"/>
          <p:cNvSpPr/>
          <p:nvPr/>
        </p:nvSpPr>
        <p:spPr>
          <a:xfrm>
            <a:off x="11002209" y="450644"/>
            <a:ext cx="284938" cy="3437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egende mit Linie 1 (Akzentuierungsbalken) 24"/>
          <p:cNvSpPr/>
          <p:nvPr/>
        </p:nvSpPr>
        <p:spPr>
          <a:xfrm>
            <a:off x="8031575" y="3437550"/>
            <a:ext cx="3621791" cy="513680"/>
          </a:xfrm>
          <a:prstGeom prst="accentCallout1">
            <a:avLst>
              <a:gd name="adj1" fmla="val 18750"/>
              <a:gd name="adj2" fmla="val -8333"/>
              <a:gd name="adj3" fmla="val -78122"/>
              <a:gd name="adj4" fmla="val -39463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kern="0" dirty="0">
                <a:solidFill>
                  <a:prstClr val="black"/>
                </a:solidFill>
                <a:latin typeface="Calibri" panose="020F0502020204030204"/>
              </a:rPr>
              <a:t>Unterstützt das </a:t>
            </a:r>
            <a:r>
              <a:rPr lang="de-DE" i="1" kern="0" dirty="0" err="1">
                <a:solidFill>
                  <a:prstClr val="black"/>
                </a:solidFill>
                <a:latin typeface="Calibri" panose="020F0502020204030204"/>
              </a:rPr>
              <a:t>PageObject</a:t>
            </a:r>
            <a:r>
              <a:rPr lang="de-DE" i="1" kern="0" dirty="0">
                <a:solidFill>
                  <a:prstClr val="black"/>
                </a:solidFill>
                <a:latin typeface="Calibri" panose="020F0502020204030204"/>
              </a:rPr>
              <a:t> Pattern </a:t>
            </a:r>
            <a:r>
              <a:rPr lang="de-DE" kern="0" dirty="0">
                <a:solidFill>
                  <a:prstClr val="black"/>
                </a:solidFill>
                <a:latin typeface="Calibri" panose="020F0502020204030204"/>
              </a:rPr>
              <a:t>bereits out-</a:t>
            </a:r>
            <a:r>
              <a:rPr lang="de-DE" kern="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de-DE" kern="0" dirty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lang="de-DE" kern="0" dirty="0" err="1">
                <a:solidFill>
                  <a:prstClr val="black"/>
                </a:solidFill>
                <a:latin typeface="Calibri" panose="020F0502020204030204"/>
              </a:rPr>
              <a:t>the</a:t>
            </a:r>
            <a:r>
              <a:rPr lang="de-DE" kern="0" dirty="0">
                <a:solidFill>
                  <a:prstClr val="black"/>
                </a:solidFill>
                <a:latin typeface="Calibri" panose="020F0502020204030204"/>
              </a:rPr>
              <a:t>-box</a:t>
            </a:r>
          </a:p>
        </p:txBody>
      </p:sp>
    </p:spTree>
    <p:extLst>
      <p:ext uri="{BB962C8B-B14F-4D97-AF65-F5344CB8AC3E}">
        <p14:creationId xmlns:p14="http://schemas.microsoft.com/office/powerpoint/2010/main" val="30278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Object</a:t>
            </a:r>
            <a:r>
              <a:rPr lang="de-DE" dirty="0"/>
              <a:t> API anstatt </a:t>
            </a:r>
            <a:r>
              <a:rPr lang="de-DE" dirty="0" err="1"/>
              <a:t>Record</a:t>
            </a:r>
            <a:r>
              <a:rPr lang="de-DE" dirty="0"/>
              <a:t> &amp; Replay stellen die optimale Wartbarkeit der Test </a:t>
            </a:r>
            <a:r>
              <a:rPr lang="de-DE" dirty="0" smtClean="0"/>
              <a:t>sicher</a:t>
            </a:r>
            <a:endParaRPr lang="de-DE" dirty="0"/>
          </a:p>
        </p:txBody>
      </p:sp>
      <p:pic>
        <p:nvPicPr>
          <p:cNvPr id="4" name="Picture 3" descr="X:\temp\pageo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47" y="3865193"/>
            <a:ext cx="6883889" cy="277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12"/>
          <p:cNvCxnSpPr/>
          <p:nvPr/>
        </p:nvCxnSpPr>
        <p:spPr>
          <a:xfrm flipH="1">
            <a:off x="7993724" y="4463784"/>
            <a:ext cx="3155721" cy="84188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 flipH="1">
            <a:off x="4518587" y="2667936"/>
            <a:ext cx="3191468" cy="12415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050" y="1774638"/>
            <a:ext cx="4112199" cy="2689146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5"/>
          <a:stretch/>
        </p:blipFill>
        <p:spPr bwMode="auto">
          <a:xfrm>
            <a:off x="1244664" y="1777523"/>
            <a:ext cx="5125646" cy="120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Linie 1 (Akzentuierungsbalken) 8"/>
          <p:cNvSpPr/>
          <p:nvPr/>
        </p:nvSpPr>
        <p:spPr>
          <a:xfrm>
            <a:off x="5761592" y="1525317"/>
            <a:ext cx="2232132" cy="659498"/>
          </a:xfrm>
          <a:prstGeom prst="accentCallout1">
            <a:avLst>
              <a:gd name="adj1" fmla="val 18750"/>
              <a:gd name="adj2" fmla="val -8333"/>
              <a:gd name="adj3" fmla="val 49169"/>
              <a:gd name="adj4" fmla="val -3049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Page Objects sind</a:t>
            </a:r>
            <a:r>
              <a:rPr kumimoji="0" lang="de-DE" sz="180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das</a:t>
            </a:r>
            <a:r>
              <a:rPr kumimoji="0" lang="de-DE" sz="18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de-DE" sz="180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Application</a:t>
            </a:r>
            <a:r>
              <a:rPr kumimoji="0" lang="de-DE" sz="180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Level </a:t>
            </a:r>
            <a:r>
              <a:rPr kumimoji="0" lang="de-DE" sz="18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 smtClean="0">
                <a:solidFill>
                  <a:prstClr val="black"/>
                </a:solidFill>
                <a:latin typeface="Calibri" panose="020F0502020204030204"/>
              </a:rPr>
              <a:t>für die UI Tests</a:t>
            </a:r>
            <a:endParaRPr kumimoji="0" lang="de-DE" sz="180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Legende mit Linie 1 (Akzentuierungsbalken) 9"/>
          <p:cNvSpPr/>
          <p:nvPr/>
        </p:nvSpPr>
        <p:spPr>
          <a:xfrm>
            <a:off x="745056" y="3287715"/>
            <a:ext cx="2860074" cy="473793"/>
          </a:xfrm>
          <a:prstGeom prst="accentCallout1">
            <a:avLst>
              <a:gd name="adj1" fmla="val 18750"/>
              <a:gd name="adj2" fmla="val -8333"/>
              <a:gd name="adj3" fmla="val -127046"/>
              <a:gd name="adj4" fmla="val 20189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kern="0" dirty="0">
                <a:solidFill>
                  <a:prstClr val="black"/>
                </a:solidFill>
                <a:latin typeface="Calibri" panose="020F0502020204030204"/>
              </a:rPr>
              <a:t>Interaktion mit technischen APIs wird gekapselt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30537" y="3899624"/>
            <a:ext cx="28171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OO-Repräsentation aller</a:t>
            </a:r>
          </a:p>
          <a:p>
            <a:r>
              <a:rPr lang="de-DE" dirty="0" smtClean="0"/>
              <a:t>relevanten UI Elementen </a:t>
            </a:r>
          </a:p>
          <a:p>
            <a:r>
              <a:rPr lang="de-DE" dirty="0" smtClean="0"/>
              <a:t>(Seiten, Dialoge, Buttons)</a:t>
            </a:r>
          </a:p>
        </p:txBody>
      </p:sp>
    </p:spTree>
    <p:extLst>
      <p:ext uri="{BB962C8B-B14F-4D97-AF65-F5344CB8AC3E}">
        <p14:creationId xmlns:p14="http://schemas.microsoft.com/office/powerpoint/2010/main" val="3628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61" y="1462118"/>
            <a:ext cx="6200775" cy="27813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Zusammenspiel von Akzeptanztest, </a:t>
            </a:r>
            <a:r>
              <a:rPr lang="de-DE" dirty="0" smtClean="0"/>
              <a:t>Test und </a:t>
            </a:r>
            <a:r>
              <a:rPr lang="de-DE" dirty="0" err="1" smtClean="0"/>
              <a:t>Glue</a:t>
            </a:r>
            <a:r>
              <a:rPr lang="de-DE" dirty="0" smtClean="0"/>
              <a:t>-Code</a:t>
            </a:r>
            <a:r>
              <a:rPr lang="de-DE" dirty="0"/>
              <a:t>, Page Objects und der Oberfläche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3160"/>
          <a:stretch/>
        </p:blipFill>
        <p:spPr>
          <a:xfrm>
            <a:off x="6525262" y="4488938"/>
            <a:ext cx="2680079" cy="20793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535" y="4811574"/>
            <a:ext cx="2144944" cy="166160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73" y="4290202"/>
            <a:ext cx="2160636" cy="167376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034" y="1947837"/>
            <a:ext cx="3308594" cy="1329093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4509580" y="2342214"/>
            <a:ext cx="651850" cy="660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5400000">
            <a:off x="8025518" y="4370341"/>
            <a:ext cx="651850" cy="660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10800000">
            <a:off x="5161430" y="4867730"/>
            <a:ext cx="651850" cy="660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8855612" y="4488938"/>
            <a:ext cx="2735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Magic </a:t>
            </a:r>
            <a:r>
              <a:rPr lang="de-DE" sz="2000" b="1" dirty="0" err="1" smtClean="0"/>
              <a:t>happens</a:t>
            </a:r>
            <a:r>
              <a:rPr lang="de-DE" sz="2000" b="1" dirty="0"/>
              <a:t> </a:t>
            </a:r>
            <a:r>
              <a:rPr lang="de-DE" sz="2000" b="1" dirty="0" err="1" smtClean="0"/>
              <a:t>here</a:t>
            </a:r>
            <a:r>
              <a:rPr lang="de-DE" sz="2000" b="1" dirty="0" smtClean="0"/>
              <a:t>!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6485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für Java </a:t>
            </a:r>
            <a:r>
              <a:rPr lang="de-DE" dirty="0" err="1" smtClean="0"/>
              <a:t>PageObject</a:t>
            </a:r>
            <a:r>
              <a:rPr lang="de-DE" dirty="0" smtClean="0"/>
              <a:t> mit </a:t>
            </a:r>
            <a:r>
              <a:rPr lang="de-DE" dirty="0" err="1" smtClean="0"/>
              <a:t>Selenium</a:t>
            </a:r>
            <a:r>
              <a:rPr lang="de-DE" dirty="0" smtClean="0"/>
              <a:t> </a:t>
            </a:r>
            <a:r>
              <a:rPr lang="de-DE" dirty="0" err="1" smtClean="0"/>
              <a:t>WebDriver</a:t>
            </a:r>
            <a:r>
              <a:rPr lang="de-DE" dirty="0" smtClean="0"/>
              <a:t> zur Automatisierung der Google Suche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84" y="3845935"/>
            <a:ext cx="7409152" cy="283258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84" y="1746538"/>
            <a:ext cx="6698129" cy="1994189"/>
          </a:xfrm>
          <a:prstGeom prst="rect">
            <a:avLst/>
          </a:prstGeom>
        </p:spPr>
      </p:pic>
      <p:sp>
        <p:nvSpPr>
          <p:cNvPr id="7" name="Legende mit Linie 1 (Akzentuierungsbalken) 6"/>
          <p:cNvSpPr/>
          <p:nvPr/>
        </p:nvSpPr>
        <p:spPr>
          <a:xfrm>
            <a:off x="7935906" y="1692962"/>
            <a:ext cx="3940903" cy="645462"/>
          </a:xfrm>
          <a:prstGeom prst="accentCallout1">
            <a:avLst>
              <a:gd name="adj1" fmla="val 18750"/>
              <a:gd name="adj2" fmla="val -8333"/>
              <a:gd name="adj3" fmla="val 81223"/>
              <a:gd name="adj4" fmla="val -3621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de-DE" sz="2000" kern="0" noProof="0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Findet </a:t>
            </a:r>
            <a:r>
              <a:rPr lang="de-DE" sz="2000" kern="0" noProof="0" dirty="0" err="1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WebElements</a:t>
            </a:r>
            <a:r>
              <a:rPr lang="de-DE" sz="2000" kern="0" noProof="0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über deren ID</a:t>
            </a:r>
          </a:p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de-DE" sz="20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sz="20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sz="20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kern="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de-DE" sz="20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=„</a:t>
            </a:r>
            <a:r>
              <a:rPr kumimoji="0" lang="de-DE" sz="2000" b="0" i="0" u="none" strike="noStrike" kern="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gbqfq</a:t>
            </a:r>
            <a:r>
              <a:rPr kumimoji="0" lang="de-DE" sz="20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“&gt;&lt;/</a:t>
            </a:r>
            <a:r>
              <a:rPr kumimoji="0" lang="de-DE" sz="2000" b="0" i="0" u="none" strike="noStrike" kern="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sz="20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Legende mit Linie 1 (Akzentuierungsbalken) 7"/>
          <p:cNvSpPr/>
          <p:nvPr/>
        </p:nvSpPr>
        <p:spPr>
          <a:xfrm>
            <a:off x="7187761" y="4136880"/>
            <a:ext cx="3940903" cy="645462"/>
          </a:xfrm>
          <a:prstGeom prst="accentCallout1">
            <a:avLst>
              <a:gd name="adj1" fmla="val 18750"/>
              <a:gd name="adj2" fmla="val -8333"/>
              <a:gd name="adj3" fmla="val 81223"/>
              <a:gd name="adj4" fmla="val -43595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de-DE" sz="2000" kern="0" noProof="0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Findet </a:t>
            </a:r>
            <a:r>
              <a:rPr lang="de-DE" sz="2000" kern="0" noProof="0" dirty="0" err="1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WebElements</a:t>
            </a:r>
            <a:r>
              <a:rPr lang="de-DE" sz="2000" kern="0" noProof="0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mittels </a:t>
            </a:r>
            <a:r>
              <a:rPr lang="de-DE" sz="2000" kern="0" noProof="0" dirty="0" err="1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XPath</a:t>
            </a:r>
            <a:r>
              <a:rPr lang="de-DE" sz="2000" kern="0" noProof="0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im aktuellen HTML </a:t>
            </a:r>
            <a:r>
              <a:rPr lang="de-DE" sz="2000" kern="0" noProof="0" dirty="0" err="1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Document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Legende mit Linie 1 (Akzentuierungsbalken) 8"/>
          <p:cNvSpPr/>
          <p:nvPr/>
        </p:nvSpPr>
        <p:spPr>
          <a:xfrm>
            <a:off x="5959874" y="3180014"/>
            <a:ext cx="2964158" cy="560713"/>
          </a:xfrm>
          <a:prstGeom prst="accentCallout1">
            <a:avLst>
              <a:gd name="adj1" fmla="val 18750"/>
              <a:gd name="adj2" fmla="val -8333"/>
              <a:gd name="adj3" fmla="val -15142"/>
              <a:gd name="adj4" fmla="val -4848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de-DE" sz="2000" kern="0" noProof="0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Keyboard Interaktion und Navigation zu neuer Seite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Selenium</a:t>
            </a:r>
            <a:r>
              <a:rPr lang="de-DE" dirty="0" smtClean="0"/>
              <a:t> </a:t>
            </a:r>
            <a:r>
              <a:rPr lang="de-DE" dirty="0" err="1" smtClean="0"/>
              <a:t>WebDriver</a:t>
            </a:r>
            <a:r>
              <a:rPr lang="de-DE" dirty="0" smtClean="0"/>
              <a:t> API zur Browser Automatisierung 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89000" y="1989138"/>
            <a:ext cx="10363200" cy="2530907"/>
          </a:xfrm>
        </p:spPr>
        <p:txBody>
          <a:bodyPr/>
          <a:lstStyle/>
          <a:p>
            <a:r>
              <a:rPr lang="de-DE" dirty="0" smtClean="0"/>
              <a:t>Technisches API zur Steuerung und Interaktion mit Browsern und für den Zugriff auf die angezeigten HTML Inhalte</a:t>
            </a:r>
          </a:p>
          <a:p>
            <a:r>
              <a:rPr lang="de-DE" dirty="0" smtClean="0"/>
              <a:t>Unterstützt alles gängigen Browser</a:t>
            </a:r>
          </a:p>
          <a:p>
            <a:pPr lvl="1"/>
            <a:r>
              <a:rPr lang="de-DE" dirty="0" smtClean="0"/>
              <a:t>Firefox Unterstützung out-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 err="1" smtClean="0"/>
              <a:t>the</a:t>
            </a:r>
            <a:r>
              <a:rPr lang="de-DE" dirty="0" smtClean="0"/>
              <a:t>-box</a:t>
            </a:r>
          </a:p>
          <a:p>
            <a:pPr lvl="1"/>
            <a:r>
              <a:rPr lang="de-DE" dirty="0" smtClean="0"/>
              <a:t>Anderen Browser über zusätzliche </a:t>
            </a:r>
            <a:r>
              <a:rPr lang="de-DE" dirty="0" err="1" smtClean="0"/>
              <a:t>Executables</a:t>
            </a:r>
            <a:endParaRPr lang="de-DE" dirty="0" smtClean="0"/>
          </a:p>
          <a:p>
            <a:r>
              <a:rPr lang="de-DE" dirty="0" smtClean="0"/>
              <a:t>Unterstützt auch </a:t>
            </a:r>
            <a:r>
              <a:rPr lang="de-DE" dirty="0" err="1" smtClean="0"/>
              <a:t>Headless</a:t>
            </a:r>
            <a:r>
              <a:rPr lang="de-DE" dirty="0" smtClean="0"/>
              <a:t> Browser, wie z.B. </a:t>
            </a:r>
            <a:r>
              <a:rPr lang="de-DE" dirty="0" err="1" smtClean="0"/>
              <a:t>PhantomJS</a:t>
            </a:r>
            <a:r>
              <a:rPr lang="de-DE" dirty="0" smtClean="0"/>
              <a:t> oder </a:t>
            </a:r>
            <a:r>
              <a:rPr lang="de-DE" dirty="0" err="1" smtClean="0"/>
              <a:t>HtmlUnit</a:t>
            </a:r>
            <a:endParaRPr lang="de-DE" dirty="0" smtClean="0"/>
          </a:p>
          <a:p>
            <a:r>
              <a:rPr lang="de-DE" dirty="0" smtClean="0"/>
              <a:t>Es gibt </a:t>
            </a:r>
            <a:r>
              <a:rPr lang="de-DE" dirty="0" err="1" smtClean="0"/>
              <a:t>WebDriver</a:t>
            </a:r>
            <a:r>
              <a:rPr lang="de-DE" dirty="0" smtClean="0"/>
              <a:t> API </a:t>
            </a:r>
            <a:r>
              <a:rPr lang="de-DE" dirty="0" err="1" smtClean="0"/>
              <a:t>Bindings</a:t>
            </a:r>
            <a:r>
              <a:rPr lang="de-DE" dirty="0" smtClean="0"/>
              <a:t> in so gut wie allen Sprachen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5147107"/>
            <a:ext cx="7566815" cy="11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Very</a:t>
            </a:r>
            <a:r>
              <a:rPr lang="de-DE" dirty="0" smtClean="0"/>
              <a:t> Groovy </a:t>
            </a:r>
            <a:r>
              <a:rPr lang="de-DE" dirty="0"/>
              <a:t>Browser Automation mit </a:t>
            </a:r>
            <a:r>
              <a:rPr lang="de-DE" dirty="0" smtClean="0"/>
              <a:t>dem </a:t>
            </a:r>
            <a:r>
              <a:rPr lang="de-DE" dirty="0" err="1" smtClean="0"/>
              <a:t>Geb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Groovy basiertes Framework mit DSL für UI Automatisierung</a:t>
            </a:r>
          </a:p>
          <a:p>
            <a:r>
              <a:rPr lang="de-DE" dirty="0"/>
              <a:t>Cross Browser Automation per </a:t>
            </a: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endParaRPr lang="de-DE" dirty="0"/>
          </a:p>
          <a:p>
            <a:r>
              <a:rPr lang="de-DE" dirty="0" err="1"/>
              <a:t>jQuery</a:t>
            </a:r>
            <a:r>
              <a:rPr lang="de-DE" dirty="0"/>
              <a:t>-like API zur Content Navigation</a:t>
            </a:r>
          </a:p>
          <a:p>
            <a:r>
              <a:rPr lang="de-DE" dirty="0"/>
              <a:t>Native Unterstützung des Page </a:t>
            </a:r>
            <a:r>
              <a:rPr lang="de-DE" dirty="0" err="1"/>
              <a:t>Object</a:t>
            </a:r>
            <a:r>
              <a:rPr lang="de-DE" dirty="0"/>
              <a:t> Patterns</a:t>
            </a:r>
          </a:p>
          <a:p>
            <a:r>
              <a:rPr lang="de-DE" dirty="0"/>
              <a:t>Unterstützung für asynchrones Laden von Seiten und Inhalten</a:t>
            </a:r>
          </a:p>
          <a:p>
            <a:r>
              <a:rPr lang="de-DE" dirty="0"/>
              <a:t>Gute Test-Framework Integration: </a:t>
            </a:r>
            <a:r>
              <a:rPr lang="de-DE" dirty="0" err="1"/>
              <a:t>JUnit</a:t>
            </a:r>
            <a:r>
              <a:rPr lang="de-DE" dirty="0"/>
              <a:t>, Spock, </a:t>
            </a:r>
            <a:r>
              <a:rPr lang="de-DE" dirty="0" err="1"/>
              <a:t>Cucumber</a:t>
            </a:r>
            <a:r>
              <a:rPr lang="de-DE" dirty="0"/>
              <a:t>, …</a:t>
            </a:r>
          </a:p>
          <a:p>
            <a:r>
              <a:rPr lang="de-DE" dirty="0"/>
              <a:t>Einfache Integration in </a:t>
            </a:r>
            <a:r>
              <a:rPr lang="de-DE" dirty="0" err="1"/>
              <a:t>Build</a:t>
            </a:r>
            <a:r>
              <a:rPr lang="de-DE" dirty="0"/>
              <a:t>-Tools: </a:t>
            </a:r>
            <a:r>
              <a:rPr lang="de-DE" dirty="0" err="1"/>
              <a:t>Maven</a:t>
            </a:r>
            <a:r>
              <a:rPr lang="de-DE" dirty="0"/>
              <a:t>, </a:t>
            </a:r>
            <a:r>
              <a:rPr lang="de-DE" dirty="0" err="1"/>
              <a:t>Gradle</a:t>
            </a:r>
            <a:r>
              <a:rPr lang="de-DE" dirty="0"/>
              <a:t>, </a:t>
            </a:r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8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Einfaches Beispiel für </a:t>
            </a:r>
            <a:r>
              <a:rPr lang="de-DE" dirty="0" err="1"/>
              <a:t>Geb</a:t>
            </a:r>
            <a:r>
              <a:rPr lang="de-DE" dirty="0"/>
              <a:t> DSL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 bwMode="auto">
          <a:xfrm>
            <a:off x="912284" y="1968356"/>
            <a:ext cx="5879089" cy="441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Browser.drive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    to LoginPage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assert</a:t>
            </a: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 at(LoginPage)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    loginForm.with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        username = </a:t>
            </a: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"admin"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        password = </a:t>
            </a: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"password"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    loginButton.click()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assert</a:t>
            </a: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 at(AdminPage)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n-NO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Courier New" panose="02070309020205020404" pitchFamily="49" charset="0"/>
              </a:rPr>
              <a:t>}</a:t>
            </a:r>
            <a:endParaRPr kumimoji="0" lang="nn-NO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Code Pro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Legende mit Linie 1 (Akzentuierungsbalken) 8"/>
          <p:cNvSpPr/>
          <p:nvPr/>
        </p:nvSpPr>
        <p:spPr>
          <a:xfrm>
            <a:off x="6688998" y="2033541"/>
            <a:ext cx="4159111" cy="541866"/>
          </a:xfrm>
          <a:prstGeom prst="accentCallout1">
            <a:avLst>
              <a:gd name="adj1" fmla="val 18750"/>
              <a:gd name="adj2" fmla="val -8333"/>
              <a:gd name="adj3" fmla="val 88302"/>
              <a:gd name="adj4" fmla="val -5338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- Navigiert zur URL vom Page </a:t>
            </a:r>
            <a:r>
              <a:rPr kumimoji="0" lang="de-DE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Object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- Prüft erfolgreiche Navigation</a:t>
            </a:r>
          </a:p>
        </p:txBody>
      </p:sp>
      <p:sp>
        <p:nvSpPr>
          <p:cNvPr id="10" name="Legende mit Linie 1 (Akzentuierungsbalken) 9"/>
          <p:cNvSpPr/>
          <p:nvPr/>
        </p:nvSpPr>
        <p:spPr>
          <a:xfrm>
            <a:off x="8236476" y="3543685"/>
            <a:ext cx="3411734" cy="533400"/>
          </a:xfrm>
          <a:prstGeom prst="accentCallout1">
            <a:avLst>
              <a:gd name="adj1" fmla="val 18750"/>
              <a:gd name="adj2" fmla="val -8333"/>
              <a:gd name="adj3" fmla="val 88231"/>
              <a:gd name="adj4" fmla="val -5001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Interaktion mit den Elementen des aktuellen </a:t>
            </a:r>
            <a:r>
              <a:rPr lang="de-DE" sz="2000" kern="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PageObjects</a:t>
            </a:r>
            <a:endParaRPr lang="de-DE" sz="2000" kern="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1" name="Legende mit Linie 1 (Akzentuierungsbalken) 10"/>
          <p:cNvSpPr/>
          <p:nvPr/>
        </p:nvSpPr>
        <p:spPr>
          <a:xfrm>
            <a:off x="7352093" y="5045363"/>
            <a:ext cx="3826937" cy="381000"/>
          </a:xfrm>
          <a:prstGeom prst="accentCallout1">
            <a:avLst>
              <a:gd name="adj1" fmla="val 18750"/>
              <a:gd name="adj2" fmla="val -8333"/>
              <a:gd name="adj3" fmla="val 80049"/>
              <a:gd name="adj4" fmla="val -4485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Klick und Navigation auf Folgeseite</a:t>
            </a:r>
          </a:p>
        </p:txBody>
      </p:sp>
    </p:spTree>
    <p:extLst>
      <p:ext uri="{BB962C8B-B14F-4D97-AF65-F5344CB8AC3E}">
        <p14:creationId xmlns:p14="http://schemas.microsoft.com/office/powerpoint/2010/main" val="30696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 Tests haben eine positive Wirkung auf die Qualität unserer Software und ihrer </a:t>
            </a:r>
            <a:r>
              <a:rPr lang="de-DE" dirty="0" smtClean="0"/>
              <a:t>Architektur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Test als erster Nutzer unseres Codes liefert wertvollen Informationen</a:t>
            </a:r>
          </a:p>
          <a:p>
            <a:pPr lvl="1"/>
            <a:r>
              <a:rPr lang="de-DE" dirty="0"/>
              <a:t>Macht mein Code was er soll?</a:t>
            </a:r>
          </a:p>
          <a:p>
            <a:pPr lvl="1"/>
            <a:r>
              <a:rPr lang="de-DE" dirty="0"/>
              <a:t>Verhält sich eine Komponente wie erwartet? Auch im Fehlerfall?</a:t>
            </a:r>
          </a:p>
          <a:p>
            <a:pPr lvl="1"/>
            <a:r>
              <a:rPr lang="de-DE" dirty="0"/>
              <a:t>Habe ich alle Randbedingungen berücksichtigt?</a:t>
            </a:r>
          </a:p>
          <a:p>
            <a:pPr lvl="1"/>
            <a:r>
              <a:rPr lang="de-DE" dirty="0"/>
              <a:t>Ist eine Komponente gut entworfen? Lässt sie sich leicht benutzen?</a:t>
            </a:r>
          </a:p>
          <a:p>
            <a:r>
              <a:rPr lang="de-DE" dirty="0"/>
              <a:t>Der Test hilft uns unseren Code besser zu verstehen, zu formen und zu verbessern. </a:t>
            </a:r>
          </a:p>
          <a:p>
            <a:r>
              <a:rPr lang="de-DE" dirty="0"/>
              <a:t>Der Test ist die implizite Dokumentation des Codes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7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des Page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smtClean="0"/>
              <a:t>Pattern in </a:t>
            </a:r>
            <a:r>
              <a:rPr lang="de-DE" dirty="0" err="1" smtClean="0"/>
              <a:t>Geb</a:t>
            </a:r>
            <a:endParaRPr lang="de-DE" dirty="0"/>
          </a:p>
        </p:txBody>
      </p:sp>
      <p:sp>
        <p:nvSpPr>
          <p:cNvPr id="11" name="Textplatzhalter 18"/>
          <p:cNvSpPr txBox="1">
            <a:spLocks/>
          </p:cNvSpPr>
          <p:nvPr/>
        </p:nvSpPr>
        <p:spPr bwMode="auto">
          <a:xfrm>
            <a:off x="480146" y="2030702"/>
            <a:ext cx="11190641" cy="441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class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LoginPage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extends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Page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static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url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=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"http://www.fh-rosenheim.de/protected"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static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at = {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heading.text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() ==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"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Please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Login"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static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content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=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 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heading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{ $(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"h1"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)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 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loginForm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{ $(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"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form.login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"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)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 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loginButton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(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to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: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AdminPage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) { $(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"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input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"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, type: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"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submit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"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)}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}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Code Pro"/>
              <a:ea typeface="+mn-ea"/>
              <a:cs typeface="+mn-cs"/>
            </a:endParaRPr>
          </a:p>
        </p:txBody>
      </p:sp>
      <p:sp>
        <p:nvSpPr>
          <p:cNvPr id="12" name="Legende mit Linie 1 (Akzentuierungsbalken) 11"/>
          <p:cNvSpPr/>
          <p:nvPr/>
        </p:nvSpPr>
        <p:spPr>
          <a:xfrm>
            <a:off x="9156346" y="1778288"/>
            <a:ext cx="2419127" cy="504827"/>
          </a:xfrm>
          <a:prstGeom prst="accentCallout1">
            <a:avLst>
              <a:gd name="adj1" fmla="val 18750"/>
              <a:gd name="adj2" fmla="val -8333"/>
              <a:gd name="adj3" fmla="val 127639"/>
              <a:gd name="adj4" fmla="val -5647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Navigation zur URL mit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+mn-ea"/>
                <a:cs typeface="Arial" panose="020B0604020202020204" pitchFamily="34" charset="0"/>
              </a:rPr>
              <a:t>LoginPage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 panose="020B050903040302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Legende mit Linie 1 (Akzentuierungsbalken) 12"/>
          <p:cNvSpPr/>
          <p:nvPr/>
        </p:nvSpPr>
        <p:spPr>
          <a:xfrm>
            <a:off x="9372532" y="3680378"/>
            <a:ext cx="1854957" cy="556155"/>
          </a:xfrm>
          <a:prstGeom prst="accentCallout1">
            <a:avLst>
              <a:gd name="adj1" fmla="val 18750"/>
              <a:gd name="adj2" fmla="val -8333"/>
              <a:gd name="adj3" fmla="val -53617"/>
              <a:gd name="adj4" fmla="val -7365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Prüfung mit </a:t>
            </a:r>
            <a:br>
              <a:rPr lang="de-DE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</a:br>
            <a:r>
              <a:rPr lang="de-DE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at </a:t>
            </a:r>
            <a:r>
              <a:rPr lang="de-DE" kern="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LoginPage</a:t>
            </a:r>
            <a:endParaRPr lang="de-DE" kern="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4" name="Legende mit Linie 1 (Akzentuierungsbalken) 13"/>
          <p:cNvSpPr/>
          <p:nvPr/>
        </p:nvSpPr>
        <p:spPr>
          <a:xfrm>
            <a:off x="8836606" y="5460680"/>
            <a:ext cx="2617995" cy="869924"/>
          </a:xfrm>
          <a:prstGeom prst="accentCallout1">
            <a:avLst>
              <a:gd name="adj1" fmla="val 18750"/>
              <a:gd name="adj2" fmla="val -8333"/>
              <a:gd name="adj3" fmla="val -27844"/>
              <a:gd name="adj4" fmla="val -5506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Definition der Seiten Elemente erfolgt über </a:t>
            </a:r>
            <a:r>
              <a:rPr lang="de-DE" kern="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jQuery</a:t>
            </a:r>
            <a:r>
              <a:rPr lang="de-DE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-like </a:t>
            </a:r>
            <a:r>
              <a:rPr lang="de-DE" kern="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Closures</a:t>
            </a:r>
            <a:endParaRPr lang="de-DE" kern="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Geb</a:t>
            </a:r>
            <a:r>
              <a:rPr lang="de-DE" dirty="0" smtClean="0"/>
              <a:t> bietet gute Integration in BDD und ATDD Test-Frameworks</a:t>
            </a:r>
            <a:endParaRPr lang="de-DE" dirty="0"/>
          </a:p>
        </p:txBody>
      </p:sp>
      <p:sp>
        <p:nvSpPr>
          <p:cNvPr id="8" name="Textplatzhalter 3"/>
          <p:cNvSpPr txBox="1">
            <a:spLocks/>
          </p:cNvSpPr>
          <p:nvPr/>
        </p:nvSpPr>
        <p:spPr bwMode="auto">
          <a:xfrm>
            <a:off x="327773" y="2243774"/>
            <a:ext cx="5400905" cy="441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@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Stepwise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Code Pro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class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SpockSpeck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extends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GebSpec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 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def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"Go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login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"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     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when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: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LoginPage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Code Pro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     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then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: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waitFor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{ at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LoginPage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Code Pro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 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def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80A7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„Invalid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login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"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     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when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: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loginButton.click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     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then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: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waitFor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{ at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LoginPage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Code Pro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Code Pro"/>
              <a:ea typeface="+mn-ea"/>
              <a:cs typeface="+mn-cs"/>
            </a:endParaRPr>
          </a:p>
        </p:txBody>
      </p:sp>
      <p:sp>
        <p:nvSpPr>
          <p:cNvPr id="9" name="Textplatzhalter 3"/>
          <p:cNvSpPr txBox="1">
            <a:spLocks/>
          </p:cNvSpPr>
          <p:nvPr/>
        </p:nvSpPr>
        <p:spPr bwMode="auto">
          <a:xfrm>
            <a:off x="6093884" y="2384772"/>
            <a:ext cx="5801360" cy="412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 smtClean="0">
                <a:solidFill>
                  <a:srgbClr val="4580A7"/>
                </a:solidFill>
                <a:latin typeface="Source Code Pro"/>
              </a:rPr>
              <a:t>Given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(~'^I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go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to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the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login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page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$') { -&gt;</a:t>
            </a:r>
            <a:endParaRPr lang="de-DE" sz="1800" dirty="0">
              <a:solidFill>
                <a:prstClr val="black"/>
              </a:solidFill>
              <a:latin typeface="Source Code Pr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   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to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LoginPage</a:t>
            </a:r>
            <a:endParaRPr lang="de-DE" sz="1800" dirty="0">
              <a:solidFill>
                <a:prstClr val="black"/>
              </a:solidFill>
              <a:latin typeface="Source Code Pr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prstClr val="black"/>
                </a:solidFill>
                <a:latin typeface="Source Code Pro"/>
              </a:rPr>
              <a:t>    </a:t>
            </a:r>
            <a:r>
              <a:rPr lang="de-DE" sz="1800" dirty="0" err="1">
                <a:solidFill>
                  <a:prstClr val="black"/>
                </a:solidFill>
                <a:latin typeface="Source Code Pro"/>
              </a:rPr>
              <a:t>waitFor</a:t>
            </a:r>
            <a:r>
              <a:rPr lang="de-DE" sz="1800" dirty="0">
                <a:solidFill>
                  <a:prstClr val="black"/>
                </a:solidFill>
                <a:latin typeface="Source Code Pro"/>
              </a:rPr>
              <a:t> { at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LoginPage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 }</a:t>
            </a:r>
            <a:endParaRPr lang="de-DE" sz="1800" dirty="0">
              <a:solidFill>
                <a:prstClr val="black"/>
              </a:solidFill>
              <a:latin typeface="Source Code Pr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prstClr val="black"/>
                </a:solidFill>
                <a:latin typeface="Source Code Pro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400" dirty="0">
              <a:solidFill>
                <a:prstClr val="black"/>
              </a:solidFill>
              <a:latin typeface="Source Code Pr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 smtClean="0">
                <a:solidFill>
                  <a:srgbClr val="4580A7"/>
                </a:solidFill>
                <a:latin typeface="Source Code Pro"/>
              </a:rPr>
              <a:t>When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(~'^I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perform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 an invalid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login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') { </a:t>
            </a:r>
            <a:r>
              <a:rPr lang="de-DE" sz="1800" dirty="0">
                <a:solidFill>
                  <a:prstClr val="black"/>
                </a:solidFill>
                <a:latin typeface="Source Code Pro"/>
              </a:rPr>
              <a:t>-&gt;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prstClr val="black"/>
                </a:solidFill>
                <a:latin typeface="Source Code Pro"/>
              </a:rPr>
              <a:t>   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page.loginButton.click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400" dirty="0">
              <a:solidFill>
                <a:prstClr val="black"/>
              </a:solidFill>
              <a:latin typeface="Source Code Pr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 smtClean="0">
                <a:solidFill>
                  <a:srgbClr val="4580A7"/>
                </a:solidFill>
                <a:latin typeface="Source Code Pro"/>
              </a:rPr>
              <a:t>Then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(~'^I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stay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 on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the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login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  <a:latin typeface="Source Code Pro"/>
              </a:rPr>
              <a:t>page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$') </a:t>
            </a:r>
            <a:r>
              <a:rPr lang="de-DE" sz="1800" dirty="0">
                <a:solidFill>
                  <a:prstClr val="black"/>
                </a:solidFill>
                <a:latin typeface="Source Code Pro"/>
              </a:rPr>
              <a:t>{ -&gt;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prstClr val="black"/>
                </a:solidFill>
                <a:latin typeface="Source Code Pro"/>
              </a:rPr>
              <a:t>    </a:t>
            </a:r>
            <a:r>
              <a:rPr lang="de-DE" sz="1800" dirty="0" err="1">
                <a:solidFill>
                  <a:prstClr val="black"/>
                </a:solidFill>
                <a:latin typeface="Source Code Pro"/>
              </a:rPr>
              <a:t>waitFor</a:t>
            </a:r>
            <a:r>
              <a:rPr lang="de-DE" sz="1800" dirty="0">
                <a:solidFill>
                  <a:prstClr val="black"/>
                </a:solidFill>
                <a:latin typeface="Source Code Pro"/>
              </a:rPr>
              <a:t> { at </a:t>
            </a:r>
            <a:r>
              <a:rPr lang="de-DE" sz="1800" dirty="0" err="1">
                <a:solidFill>
                  <a:prstClr val="black"/>
                </a:solidFill>
                <a:latin typeface="Source Code Pro"/>
              </a:rPr>
              <a:t>LoginPage</a:t>
            </a:r>
            <a:r>
              <a:rPr lang="de-DE" sz="1800" dirty="0">
                <a:solidFill>
                  <a:prstClr val="black"/>
                </a:solidFill>
                <a:latin typeface="Source Code Pro"/>
              </a:rPr>
              <a:t> </a:t>
            </a: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}</a:t>
            </a:r>
            <a:endParaRPr lang="de-DE" sz="1800" dirty="0">
              <a:solidFill>
                <a:prstClr val="black"/>
              </a:solidFill>
              <a:latin typeface="Source Code Pr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>
                <a:solidFill>
                  <a:prstClr val="black"/>
                </a:solidFill>
                <a:latin typeface="Source Code Pro"/>
              </a:rPr>
              <a:t>}</a:t>
            </a:r>
            <a:endParaRPr lang="de-DE" sz="1800" dirty="0">
              <a:solidFill>
                <a:prstClr val="black"/>
              </a:solidFill>
              <a:latin typeface="Source Code Pro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8837" y="4157217"/>
            <a:ext cx="608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VS</a:t>
            </a:r>
            <a:r>
              <a:rPr lang="de-DE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.</a:t>
            </a:r>
            <a:endParaRPr lang="de-DE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Legende mit Linie 1 (Akzentuierungsbalken) 10"/>
          <p:cNvSpPr/>
          <p:nvPr/>
        </p:nvSpPr>
        <p:spPr>
          <a:xfrm>
            <a:off x="3194047" y="1861771"/>
            <a:ext cx="2420331" cy="213631"/>
          </a:xfrm>
          <a:prstGeom prst="accentCallout1">
            <a:avLst>
              <a:gd name="adj1" fmla="val 18750"/>
              <a:gd name="adj2" fmla="val -8333"/>
              <a:gd name="adj3" fmla="val 327571"/>
              <a:gd name="adj4" fmla="val -47476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Spock + 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Geb</a:t>
            </a: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DSL</a:t>
            </a:r>
          </a:p>
        </p:txBody>
      </p:sp>
      <p:sp>
        <p:nvSpPr>
          <p:cNvPr id="12" name="Legende mit Linie 1 (Akzentuierungsbalken) 11"/>
          <p:cNvSpPr/>
          <p:nvPr/>
        </p:nvSpPr>
        <p:spPr>
          <a:xfrm>
            <a:off x="9300521" y="1812780"/>
            <a:ext cx="1713843" cy="311614"/>
          </a:xfrm>
          <a:prstGeom prst="accentCallout1">
            <a:avLst>
              <a:gd name="adj1" fmla="val 18750"/>
              <a:gd name="adj2" fmla="val -8333"/>
              <a:gd name="adj3" fmla="val 165202"/>
              <a:gd name="adj4" fmla="val -52279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400" kern="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Cucumber</a:t>
            </a:r>
            <a:r>
              <a:rPr lang="de-DE" sz="24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400" kern="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Geb</a:t>
            </a:r>
            <a:r>
              <a:rPr lang="de-DE" sz="24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DSL</a:t>
            </a:r>
          </a:p>
        </p:txBody>
      </p:sp>
    </p:spTree>
    <p:extLst>
      <p:ext uri="{BB962C8B-B14F-4D97-AF65-F5344CB8AC3E}">
        <p14:creationId xmlns:p14="http://schemas.microsoft.com/office/powerpoint/2010/main" val="23842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JavaFX</a:t>
            </a:r>
            <a:r>
              <a:rPr lang="de-DE" dirty="0"/>
              <a:t> Automatisierung </a:t>
            </a:r>
            <a:r>
              <a:rPr lang="de-DE" dirty="0" smtClean="0"/>
              <a:t>mit </a:t>
            </a:r>
            <a:r>
              <a:rPr lang="de-DE" dirty="0" err="1"/>
              <a:t>JemmyFX</a:t>
            </a:r>
            <a:r>
              <a:rPr lang="de-DE" dirty="0"/>
              <a:t> v3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89000" y="1989138"/>
            <a:ext cx="6446982" cy="4114800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https://jemmy.java.net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</a:t>
            </a:r>
          </a:p>
          <a:p>
            <a:r>
              <a:rPr lang="de-DE" dirty="0" smtClean="0"/>
              <a:t>Wird vom </a:t>
            </a:r>
            <a:r>
              <a:rPr lang="de-DE" dirty="0" err="1" smtClean="0"/>
              <a:t>JavaFX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verwendet um die FX Controls zu testen.</a:t>
            </a:r>
          </a:p>
          <a:p>
            <a:r>
              <a:rPr lang="de-DE" dirty="0" smtClean="0"/>
              <a:t>Bietet API für </a:t>
            </a:r>
          </a:p>
          <a:p>
            <a:pPr lvl="1"/>
            <a:r>
              <a:rPr lang="de-DE" dirty="0" smtClean="0"/>
              <a:t>den Lookup von FX Controls im Scene Graph</a:t>
            </a:r>
          </a:p>
          <a:p>
            <a:pPr lvl="1"/>
            <a:r>
              <a:rPr lang="de-DE" dirty="0"/>
              <a:t>d</a:t>
            </a:r>
            <a:r>
              <a:rPr lang="de-DE" dirty="0" smtClean="0"/>
              <a:t>ie Interaktion mit FX Controls mittels Wrapper</a:t>
            </a:r>
          </a:p>
          <a:p>
            <a:r>
              <a:rPr lang="de-DE" dirty="0" smtClean="0"/>
              <a:t>Keine offiziellen, aktuellen Downloads. Stattdessen selber bauen.</a:t>
            </a:r>
          </a:p>
          <a:p>
            <a:r>
              <a:rPr lang="de-DE" dirty="0" smtClean="0"/>
              <a:t>Für weitere </a:t>
            </a:r>
            <a:r>
              <a:rPr lang="de-DE" dirty="0" err="1" smtClean="0"/>
              <a:t>JavaFX</a:t>
            </a:r>
            <a:r>
              <a:rPr lang="de-DE" dirty="0" smtClean="0"/>
              <a:t> Test Frameworks siehe aktuelles Java </a:t>
            </a:r>
            <a:r>
              <a:rPr lang="de-DE" dirty="0"/>
              <a:t>Magazin 6.14</a:t>
            </a:r>
          </a:p>
        </p:txBody>
      </p:sp>
      <p:pic>
        <p:nvPicPr>
          <p:cNvPr id="6146" name="Picture 2" descr="Find fo verify diagram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70" y="1054994"/>
            <a:ext cx="3637685" cy="18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551" y="3338946"/>
            <a:ext cx="41243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Automatisierung und Scene Objects mit </a:t>
            </a:r>
            <a:r>
              <a:rPr lang="de-DE" dirty="0" err="1" smtClean="0"/>
              <a:t>JemmyFX</a:t>
            </a:r>
            <a:r>
              <a:rPr lang="de-DE" dirty="0" smtClean="0"/>
              <a:t> v3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93" y="1794596"/>
            <a:ext cx="6772275" cy="4848225"/>
          </a:xfrm>
          <a:prstGeom prst="rect">
            <a:avLst/>
          </a:prstGeom>
        </p:spPr>
      </p:pic>
      <p:sp>
        <p:nvSpPr>
          <p:cNvPr id="8" name="Legende mit Linie 1 (Akzentuierungsbalken) 7"/>
          <p:cNvSpPr/>
          <p:nvPr/>
        </p:nvSpPr>
        <p:spPr>
          <a:xfrm>
            <a:off x="7225719" y="1794596"/>
            <a:ext cx="2136489" cy="410931"/>
          </a:xfrm>
          <a:prstGeom prst="accentCallout1">
            <a:avLst>
              <a:gd name="adj1" fmla="val 18750"/>
              <a:gd name="adj2" fmla="val -8333"/>
              <a:gd name="adj3" fmla="val 181652"/>
              <a:gd name="adj4" fmla="val -78920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Wrap</a:t>
            </a: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Scene als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Root 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Node</a:t>
            </a: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Legende mit Linie 1 (Akzentuierungsbalken) 8"/>
          <p:cNvSpPr/>
          <p:nvPr/>
        </p:nvSpPr>
        <p:spPr>
          <a:xfrm>
            <a:off x="6093884" y="5919787"/>
            <a:ext cx="2998937" cy="410931"/>
          </a:xfrm>
          <a:prstGeom prst="accentCallout1">
            <a:avLst>
              <a:gd name="adj1" fmla="val 18750"/>
              <a:gd name="adj2" fmla="val -8333"/>
              <a:gd name="adj3" fmla="val 70392"/>
              <a:gd name="adj4" fmla="val -41058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400" kern="0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Ausführen der </a:t>
            </a:r>
            <a:r>
              <a:rPr lang="de-DE" sz="2400" kern="0" dirty="0" err="1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JavaFX</a:t>
            </a:r>
            <a:r>
              <a:rPr lang="de-DE" sz="2400" kern="0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App im Hintergrund</a:t>
            </a: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Legende mit Linie 1 (Akzentuierungsbalken) 9"/>
          <p:cNvSpPr/>
          <p:nvPr/>
        </p:nvSpPr>
        <p:spPr>
          <a:xfrm>
            <a:off x="8243461" y="3439893"/>
            <a:ext cx="3032023" cy="415176"/>
          </a:xfrm>
          <a:prstGeom prst="accentCallout1">
            <a:avLst>
              <a:gd name="adj1" fmla="val 18750"/>
              <a:gd name="adj2" fmla="val -8333"/>
              <a:gd name="adj3" fmla="val -52439"/>
              <a:gd name="adj4" fmla="val -75836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4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Control Lookup, </a:t>
            </a:r>
            <a:r>
              <a:rPr lang="de-DE" sz="2400" kern="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Wrap</a:t>
            </a:r>
            <a:r>
              <a:rPr lang="de-DE" sz="24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, Keyboard Interaktion</a:t>
            </a:r>
          </a:p>
        </p:txBody>
      </p:sp>
      <p:sp>
        <p:nvSpPr>
          <p:cNvPr id="11" name="Legende mit Linie 1 (Akzentuierungsbalken) 10"/>
          <p:cNvSpPr/>
          <p:nvPr/>
        </p:nvSpPr>
        <p:spPr>
          <a:xfrm>
            <a:off x="8249138" y="4679840"/>
            <a:ext cx="3032023" cy="415176"/>
          </a:xfrm>
          <a:prstGeom prst="accentCallout1">
            <a:avLst>
              <a:gd name="adj1" fmla="val 18750"/>
              <a:gd name="adj2" fmla="val -8333"/>
              <a:gd name="adj3" fmla="val 85213"/>
              <a:gd name="adj4" fmla="val -39509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4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Control Lookup, </a:t>
            </a:r>
            <a:r>
              <a:rPr lang="de-DE" sz="2400" kern="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Wrap</a:t>
            </a:r>
            <a:r>
              <a:rPr lang="de-DE" sz="2400" kern="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, </a:t>
            </a:r>
            <a:r>
              <a:rPr lang="de-DE" sz="2400" kern="0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Mouse Interaktion</a:t>
            </a:r>
            <a:endParaRPr lang="de-DE" sz="2400" kern="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bgerundetes Rechteck 69"/>
          <p:cNvSpPr/>
          <p:nvPr/>
        </p:nvSpPr>
        <p:spPr>
          <a:xfrm>
            <a:off x="5064749" y="1829771"/>
            <a:ext cx="4749811" cy="4681728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</a:t>
            </a:r>
            <a:r>
              <a:rPr lang="de-DE" dirty="0" smtClean="0"/>
              <a:t>eines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Builds</a:t>
            </a:r>
            <a:r>
              <a:rPr lang="de-DE" dirty="0" smtClean="0"/>
              <a:t> </a:t>
            </a:r>
            <a:r>
              <a:rPr lang="de-DE" dirty="0"/>
              <a:t>in Kombination mit </a:t>
            </a:r>
            <a:r>
              <a:rPr lang="de-DE" dirty="0" smtClean="0"/>
              <a:t>dem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/>
              <a:t>Deployment</a:t>
            </a:r>
            <a:r>
              <a:rPr lang="de-DE" dirty="0" smtClean="0"/>
              <a:t> der Anwendung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5508161" y="4942513"/>
            <a:ext cx="1696720" cy="86890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1" kern="0" dirty="0" smtClean="0">
                <a:solidFill>
                  <a:srgbClr val="000000"/>
                </a:solidFill>
                <a:latin typeface="Arial"/>
              </a:rPr>
              <a:t> …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0" name="Picture 2" descr="http://glassfish-theming.java.net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82" y="5227925"/>
            <a:ext cx="570966" cy="3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ylinder 30"/>
          <p:cNvSpPr/>
          <p:nvPr/>
        </p:nvSpPr>
        <p:spPr>
          <a:xfrm>
            <a:off x="8337808" y="4900435"/>
            <a:ext cx="1050601" cy="953062"/>
          </a:xfrm>
          <a:prstGeom prst="ca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DB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967125" y="2820317"/>
            <a:ext cx="1605280" cy="1422400"/>
          </a:xfrm>
          <a:prstGeom prst="roundRect">
            <a:avLst/>
          </a:prstGeom>
          <a:ln w="381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b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-Server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3" name="Picture 4" descr="Jenkins CI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79"/>
          <a:stretch/>
        </p:blipFill>
        <p:spPr bwMode="auto">
          <a:xfrm>
            <a:off x="1609286" y="3020803"/>
            <a:ext cx="403513" cy="48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Gerade Verbindung mit Pfeil 33"/>
          <p:cNvCxnSpPr>
            <a:stCxn id="29" idx="3"/>
            <a:endCxn id="31" idx="2"/>
          </p:cNvCxnSpPr>
          <p:nvPr/>
        </p:nvCxnSpPr>
        <p:spPr>
          <a:xfrm flipV="1">
            <a:off x="7204881" y="5376966"/>
            <a:ext cx="113292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Zylinder 34"/>
          <p:cNvSpPr/>
          <p:nvPr/>
        </p:nvSpPr>
        <p:spPr>
          <a:xfrm>
            <a:off x="1282085" y="5004717"/>
            <a:ext cx="970279" cy="883920"/>
          </a:xfrm>
          <a:prstGeom prst="ca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de-DE" kern="0" dirty="0">
                <a:solidFill>
                  <a:prstClr val="white"/>
                </a:solidFill>
                <a:latin typeface="Arial"/>
              </a:rPr>
              <a:t>SVN</a:t>
            </a:r>
          </a:p>
        </p:txBody>
      </p:sp>
      <p:cxnSp>
        <p:nvCxnSpPr>
          <p:cNvPr id="36" name="Gerade Verbindung mit Pfeil 35"/>
          <p:cNvCxnSpPr>
            <a:stCxn id="32" idx="2"/>
            <a:endCxn id="35" idx="1"/>
          </p:cNvCxnSpPr>
          <p:nvPr/>
        </p:nvCxnSpPr>
        <p:spPr>
          <a:xfrm flipH="1">
            <a:off x="1767225" y="4242717"/>
            <a:ext cx="2540" cy="7620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2572405" y="3534025"/>
            <a:ext cx="2490304" cy="257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2572405" y="3956434"/>
            <a:ext cx="2490304" cy="688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351452" y="441809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1. </a:t>
            </a:r>
            <a:r>
              <a:rPr kumimoji="0" lang="de-DE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Checkout</a:t>
            </a:r>
            <a:endParaRPr kumimoji="0" lang="de-DE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737699" y="3164693"/>
            <a:ext cx="17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rgbClr val="000000"/>
                </a:solidFill>
              </a:rPr>
              <a:t>4</a:t>
            </a:r>
            <a:r>
              <a:rPr kumimoji="0" lang="de-DE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de-DE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Deployment</a:t>
            </a:r>
            <a:endParaRPr kumimoji="0" lang="de-DE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2804140" y="3956434"/>
            <a:ext cx="240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5. Integrations- und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 smtClean="0">
                <a:solidFill>
                  <a:srgbClr val="000000"/>
                </a:solidFill>
              </a:rPr>
              <a:t>Akzeptanztests</a:t>
            </a:r>
            <a:endParaRPr kumimoji="0" lang="de-DE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967125" y="2447430"/>
            <a:ext cx="160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2. </a:t>
            </a:r>
            <a:r>
              <a:rPr kumimoji="0" lang="de-DE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Build</a:t>
            </a:r>
            <a:endParaRPr kumimoji="0" lang="de-DE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Wolke 53"/>
          <p:cNvSpPr/>
          <p:nvPr/>
        </p:nvSpPr>
        <p:spPr>
          <a:xfrm>
            <a:off x="5508161" y="1970385"/>
            <a:ext cx="3855239" cy="1299038"/>
          </a:xfrm>
          <a:prstGeom prst="clou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Cloud Test Provider</a:t>
            </a:r>
          </a:p>
          <a:p>
            <a:pPr algn="ctr"/>
            <a:r>
              <a:rPr lang="de-DE" sz="1600" dirty="0" err="1" smtClean="0"/>
              <a:t>BrowserStack</a:t>
            </a:r>
            <a:r>
              <a:rPr lang="de-DE" sz="1600" dirty="0" smtClean="0"/>
              <a:t>, </a:t>
            </a:r>
            <a:r>
              <a:rPr lang="de-DE" sz="1600" dirty="0" err="1" smtClean="0"/>
              <a:t>TestObject</a:t>
            </a:r>
            <a:r>
              <a:rPr lang="de-DE" sz="1600" dirty="0" smtClean="0"/>
              <a:t>, </a:t>
            </a:r>
            <a:r>
              <a:rPr lang="de-DE" sz="1600" dirty="0" err="1" smtClean="0"/>
              <a:t>SauceLabs</a:t>
            </a:r>
            <a:r>
              <a:rPr lang="de-DE" sz="1600" dirty="0"/>
              <a:t>,</a:t>
            </a:r>
            <a:endParaRPr lang="de-DE" sz="1600" dirty="0" smtClean="0"/>
          </a:p>
        </p:txBody>
      </p:sp>
      <p:sp>
        <p:nvSpPr>
          <p:cNvPr id="55" name="Ellipse 54"/>
          <p:cNvSpPr/>
          <p:nvPr/>
        </p:nvSpPr>
        <p:spPr>
          <a:xfrm>
            <a:off x="2350445" y="2633549"/>
            <a:ext cx="453696" cy="453696"/>
          </a:xfrm>
          <a:prstGeom prst="ellipse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2720749" y="2447430"/>
            <a:ext cx="17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noProof="0" dirty="0" smtClean="0">
                <a:solidFill>
                  <a:srgbClr val="000000"/>
                </a:solidFill>
              </a:rPr>
              <a:t>3</a:t>
            </a:r>
            <a:r>
              <a:rPr kumimoji="0" lang="de-DE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Unit-Tests</a:t>
            </a:r>
          </a:p>
        </p:txBody>
      </p:sp>
      <p:cxnSp>
        <p:nvCxnSpPr>
          <p:cNvPr id="63" name="Gerade Verbindung mit Pfeil 62"/>
          <p:cNvCxnSpPr>
            <a:stCxn id="55" idx="3"/>
            <a:endCxn id="55" idx="2"/>
          </p:cNvCxnSpPr>
          <p:nvPr/>
        </p:nvCxnSpPr>
        <p:spPr>
          <a:xfrm flipH="1" flipV="1">
            <a:off x="2350445" y="2860397"/>
            <a:ext cx="66442" cy="16040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1"/>
            <a:endCxn id="55" idx="0"/>
          </p:cNvCxnSpPr>
          <p:nvPr/>
        </p:nvCxnSpPr>
        <p:spPr>
          <a:xfrm flipV="1">
            <a:off x="2416887" y="2633549"/>
            <a:ext cx="160406" cy="6644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endCxn id="55" idx="5"/>
          </p:cNvCxnSpPr>
          <p:nvPr/>
        </p:nvCxnSpPr>
        <p:spPr>
          <a:xfrm flipH="1">
            <a:off x="2737699" y="2872653"/>
            <a:ext cx="66442" cy="1481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9" name="Abgerundetes Rechteck 78"/>
          <p:cNvSpPr/>
          <p:nvPr/>
        </p:nvSpPr>
        <p:spPr>
          <a:xfrm>
            <a:off x="5282165" y="3441902"/>
            <a:ext cx="2267712" cy="6677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Android Develop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06" y="3566448"/>
            <a:ext cx="2002794" cy="40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Abgerundetes Rechteck 80"/>
          <p:cNvSpPr/>
          <p:nvPr/>
        </p:nvSpPr>
        <p:spPr>
          <a:xfrm>
            <a:off x="7679620" y="3441902"/>
            <a:ext cx="1949380" cy="6677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5" name="Grafik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6354" y="3560434"/>
            <a:ext cx="1762125" cy="419100"/>
          </a:xfrm>
          <a:prstGeom prst="rect">
            <a:avLst/>
          </a:prstGeom>
        </p:spPr>
      </p:pic>
      <p:sp>
        <p:nvSpPr>
          <p:cNvPr id="76" name="Textfeld 75"/>
          <p:cNvSpPr txBox="1"/>
          <p:nvPr/>
        </p:nvSpPr>
        <p:spPr>
          <a:xfrm>
            <a:off x="5508161" y="5947139"/>
            <a:ext cx="385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(Virtuelle) Testumgebung</a:t>
            </a:r>
            <a:endParaRPr lang="de-DE" sz="2400" b="1" dirty="0"/>
          </a:p>
        </p:txBody>
      </p:sp>
      <p:pic>
        <p:nvPicPr>
          <p:cNvPr id="2056" name="Picture 8" descr="Bild in Originalgröße anzeig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12" y="5223642"/>
            <a:ext cx="533122" cy="3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Wolke 86"/>
          <p:cNvSpPr/>
          <p:nvPr/>
        </p:nvSpPr>
        <p:spPr>
          <a:xfrm>
            <a:off x="10180320" y="3735163"/>
            <a:ext cx="1343161" cy="881289"/>
          </a:xfrm>
          <a:prstGeom prst="cloud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Systems</a:t>
            </a:r>
          </a:p>
        </p:txBody>
      </p:sp>
      <p:cxnSp>
        <p:nvCxnSpPr>
          <p:cNvPr id="84" name="Gerade Verbindung mit Pfeil 83"/>
          <p:cNvCxnSpPr>
            <a:stCxn id="70" idx="3"/>
            <a:endCxn id="87" idx="2"/>
          </p:cNvCxnSpPr>
          <p:nvPr/>
        </p:nvCxnSpPr>
        <p:spPr>
          <a:xfrm>
            <a:off x="9814560" y="4170635"/>
            <a:ext cx="369926" cy="5173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Gewinkelte Verbindung 88"/>
          <p:cNvCxnSpPr>
            <a:endCxn id="87" idx="3"/>
          </p:cNvCxnSpPr>
          <p:nvPr/>
        </p:nvCxnSpPr>
        <p:spPr>
          <a:xfrm rot="16200000" flipH="1">
            <a:off x="9750408" y="2684059"/>
            <a:ext cx="1165646" cy="1037339"/>
          </a:xfrm>
          <a:prstGeom prst="bentConnector3">
            <a:avLst>
              <a:gd name="adj1" fmla="val 840"/>
            </a:avLst>
          </a:prstGeom>
          <a:ln w="38100"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Gewinkelte Verbindung 91"/>
          <p:cNvCxnSpPr>
            <a:endCxn id="87" idx="1"/>
          </p:cNvCxnSpPr>
          <p:nvPr/>
        </p:nvCxnSpPr>
        <p:spPr>
          <a:xfrm flipV="1">
            <a:off x="9821189" y="4615514"/>
            <a:ext cx="1030712" cy="961265"/>
          </a:xfrm>
          <a:prstGeom prst="bentConnector2">
            <a:avLst/>
          </a:prstGeom>
          <a:ln w="38100"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" name="Picture 2" descr="http://www.designbote.com/wp-content/uploads/2011/03/Chrome-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39" y="4305879"/>
            <a:ext cx="442072" cy="442072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http://upload.wikimedia.org/wikipedia/de/archive/3/3c/20090620151652!Firefox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27" y="4283727"/>
            <a:ext cx="475532" cy="475532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http://upload.wikimedia.org/wikipedia/de/2/29/Windows_Internet_Explorer_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47" y="4285758"/>
            <a:ext cx="480301" cy="480301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/>
              <a:t>Testing Using Computer </a:t>
            </a:r>
            <a:r>
              <a:rPr lang="en-US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89000" y="1989138"/>
            <a:ext cx="7122391" cy="3476480"/>
          </a:xfrm>
        </p:spPr>
        <p:txBody>
          <a:bodyPr/>
          <a:lstStyle/>
          <a:p>
            <a:r>
              <a:rPr lang="de-DE" dirty="0" smtClean="0"/>
              <a:t>GUI Automatisierung erfolgt über Scripting (kann oft aufgezeichnet werden)</a:t>
            </a:r>
          </a:p>
          <a:p>
            <a:r>
              <a:rPr lang="de-DE" dirty="0" smtClean="0"/>
              <a:t>Vergleich von Referenz-Screenshot mit einem „frischen“ Screenshot</a:t>
            </a:r>
          </a:p>
          <a:p>
            <a:r>
              <a:rPr lang="de-DE" dirty="0" smtClean="0"/>
              <a:t>Stabilität solcher Tests kann problematisch sein</a:t>
            </a:r>
          </a:p>
          <a:p>
            <a:pPr lvl="1"/>
            <a:r>
              <a:rPr lang="de-DE" dirty="0" smtClean="0"/>
              <a:t>Animationen müssen deaktiviert werden</a:t>
            </a:r>
          </a:p>
          <a:p>
            <a:pPr lvl="1"/>
            <a:r>
              <a:rPr lang="de-DE" dirty="0" smtClean="0"/>
              <a:t>Möglichst statische Inhalte und Daten anzeigen</a:t>
            </a:r>
          </a:p>
          <a:p>
            <a:pPr lvl="1"/>
            <a:r>
              <a:rPr lang="de-DE" dirty="0" smtClean="0"/>
              <a:t>Test-Regionen sollten eingeschränkt werden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89000" y="6309715"/>
            <a:ext cx="7613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http://groups.csail.mit.edu/uid/projects/sikuli/sikuli-chi2010.pdf</a:t>
            </a:r>
          </a:p>
        </p:txBody>
      </p:sp>
      <p:sp>
        <p:nvSpPr>
          <p:cNvPr id="5" name="Rechteck 4"/>
          <p:cNvSpPr/>
          <p:nvPr/>
        </p:nvSpPr>
        <p:spPr>
          <a:xfrm>
            <a:off x="889000" y="5940383"/>
            <a:ext cx="9845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http://de.slideshare.net/vgod/practical-sikuli-using-screenshots-for-gui-automation-and-testing</a:t>
            </a:r>
          </a:p>
        </p:txBody>
      </p:sp>
      <p:sp>
        <p:nvSpPr>
          <p:cNvPr id="7" name="Rechteck 6"/>
          <p:cNvSpPr/>
          <p:nvPr/>
        </p:nvSpPr>
        <p:spPr>
          <a:xfrm>
            <a:off x="889000" y="5571051"/>
            <a:ext cx="228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http://www.sikuli.org/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1390"/>
          <a:stretch/>
        </p:blipFill>
        <p:spPr>
          <a:xfrm>
            <a:off x="8502073" y="2573987"/>
            <a:ext cx="2581288" cy="23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ganzheitliche Testen einer Anwendung mit grafischer Benutzeroberfläche ist aufwändig aber nicht schwer.</a:t>
            </a:r>
            <a:endParaRPr lang="de-DE" dirty="0"/>
          </a:p>
        </p:txBody>
      </p:sp>
      <p:sp>
        <p:nvSpPr>
          <p:cNvPr id="6" name="Legende mit Linie 1 (Akzentuierungsbalken) 5"/>
          <p:cNvSpPr/>
          <p:nvPr/>
        </p:nvSpPr>
        <p:spPr>
          <a:xfrm>
            <a:off x="5757923" y="2325902"/>
            <a:ext cx="5590297" cy="1497954"/>
          </a:xfrm>
          <a:prstGeom prst="accentCallout1">
            <a:avLst>
              <a:gd name="adj1" fmla="val 18750"/>
              <a:gd name="adj2" fmla="val -8333"/>
              <a:gd name="adj3" fmla="val 48378"/>
              <a:gd name="adj4" fmla="val -39011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Mythen automatisierter UI-Tests:</a:t>
            </a: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400" b="0" i="1" u="none" strike="sng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Langsame Ausführungsgeschwindigkeit</a:t>
            </a: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400" b="0" i="0" u="none" strike="sng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Aufwändig in der Umsetzung</a:t>
            </a: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400" b="0" i="0" u="none" strike="sng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Fehleranfällig und schlechte Wartbarkeit</a:t>
            </a:r>
          </a:p>
        </p:txBody>
      </p:sp>
      <p:pic>
        <p:nvPicPr>
          <p:cNvPr id="7" name="Picture 2" descr="http://martinfowler.com/bliki/images/testPyramid/pyrami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4" y="2440201"/>
            <a:ext cx="4427686" cy="343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 Tests haben eine positive Wirkung auf die Qualität unserer Software und ihrer </a:t>
            </a:r>
            <a:r>
              <a:rPr lang="de-DE" dirty="0" smtClean="0"/>
              <a:t>Architektur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 höher die Testabdeckung desto höher ist die Zuversicht in unseren Code und das System als Ganzes</a:t>
            </a:r>
          </a:p>
          <a:p>
            <a:pPr lvl="1"/>
            <a:r>
              <a:rPr lang="de-DE" dirty="0" smtClean="0"/>
              <a:t>Oft gelten 50</a:t>
            </a:r>
            <a:r>
              <a:rPr lang="de-DE" dirty="0"/>
              <a:t>% </a:t>
            </a:r>
            <a:r>
              <a:rPr lang="de-DE" dirty="0" err="1"/>
              <a:t>Branch-Coverage</a:t>
            </a:r>
            <a:r>
              <a:rPr lang="de-DE" dirty="0"/>
              <a:t> </a:t>
            </a:r>
            <a:r>
              <a:rPr lang="de-DE" dirty="0" smtClean="0"/>
              <a:t>als ausreichend.</a:t>
            </a:r>
            <a:endParaRPr lang="de-DE" dirty="0"/>
          </a:p>
          <a:p>
            <a:pPr lvl="1"/>
            <a:r>
              <a:rPr lang="de-DE" dirty="0"/>
              <a:t>Das reicht bei Weitem nicht! </a:t>
            </a:r>
          </a:p>
          <a:p>
            <a:r>
              <a:rPr lang="de-DE" dirty="0"/>
              <a:t>Der Software-Test als Garantie für die gute Wartbarkeit und Erweiterbarkeit unserer Software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Auch große </a:t>
            </a:r>
            <a:r>
              <a:rPr lang="de-DE" dirty="0" err="1"/>
              <a:t>Refactorings</a:t>
            </a:r>
            <a:r>
              <a:rPr lang="de-DE" dirty="0"/>
              <a:t> werden nicht zur Zitterpartie.</a:t>
            </a:r>
          </a:p>
          <a:p>
            <a:r>
              <a:rPr lang="de-DE" dirty="0"/>
              <a:t>Regressionen werden aufgedeckt und verhindert.</a:t>
            </a:r>
          </a:p>
          <a:p>
            <a:r>
              <a:rPr lang="de-DE" dirty="0"/>
              <a:t>Exploratives Testen beim Einsatz neuer Open Source Bausteine oder zur Umsetzung nicht klar definierter </a:t>
            </a:r>
            <a:r>
              <a:rPr lang="de-DE" dirty="0" smtClean="0"/>
              <a:t>Features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21" y="2571318"/>
            <a:ext cx="1634685" cy="86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8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broken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! </a:t>
            </a:r>
            <a:r>
              <a:rPr lang="de-DE" dirty="0"/>
              <a:t>Tests sind kein Code zweiter Klasse! </a:t>
            </a:r>
          </a:p>
        </p:txBody>
      </p:sp>
      <p:pic>
        <p:nvPicPr>
          <p:cNvPr id="4" name="Picture 2" descr="http://upload.wikimedia.org/wikipedia/commons/b/b4/%D0%A0%D0%B0%D0%B7%D0%B1%D0%B8%D1%82%D1%8B%D0%B5_%D0%BE%D0%BA%D0%BD%D0%B0_%D0%B7%D0%B0%D0%B1%D1%80%D0%BE%D1%88%D0%B5%D0%BD%D0%BD%D0%BE%D0%B3%D0%BE_%D0%BA%D0%B8%D0%BD%D0%BE%D1%82%D0%B5%D0%B0%D1%82%D1%80%D0%B0,_%D0%A1%D0%B0%D0%BD%D0%BA%D1%82-%D0%9F%D0%B5%D1%82%D0%B5%D1%80%D0%B1%D1%83%D1%80%D0%B3.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36" y="2254960"/>
            <a:ext cx="4488861" cy="312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H="1">
            <a:off x="7026279" y="2722419"/>
            <a:ext cx="974720" cy="53556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2588180" y="4907510"/>
            <a:ext cx="725864" cy="27337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8000999" y="2420065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Anwendungs-Code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536593" y="4888499"/>
            <a:ext cx="2051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Test-Code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74125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 sind kein Code zweiter Klasse</a:t>
            </a:r>
            <a:r>
              <a:rPr lang="de-DE" dirty="0" smtClean="0"/>
              <a:t>! Was genau heißt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Behandle den Test-Code mit der gleichen Sorgfalt wie den Anwendungs-Code!</a:t>
            </a:r>
          </a:p>
          <a:p>
            <a:pPr lvl="1"/>
            <a:r>
              <a:rPr lang="de-DE" dirty="0"/>
              <a:t>Einhaltung der im Projekt geltenden Code-Konventionen (Header, </a:t>
            </a:r>
            <a:r>
              <a:rPr lang="de-DE" dirty="0" err="1"/>
              <a:t>Javadocs</a:t>
            </a:r>
            <a:r>
              <a:rPr lang="de-DE" dirty="0"/>
              <a:t>, Formatierung, …)</a:t>
            </a:r>
          </a:p>
          <a:p>
            <a:pPr lvl="1"/>
            <a:r>
              <a:rPr lang="de-DE" dirty="0"/>
              <a:t>Eigentlich sollten fast die gleichen Regeln gelten. Naja, mit Ausnahmen!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Auch Sonar hat das bereits erkannt: </a:t>
            </a:r>
            <a:r>
              <a:rPr lang="de-DE" dirty="0">
                <a:hlinkClick r:id="rId2"/>
              </a:rPr>
              <a:t>https://jira.codehaus.org/browse/SONAR-1076</a:t>
            </a:r>
            <a:endParaRPr lang="de-DE" dirty="0"/>
          </a:p>
          <a:p>
            <a:r>
              <a:rPr lang="de-DE" dirty="0"/>
              <a:t>Zudem gilt es Test-spezifische </a:t>
            </a:r>
            <a:r>
              <a:rPr lang="de-DE" dirty="0" err="1"/>
              <a:t>Constraints</a:t>
            </a:r>
            <a:r>
              <a:rPr lang="de-DE" dirty="0"/>
              <a:t> zu beachten</a:t>
            </a:r>
          </a:p>
          <a:p>
            <a:pPr lvl="1"/>
            <a:r>
              <a:rPr lang="de-DE" dirty="0"/>
              <a:t>Klarer Aufbau: Setup - Call - </a:t>
            </a:r>
            <a:r>
              <a:rPr lang="de-DE" dirty="0" err="1"/>
              <a:t>Verify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Mindestens ein </a:t>
            </a:r>
            <a:r>
              <a:rPr lang="de-DE" dirty="0" err="1"/>
              <a:t>Assert</a:t>
            </a:r>
            <a:r>
              <a:rPr lang="de-DE" dirty="0"/>
              <a:t> pro Test. Nur ein </a:t>
            </a:r>
            <a:r>
              <a:rPr lang="de-DE" dirty="0" err="1"/>
              <a:t>Assert</a:t>
            </a:r>
            <a:r>
              <a:rPr lang="de-DE" dirty="0"/>
              <a:t> pro Test?</a:t>
            </a:r>
          </a:p>
          <a:p>
            <a:pPr lvl="1"/>
            <a:r>
              <a:rPr lang="de-DE" dirty="0"/>
              <a:t>Keine Abhängigkeiten zwischen </a:t>
            </a:r>
            <a:r>
              <a:rPr lang="de-DE" dirty="0" smtClean="0"/>
              <a:t>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6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Unterschiedliche Testautomatisierungsbereiche </a:t>
            </a:r>
            <a:r>
              <a:rPr lang="de-DE" dirty="0"/>
              <a:t>in </a:t>
            </a:r>
            <a:r>
              <a:rPr lang="de-DE" dirty="0" smtClean="0"/>
              <a:t>einer Applikations-Landschaft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2858874" y="1635866"/>
            <a:ext cx="6470020" cy="48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H="1">
            <a:off x="7670515" y="1744837"/>
            <a:ext cx="652602" cy="44654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8323117" y="1248407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Nur ein kleiner Teil </a:t>
            </a:r>
          </a:p>
          <a:p>
            <a:r>
              <a:rPr lang="de-DE" dirty="0" smtClean="0"/>
              <a:t>des großen Ganzen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6700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Testebenen und Ansätze unterscheiden sich in ihrem Wissen zur Implementierung und dem Grad ihrer Integration</a:t>
            </a:r>
            <a:endParaRPr lang="de-DE" dirty="0"/>
          </a:p>
        </p:txBody>
      </p:sp>
      <p:pic>
        <p:nvPicPr>
          <p:cNvPr id="4" name="Inhaltsplatzhalter 13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3"/>
          <a:srcRect t="16989"/>
          <a:stretch/>
        </p:blipFill>
        <p:spPr>
          <a:xfrm>
            <a:off x="299221" y="1787236"/>
            <a:ext cx="8739610" cy="4275994"/>
          </a:xfrm>
          <a:prstGeom prst="rect">
            <a:avLst/>
          </a:prstGeom>
        </p:spPr>
      </p:pic>
      <p:pic>
        <p:nvPicPr>
          <p:cNvPr id="6" name="Picture 6" descr="http://2.bp.blogspot.com/-VHDzW1ByK70/UZ9CShmvMRI/AAAAAAAAAyg/AOub68qEYTE/s1600/TestingCircles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78" y="3148449"/>
            <a:ext cx="3734565" cy="204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10515601" y="3543301"/>
            <a:ext cx="0" cy="25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e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be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00-Orga</Template>
  <TotalTime>0</TotalTime>
  <Words>2760</Words>
  <Application>Microsoft Macintosh PowerPoint</Application>
  <PresentationFormat>Breitbild</PresentationFormat>
  <Paragraphs>382</Paragraphs>
  <Slides>46</Slides>
  <Notes>15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5" baseType="lpstr">
      <vt:lpstr>Calibri</vt:lpstr>
      <vt:lpstr>Consolas</vt:lpstr>
      <vt:lpstr>Courier New</vt:lpstr>
      <vt:lpstr>Source Code Pro</vt:lpstr>
      <vt:lpstr>Times New Roman</vt:lpstr>
      <vt:lpstr>Wingdings</vt:lpstr>
      <vt:lpstr>Arial</vt:lpstr>
      <vt:lpstr>bene</vt:lpstr>
      <vt:lpstr>Arbeitsblatt</vt:lpstr>
      <vt:lpstr>Testgetriebene Entwicklung grafischer Benutzeroberflächen</vt:lpstr>
      <vt:lpstr>Die Herausforderung: ein einfacher, durchgängiger, homogener Test-Ansatz trotz heterogener Clients und Technologien</vt:lpstr>
      <vt:lpstr>Testen zahlt sich aus: die statisch ermittelte Fehlerdichte sinkt mit steigender Testüberdeckung</vt:lpstr>
      <vt:lpstr>Gute Tests haben eine positive Wirkung auf die Qualität unserer Software und ihrer Architektur (1)</vt:lpstr>
      <vt:lpstr>Gute Tests haben eine positive Wirkung auf die Qualität unserer Software und ihrer Architektur (2)</vt:lpstr>
      <vt:lpstr>No broken windows! Tests sind kein Code zweiter Klasse! </vt:lpstr>
      <vt:lpstr>Tests sind kein Code zweiter Klasse! Was genau heißt das?</vt:lpstr>
      <vt:lpstr>Unterschiedliche Testautomatisierungsbereiche in einer Applikations-Landschaft</vt:lpstr>
      <vt:lpstr>Testebenen und Ansätze unterscheiden sich in ihrem Wissen zur Implementierung und dem Grad ihrer Integration</vt:lpstr>
      <vt:lpstr>(Agile) Softwareentwicklung braucht eine Test-Strategie aus automatisierten und aber auch manuellen Tests.</vt:lpstr>
      <vt:lpstr>Es gibt eine Vielzahl an Frameworks und Tools für das Testen in unterschiedliche Technologien</vt:lpstr>
      <vt:lpstr>Automatische Unit- und Komponenten-Tests als solide  Basis für komplexe weiterführende Tests</vt:lpstr>
      <vt:lpstr>Acht Eigenschaften guter Unit-Tests</vt:lpstr>
      <vt:lpstr>Testen von Komponenten mit deren Interaktionen in Isolation am Beispiel von Mockito, JUnit und Hamcrest</vt:lpstr>
      <vt:lpstr>„Das habe ich mir aber anders vorgestellt.“</vt:lpstr>
      <vt:lpstr>Steigende Komplexität und wachsende Funktionsumfänge erfordern fachliche Integrations- und Akzeptanztests</vt:lpstr>
      <vt:lpstr>Akzeptanztest getriebene Entwicklung (ATDD) auf einer Folie</vt:lpstr>
      <vt:lpstr>„Wenn ich diesen Button klicke dann ...“</vt:lpstr>
      <vt:lpstr>Das ATDD Phasenmodell</vt:lpstr>
      <vt:lpstr>Phase 1: User Story mit Akzeptanzkriterien</vt:lpstr>
      <vt:lpstr>Phase 1: Beispiel</vt:lpstr>
      <vt:lpstr>Für grafische Benutzeroberflächen werden zusätzlich zu den Akzeptanzkriterien auch Mockups oder Screen-Dummys erstellt</vt:lpstr>
      <vt:lpstr>Phase 2: Schlüsselbeispiele</vt:lpstr>
      <vt:lpstr>Phase 3: Akzeptanztest als Spezifikation</vt:lpstr>
      <vt:lpstr>PowerPoint-Präsentation</vt:lpstr>
      <vt:lpstr>Phase 3: Beispiele</vt:lpstr>
      <vt:lpstr>Phase 4: Ausführbare Spezifikation</vt:lpstr>
      <vt:lpstr>Phase 5: Lebendige Dokumentation</vt:lpstr>
      <vt:lpstr>ATDD ist kein Ersatz von TDD, sondern eine Ergänzung</vt:lpstr>
      <vt:lpstr>ATDD ist keine Silver Bullet</vt:lpstr>
      <vt:lpstr>ATDD und seine Fallstricke</vt:lpstr>
      <vt:lpstr>Technische Akzeptanztests für REST API am Beispiel  von REST-assured und Cucumber</vt:lpstr>
      <vt:lpstr>Die Akzeptanztest getriebene Entwicklung von Benutzer-oberflächen funktioniert Technologie übergreifend</vt:lpstr>
      <vt:lpstr>Page Object API anstatt Record &amp; Replay stellen die optimale Wartbarkeit der Test sicher</vt:lpstr>
      <vt:lpstr>Zusammenspiel von Akzeptanztest, Test und Glue-Code, Page Objects und der Oberfläche</vt:lpstr>
      <vt:lpstr>Beispiel für Java PageObject mit Selenium WebDriver zur Automatisierung der Google Suche</vt:lpstr>
      <vt:lpstr>Selenium WebDriver API zur Browser Automatisierung </vt:lpstr>
      <vt:lpstr>Very Groovy Browser Automation mit dem Geb Framework</vt:lpstr>
      <vt:lpstr>Einfaches Beispiel für Geb DSL</vt:lpstr>
      <vt:lpstr>Umsetzung des Page Object Pattern in Geb</vt:lpstr>
      <vt:lpstr>Geb bietet gute Integration in BDD und ATDD Test-Frameworks</vt:lpstr>
      <vt:lpstr>JavaFX Automatisierung mit JemmyFX v3</vt:lpstr>
      <vt:lpstr>JavaFX Automatisierung und Scene Objects mit JemmyFX v3</vt:lpstr>
      <vt:lpstr>Ablauf eines Continuous Builds in Kombination mit dem Continuous Deployment der Anwendung</vt:lpstr>
      <vt:lpstr>GUI Testing Using Computer Vision</vt:lpstr>
      <vt:lpstr>Das ganzheitliche Testen einer Anwendung mit grafischer Benutzeroberfläche ist aufwändig aber nicht schwer.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Weigend</dc:creator>
  <cp:lastModifiedBy>Mario-Leander Reimer</cp:lastModifiedBy>
  <cp:revision>155</cp:revision>
  <cp:lastPrinted>2016-05-07T14:37:34Z</cp:lastPrinted>
  <dcterms:created xsi:type="dcterms:W3CDTF">2014-03-14T08:18:17Z</dcterms:created>
  <dcterms:modified xsi:type="dcterms:W3CDTF">2016-05-07T14:40:21Z</dcterms:modified>
</cp:coreProperties>
</file>