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67" r:id="rId12"/>
    <p:sldId id="271" r:id="rId13"/>
    <p:sldId id="270" r:id="rId14"/>
    <p:sldId id="272" r:id="rId15"/>
    <p:sldId id="274" r:id="rId16"/>
    <p:sldId id="273" r:id="rId17"/>
    <p:sldId id="275" r:id="rId18"/>
    <p:sldId id="276" r:id="rId19"/>
    <p:sldId id="260" r:id="rId20"/>
    <p:sldId id="258" r:id="rId21"/>
    <p:sldId id="2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 Dental Associates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1363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Tesseract Software Designs</a:t>
            </a:r>
          </a:p>
          <a:p>
            <a:r>
              <a:rPr lang="en-US" sz="2400" dirty="0"/>
              <a:t>Adam Franzen</a:t>
            </a:r>
          </a:p>
          <a:p>
            <a:endParaRPr lang="en-US" sz="2400" dirty="0"/>
          </a:p>
          <a:p>
            <a:pPr algn="ctr"/>
            <a:r>
              <a:rPr lang="en-US" sz="2400" dirty="0"/>
              <a:t>Logical Presentation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5298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</a:t>
            </a:r>
          </a:p>
          <a:p>
            <a:pPr lvl="1"/>
            <a:r>
              <a:rPr lang="en-US" dirty="0"/>
              <a:t>View/Update any screen</a:t>
            </a:r>
          </a:p>
          <a:p>
            <a:pPr lvl="1"/>
            <a:r>
              <a:rPr lang="en-US" dirty="0"/>
              <a:t>Create/Update office staff</a:t>
            </a:r>
          </a:p>
          <a:p>
            <a:pPr lvl="1"/>
            <a:r>
              <a:rPr lang="en-US" dirty="0"/>
              <a:t>Create/Update clinics, services, and staff qualifications</a:t>
            </a:r>
          </a:p>
        </p:txBody>
      </p:sp>
    </p:spTree>
    <p:extLst>
      <p:ext uri="{BB962C8B-B14F-4D97-AF65-F5344CB8AC3E}">
        <p14:creationId xmlns:p14="http://schemas.microsoft.com/office/powerpoint/2010/main" val="91849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system shall function via web browser – optimized for Chrome</a:t>
            </a:r>
          </a:p>
          <a:p>
            <a:r>
              <a:rPr lang="en-US" dirty="0"/>
              <a:t>The system shall utilize an Oracle database</a:t>
            </a:r>
          </a:p>
          <a:p>
            <a:r>
              <a:rPr lang="en-US" dirty="0"/>
              <a:t>The system shall leverage IIS and asp.NET 4.0</a:t>
            </a:r>
          </a:p>
        </p:txBody>
      </p:sp>
    </p:spTree>
    <p:extLst>
      <p:ext uri="{BB962C8B-B14F-4D97-AF65-F5344CB8AC3E}">
        <p14:creationId xmlns:p14="http://schemas.microsoft.com/office/powerpoint/2010/main" val="284141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Benefits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95275"/>
              </p:ext>
            </p:extLst>
          </p:nvPr>
        </p:nvGraphicFramePr>
        <p:xfrm>
          <a:off x="677334" y="2160587"/>
          <a:ext cx="8787942" cy="274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971">
                  <a:extLst>
                    <a:ext uri="{9D8B030D-6E8A-4147-A177-3AD203B41FA5}">
                      <a16:colId xmlns:a16="http://schemas.microsoft.com/office/drawing/2014/main" val="2300238155"/>
                    </a:ext>
                  </a:extLst>
                </a:gridCol>
                <a:gridCol w="4393971">
                  <a:extLst>
                    <a:ext uri="{9D8B030D-6E8A-4147-A177-3AD203B41FA5}">
                      <a16:colId xmlns:a16="http://schemas.microsoft.com/office/drawing/2014/main" val="1433457670"/>
                    </a:ext>
                  </a:extLst>
                </a:gridCol>
              </a:tblGrid>
              <a:tr h="686722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255780"/>
                  </a:ext>
                </a:extLst>
              </a:tr>
              <a:tr h="686722">
                <a:tc>
                  <a:txBody>
                    <a:bodyPr/>
                    <a:lstStyle/>
                    <a:p>
                      <a:r>
                        <a:rPr lang="en-US" dirty="0"/>
                        <a:t>Appointments</a:t>
                      </a:r>
                      <a:r>
                        <a:rPr lang="en-US" baseline="0" dirty="0"/>
                        <a:t> accessible from any computer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more confusing,</a:t>
                      </a:r>
                      <a:r>
                        <a:rPr lang="en-US" baseline="0" dirty="0"/>
                        <a:t> disorganized, and out of date paper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665076"/>
                  </a:ext>
                </a:extLst>
              </a:tr>
              <a:tr h="686722">
                <a:tc>
                  <a:txBody>
                    <a:bodyPr/>
                    <a:lstStyle/>
                    <a:p>
                      <a:r>
                        <a:rPr lang="en-US" dirty="0"/>
                        <a:t>Real</a:t>
                      </a:r>
                      <a:r>
                        <a:rPr lang="en-US" baseline="0" dirty="0"/>
                        <a:t> world, up to date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r>
                        <a:rPr lang="en-US" baseline="0" dirty="0"/>
                        <a:t> more under/over booked providers/rooms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36514"/>
                  </a:ext>
                </a:extLst>
              </a:tr>
              <a:tr h="686722">
                <a:tc>
                  <a:txBody>
                    <a:bodyPr/>
                    <a:lstStyle/>
                    <a:p>
                      <a:r>
                        <a:rPr lang="en-US" dirty="0"/>
                        <a:t>Clients can manage their account 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Lighter workload on employees, added convenience for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510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559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Diagram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73" y="1270000"/>
            <a:ext cx="8637372" cy="53655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959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507" y="0"/>
            <a:ext cx="8595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98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199362"/>
            <a:ext cx="8681351" cy="49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659" y="890886"/>
            <a:ext cx="8184678" cy="55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54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465051"/>
              </p:ext>
            </p:extLst>
          </p:nvPr>
        </p:nvGraphicFramePr>
        <p:xfrm>
          <a:off x="677334" y="2160588"/>
          <a:ext cx="8596668" cy="28686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7628">
                  <a:extLst>
                    <a:ext uri="{9D8B030D-6E8A-4147-A177-3AD203B41FA5}">
                      <a16:colId xmlns:a16="http://schemas.microsoft.com/office/drawing/2014/main" val="4099316397"/>
                    </a:ext>
                  </a:extLst>
                </a:gridCol>
                <a:gridCol w="7029040">
                  <a:extLst>
                    <a:ext uri="{9D8B030D-6E8A-4147-A177-3AD203B41FA5}">
                      <a16:colId xmlns:a16="http://schemas.microsoft.com/office/drawing/2014/main" val="481417833"/>
                    </a:ext>
                  </a:extLst>
                </a:gridCol>
              </a:tblGrid>
              <a:tr h="712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Use Case Name: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Cancel Appointment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6881492"/>
                  </a:ext>
                </a:extLst>
              </a:tr>
              <a:tr h="3471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Actors: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Client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4322700"/>
                  </a:ext>
                </a:extLst>
              </a:tr>
              <a:tr h="1808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Scenario: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user logs in and comes to the landing page and selects Appointments.  Is presented with a list of appointments (likely only 1 or 2).  Clicks the appointment of interest and is presented with all of the appointment details.  The user then selects “Cancel Appointment”.  A confirmation message shows.  The user confirms.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3807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040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447862"/>
              </p:ext>
            </p:extLst>
          </p:nvPr>
        </p:nvGraphicFramePr>
        <p:xfrm>
          <a:off x="1042364" y="1414729"/>
          <a:ext cx="6633321" cy="5135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4257">
                  <a:extLst>
                    <a:ext uri="{9D8B030D-6E8A-4147-A177-3AD203B41FA5}">
                      <a16:colId xmlns:a16="http://schemas.microsoft.com/office/drawing/2014/main" val="469405260"/>
                    </a:ext>
                  </a:extLst>
                </a:gridCol>
                <a:gridCol w="593587">
                  <a:extLst>
                    <a:ext uri="{9D8B030D-6E8A-4147-A177-3AD203B41FA5}">
                      <a16:colId xmlns:a16="http://schemas.microsoft.com/office/drawing/2014/main" val="632821466"/>
                    </a:ext>
                  </a:extLst>
                </a:gridCol>
                <a:gridCol w="4255477">
                  <a:extLst>
                    <a:ext uri="{9D8B030D-6E8A-4147-A177-3AD203B41FA5}">
                      <a16:colId xmlns:a16="http://schemas.microsoft.com/office/drawing/2014/main" val="2760293504"/>
                    </a:ext>
                  </a:extLst>
                </a:gridCol>
              </a:tblGrid>
              <a:tr h="205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 CASE #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722863"/>
                  </a:ext>
                </a:extLst>
              </a:tr>
              <a:tr h="205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Goal in Context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user wants to cancel their appointment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518634"/>
                  </a:ext>
                </a:extLst>
              </a:tr>
              <a:tr h="205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Scope &amp; Level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Task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42592"/>
                  </a:ext>
                </a:extLst>
              </a:tr>
              <a:tr h="205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is already registered and can login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83617"/>
                  </a:ext>
                </a:extLst>
              </a:tr>
              <a:tr h="404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Success End Condition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Appointment is cancelled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55881"/>
                  </a:ext>
                </a:extLst>
              </a:tr>
              <a:tr h="205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Failed End Condition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Appointment is not cancelled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945483"/>
                  </a:ext>
                </a:extLst>
              </a:tr>
              <a:tr h="4114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Primary/Secondary Actors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Client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94017"/>
                  </a:ext>
                </a:extLst>
              </a:tr>
              <a:tr h="205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Trigger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099146"/>
                  </a:ext>
                </a:extLst>
              </a:tr>
              <a:tr h="6171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extLst>
                  <a:ext uri="{0D108BD9-81ED-4DB2-BD59-A6C34878D82A}">
                    <a16:rowId xmlns:a16="http://schemas.microsoft.com/office/drawing/2014/main" val="1612911210"/>
                  </a:ext>
                </a:extLst>
              </a:tr>
              <a:tr h="205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 to landing page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extLst>
                  <a:ext uri="{0D108BD9-81ED-4DB2-BD59-A6C34878D82A}">
                    <a16:rowId xmlns:a16="http://schemas.microsoft.com/office/drawing/2014/main" val="96236330"/>
                  </a:ext>
                </a:extLst>
              </a:tr>
              <a:tr h="205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Click Appointments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extLst>
                  <a:ext uri="{0D108BD9-81ED-4DB2-BD59-A6C34878D82A}">
                    <a16:rowId xmlns:a16="http://schemas.microsoft.com/office/drawing/2014/main" val="1832341232"/>
                  </a:ext>
                </a:extLst>
              </a:tr>
              <a:tr h="205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Select Appointment to cancel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extLst>
                  <a:ext uri="{0D108BD9-81ED-4DB2-BD59-A6C34878D82A}">
                    <a16:rowId xmlns:a16="http://schemas.microsoft.com/office/drawing/2014/main" val="2518296084"/>
                  </a:ext>
                </a:extLst>
              </a:tr>
              <a:tr h="205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Select “Cancel Appointment” Button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extLst>
                  <a:ext uri="{0D108BD9-81ED-4DB2-BD59-A6C34878D82A}">
                    <a16:rowId xmlns:a16="http://schemas.microsoft.com/office/drawing/2014/main" val="3942094763"/>
                  </a:ext>
                </a:extLst>
              </a:tr>
              <a:tr h="6171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EXTENSIONS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Branching Action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extLst>
                  <a:ext uri="{0D108BD9-81ED-4DB2-BD59-A6C34878D82A}">
                    <a16:rowId xmlns:a16="http://schemas.microsoft.com/office/drawing/2014/main" val="1520630204"/>
                  </a:ext>
                </a:extLst>
              </a:tr>
              <a:tr h="205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extLst>
                  <a:ext uri="{0D108BD9-81ED-4DB2-BD59-A6C34878D82A}">
                    <a16:rowId xmlns:a16="http://schemas.microsoft.com/office/drawing/2014/main" val="417352300"/>
                  </a:ext>
                </a:extLst>
              </a:tr>
              <a:tr h="6171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SUB-VARIATIONS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Branching Action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extLst>
                  <a:ext uri="{0D108BD9-81ED-4DB2-BD59-A6C34878D82A}">
                    <a16:rowId xmlns:a16="http://schemas.microsoft.com/office/drawing/2014/main" val="326690538"/>
                  </a:ext>
                </a:extLst>
              </a:tr>
              <a:tr h="205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None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1828" marR="61828" marT="0" marB="0"/>
                </a:tc>
                <a:extLst>
                  <a:ext uri="{0D108BD9-81ED-4DB2-BD59-A6C34878D82A}">
                    <a16:rowId xmlns:a16="http://schemas.microsoft.com/office/drawing/2014/main" val="102492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73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– 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Paperwork </a:t>
            </a:r>
            <a:r>
              <a:rPr lang="en-US" dirty="0" err="1"/>
              <a:t>paperwork</a:t>
            </a:r>
            <a:r>
              <a:rPr lang="en-US" dirty="0"/>
              <a:t> </a:t>
            </a:r>
            <a:r>
              <a:rPr lang="en-US" dirty="0" err="1"/>
              <a:t>paperwork</a:t>
            </a:r>
            <a:r>
              <a:rPr lang="en-US" dirty="0"/>
              <a:t>		(14 hours)</a:t>
            </a:r>
          </a:p>
        </p:txBody>
      </p:sp>
    </p:spTree>
    <p:extLst>
      <p:ext uri="{BB962C8B-B14F-4D97-AF65-F5344CB8AC3E}">
        <p14:creationId xmlns:p14="http://schemas.microsoft.com/office/powerpoint/2010/main" val="124981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/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 Dental is a general dentistry practice with two locations, and a host of office personnel, and providers (hygienists and doctors)</a:t>
            </a:r>
          </a:p>
          <a:p>
            <a:r>
              <a:rPr lang="en-US" dirty="0"/>
              <a:t>The business is owned and operated by multiple partners who oversee operations</a:t>
            </a:r>
          </a:p>
          <a:p>
            <a:r>
              <a:rPr lang="en-US" dirty="0"/>
              <a:t>Sights set on expansion </a:t>
            </a:r>
          </a:p>
          <a:p>
            <a:r>
              <a:rPr lang="en-US" dirty="0"/>
              <a:t>Needs a robust computing system to help manage their business</a:t>
            </a:r>
          </a:p>
          <a:p>
            <a:r>
              <a:rPr lang="en-US" dirty="0"/>
              <a:t>Years painstakingly maintaining a paper business</a:t>
            </a:r>
          </a:p>
          <a:p>
            <a:r>
              <a:rPr lang="en-US" dirty="0"/>
              <a:t>Rooms and providers are not being used efficiently</a:t>
            </a:r>
          </a:p>
          <a:p>
            <a:r>
              <a:rPr lang="en-US" dirty="0"/>
              <a:t>No accurate tracking of clinic services offered</a:t>
            </a:r>
          </a:p>
          <a:p>
            <a:r>
              <a:rPr lang="en-US" dirty="0"/>
              <a:t>No ability to make reports on business financial/activity 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57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–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Begin implementing features</a:t>
            </a:r>
          </a:p>
          <a:p>
            <a:pPr lvl="2"/>
            <a:r>
              <a:rPr lang="en-US" dirty="0"/>
              <a:t>Establish UI Framework and tooling</a:t>
            </a:r>
          </a:p>
          <a:p>
            <a:pPr lvl="2"/>
            <a:r>
              <a:rPr lang="en-US" dirty="0"/>
              <a:t>Establish back end framework layers and achieve Oracle connection</a:t>
            </a:r>
          </a:p>
          <a:p>
            <a:pPr lvl="2"/>
            <a:r>
              <a:rPr lang="en-US" dirty="0"/>
              <a:t>Landing Page</a:t>
            </a:r>
          </a:p>
          <a:p>
            <a:pPr lvl="2"/>
            <a:r>
              <a:rPr lang="en-US" dirty="0"/>
              <a:t>Logo</a:t>
            </a:r>
          </a:p>
          <a:p>
            <a:pPr lvl="2"/>
            <a:r>
              <a:rPr lang="en-US" dirty="0"/>
              <a:t>Login / Security</a:t>
            </a:r>
          </a:p>
          <a:p>
            <a:pPr lvl="2"/>
            <a:r>
              <a:rPr lang="en-US" dirty="0"/>
              <a:t>Navigation</a:t>
            </a:r>
          </a:p>
          <a:p>
            <a:pPr lvl="2"/>
            <a:r>
              <a:rPr lang="en-US" dirty="0"/>
              <a:t>Encryption / Decryption of passwords and Tax ID (Social Security Number) </a:t>
            </a:r>
          </a:p>
        </p:txBody>
      </p:sp>
    </p:spTree>
    <p:extLst>
      <p:ext uri="{BB962C8B-B14F-4D97-AF65-F5344CB8AC3E}">
        <p14:creationId xmlns:p14="http://schemas.microsoft.com/office/powerpoint/2010/main" val="875800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–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Spent a lot of time struggling with Entity Framework</a:t>
            </a:r>
          </a:p>
          <a:p>
            <a:pPr lvl="2"/>
            <a:r>
              <a:rPr lang="en-US" dirty="0"/>
              <a:t>Couldn’t get it working despite many videos/tutorials showing it working</a:t>
            </a:r>
          </a:p>
          <a:p>
            <a:pPr lvl="2"/>
            <a:r>
              <a:rPr lang="en-US" dirty="0"/>
              <a:t>Research shows that Oracle doesn’t play nicely with .NET 4.0 and Entity Framework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9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 has multiple locations</a:t>
            </a:r>
          </a:p>
          <a:p>
            <a:r>
              <a:rPr lang="en-US" dirty="0"/>
              <a:t>Each location has several rooms/spaces that can be utilized for patient services</a:t>
            </a:r>
          </a:p>
          <a:p>
            <a:r>
              <a:rPr lang="en-US" dirty="0"/>
              <a:t>Patients are scheduled for appointments and are given an estimated time to complete requested procedures</a:t>
            </a:r>
          </a:p>
          <a:p>
            <a:r>
              <a:rPr lang="en-US" dirty="0"/>
              <a:t>Procedures may be completed by hygienists or doctors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/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</a:t>
            </a:r>
          </a:p>
          <a:p>
            <a:r>
              <a:rPr lang="en-US" dirty="0"/>
              <a:t>Provider</a:t>
            </a:r>
          </a:p>
          <a:p>
            <a:r>
              <a:rPr lang="en-US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169473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/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</a:t>
            </a:r>
          </a:p>
          <a:p>
            <a:pPr lvl="1"/>
            <a:r>
              <a:rPr lang="en-US" dirty="0"/>
              <a:t>Primary Account Holder</a:t>
            </a:r>
          </a:p>
          <a:p>
            <a:pPr lvl="1"/>
            <a:r>
              <a:rPr lang="en-US" dirty="0"/>
              <a:t>View/edit household account info</a:t>
            </a:r>
          </a:p>
          <a:p>
            <a:pPr lvl="1"/>
            <a:r>
              <a:rPr lang="en-US" dirty="0"/>
              <a:t>View/cancel Appointments</a:t>
            </a:r>
          </a:p>
          <a:p>
            <a:pPr lvl="1"/>
            <a:r>
              <a:rPr lang="en-US" dirty="0"/>
              <a:t>View/create Payments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Designate primary insurance holder</a:t>
            </a:r>
          </a:p>
          <a:p>
            <a:pPr lvl="1"/>
            <a:r>
              <a:rPr lang="en-US" dirty="0"/>
              <a:t>Add/edit insurance</a:t>
            </a:r>
          </a:p>
          <a:p>
            <a:pPr lvl="1"/>
            <a:r>
              <a:rPr lang="en-US" dirty="0"/>
              <a:t>Add/edit dependents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6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/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Office</a:t>
            </a:r>
          </a:p>
          <a:p>
            <a:pPr lvl="1"/>
            <a:r>
              <a:rPr lang="en-US" dirty="0"/>
              <a:t>An office worker or provider</a:t>
            </a:r>
          </a:p>
          <a:p>
            <a:pPr lvl="1"/>
            <a:r>
              <a:rPr lang="en-US" dirty="0"/>
              <a:t>Create/view/update individual client account info</a:t>
            </a:r>
          </a:p>
          <a:p>
            <a:pPr lvl="1"/>
            <a:r>
              <a:rPr lang="en-US" dirty="0"/>
              <a:t>Create/view/update appointments</a:t>
            </a:r>
          </a:p>
          <a:p>
            <a:pPr lvl="1"/>
            <a:r>
              <a:rPr lang="en-US" dirty="0"/>
              <a:t>Process payments</a:t>
            </a:r>
          </a:p>
          <a:p>
            <a:pPr lvl="1"/>
            <a:r>
              <a:rPr lang="en-US" dirty="0"/>
              <a:t>Generate reports</a:t>
            </a:r>
          </a:p>
        </p:txBody>
      </p:sp>
    </p:spTree>
    <p:extLst>
      <p:ext uri="{BB962C8B-B14F-4D97-AF65-F5344CB8AC3E}">
        <p14:creationId xmlns:p14="http://schemas.microsoft.com/office/powerpoint/2010/main" val="406039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/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</a:t>
            </a:r>
          </a:p>
          <a:p>
            <a:pPr lvl="1"/>
            <a:r>
              <a:rPr lang="en-US" dirty="0"/>
              <a:t>Main partners/providers of practice</a:t>
            </a:r>
          </a:p>
          <a:p>
            <a:pPr lvl="1"/>
            <a:r>
              <a:rPr lang="en-US" dirty="0"/>
              <a:t>Create/view/edit any screen</a:t>
            </a:r>
          </a:p>
          <a:p>
            <a:pPr lvl="1"/>
            <a:r>
              <a:rPr lang="en-US" dirty="0"/>
              <a:t>Create/edit office staff and providers</a:t>
            </a:r>
          </a:p>
          <a:p>
            <a:pPr lvl="1"/>
            <a:r>
              <a:rPr lang="en-US" dirty="0"/>
              <a:t>Create/edit clinics</a:t>
            </a:r>
          </a:p>
          <a:p>
            <a:pPr lvl="1"/>
            <a:r>
              <a:rPr lang="en-US" dirty="0"/>
              <a:t>Create/edit rooms</a:t>
            </a:r>
          </a:p>
          <a:p>
            <a:pPr lvl="1"/>
            <a:r>
              <a:rPr lang="en-US" dirty="0"/>
              <a:t>Create/edit services</a:t>
            </a:r>
          </a:p>
          <a:p>
            <a:pPr lvl="1"/>
            <a:r>
              <a:rPr lang="en-US" dirty="0"/>
              <a:t>Create/edit qualifications</a:t>
            </a:r>
          </a:p>
          <a:p>
            <a:pPr lvl="1"/>
            <a:r>
              <a:rPr lang="en-US" dirty="0"/>
              <a:t>Create/edit allowed insurance</a:t>
            </a:r>
          </a:p>
        </p:txBody>
      </p:sp>
    </p:spTree>
    <p:extLst>
      <p:ext uri="{BB962C8B-B14F-4D97-AF65-F5344CB8AC3E}">
        <p14:creationId xmlns:p14="http://schemas.microsoft.com/office/powerpoint/2010/main" val="2680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system shall allow the Client to:</a:t>
            </a:r>
          </a:p>
          <a:p>
            <a:pPr lvl="1"/>
            <a:r>
              <a:rPr lang="en-US" dirty="0"/>
              <a:t>Access account information</a:t>
            </a:r>
          </a:p>
          <a:p>
            <a:pPr lvl="2"/>
            <a:r>
              <a:rPr lang="en-US" dirty="0"/>
              <a:t>Scheduling, Payments, History, Insurance, Dependents</a:t>
            </a:r>
          </a:p>
          <a:p>
            <a:pPr lvl="1"/>
            <a:r>
              <a:rPr lang="en-US" dirty="0"/>
              <a:t>Make payments</a:t>
            </a:r>
          </a:p>
          <a:p>
            <a:pPr lvl="1"/>
            <a:r>
              <a:rPr lang="en-US" dirty="0"/>
              <a:t>Cancel appointments</a:t>
            </a:r>
          </a:p>
        </p:txBody>
      </p:sp>
    </p:spTree>
    <p:extLst>
      <p:ext uri="{BB962C8B-B14F-4D97-AF65-F5344CB8AC3E}">
        <p14:creationId xmlns:p14="http://schemas.microsoft.com/office/powerpoint/2010/main" val="166369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system shall allow Office users to:</a:t>
            </a:r>
          </a:p>
          <a:p>
            <a:pPr lvl="1"/>
            <a:r>
              <a:rPr lang="en-US" dirty="0"/>
              <a:t>Create and edit client information</a:t>
            </a:r>
          </a:p>
          <a:p>
            <a:pPr lvl="1"/>
            <a:r>
              <a:rPr lang="en-US" dirty="0"/>
              <a:t>Create and edit appointments and payments</a:t>
            </a:r>
          </a:p>
          <a:p>
            <a:pPr lvl="1"/>
            <a:r>
              <a:rPr lang="en-US" dirty="0"/>
              <a:t>Generate reports</a:t>
            </a:r>
          </a:p>
        </p:txBody>
      </p:sp>
    </p:spTree>
    <p:extLst>
      <p:ext uri="{BB962C8B-B14F-4D97-AF65-F5344CB8AC3E}">
        <p14:creationId xmlns:p14="http://schemas.microsoft.com/office/powerpoint/2010/main" val="18170775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1191</TotalTime>
  <Words>596</Words>
  <Application>Microsoft Office PowerPoint</Application>
  <PresentationFormat>Widescreen</PresentationFormat>
  <Paragraphs>150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SimSun</vt:lpstr>
      <vt:lpstr>Arial</vt:lpstr>
      <vt:lpstr>Calibri</vt:lpstr>
      <vt:lpstr>Trebuchet MS</vt:lpstr>
      <vt:lpstr>Wingdings 3</vt:lpstr>
      <vt:lpstr>Facet</vt:lpstr>
      <vt:lpstr>Arch Dental Associates</vt:lpstr>
      <vt:lpstr>Background / History</vt:lpstr>
      <vt:lpstr>Environment</vt:lpstr>
      <vt:lpstr>Users / Roles</vt:lpstr>
      <vt:lpstr>Users / Roles</vt:lpstr>
      <vt:lpstr>Users / Roles</vt:lpstr>
      <vt:lpstr>Users / Roles</vt:lpstr>
      <vt:lpstr>Functional Requirements</vt:lpstr>
      <vt:lpstr>Functional Requirements</vt:lpstr>
      <vt:lpstr>Functional Requirements</vt:lpstr>
      <vt:lpstr>Non-functional Requirements</vt:lpstr>
      <vt:lpstr>Features and Benefits</vt:lpstr>
      <vt:lpstr>Site Diagram</vt:lpstr>
      <vt:lpstr>Database</vt:lpstr>
      <vt:lpstr>Database</vt:lpstr>
      <vt:lpstr>UML</vt:lpstr>
      <vt:lpstr>Use Cases</vt:lpstr>
      <vt:lpstr>Use Cases</vt:lpstr>
      <vt:lpstr>Status – Last Week</vt:lpstr>
      <vt:lpstr>Status – This Week</vt:lpstr>
      <vt:lpstr>Status –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 Dental Associates</dc:title>
  <dc:creator>Adam Franzen</dc:creator>
  <cp:lastModifiedBy>Adam Franzen</cp:lastModifiedBy>
  <cp:revision>40</cp:revision>
  <dcterms:created xsi:type="dcterms:W3CDTF">2016-10-24T02:18:39Z</dcterms:created>
  <dcterms:modified xsi:type="dcterms:W3CDTF">2016-11-07T23:28:51Z</dcterms:modified>
</cp:coreProperties>
</file>