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9" r:id="rId3"/>
    <p:sldId id="263" r:id="rId4"/>
    <p:sldId id="257" r:id="rId5"/>
    <p:sldId id="264" r:id="rId6"/>
    <p:sldId id="265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2576" autoAdjust="0"/>
  </p:normalViewPr>
  <p:slideViewPr>
    <p:cSldViewPr snapToGrid="0">
      <p:cViewPr varScale="1">
        <p:scale>
          <a:sx n="134" d="100"/>
          <a:sy n="134" d="100"/>
        </p:scale>
        <p:origin x="135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65A4-F776-4394-B274-264C67864FC0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1D09-28C4-49B4-B598-4262D6206E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Subscriptions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Möglichkeit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Server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Client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kommunizieren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Wofür</a:t>
            </a:r>
            <a:r>
              <a:rPr lang="en-GB" dirty="0"/>
              <a:t> Subscriptions?</a:t>
            </a:r>
          </a:p>
          <a:p>
            <a:pPr marL="628650" lvl="1" indent="-171450">
              <a:buFontTx/>
              <a:buChar char="-"/>
            </a:pPr>
            <a:r>
              <a:rPr lang="en-GB" dirty="0" err="1"/>
              <a:t>Kleine</a:t>
            </a:r>
            <a:r>
              <a:rPr lang="en-GB" dirty="0"/>
              <a:t> </a:t>
            </a:r>
            <a:r>
              <a:rPr lang="en-GB" dirty="0" err="1"/>
              <a:t>Änderungen</a:t>
            </a:r>
            <a:r>
              <a:rPr lang="en-GB" dirty="0"/>
              <a:t> von </a:t>
            </a:r>
            <a:r>
              <a:rPr lang="en-GB" dirty="0" err="1"/>
              <a:t>großen</a:t>
            </a:r>
            <a:r>
              <a:rPr lang="en-GB" dirty="0"/>
              <a:t> </a:t>
            </a:r>
            <a:r>
              <a:rPr lang="en-GB" dirty="0" err="1"/>
              <a:t>Objekten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Neue </a:t>
            </a:r>
            <a:r>
              <a:rPr lang="en-GB" dirty="0" err="1"/>
              <a:t>Chatnachrichten</a:t>
            </a:r>
            <a:r>
              <a:rPr lang="en-GB" dirty="0"/>
              <a:t> </a:t>
            </a:r>
            <a:r>
              <a:rPr lang="en-GB" dirty="0" err="1"/>
              <a:t>sofort</a:t>
            </a:r>
            <a:r>
              <a:rPr lang="en-GB" dirty="0"/>
              <a:t> </a:t>
            </a:r>
            <a:r>
              <a:rPr lang="en-GB" dirty="0" err="1"/>
              <a:t>nachladen</a:t>
            </a:r>
            <a:r>
              <a:rPr lang="en-GB" dirty="0"/>
              <a:t> und an den Client </a:t>
            </a:r>
            <a:r>
              <a:rPr lang="en-GB" dirty="0" err="1"/>
              <a:t>schicken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 err="1"/>
              <a:t>Umsetzung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WebSockets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Server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Client </a:t>
            </a:r>
            <a:r>
              <a:rPr lang="en-GB" dirty="0" err="1"/>
              <a:t>kommunizieren</a:t>
            </a:r>
            <a:r>
              <a:rPr lang="en-GB" dirty="0"/>
              <a:t> und </a:t>
            </a:r>
            <a:r>
              <a:rPr lang="en-GB" dirty="0" err="1"/>
              <a:t>ihn</a:t>
            </a:r>
            <a:r>
              <a:rPr lang="en-GB" dirty="0"/>
              <a:t> von </a:t>
            </a:r>
            <a:r>
              <a:rPr lang="en-GB" dirty="0" err="1"/>
              <a:t>Änderungen</a:t>
            </a:r>
            <a:r>
              <a:rPr lang="en-GB" dirty="0"/>
              <a:t> in </a:t>
            </a:r>
            <a:r>
              <a:rPr lang="en-GB" dirty="0" err="1"/>
              <a:t>Kenntnis</a:t>
            </a:r>
            <a:r>
              <a:rPr lang="en-GB" dirty="0"/>
              <a:t> </a:t>
            </a:r>
            <a:r>
              <a:rPr lang="en-GB" dirty="0" err="1"/>
              <a:t>setzen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91D09-28C4-49B4-B598-4262D6206E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9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ich </a:t>
            </a:r>
            <a:r>
              <a:rPr lang="en-GB" dirty="0" err="1"/>
              <a:t>hier</a:t>
            </a:r>
            <a:r>
              <a:rPr lang="en-GB" dirty="0"/>
              <a:t> so </a:t>
            </a:r>
            <a:r>
              <a:rPr lang="en-GB" dirty="0" err="1"/>
              <a:t>detailiert</a:t>
            </a:r>
            <a:r>
              <a:rPr lang="en-GB" dirty="0"/>
              <a:t> auf die Best Practices </a:t>
            </a:r>
            <a:r>
              <a:rPr lang="en-GB" dirty="0" err="1"/>
              <a:t>eingehe</a:t>
            </a:r>
            <a:r>
              <a:rPr lang="en-GB" dirty="0"/>
              <a:t> </a:t>
            </a:r>
            <a:r>
              <a:rPr lang="en-GB" dirty="0" err="1"/>
              <a:t>erfahren</a:t>
            </a:r>
            <a:r>
              <a:rPr lang="en-GB" dirty="0"/>
              <a:t> Sie in den </a:t>
            </a:r>
            <a:r>
              <a:rPr lang="en-GB" dirty="0" err="1"/>
              <a:t>nächsten</a:t>
            </a:r>
            <a:r>
              <a:rPr lang="en-GB" dirty="0"/>
              <a:t> </a:t>
            </a:r>
            <a:r>
              <a:rPr lang="en-GB" dirty="0" err="1"/>
              <a:t>Folien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91D09-28C4-49B4-B598-4262D6206E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7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Von Facebook 2015 </a:t>
            </a:r>
            <a:r>
              <a:rPr lang="en-GB" dirty="0" err="1"/>
              <a:t>veröffentlicht</a:t>
            </a:r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Abfragesprache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APIs und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serverseitige</a:t>
            </a:r>
            <a:r>
              <a:rPr lang="en-GB" dirty="0"/>
              <a:t> Runtime </a:t>
            </a:r>
            <a:r>
              <a:rPr lang="en-GB" dirty="0" err="1"/>
              <a:t>für</a:t>
            </a:r>
            <a:r>
              <a:rPr lang="en-GB" dirty="0"/>
              <a:t> das </a:t>
            </a:r>
            <a:r>
              <a:rPr lang="en-GB" dirty="0" err="1"/>
              <a:t>generieren</a:t>
            </a:r>
            <a:r>
              <a:rPr lang="en-GB" dirty="0"/>
              <a:t> der </a:t>
            </a:r>
            <a:r>
              <a:rPr lang="en-GB" dirty="0" err="1"/>
              <a:t>Querys</a:t>
            </a:r>
            <a:r>
              <a:rPr lang="en-GB" dirty="0"/>
              <a:t> die </a:t>
            </a:r>
            <a:r>
              <a:rPr lang="en-GB" dirty="0" err="1"/>
              <a:t>dann</a:t>
            </a:r>
            <a:r>
              <a:rPr lang="en-GB" dirty="0"/>
              <a:t> auf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zugreifen</a:t>
            </a:r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</a:t>
            </a:r>
            <a:r>
              <a:rPr lang="en-GB" dirty="0" err="1"/>
              <a:t>bietet</a:t>
            </a:r>
            <a:r>
              <a:rPr lang="en-GB" dirty="0"/>
              <a:t> den Clients die </a:t>
            </a:r>
            <a:r>
              <a:rPr lang="en-GB" dirty="0" err="1"/>
              <a:t>Möglichkeit</a:t>
            </a:r>
            <a:r>
              <a:rPr lang="en-GB" dirty="0"/>
              <a:t> </a:t>
            </a:r>
            <a:r>
              <a:rPr lang="en-GB" dirty="0" err="1"/>
              <a:t>genau</a:t>
            </a:r>
            <a:r>
              <a:rPr lang="en-GB" dirty="0"/>
              <a:t> das </a:t>
            </a:r>
            <a:r>
              <a:rPr lang="en-GB" dirty="0" err="1"/>
              <a:t>abzufragen</a:t>
            </a:r>
            <a:r>
              <a:rPr lang="en-GB" dirty="0"/>
              <a:t> was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wirklich</a:t>
            </a:r>
            <a:r>
              <a:rPr lang="en-GB" dirty="0"/>
              <a:t> </a:t>
            </a:r>
            <a:r>
              <a:rPr lang="en-GB" dirty="0" err="1"/>
              <a:t>benötigen</a:t>
            </a:r>
            <a:r>
              <a:rPr lang="en-GB" dirty="0"/>
              <a:t>,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und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weniger</a:t>
            </a:r>
            <a:endParaRPr lang="en-GB" dirty="0"/>
          </a:p>
          <a:p>
            <a:r>
              <a:rPr lang="en-GB" dirty="0"/>
              <a:t>Man muss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zusätzlichen</a:t>
            </a:r>
            <a:r>
              <a:rPr lang="en-GB" dirty="0"/>
              <a:t> </a:t>
            </a:r>
            <a:r>
              <a:rPr lang="en-GB" dirty="0" err="1"/>
              <a:t>Routen</a:t>
            </a:r>
            <a:r>
              <a:rPr lang="en-GB" dirty="0"/>
              <a:t> </a:t>
            </a:r>
            <a:r>
              <a:rPr lang="en-GB" dirty="0" err="1"/>
              <a:t>erstellen</a:t>
            </a:r>
            <a:r>
              <a:rPr lang="en-GB" dirty="0"/>
              <a:t> </a:t>
            </a:r>
            <a:r>
              <a:rPr lang="en-GB" dirty="0" err="1"/>
              <a:t>sondern</a:t>
            </a:r>
            <a:r>
              <a:rPr lang="en-GB" dirty="0"/>
              <a:t> </a:t>
            </a:r>
            <a:r>
              <a:rPr lang="en-GB" dirty="0" err="1"/>
              <a:t>erstellt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Endpunkt</a:t>
            </a:r>
            <a:r>
              <a:rPr lang="en-GB" dirty="0"/>
              <a:t> auf den </a:t>
            </a:r>
            <a:r>
              <a:rPr lang="en-GB" dirty="0" err="1"/>
              <a:t>dann</a:t>
            </a:r>
            <a:r>
              <a:rPr lang="en-GB" dirty="0"/>
              <a:t> alle Mutations und </a:t>
            </a:r>
            <a:r>
              <a:rPr lang="en-GB" dirty="0" err="1"/>
              <a:t>Querys</a:t>
            </a:r>
            <a:r>
              <a:rPr lang="en-GB" dirty="0"/>
              <a:t> </a:t>
            </a:r>
            <a:r>
              <a:rPr lang="en-GB" dirty="0" err="1"/>
              <a:t>geschickt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in </a:t>
            </a:r>
            <a:r>
              <a:rPr lang="en-GB" dirty="0" err="1"/>
              <a:t>Typen</a:t>
            </a:r>
            <a:r>
              <a:rPr lang="en-GB" dirty="0"/>
              <a:t> und Felder </a:t>
            </a:r>
            <a:r>
              <a:rPr lang="en-GB" dirty="0" err="1"/>
              <a:t>gegliedert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in </a:t>
            </a:r>
            <a:r>
              <a:rPr lang="en-GB" dirty="0" err="1"/>
              <a:t>Endpunkte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91D09-28C4-49B4-B598-4262D6206EC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72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 und </a:t>
            </a:r>
            <a:r>
              <a:rPr lang="en-GB" dirty="0" err="1"/>
              <a:t>Underfetching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91D09-28C4-49B4-B598-4262D6206EC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7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Performanceprobleme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User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Query </a:t>
            </a:r>
            <a:r>
              <a:rPr lang="en-GB" dirty="0" err="1"/>
              <a:t>ausführen</a:t>
            </a:r>
            <a:r>
              <a:rPr lang="en-GB" dirty="0"/>
              <a:t> die er will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GraphQL</a:t>
            </a:r>
            <a:r>
              <a:rPr lang="en-GB" dirty="0"/>
              <a:t> muss </a:t>
            </a:r>
            <a:r>
              <a:rPr lang="en-GB" dirty="0" err="1"/>
              <a:t>gewissenhaft</a:t>
            </a:r>
            <a:r>
              <a:rPr lang="en-GB" dirty="0"/>
              <a:t> designed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sonst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einzelne</a:t>
            </a:r>
            <a:r>
              <a:rPr lang="en-GB" dirty="0"/>
              <a:t> </a:t>
            </a:r>
            <a:r>
              <a:rPr lang="en-GB" dirty="0" err="1"/>
              <a:t>Aufrufe</a:t>
            </a:r>
            <a:r>
              <a:rPr lang="en-GB" dirty="0"/>
              <a:t> </a:t>
            </a:r>
            <a:r>
              <a:rPr lang="en-GB" dirty="0" err="1"/>
              <a:t>ganzen</a:t>
            </a:r>
            <a:r>
              <a:rPr lang="en-GB" dirty="0"/>
              <a:t> Server </a:t>
            </a:r>
            <a:r>
              <a:rPr lang="en-GB" dirty="0" err="1"/>
              <a:t>lahmlegen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dafür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DataLoader</a:t>
            </a:r>
            <a:r>
              <a:rPr lang="en-GB" dirty="0"/>
              <a:t> (</a:t>
            </a:r>
            <a:r>
              <a:rPr lang="en-GB" dirty="0" err="1"/>
              <a:t>viele</a:t>
            </a:r>
            <a:r>
              <a:rPr lang="en-GB" dirty="0"/>
              <a:t> Requests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Call </a:t>
            </a:r>
            <a:r>
              <a:rPr lang="en-GB" dirty="0" err="1"/>
              <a:t>zusammenfügen</a:t>
            </a:r>
            <a:r>
              <a:rPr lang="en-GB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Maximale</a:t>
            </a:r>
            <a:r>
              <a:rPr lang="en-GB" dirty="0"/>
              <a:t> </a:t>
            </a:r>
            <a:r>
              <a:rPr lang="en-GB" dirty="0" err="1"/>
              <a:t>Tiefe</a:t>
            </a:r>
            <a:r>
              <a:rPr lang="en-GB" dirty="0"/>
              <a:t> der Query / </a:t>
            </a:r>
            <a:r>
              <a:rPr lang="en-GB" dirty="0" err="1"/>
              <a:t>Ausführungskosten</a:t>
            </a:r>
            <a:r>
              <a:rPr lang="en-GB" dirty="0"/>
              <a:t> </a:t>
            </a:r>
            <a:r>
              <a:rPr lang="en-GB" dirty="0" err="1"/>
              <a:t>festlegen</a:t>
            </a:r>
            <a:endParaRPr lang="en-GB" dirty="0"/>
          </a:p>
          <a:p>
            <a:r>
              <a:rPr lang="en-GB" dirty="0"/>
              <a:t>N + 1 Problem:</a:t>
            </a:r>
          </a:p>
          <a:p>
            <a:r>
              <a:rPr lang="en-GB" dirty="0" err="1"/>
              <a:t>Fehlerbehandlung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Rest-APIs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StatusCode</a:t>
            </a:r>
            <a:r>
              <a:rPr lang="en-GB" dirty="0"/>
              <a:t> des Errors </a:t>
            </a:r>
            <a:r>
              <a:rPr lang="en-GB" dirty="0" err="1"/>
              <a:t>zurückgeben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Fehlermeldung</a:t>
            </a:r>
            <a:r>
              <a:rPr lang="en-GB" dirty="0"/>
              <a:t> </a:t>
            </a:r>
            <a:r>
              <a:rPr lang="en-GB" dirty="0" err="1"/>
              <a:t>dazu</a:t>
            </a: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Es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Ansätze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Fehlerbehandlung</a:t>
            </a:r>
            <a:r>
              <a:rPr lang="en-GB" dirty="0"/>
              <a:t> es gilt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die </a:t>
            </a: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dirty="0" err="1"/>
              <a:t>herauszufinden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91D09-28C4-49B4-B598-4262D6206EC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68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Zuerst</a:t>
            </a:r>
            <a:r>
              <a:rPr lang="en-GB" dirty="0"/>
              <a:t> die </a:t>
            </a:r>
            <a:r>
              <a:rPr lang="en-GB" dirty="0" err="1"/>
              <a:t>Grundbausteine</a:t>
            </a:r>
            <a:r>
              <a:rPr lang="en-GB" dirty="0"/>
              <a:t>, was </a:t>
            </a:r>
            <a:r>
              <a:rPr lang="en-GB" dirty="0" err="1"/>
              <a:t>brauche</a:t>
            </a:r>
            <a:r>
              <a:rPr lang="en-GB" dirty="0"/>
              <a:t> ich </a:t>
            </a:r>
            <a:r>
              <a:rPr lang="en-GB" dirty="0" err="1"/>
              <a:t>überhaupt</a:t>
            </a:r>
            <a:r>
              <a:rPr lang="en-GB" dirty="0"/>
              <a:t> um die </a:t>
            </a:r>
            <a:r>
              <a:rPr lang="en-GB" dirty="0" err="1"/>
              <a:t>grundlegenden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umzusetzen</a:t>
            </a:r>
            <a:endParaRPr lang="en-GB" dirty="0"/>
          </a:p>
          <a:p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verschiebe</a:t>
            </a:r>
            <a:r>
              <a:rPr lang="en-GB" dirty="0"/>
              <a:t> ich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hinten</a:t>
            </a:r>
            <a:r>
              <a:rPr lang="en-GB" dirty="0"/>
              <a:t>, also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Funktionalitäten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so relevant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andere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91D09-28C4-49B4-B598-4262D6206EC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5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835A-97C0-4099-AE64-BEF2509FFEB6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2472-7639-412F-8A94-7849DD0EA948}" type="datetime1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78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A28F-CAB7-403C-849E-0E3EFEC2A64B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6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F7F-E173-4D9E-880D-985D57FA7FE9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688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FF97-B746-485A-A25B-97FF976E503B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06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4904-2D81-4810-AB5E-7030FBA202C4}" type="datetime1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34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CED2-E401-4ECA-8C85-72CBF1472448}" type="datetime1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7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662C-3683-4613-A13F-3C97B13CB77D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7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5766-4770-49FD-9D3D-04988B86D8DE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E1D-4176-43F8-9D0E-53DFDB6BE037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0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D06A-3F0E-46F3-A3D3-04B66958A49C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7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E4C0-7F5B-4A62-8AFE-B734ADB0A699}" type="datetime1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13B5-728B-4967-834F-B383B335E990}" type="datetime1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7C8-E28C-49A6-81E0-3C6CF681CCE0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03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038-3AFE-406F-8681-C85468C63587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297D-3384-4CA6-BE85-AF12BB9CF072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8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5CC8-5FA5-4B43-B92D-80DDE3EE2133}" type="datetime1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4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197469-CED8-4CD1-BFAA-C31E63808152}" type="datetime1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38BC-DF36-4548-B13D-D6318B2E48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2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77B15-5348-4129-BEE8-EB9C462D1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Produktiveinsatz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E707EC-4C10-4E12-B7C1-4F99DE404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Franz-Filip Schörghuber</a:t>
            </a:r>
          </a:p>
        </p:txBody>
      </p:sp>
    </p:spTree>
    <p:extLst>
      <p:ext uri="{BB962C8B-B14F-4D97-AF65-F5344CB8AC3E}">
        <p14:creationId xmlns:p14="http://schemas.microsoft.com/office/powerpoint/2010/main" val="213665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495D-8392-4B06-91C8-CD9A230D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Ziel</a:t>
            </a:r>
            <a:r>
              <a:rPr lang="en-GB" dirty="0"/>
              <a:t> der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63D1-AD95-433E-9AEE-6B0BAD0A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Erstellung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GraphQL</a:t>
            </a:r>
            <a:r>
              <a:rPr lang="en-GB" dirty="0"/>
              <a:t> Services </a:t>
            </a:r>
            <a:r>
              <a:rPr lang="en-GB" dirty="0" err="1"/>
              <a:t>für</a:t>
            </a:r>
            <a:r>
              <a:rPr lang="en-GB" dirty="0"/>
              <a:t> den </a:t>
            </a:r>
            <a:r>
              <a:rPr lang="en-GB" dirty="0" err="1"/>
              <a:t>Produktiveinsatz</a:t>
            </a:r>
            <a:endParaRPr lang="en-GB" dirty="0"/>
          </a:p>
          <a:p>
            <a:r>
              <a:rPr lang="en-GB" dirty="0" err="1"/>
              <a:t>Architektur</a:t>
            </a:r>
            <a:endParaRPr lang="en-GB" dirty="0"/>
          </a:p>
          <a:p>
            <a:r>
              <a:rPr lang="en-GB" dirty="0" err="1"/>
              <a:t>Umsetzung</a:t>
            </a:r>
            <a:r>
              <a:rPr lang="en-GB" dirty="0"/>
              <a:t> </a:t>
            </a:r>
            <a:r>
              <a:rPr lang="en-GB" dirty="0" err="1"/>
              <a:t>folgender</a:t>
            </a:r>
            <a:r>
              <a:rPr lang="en-GB" dirty="0"/>
              <a:t> Features</a:t>
            </a:r>
          </a:p>
          <a:p>
            <a:pPr lvl="1"/>
            <a:r>
              <a:rPr lang="en-GB" dirty="0"/>
              <a:t>Caching</a:t>
            </a:r>
          </a:p>
          <a:p>
            <a:pPr lvl="1"/>
            <a:r>
              <a:rPr lang="en-GB" dirty="0"/>
              <a:t>Subscriptions</a:t>
            </a:r>
          </a:p>
          <a:p>
            <a:pPr lvl="1"/>
            <a:r>
              <a:rPr lang="en-GB" dirty="0" err="1"/>
              <a:t>Datenbankzugriff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EF-Core</a:t>
            </a:r>
          </a:p>
          <a:p>
            <a:pPr lvl="1"/>
            <a:r>
              <a:rPr lang="en-GB" dirty="0" err="1"/>
              <a:t>Authentifizierung</a:t>
            </a:r>
            <a:r>
              <a:rPr lang="en-GB" dirty="0"/>
              <a:t> / </a:t>
            </a:r>
            <a:r>
              <a:rPr lang="en-GB" dirty="0" err="1"/>
              <a:t>Autorisierung</a:t>
            </a:r>
            <a:r>
              <a:rPr lang="en-GB" dirty="0"/>
              <a:t> / </a:t>
            </a:r>
            <a:r>
              <a:rPr lang="en-GB" dirty="0" err="1"/>
              <a:t>Rollenmanagement</a:t>
            </a:r>
            <a:endParaRPr lang="en-GB" dirty="0"/>
          </a:p>
          <a:p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bekannte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von </a:t>
            </a:r>
            <a:r>
              <a:rPr lang="en-GB" dirty="0" err="1"/>
              <a:t>GraphQL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8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B931BC-6144-403F-BF1B-A0FE82EE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REST-APIs</a:t>
            </a:r>
          </a:p>
        </p:txBody>
      </p:sp>
      <p:sp>
        <p:nvSpPr>
          <p:cNvPr id="13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8" name="Picture 4" descr="What is a RESTful API? | TutorialEdge.net">
            <a:extLst>
              <a:ext uri="{FF2B5EF4-FFF2-40B4-BE49-F238E27FC236}">
                <a16:creationId xmlns:a16="http://schemas.microsoft.com/office/drawing/2014/main" id="{770356CF-C518-45B1-9246-1646FAE2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719096"/>
            <a:ext cx="5449889" cy="34198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6D57D-41DA-4D7B-AC41-6F4F9800F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BEBEB"/>
                </a:solidFill>
              </a:rPr>
              <a:t>Meist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verbreitete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Technologie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für</a:t>
            </a:r>
            <a:r>
              <a:rPr lang="en-GB" dirty="0">
                <a:solidFill>
                  <a:srgbClr val="EBEBEB"/>
                </a:solidFill>
              </a:rPr>
              <a:t> Client-Server </a:t>
            </a:r>
            <a:r>
              <a:rPr lang="en-GB" dirty="0" err="1">
                <a:solidFill>
                  <a:srgbClr val="EBEBEB"/>
                </a:solidFill>
              </a:rPr>
              <a:t>Kommunikation</a:t>
            </a:r>
            <a:endParaRPr lang="en-GB" dirty="0">
              <a:solidFill>
                <a:srgbClr val="EBEBEB"/>
              </a:solidFill>
            </a:endParaRPr>
          </a:p>
          <a:p>
            <a:r>
              <a:rPr lang="en-GB" dirty="0" err="1">
                <a:solidFill>
                  <a:srgbClr val="EBEBEB"/>
                </a:solidFill>
              </a:rPr>
              <a:t>Für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jede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Ressource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eine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eigene</a:t>
            </a:r>
            <a:r>
              <a:rPr lang="en-GB" dirty="0">
                <a:solidFill>
                  <a:srgbClr val="EBEBEB"/>
                </a:solidFill>
              </a:rPr>
              <a:t> Route</a:t>
            </a:r>
          </a:p>
          <a:p>
            <a:r>
              <a:rPr lang="en-GB" dirty="0" err="1">
                <a:solidFill>
                  <a:srgbClr val="EBEBEB"/>
                </a:solidFill>
              </a:rPr>
              <a:t>Spezifische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Routen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für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Aktionen</a:t>
            </a:r>
            <a:r>
              <a:rPr lang="en-GB" dirty="0">
                <a:solidFill>
                  <a:srgbClr val="EBEBEB"/>
                </a:solidFill>
              </a:rPr>
              <a:t> auf die </a:t>
            </a:r>
            <a:r>
              <a:rPr lang="en-GB" dirty="0" err="1">
                <a:solidFill>
                  <a:srgbClr val="EBEBEB"/>
                </a:solidFill>
              </a:rPr>
              <a:t>Ressource</a:t>
            </a:r>
            <a:endParaRPr lang="en-GB" dirty="0">
              <a:solidFill>
                <a:srgbClr val="EBEBEB"/>
              </a:solidFill>
            </a:endParaRPr>
          </a:p>
          <a:p>
            <a:endParaRPr lang="en-GB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9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2799F-5441-4F9E-B999-0D995662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GB"/>
              <a:t>Was ist GraphQL?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raphQL | A query language for your API">
            <a:extLst>
              <a:ext uri="{FF2B5EF4-FFF2-40B4-BE49-F238E27FC236}">
                <a16:creationId xmlns:a16="http://schemas.microsoft.com/office/drawing/2014/main" id="{1D98E1FA-F158-4359-A61B-AD575F84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4547" y="647699"/>
            <a:ext cx="5029197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236839-F95C-4FDC-AA53-728ABB21A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GB" err="1"/>
              <a:t>Abfragesprache</a:t>
            </a:r>
            <a:endParaRPr lang="en-GB"/>
          </a:p>
          <a:p>
            <a:r>
              <a:rPr lang="en-GB" err="1"/>
              <a:t>Serverseitige</a:t>
            </a:r>
            <a:r>
              <a:rPr lang="en-GB"/>
              <a:t> Runtime </a:t>
            </a:r>
            <a:r>
              <a:rPr lang="en-GB" err="1"/>
              <a:t>für</a:t>
            </a:r>
            <a:r>
              <a:rPr lang="en-GB"/>
              <a:t> APIs</a:t>
            </a:r>
          </a:p>
          <a:p>
            <a:r>
              <a:rPr lang="en-GB"/>
              <a:t>Alternative </a:t>
            </a:r>
            <a:r>
              <a:rPr lang="en-GB" err="1"/>
              <a:t>für</a:t>
            </a:r>
            <a:r>
              <a:rPr lang="en-GB"/>
              <a:t> REST-APIs</a:t>
            </a:r>
          </a:p>
          <a:p>
            <a:r>
              <a:rPr lang="en-GB"/>
              <a:t>1 </a:t>
            </a:r>
            <a:r>
              <a:rPr lang="en-GB" err="1"/>
              <a:t>Endpunkt</a:t>
            </a:r>
            <a:r>
              <a:rPr lang="en-GB"/>
              <a:t> </a:t>
            </a:r>
            <a:r>
              <a:rPr lang="en-GB" err="1"/>
              <a:t>für</a:t>
            </a:r>
            <a:r>
              <a:rPr lang="en-GB"/>
              <a:t> alle Requests</a:t>
            </a:r>
          </a:p>
          <a:p>
            <a:r>
              <a:rPr lang="en-GB" err="1"/>
              <a:t>Querys</a:t>
            </a:r>
            <a:r>
              <a:rPr lang="en-GB"/>
              <a:t> und Mutations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2EAB1D-1238-4AB4-BA2C-428E14BC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326" y="3006197"/>
            <a:ext cx="385163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922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FEAEE1-16B7-43B3-89A2-DC9FB0880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1964503"/>
            <a:ext cx="9150807" cy="1967422"/>
          </a:xfrm>
          <a:prstGeom prst="rect">
            <a:avLst/>
          </a:prstGeom>
          <a:effectLst/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13B1BD-553E-4226-9806-B8238392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C7F7A-9069-4F2D-BDB1-CB33B701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Read Only</a:t>
            </a:r>
          </a:p>
        </p:txBody>
      </p:sp>
    </p:spTree>
    <p:extLst>
      <p:ext uri="{BB962C8B-B14F-4D97-AF65-F5344CB8AC3E}">
        <p14:creationId xmlns:p14="http://schemas.microsoft.com/office/powerpoint/2010/main" val="197493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7EBCCB-CC67-419B-8241-13ECD3534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1116071"/>
            <a:ext cx="9150807" cy="2333456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B0428-E8FF-42D5-B1B3-75A4CC50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4926C-E030-45FA-A161-8F4A1E92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Operation mit Seiteneffekten</a:t>
            </a: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02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78119-9C5B-4706-BEFE-AC89D567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vs REST-APIs</a:t>
            </a:r>
          </a:p>
        </p:txBody>
      </p:sp>
      <p:pic>
        <p:nvPicPr>
          <p:cNvPr id="2050" name="Picture 2" descr="GraphQL vs. REST: What you didn&amp;#39;t know - mobileLIVE">
            <a:extLst>
              <a:ext uri="{FF2B5EF4-FFF2-40B4-BE49-F238E27FC236}">
                <a16:creationId xmlns:a16="http://schemas.microsoft.com/office/drawing/2014/main" id="{68D870A1-8586-4B76-AB0B-DA2E6978F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54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A84B79-42A7-4AD9-A72A-3A3580147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37B459-6895-475D-9033-EB8431DE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GB" dirty="0" err="1"/>
              <a:t>Bekannte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GraphQL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D6069-74A4-4A69-9398-2C338FE7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548281"/>
            <a:ext cx="5114093" cy="365438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Performanceprobleme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Größte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Stärke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kann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auch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gleichzeitig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größte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Schwäche</a:t>
            </a:r>
            <a:r>
              <a:rPr lang="en-GB" dirty="0">
                <a:solidFill>
                  <a:schemeClr val="bg1"/>
                </a:solidFill>
              </a:rPr>
              <a:t> sein</a:t>
            </a:r>
          </a:p>
          <a:p>
            <a:r>
              <a:rPr lang="en-GB" dirty="0">
                <a:solidFill>
                  <a:schemeClr val="bg1"/>
                </a:solidFill>
              </a:rPr>
              <a:t>N + 1 Problem</a:t>
            </a:r>
          </a:p>
          <a:p>
            <a:r>
              <a:rPr lang="en-GB" dirty="0" err="1">
                <a:solidFill>
                  <a:schemeClr val="bg1"/>
                </a:solidFill>
              </a:rPr>
              <a:t>Fehlerbehandlung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99ED14-A5C8-496B-B300-2FE7FAE2E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902" y="3786759"/>
            <a:ext cx="3023393" cy="920972"/>
          </a:xfrm>
          <a:prstGeom prst="rect">
            <a:avLst/>
          </a:prstGeom>
          <a:effectLst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A3984C-0915-4EDC-BD23-690AF08AD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01" y="4868448"/>
            <a:ext cx="3326731" cy="453645"/>
          </a:xfrm>
          <a:prstGeom prst="rect">
            <a:avLst/>
          </a:prstGeom>
          <a:effec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61F1296-B9E3-4070-8CE7-524218738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903" y="2317089"/>
            <a:ext cx="3845094" cy="12784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828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2F329-DC7F-404E-8725-02B77260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Vorgehensweise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59587-5822-4965-ABA2-EB670054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Literatur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GraphQL</a:t>
            </a:r>
            <a:r>
              <a:rPr lang="en-GB" dirty="0"/>
              <a:t> </a:t>
            </a:r>
            <a:r>
              <a:rPr lang="en-GB" dirty="0" err="1"/>
              <a:t>gelesen</a:t>
            </a:r>
            <a:endParaRPr lang="en-GB" dirty="0"/>
          </a:p>
          <a:p>
            <a:r>
              <a:rPr lang="en-GB" dirty="0"/>
              <a:t>Tutorials </a:t>
            </a:r>
            <a:r>
              <a:rPr lang="en-GB" dirty="0" err="1"/>
              <a:t>durchgesehen</a:t>
            </a:r>
            <a:endParaRPr lang="en-GB" dirty="0"/>
          </a:p>
          <a:p>
            <a:r>
              <a:rPr lang="en-GB" dirty="0" err="1"/>
              <a:t>Generelle</a:t>
            </a:r>
            <a:r>
              <a:rPr lang="en-GB" dirty="0"/>
              <a:t> Recherche (was </a:t>
            </a:r>
            <a:r>
              <a:rPr lang="en-GB" dirty="0" err="1"/>
              <a:t>brauchen</a:t>
            </a:r>
            <a:r>
              <a:rPr lang="en-GB" dirty="0"/>
              <a:t> </a:t>
            </a:r>
            <a:r>
              <a:rPr lang="en-GB" dirty="0" err="1"/>
              <a:t>Entwickler</a:t>
            </a:r>
            <a:r>
              <a:rPr lang="en-GB" dirty="0"/>
              <a:t>, </a:t>
            </a:r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wollen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GraphQL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verwenden</a:t>
            </a:r>
            <a:r>
              <a:rPr lang="en-GB" dirty="0"/>
              <a:t> </a:t>
            </a:r>
            <a:r>
              <a:rPr lang="en-GB" dirty="0" err="1"/>
              <a:t>wovor</a:t>
            </a:r>
            <a:r>
              <a:rPr lang="en-GB" dirty="0"/>
              <a:t> </a:t>
            </a:r>
            <a:r>
              <a:rPr lang="en-GB" dirty="0" err="1"/>
              <a:t>fürchten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vornehmen</a:t>
            </a:r>
            <a:r>
              <a:rPr lang="en-GB" dirty="0"/>
              <a:t> die ich </a:t>
            </a:r>
            <a:r>
              <a:rPr lang="en-GB" dirty="0" err="1"/>
              <a:t>erledigen</a:t>
            </a:r>
            <a:r>
              <a:rPr lang="en-GB" dirty="0"/>
              <a:t> will</a:t>
            </a:r>
          </a:p>
          <a:p>
            <a:r>
              <a:rPr lang="en-GB" dirty="0" err="1"/>
              <a:t>Recherchieren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die </a:t>
            </a: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dirty="0" err="1"/>
              <a:t>Umsetzung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r>
              <a:rPr lang="en-GB" dirty="0" err="1"/>
              <a:t>Implementieren</a:t>
            </a:r>
            <a:r>
              <a:rPr lang="en-GB" dirty="0"/>
              <a:t> so </a:t>
            </a:r>
            <a:r>
              <a:rPr lang="en-GB" dirty="0" err="1"/>
              <a:t>dass</a:t>
            </a:r>
            <a:r>
              <a:rPr lang="en-GB" dirty="0"/>
              <a:t> es initial </a:t>
            </a:r>
            <a:r>
              <a:rPr lang="en-GB" dirty="0" err="1"/>
              <a:t>funktioniert</a:t>
            </a:r>
            <a:endParaRPr lang="en-GB" dirty="0"/>
          </a:p>
          <a:p>
            <a:r>
              <a:rPr lang="en-GB" dirty="0"/>
              <a:t>Code Review (was </a:t>
            </a:r>
            <a:r>
              <a:rPr lang="en-GB" dirty="0" err="1"/>
              <a:t>gefällt</a:t>
            </a:r>
            <a:r>
              <a:rPr lang="en-GB" dirty="0"/>
              <a:t> mir gut, was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schlecht</a:t>
            </a:r>
            <a:r>
              <a:rPr lang="en-GB" dirty="0"/>
              <a:t>)</a:t>
            </a:r>
          </a:p>
          <a:p>
            <a:r>
              <a:rPr lang="en-GB" dirty="0"/>
              <a:t>Code Refactoring (so </a:t>
            </a:r>
            <a:r>
              <a:rPr lang="en-GB" dirty="0" err="1"/>
              <a:t>generisch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möglich</a:t>
            </a:r>
            <a:r>
              <a:rPr lang="en-GB" dirty="0"/>
              <a:t>, Helper Klassen)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385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411</Words>
  <Application>Microsoft Office PowerPoint</Application>
  <PresentationFormat>Breitbild</PresentationFormat>
  <Paragraphs>73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GraphQL im Produktiveinsatz</vt:lpstr>
      <vt:lpstr>Ziel der Arbeit</vt:lpstr>
      <vt:lpstr>REST-APIs</vt:lpstr>
      <vt:lpstr>Was ist GraphQL?</vt:lpstr>
      <vt:lpstr>Query</vt:lpstr>
      <vt:lpstr>Mutation</vt:lpstr>
      <vt:lpstr>GraphQL vs REST-APIs</vt:lpstr>
      <vt:lpstr>Bekannte Probleme GraphQL</vt:lpstr>
      <vt:lpstr>Vorgehensweise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im Produktiveinsatz</dc:title>
  <dc:creator>Franz-Filip Schörghuber</dc:creator>
  <cp:lastModifiedBy>Franz-Filip Schörghuber</cp:lastModifiedBy>
  <cp:revision>9</cp:revision>
  <dcterms:created xsi:type="dcterms:W3CDTF">2021-12-06T19:47:53Z</dcterms:created>
  <dcterms:modified xsi:type="dcterms:W3CDTF">2021-12-07T14:27:02Z</dcterms:modified>
</cp:coreProperties>
</file>