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 id="2147483683" r:id="rId3"/>
  </p:sldMasterIdLst>
  <p:notesMasterIdLst>
    <p:notesMasterId r:id="rId150"/>
  </p:notesMasterIdLst>
  <p:sldIdLst>
    <p:sldId id="256" r:id="rId4"/>
    <p:sldId id="257" r:id="rId5"/>
    <p:sldId id="258" r:id="rId6"/>
    <p:sldId id="259" r:id="rId7"/>
    <p:sldId id="286" r:id="rId8"/>
    <p:sldId id="287" r:id="rId9"/>
    <p:sldId id="260" r:id="rId10"/>
    <p:sldId id="261" r:id="rId11"/>
    <p:sldId id="262" r:id="rId12"/>
    <p:sldId id="274" r:id="rId13"/>
    <p:sldId id="263" r:id="rId14"/>
    <p:sldId id="264" r:id="rId15"/>
    <p:sldId id="276" r:id="rId16"/>
    <p:sldId id="277" r:id="rId17"/>
    <p:sldId id="288" r:id="rId18"/>
    <p:sldId id="289" r:id="rId19"/>
    <p:sldId id="278" r:id="rId20"/>
    <p:sldId id="290" r:id="rId21"/>
    <p:sldId id="279" r:id="rId22"/>
    <p:sldId id="275" r:id="rId23"/>
    <p:sldId id="265" r:id="rId24"/>
    <p:sldId id="266" r:id="rId25"/>
    <p:sldId id="267" r:id="rId26"/>
    <p:sldId id="271" r:id="rId27"/>
    <p:sldId id="280" r:id="rId28"/>
    <p:sldId id="281" r:id="rId29"/>
    <p:sldId id="282" r:id="rId30"/>
    <p:sldId id="284" r:id="rId31"/>
    <p:sldId id="283" r:id="rId32"/>
    <p:sldId id="285"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Lst>
  <p:sldSz cx="4610100" cy="3460750"/>
  <p:notesSz cx="4610100" cy="34607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ADE0"/>
    <a:srgbClr val="474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770" autoAdjust="0"/>
  </p:normalViewPr>
  <p:slideViewPr>
    <p:cSldViewPr>
      <p:cViewPr varScale="1">
        <p:scale>
          <a:sx n="238" d="100"/>
          <a:sy n="238" d="100"/>
        </p:scale>
        <p:origin x="1504" y="17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239" d="100"/>
          <a:sy n="239" d="100"/>
        </p:scale>
        <p:origin x="2558" y="158"/>
      </p:cViewPr>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00" Type="http://schemas.openxmlformats.org/officeDocument/2006/relationships/slide" Target="slides/slide97.xml"/><Relationship Id="rId150" Type="http://schemas.openxmlformats.org/officeDocument/2006/relationships/notesMaster" Target="notesMasters/notesMaster1.xml"/><Relationship Id="rId151" Type="http://schemas.openxmlformats.org/officeDocument/2006/relationships/presProps" Target="presProps.xml"/><Relationship Id="rId152" Type="http://schemas.openxmlformats.org/officeDocument/2006/relationships/viewProps" Target="viewProps.xml"/><Relationship Id="rId153" Type="http://schemas.openxmlformats.org/officeDocument/2006/relationships/theme" Target="theme/theme1.xml"/><Relationship Id="rId154"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96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77337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7471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529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5939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69643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73210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543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58542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83252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36407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5207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01375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44110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3475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15011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62623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47148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82558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13460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2128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39988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20871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55750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62342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3315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93654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87328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92212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99297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33371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695041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64516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8786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74400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86947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07925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557325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59715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853996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38263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273430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67140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527175" y="433388"/>
            <a:ext cx="1555750" cy="1166812"/>
          </a:xfrm>
          <a:prstGeom prst="rect">
            <a:avLst/>
          </a:prstGeom>
          <a:noFill/>
          <a:ln w="12700">
            <a:solidFill>
              <a:prstClr val="black"/>
            </a:solidFill>
          </a:ln>
        </p:spPr>
      </p:sp>
      <p:sp>
        <p:nvSpPr>
          <p:cNvPr id="3" name="Notizenplatzhalter 2"/>
          <p:cNvSpPr>
            <a:spLocks noGrp="1"/>
          </p:cNvSpPr>
          <p:nvPr>
            <p:ph type="body" idx="1"/>
          </p:nvPr>
        </p:nvSpPr>
        <p:spPr>
          <a:xfrm>
            <a:off x="460375" y="1665288"/>
            <a:ext cx="3689350" cy="1363662"/>
          </a:xfrm>
          <a:prstGeom prst="rect">
            <a:avLst/>
          </a:prstGeom>
        </p:spPr>
        <p:txBody>
          <a:bodyPr/>
          <a:lstStyle/>
          <a:p>
            <a:endParaRPr lang="de-DE"/>
          </a:p>
        </p:txBody>
      </p:sp>
    </p:spTree>
    <p:extLst>
      <p:ext uri="{BB962C8B-B14F-4D97-AF65-F5344CB8AC3E}">
        <p14:creationId xmlns:p14="http://schemas.microsoft.com/office/powerpoint/2010/main" val="36317824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29144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783238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72051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93408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147843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575496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99593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039521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60166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418667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941436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1501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769458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894868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217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04391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95690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9887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215444"/>
          </a:xfrm>
          <a:prstGeom prst="rect">
            <a:avLst/>
          </a:prstGeom>
        </p:spPr>
        <p:txBody>
          <a:bodyPr wrap="square" lIns="0" tIns="0" rIns="0" bIns="0">
            <a:spAutoFit/>
          </a:bodyPr>
          <a:lstStyle>
            <a:lvl1pPr algn="ctr">
              <a:defRPr/>
            </a:lvl1pPr>
          </a:lstStyle>
          <a:p>
            <a:endParaRPr dirty="0"/>
          </a:p>
        </p:txBody>
      </p:sp>
      <p:sp>
        <p:nvSpPr>
          <p:cNvPr id="3" name="Holder 3"/>
          <p:cNvSpPr>
            <a:spLocks noGrp="1"/>
          </p:cNvSpPr>
          <p:nvPr>
            <p:ph type="subTitle" idx="4"/>
          </p:nvPr>
        </p:nvSpPr>
        <p:spPr>
          <a:xfrm>
            <a:off x="691515" y="1938020"/>
            <a:ext cx="3227069" cy="161583"/>
          </a:xfrm>
          <a:prstGeom prst="rect">
            <a:avLst/>
          </a:prstGeom>
        </p:spPr>
        <p:txBody>
          <a:bodyPr wrap="square" lIns="0" tIns="0" rIns="0" bIns="0">
            <a:spAutoFit/>
          </a:bodyPr>
          <a:lstStyle>
            <a:lvl1pPr algn="ctr">
              <a:defRPr sz="1050"/>
            </a:lvl1pPr>
          </a:lstStyle>
          <a:p>
            <a:endParaRPr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76263" y="1563901"/>
            <a:ext cx="3457575" cy="207749"/>
          </a:xfrm>
          <a:prstGeom prst="rect">
            <a:avLst/>
          </a:prstGeom>
        </p:spPr>
        <p:txBody>
          <a:bodyPr anchor="b"/>
          <a:lstStyle>
            <a:lvl1pPr algn="ctr">
              <a:defRPr sz="1500"/>
            </a:lvl1pPr>
          </a:lstStyle>
          <a:p>
            <a:r>
              <a:rPr lang="de-DE" dirty="0" smtClean="0"/>
              <a:t>Mastertitelformat bearbeiten</a:t>
            </a:r>
            <a:endParaRPr lang="de-DE" dirty="0"/>
          </a:p>
        </p:txBody>
      </p:sp>
      <p:sp>
        <p:nvSpPr>
          <p:cNvPr id="3" name="Untertitel 2"/>
          <p:cNvSpPr>
            <a:spLocks noGrp="1"/>
          </p:cNvSpPr>
          <p:nvPr>
            <p:ph type="subTitle" idx="1"/>
          </p:nvPr>
        </p:nvSpPr>
        <p:spPr>
          <a:xfrm>
            <a:off x="576263" y="2416175"/>
            <a:ext cx="3457575" cy="236538"/>
          </a:xfr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Master-Untertitelformat bearbeiten</a:t>
            </a:r>
            <a:endParaRPr lang="de-DE" dirty="0"/>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210858"/>
          </a:xfrm>
          <a:prstGeom prst="rect">
            <a:avLst/>
          </a:prstGeom>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C707C014-BE1A-9743-AA21-E79AE40C9AF4}" type="slidenum">
              <a:rPr lang="de-DE" smtClean="0"/>
              <a:t>‹Nr.›</a:t>
            </a:fld>
            <a:endParaRPr lang="de-DE"/>
          </a:p>
        </p:txBody>
      </p:sp>
      <p:sp>
        <p:nvSpPr>
          <p:cNvPr id="7" name="Inhaltsplatzhalter 2"/>
          <p:cNvSpPr>
            <a:spLocks noGrp="1"/>
          </p:cNvSpPr>
          <p:nvPr>
            <p:ph idx="13" hasCustomPrompt="1"/>
          </p:nvPr>
        </p:nvSpPr>
        <p:spPr>
          <a:xfrm>
            <a:off x="317500" y="587375"/>
            <a:ext cx="3975100" cy="228600"/>
          </a:xfrm>
        </p:spPr>
        <p:txBody>
          <a:bodyPr>
            <a:normAutofit/>
          </a:bodyPr>
          <a:lstStyle>
            <a:lvl1pPr marL="0" indent="0">
              <a:buNone/>
              <a:defRPr sz="1100" i="1">
                <a:solidFill>
                  <a:srgbClr val="4747BB"/>
                </a:solidFill>
              </a:defRPr>
            </a:lvl1pPr>
          </a:lstStyle>
          <a:p>
            <a:pPr lvl="0"/>
            <a:r>
              <a:rPr lang="de-DE" sz="1100" i="1" smtClean="0"/>
              <a:t>Untertitel</a:t>
            </a:r>
            <a:endParaRPr lang="de-DE"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14325" y="2094126"/>
            <a:ext cx="3976688" cy="207749"/>
          </a:xfrm>
          <a:prstGeom prst="rect">
            <a:avLst/>
          </a:prstGeom>
        </p:spPr>
        <p:txBody>
          <a:bodyPr anchor="b"/>
          <a:lstStyle>
            <a:lvl1pPr algn="ctr">
              <a:defRPr sz="1500"/>
            </a:lvl1pPr>
          </a:lstStyle>
          <a:p>
            <a:r>
              <a:rPr lang="de-DE" dirty="0" smtClean="0"/>
              <a:t>Mastertitelformat bearbeiten</a:t>
            </a:r>
            <a:endParaRPr lang="de-DE" dirty="0"/>
          </a:p>
        </p:txBody>
      </p:sp>
      <p:sp>
        <p:nvSpPr>
          <p:cNvPr id="3" name="Textplatzhalter 2"/>
          <p:cNvSpPr>
            <a:spLocks noGrp="1"/>
          </p:cNvSpPr>
          <p:nvPr>
            <p:ph type="body" idx="1"/>
          </p:nvPr>
        </p:nvSpPr>
        <p:spPr>
          <a:xfrm>
            <a:off x="314325" y="2316163"/>
            <a:ext cx="3976688" cy="757237"/>
          </a:xfrm>
        </p:spPr>
        <p:txBody>
          <a:bodyPr>
            <a:normAutofit/>
          </a:bodyPr>
          <a:lstStyle>
            <a:lvl1pPr marL="0" indent="0" algn="ctr">
              <a:buNone/>
              <a:defRPr sz="11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smtClean="0"/>
              <a:t>Mastertextformat bearbeiten</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17500" y="184150"/>
            <a:ext cx="3975100" cy="250825"/>
          </a:xfrm>
          <a:prstGeom prst="rect">
            <a:avLst/>
          </a:prstGeom>
        </p:spPr>
        <p:txBody>
          <a:bodyPr/>
          <a:lstStyle/>
          <a:p>
            <a:r>
              <a:rPr lang="de-DE" smtClean="0"/>
              <a:t>Mastertitelformat bearbeiten</a:t>
            </a:r>
            <a:endParaRPr lang="de-DE"/>
          </a:p>
        </p:txBody>
      </p:sp>
      <p:sp>
        <p:nvSpPr>
          <p:cNvPr id="3" name="Inhaltsplatzhalter 2"/>
          <p:cNvSpPr>
            <a:spLocks noGrp="1"/>
          </p:cNvSpPr>
          <p:nvPr>
            <p:ph sz="half" idx="1"/>
          </p:nvPr>
        </p:nvSpPr>
        <p:spPr>
          <a:xfrm>
            <a:off x="317500" y="920750"/>
            <a:ext cx="1911350" cy="2197100"/>
          </a:xfrm>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 3"/>
          <p:cNvSpPr>
            <a:spLocks noGrp="1"/>
          </p:cNvSpPr>
          <p:nvPr>
            <p:ph sz="half" idx="2"/>
          </p:nvPr>
        </p:nvSpPr>
        <p:spPr>
          <a:xfrm>
            <a:off x="2381250" y="920750"/>
            <a:ext cx="1911350" cy="2197100"/>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17500" y="184150"/>
            <a:ext cx="3976688" cy="250825"/>
          </a:xfrm>
          <a:prstGeom prst="rect">
            <a:avLst/>
          </a:prstGeom>
        </p:spPr>
        <p:txBody>
          <a:bodyPr/>
          <a:lstStyle/>
          <a:p>
            <a:r>
              <a:rPr lang="de-DE" smtClean="0"/>
              <a:t>Mastertitelformat bearbeiten</a:t>
            </a:r>
            <a:endParaRPr lang="de-DE"/>
          </a:p>
        </p:txBody>
      </p:sp>
      <p:sp>
        <p:nvSpPr>
          <p:cNvPr id="3" name="Textplatzhalter 2"/>
          <p:cNvSpPr>
            <a:spLocks noGrp="1"/>
          </p:cNvSpPr>
          <p:nvPr>
            <p:ph type="body" idx="1"/>
          </p:nvPr>
        </p:nvSpPr>
        <p:spPr>
          <a:xfrm>
            <a:off x="317500" y="847725"/>
            <a:ext cx="1951038" cy="415925"/>
          </a:xfrm>
        </p:spPr>
        <p:txBody>
          <a:bodyPr anchor="t">
            <a:noAutofit/>
          </a:bodyPr>
          <a:lstStyle>
            <a:lvl1pPr marL="0" indent="0">
              <a:buNone/>
              <a:defRPr sz="1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Mastertextformat bearbeiten</a:t>
            </a:r>
          </a:p>
        </p:txBody>
      </p:sp>
      <p:sp>
        <p:nvSpPr>
          <p:cNvPr id="4" name="Inhaltsplatzhalter 3"/>
          <p:cNvSpPr>
            <a:spLocks noGrp="1"/>
          </p:cNvSpPr>
          <p:nvPr>
            <p:ph sz="half" idx="2"/>
          </p:nvPr>
        </p:nvSpPr>
        <p:spPr>
          <a:xfrm>
            <a:off x="317500" y="1263650"/>
            <a:ext cx="1951038" cy="1860550"/>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2333625" y="847725"/>
            <a:ext cx="1960563" cy="415925"/>
          </a:xfrm>
        </p:spPr>
        <p:txBody>
          <a:bodyPr anchor="b">
            <a:noAutofit/>
          </a:bodyPr>
          <a:lstStyle>
            <a:lvl1pPr marL="0" indent="0">
              <a:buNone/>
              <a:defRPr sz="1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Mastertextformat bearbeiten</a:t>
            </a:r>
          </a:p>
        </p:txBody>
      </p:sp>
      <p:sp>
        <p:nvSpPr>
          <p:cNvPr id="6" name="Inhaltsplatzhalter 5"/>
          <p:cNvSpPr>
            <a:spLocks noGrp="1"/>
          </p:cNvSpPr>
          <p:nvPr>
            <p:ph sz="quarter" idx="4"/>
          </p:nvPr>
        </p:nvSpPr>
        <p:spPr>
          <a:xfrm>
            <a:off x="2333625" y="1263650"/>
            <a:ext cx="1960563" cy="1860550"/>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17500" y="184150"/>
            <a:ext cx="3975100" cy="250825"/>
          </a:xfrm>
          <a:prstGeom prst="rect">
            <a:avLst/>
          </a:prstGeom>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17500" y="498475"/>
            <a:ext cx="1487488" cy="304699"/>
          </a:xfrm>
          <a:prstGeom prst="rect">
            <a:avLst/>
          </a:prstGeom>
        </p:spPr>
        <p:txBody>
          <a:bodyPr anchor="b"/>
          <a:lstStyle>
            <a:lvl1pPr>
              <a:defRPr sz="1100">
                <a:solidFill>
                  <a:schemeClr val="tx1"/>
                </a:solidFill>
              </a:defRPr>
            </a:lvl1pPr>
          </a:lstStyle>
          <a:p>
            <a:r>
              <a:rPr lang="de-DE" dirty="0" smtClean="0"/>
              <a:t>Mastertitelformat bearbeiten</a:t>
            </a:r>
            <a:endParaRPr lang="de-DE" dirty="0"/>
          </a:p>
        </p:txBody>
      </p:sp>
      <p:sp>
        <p:nvSpPr>
          <p:cNvPr id="3" name="Inhaltsplatzhalter 2"/>
          <p:cNvSpPr>
            <a:spLocks noGrp="1"/>
          </p:cNvSpPr>
          <p:nvPr>
            <p:ph idx="1"/>
          </p:nvPr>
        </p:nvSpPr>
        <p:spPr>
          <a:xfrm>
            <a:off x="1960563" y="498475"/>
            <a:ext cx="2333625" cy="2459038"/>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317500" y="892175"/>
            <a:ext cx="1487488" cy="2070100"/>
          </a:xfrm>
        </p:spPr>
        <p:txBody>
          <a:bodyPr>
            <a:normAutofit/>
          </a:bodyPr>
          <a:lstStyle>
            <a:lvl1pPr marL="0" indent="0">
              <a:buNone/>
              <a:defRPr sz="1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smtClean="0"/>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17500" y="498475"/>
            <a:ext cx="1487488" cy="304699"/>
          </a:xfrm>
          <a:prstGeom prst="rect">
            <a:avLst/>
          </a:prstGeom>
        </p:spPr>
        <p:txBody>
          <a:bodyPr anchor="b"/>
          <a:lstStyle>
            <a:lvl1pPr>
              <a:defRPr sz="1100">
                <a:solidFill>
                  <a:schemeClr val="tx1"/>
                </a:solidFill>
              </a:defRPr>
            </a:lvl1pPr>
          </a:lstStyle>
          <a:p>
            <a:r>
              <a:rPr lang="de-DE" dirty="0" smtClean="0"/>
              <a:t>Mastertitelformat bearbeiten</a:t>
            </a:r>
            <a:endParaRPr lang="de-DE" dirty="0"/>
          </a:p>
        </p:txBody>
      </p:sp>
      <p:sp>
        <p:nvSpPr>
          <p:cNvPr id="3" name="Bildplatzhalter 2"/>
          <p:cNvSpPr>
            <a:spLocks noGrp="1"/>
          </p:cNvSpPr>
          <p:nvPr>
            <p:ph type="pic" idx="1"/>
          </p:nvPr>
        </p:nvSpPr>
        <p:spPr>
          <a:xfrm>
            <a:off x="1960563" y="498475"/>
            <a:ext cx="2333625" cy="2459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317500" y="892175"/>
            <a:ext cx="1487488" cy="2070100"/>
          </a:xfrm>
        </p:spPr>
        <p:txBody>
          <a:bodyPr>
            <a:normAutofit/>
          </a:bodyPr>
          <a:lstStyle>
            <a:lvl1pPr marL="0" indent="0">
              <a:buNone/>
              <a:defRPr sz="1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smtClean="0"/>
              <a:t>Mastertextformat bearbeiten</a:t>
            </a:r>
          </a:p>
        </p:txBody>
      </p:sp>
      <p:sp>
        <p:nvSpPr>
          <p:cNvPr id="5" name="Datumsplatzhalter 4"/>
          <p:cNvSpPr>
            <a:spLocks noGrp="1"/>
          </p:cNvSpPr>
          <p:nvPr>
            <p:ph type="dt" sz="half" idx="10"/>
          </p:nvPr>
        </p:nvSpPr>
        <p:spPr/>
        <p:txBody>
          <a:bodyPr/>
          <a:lstStyle/>
          <a:p>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17500" y="184150"/>
            <a:ext cx="3975100" cy="668338"/>
          </a:xfrm>
          <a:prstGeom prst="rect">
            <a:avLst/>
          </a:prstGeom>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rgbClr val="3232B2"/>
                </a:solidFill>
                <a:latin typeface="Arial"/>
                <a:cs typeface="Arial"/>
              </a:defRPr>
            </a:lvl1pPr>
          </a:lstStyle>
          <a:p>
            <a:endParaRPr/>
          </a:p>
        </p:txBody>
      </p:sp>
      <p:sp>
        <p:nvSpPr>
          <p:cNvPr id="3" name="Holder 3"/>
          <p:cNvSpPr>
            <a:spLocks noGrp="1"/>
          </p:cNvSpPr>
          <p:nvPr>
            <p:ph type="body" idx="1"/>
          </p:nvPr>
        </p:nvSpPr>
        <p:spPr>
          <a:xfrm>
            <a:off x="120387" y="832870"/>
            <a:ext cx="4369325" cy="2345305"/>
          </a:xfrm>
        </p:spPr>
        <p:txBody>
          <a:bodyPr lIns="0" tIns="0" rIns="0" bIns="0"/>
          <a:lstStyle>
            <a:lvl1pPr>
              <a:defRPr sz="1100" b="0" i="0">
                <a:solidFill>
                  <a:schemeClr val="tx1"/>
                </a:solidFill>
                <a:latin typeface="Arial"/>
                <a:cs typeface="Arial"/>
              </a:defRPr>
            </a:lvl1pPr>
          </a:lstStyle>
          <a:p>
            <a:endParaRPr dirty="0"/>
          </a:p>
        </p:txBody>
      </p:sp>
      <p:sp>
        <p:nvSpPr>
          <p:cNvPr id="7" name="Holder 3"/>
          <p:cNvSpPr>
            <a:spLocks noGrp="1"/>
          </p:cNvSpPr>
          <p:nvPr>
            <p:ph type="body" idx="10" hasCustomPrompt="1"/>
          </p:nvPr>
        </p:nvSpPr>
        <p:spPr>
          <a:xfrm>
            <a:off x="120386" y="587376"/>
            <a:ext cx="4369325" cy="169277"/>
          </a:xfrm>
        </p:spPr>
        <p:txBody>
          <a:bodyPr lIns="0" tIns="0" rIns="0" bIns="0"/>
          <a:lstStyle>
            <a:lvl1pPr>
              <a:defRPr sz="1100" b="0" i="1">
                <a:solidFill>
                  <a:srgbClr val="4747BB"/>
                </a:solidFill>
                <a:latin typeface="Arial"/>
                <a:cs typeface="Arial"/>
              </a:defRPr>
            </a:lvl1pPr>
          </a:lstStyle>
          <a:p>
            <a:r>
              <a:rPr lang="de-DE" i="1" dirty="0" smtClean="0"/>
              <a:t>Untertitel</a:t>
            </a:r>
            <a:endParaRPr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298825" y="184150"/>
            <a:ext cx="993775" cy="2933700"/>
          </a:xfrm>
          <a:prstGeom prst="rect">
            <a:avLst/>
          </a:prstGeo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317500" y="184150"/>
            <a:ext cx="2828925" cy="2933700"/>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707C014-BE1A-9743-AA21-E79AE40C9AF4}" type="slidenum">
              <a:rPr lang="de-DE" smtClean="0"/>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215444"/>
          </a:xfrm>
          <a:prstGeom prst="rect">
            <a:avLst/>
          </a:prstGeom>
        </p:spPr>
        <p:txBody>
          <a:bodyPr wrap="square" lIns="0" tIns="0" rIns="0" bIns="0">
            <a:spAutoFit/>
          </a:bodyPr>
          <a:lstStyle>
            <a:lvl1pPr algn="ctr">
              <a:defRPr/>
            </a:lvl1pPr>
          </a:lstStyle>
          <a:p>
            <a:endParaRPr dirty="0"/>
          </a:p>
        </p:txBody>
      </p:sp>
      <p:sp>
        <p:nvSpPr>
          <p:cNvPr id="3" name="Holder 3"/>
          <p:cNvSpPr>
            <a:spLocks noGrp="1"/>
          </p:cNvSpPr>
          <p:nvPr>
            <p:ph type="subTitle" idx="4"/>
          </p:nvPr>
        </p:nvSpPr>
        <p:spPr>
          <a:xfrm>
            <a:off x="691515" y="1938020"/>
            <a:ext cx="3227069" cy="161583"/>
          </a:xfrm>
          <a:prstGeom prst="rect">
            <a:avLst/>
          </a:prstGeom>
        </p:spPr>
        <p:txBody>
          <a:bodyPr wrap="square" lIns="0" tIns="0" rIns="0" bIns="0">
            <a:spAutoFit/>
          </a:bodyPr>
          <a:lstStyle>
            <a:lvl1pPr algn="ctr">
              <a:defRPr sz="1050"/>
            </a:lvl1pPr>
          </a:lstStyle>
          <a:p>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76263" y="1563901"/>
            <a:ext cx="3457575" cy="207749"/>
          </a:xfrm>
          <a:prstGeom prst="rect">
            <a:avLst/>
          </a:prstGeom>
        </p:spPr>
        <p:txBody>
          <a:bodyPr anchor="b"/>
          <a:lstStyle>
            <a:lvl1pPr algn="ctr">
              <a:defRPr sz="1500"/>
            </a:lvl1pPr>
          </a:lstStyle>
          <a:p>
            <a:r>
              <a:rPr lang="de-DE" dirty="0"/>
              <a:t>Mastertitelformat bearbeiten</a:t>
            </a:r>
          </a:p>
        </p:txBody>
      </p:sp>
      <p:sp>
        <p:nvSpPr>
          <p:cNvPr id="3" name="Untertitel 2"/>
          <p:cNvSpPr>
            <a:spLocks noGrp="1"/>
          </p:cNvSpPr>
          <p:nvPr>
            <p:ph type="subTitle" idx="1"/>
          </p:nvPr>
        </p:nvSpPr>
        <p:spPr>
          <a:xfrm>
            <a:off x="576263" y="2416175"/>
            <a:ext cx="3457575" cy="236538"/>
          </a:xfr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Tree>
    <p:extLst>
      <p:ext uri="{BB962C8B-B14F-4D97-AF65-F5344CB8AC3E}">
        <p14:creationId xmlns:p14="http://schemas.microsoft.com/office/powerpoint/2010/main" val="22037018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2" name="Titel 1"/>
          <p:cNvSpPr>
            <a:spLocks noGrp="1"/>
          </p:cNvSpPr>
          <p:nvPr>
            <p:ph type="title"/>
          </p:nvPr>
        </p:nvSpPr>
        <p:spPr>
          <a:xfrm>
            <a:off x="317500" y="224117"/>
            <a:ext cx="3975100" cy="210858"/>
          </a:xfrm>
          <a:prstGeom prst="rect">
            <a:avLst/>
          </a:prstGeom>
        </p:spPr>
        <p:txBody>
          <a:bodyPr/>
          <a:lstStyle/>
          <a:p>
            <a:r>
              <a:rPr lang="de-DE"/>
              <a:t>Mastertitelformat bearbeiten</a:t>
            </a:r>
          </a:p>
        </p:txBody>
      </p:sp>
      <p:sp>
        <p:nvSpPr>
          <p:cNvPr id="3" name="Inhaltsplatzhalter 2"/>
          <p:cNvSpPr>
            <a:spLocks noGrp="1"/>
          </p:cNvSpPr>
          <p:nvPr>
            <p:ph idx="1"/>
          </p:nvPr>
        </p:nvSpPr>
        <p:spPr/>
        <p:txBody>
          <a:bodyPr anchor="ctr">
            <a:normAutofit/>
          </a:bodyPr>
          <a:lstStyle>
            <a:lvl1pPr marL="0" indent="-156600">
              <a:defRPr sz="1100"/>
            </a:lvl1pPr>
            <a:lvl2pPr marL="361800" indent="-156600">
              <a:defRPr sz="1000"/>
            </a:lvl2pPr>
            <a:lvl3pPr marL="604800" indent="-156600">
              <a:defRPr sz="1000"/>
            </a:lvl3pPr>
            <a:lvl4pPr marL="808200" indent="-156600">
              <a:defRPr sz="1000"/>
            </a:lvl4pPr>
            <a:lvl5pPr marL="1121400" indent="-156600">
              <a:defRPr sz="10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5" name="Fußzeilenplatzhalter 4"/>
          <p:cNvSpPr>
            <a:spLocks noGrp="1"/>
          </p:cNvSpPr>
          <p:nvPr>
            <p:ph type="ftr" sz="quarter" idx="11"/>
          </p:nvPr>
        </p:nvSpPr>
        <p:spPr>
          <a:xfrm>
            <a:off x="1540799" y="3313150"/>
            <a:ext cx="1540725" cy="147600"/>
          </a:xfrm>
          <a:prstGeom prst="rect">
            <a:avLst/>
          </a:prstGeom>
        </p:spPr>
        <p:txBody>
          <a:bodyPr/>
          <a:lstStyle/>
          <a:p>
            <a:endParaRPr lang="de-DE"/>
          </a:p>
        </p:txBody>
      </p:sp>
      <p:sp>
        <p:nvSpPr>
          <p:cNvPr id="6" name="Foliennummernplatzhalter 5"/>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
        <p:nvSpPr>
          <p:cNvPr id="7" name="Inhaltsplatzhalter 2"/>
          <p:cNvSpPr>
            <a:spLocks noGrp="1"/>
          </p:cNvSpPr>
          <p:nvPr>
            <p:ph idx="13" hasCustomPrompt="1"/>
          </p:nvPr>
        </p:nvSpPr>
        <p:spPr>
          <a:xfrm>
            <a:off x="317500" y="587375"/>
            <a:ext cx="3975100" cy="228600"/>
          </a:xfrm>
        </p:spPr>
        <p:txBody>
          <a:bodyPr>
            <a:normAutofit/>
          </a:bodyPr>
          <a:lstStyle>
            <a:lvl1pPr marL="0" indent="0">
              <a:buNone/>
              <a:defRPr sz="1100" i="1">
                <a:solidFill>
                  <a:srgbClr val="4747BB"/>
                </a:solidFill>
              </a:defRPr>
            </a:lvl1pPr>
          </a:lstStyle>
          <a:p>
            <a:pPr lvl="0"/>
            <a:r>
              <a:rPr lang="de-DE" sz="1100" i="1"/>
              <a:t>Untertitel</a:t>
            </a:r>
            <a:endParaRPr lang="de-DE" dirty="0"/>
          </a:p>
        </p:txBody>
      </p:sp>
    </p:spTree>
    <p:extLst>
      <p:ext uri="{BB962C8B-B14F-4D97-AF65-F5344CB8AC3E}">
        <p14:creationId xmlns:p14="http://schemas.microsoft.com/office/powerpoint/2010/main" val="282215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14325" y="2094126"/>
            <a:ext cx="3976688" cy="207749"/>
          </a:xfrm>
          <a:prstGeom prst="rect">
            <a:avLst/>
          </a:prstGeom>
        </p:spPr>
        <p:txBody>
          <a:bodyPr anchor="b"/>
          <a:lstStyle>
            <a:lvl1pPr algn="ctr">
              <a:defRPr sz="1500"/>
            </a:lvl1pPr>
          </a:lstStyle>
          <a:p>
            <a:r>
              <a:rPr lang="de-DE" dirty="0"/>
              <a:t>Mastertitelformat bearbeiten</a:t>
            </a:r>
          </a:p>
        </p:txBody>
      </p:sp>
      <p:sp>
        <p:nvSpPr>
          <p:cNvPr id="3" name="Textplatzhalter 2"/>
          <p:cNvSpPr>
            <a:spLocks noGrp="1"/>
          </p:cNvSpPr>
          <p:nvPr>
            <p:ph type="body" idx="1"/>
          </p:nvPr>
        </p:nvSpPr>
        <p:spPr>
          <a:xfrm>
            <a:off x="314325" y="2316163"/>
            <a:ext cx="3976688" cy="757237"/>
          </a:xfrm>
        </p:spPr>
        <p:txBody>
          <a:bodyPr>
            <a:normAutofit/>
          </a:bodyPr>
          <a:lstStyle>
            <a:lvl1pPr marL="0" indent="0" algn="ctr">
              <a:buNone/>
              <a:defRPr sz="11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5" name="Fußzeilenplatzhalter 4"/>
          <p:cNvSpPr>
            <a:spLocks noGrp="1"/>
          </p:cNvSpPr>
          <p:nvPr>
            <p:ph type="ftr" sz="quarter" idx="11"/>
          </p:nvPr>
        </p:nvSpPr>
        <p:spPr>
          <a:xfrm>
            <a:off x="1540799" y="3313150"/>
            <a:ext cx="1540725" cy="147600"/>
          </a:xfrm>
          <a:prstGeom prst="rect">
            <a:avLst/>
          </a:prstGeom>
        </p:spPr>
        <p:txBody>
          <a:bodyPr/>
          <a:lstStyle/>
          <a:p>
            <a:endParaRPr lang="de-DE"/>
          </a:p>
        </p:txBody>
      </p:sp>
      <p:sp>
        <p:nvSpPr>
          <p:cNvPr id="6" name="Foliennummernplatzhalter 5"/>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10894901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2" name="Titel 1"/>
          <p:cNvSpPr>
            <a:spLocks noGrp="1"/>
          </p:cNvSpPr>
          <p:nvPr>
            <p:ph type="title"/>
          </p:nvPr>
        </p:nvSpPr>
        <p:spPr>
          <a:xfrm>
            <a:off x="317500" y="184150"/>
            <a:ext cx="3975100" cy="250825"/>
          </a:xfrm>
          <a:prstGeom prst="rect">
            <a:avLst/>
          </a:prstGeom>
        </p:spPr>
        <p:txBody>
          <a:bodyPr/>
          <a:lstStyle/>
          <a:p>
            <a:r>
              <a:rPr lang="de-DE"/>
              <a:t>Mastertitelformat bearbeiten</a:t>
            </a:r>
          </a:p>
        </p:txBody>
      </p:sp>
      <p:sp>
        <p:nvSpPr>
          <p:cNvPr id="3" name="Inhaltsplatzhalter 2"/>
          <p:cNvSpPr>
            <a:spLocks noGrp="1"/>
          </p:cNvSpPr>
          <p:nvPr>
            <p:ph sz="half" idx="1"/>
          </p:nvPr>
        </p:nvSpPr>
        <p:spPr>
          <a:xfrm>
            <a:off x="317500" y="920750"/>
            <a:ext cx="1911350" cy="21971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2381250" y="920750"/>
            <a:ext cx="1911350" cy="21971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6" name="Fußzeilenplatzhalter 5"/>
          <p:cNvSpPr>
            <a:spLocks noGrp="1"/>
          </p:cNvSpPr>
          <p:nvPr>
            <p:ph type="ftr" sz="quarter" idx="11"/>
          </p:nvPr>
        </p:nvSpPr>
        <p:spPr>
          <a:xfrm>
            <a:off x="1540799" y="3313150"/>
            <a:ext cx="1540725" cy="147600"/>
          </a:xfrm>
          <a:prstGeom prst="rect">
            <a:avLst/>
          </a:prstGeom>
        </p:spPr>
        <p:txBody>
          <a:bodyPr/>
          <a:lstStyle/>
          <a:p>
            <a:endParaRPr lang="de-DE"/>
          </a:p>
        </p:txBody>
      </p:sp>
      <p:sp>
        <p:nvSpPr>
          <p:cNvPr id="7" name="Foliennummernplatzhalter 6"/>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28082029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2" name="Titel 1"/>
          <p:cNvSpPr>
            <a:spLocks noGrp="1"/>
          </p:cNvSpPr>
          <p:nvPr>
            <p:ph type="title"/>
          </p:nvPr>
        </p:nvSpPr>
        <p:spPr>
          <a:xfrm>
            <a:off x="317500" y="184150"/>
            <a:ext cx="3976688" cy="250825"/>
          </a:xfrm>
          <a:prstGeom prst="rect">
            <a:avLst/>
          </a:prstGeom>
        </p:spPr>
        <p:txBody>
          <a:bodyPr/>
          <a:lstStyle/>
          <a:p>
            <a:r>
              <a:rPr lang="de-DE"/>
              <a:t>Mastertitelformat bearbeiten</a:t>
            </a:r>
          </a:p>
        </p:txBody>
      </p:sp>
      <p:sp>
        <p:nvSpPr>
          <p:cNvPr id="3" name="Textplatzhalter 2"/>
          <p:cNvSpPr>
            <a:spLocks noGrp="1"/>
          </p:cNvSpPr>
          <p:nvPr>
            <p:ph type="body" idx="1"/>
          </p:nvPr>
        </p:nvSpPr>
        <p:spPr>
          <a:xfrm>
            <a:off x="317500" y="847725"/>
            <a:ext cx="1951038" cy="415925"/>
          </a:xfrm>
        </p:spPr>
        <p:txBody>
          <a:bodyPr anchor="t">
            <a:noAutofit/>
          </a:bodyPr>
          <a:lstStyle>
            <a:lvl1pPr marL="0" indent="0">
              <a:buNone/>
              <a:defRPr sz="1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317500" y="1263650"/>
            <a:ext cx="1951038" cy="18605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333625" y="847725"/>
            <a:ext cx="1960563" cy="415925"/>
          </a:xfrm>
        </p:spPr>
        <p:txBody>
          <a:bodyPr anchor="b">
            <a:noAutofit/>
          </a:bodyPr>
          <a:lstStyle>
            <a:lvl1pPr marL="0" indent="0">
              <a:buNone/>
              <a:defRPr sz="1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6" name="Inhaltsplatzhalter 5"/>
          <p:cNvSpPr>
            <a:spLocks noGrp="1"/>
          </p:cNvSpPr>
          <p:nvPr>
            <p:ph sz="quarter" idx="4"/>
          </p:nvPr>
        </p:nvSpPr>
        <p:spPr>
          <a:xfrm>
            <a:off x="2333625" y="1263650"/>
            <a:ext cx="1960563" cy="18605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8" name="Fußzeilenplatzhalter 7"/>
          <p:cNvSpPr>
            <a:spLocks noGrp="1"/>
          </p:cNvSpPr>
          <p:nvPr>
            <p:ph type="ftr" sz="quarter" idx="11"/>
          </p:nvPr>
        </p:nvSpPr>
        <p:spPr>
          <a:xfrm>
            <a:off x="1540799" y="3313150"/>
            <a:ext cx="1540725" cy="147600"/>
          </a:xfrm>
          <a:prstGeom prst="rect">
            <a:avLst/>
          </a:prstGeom>
        </p:spPr>
        <p:txBody>
          <a:bodyPr/>
          <a:lstStyle/>
          <a:p>
            <a:endParaRPr lang="de-DE"/>
          </a:p>
        </p:txBody>
      </p:sp>
      <p:sp>
        <p:nvSpPr>
          <p:cNvPr id="9" name="Foliennummernplatzhalter 8"/>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2698458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2" name="Titel 1"/>
          <p:cNvSpPr>
            <a:spLocks noGrp="1"/>
          </p:cNvSpPr>
          <p:nvPr>
            <p:ph type="title"/>
          </p:nvPr>
        </p:nvSpPr>
        <p:spPr>
          <a:xfrm>
            <a:off x="317500" y="184150"/>
            <a:ext cx="3975100" cy="250825"/>
          </a:xfrm>
          <a:prstGeom prst="rect">
            <a:avLst/>
          </a:prstGeom>
        </p:spPr>
        <p:txBody>
          <a:bodyPr/>
          <a:lstStyle/>
          <a:p>
            <a:r>
              <a:rPr lang="de-DE"/>
              <a:t>Mastertitelformat bearbeiten</a:t>
            </a:r>
          </a:p>
        </p:txBody>
      </p:sp>
      <p:sp>
        <p:nvSpPr>
          <p:cNvPr id="3" name="Datumsplatzhalter 2"/>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4" name="Fußzeilenplatzhalter 3"/>
          <p:cNvSpPr>
            <a:spLocks noGrp="1"/>
          </p:cNvSpPr>
          <p:nvPr>
            <p:ph type="ftr" sz="quarter" idx="11"/>
          </p:nvPr>
        </p:nvSpPr>
        <p:spPr>
          <a:xfrm>
            <a:off x="1540799" y="3313150"/>
            <a:ext cx="1540725" cy="147600"/>
          </a:xfrm>
          <a:prstGeom prst="rect">
            <a:avLst/>
          </a:prstGeom>
        </p:spPr>
        <p:txBody>
          <a:bodyPr/>
          <a:lstStyle/>
          <a:p>
            <a:endParaRPr lang="de-DE"/>
          </a:p>
        </p:txBody>
      </p:sp>
      <p:sp>
        <p:nvSpPr>
          <p:cNvPr id="5" name="Foliennummernplatzhalter 4"/>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17483074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3" name="Fußzeilenplatzhalter 2"/>
          <p:cNvSpPr>
            <a:spLocks noGrp="1"/>
          </p:cNvSpPr>
          <p:nvPr>
            <p:ph type="ftr" sz="quarter" idx="11"/>
          </p:nvPr>
        </p:nvSpPr>
        <p:spPr>
          <a:xfrm>
            <a:off x="1540799" y="3313150"/>
            <a:ext cx="1540725" cy="147600"/>
          </a:xfrm>
          <a:prstGeom prst="rect">
            <a:avLst/>
          </a:prstGeom>
        </p:spPr>
        <p:txBody>
          <a:bodyPr/>
          <a:lstStyle/>
          <a:p>
            <a:endParaRPr lang="de-DE"/>
          </a:p>
        </p:txBody>
      </p:sp>
      <p:sp>
        <p:nvSpPr>
          <p:cNvPr id="4" name="Foliennummernplatzhalter 3"/>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1785566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17500" y="498475"/>
            <a:ext cx="1487488" cy="304699"/>
          </a:xfrm>
          <a:prstGeom prst="rect">
            <a:avLst/>
          </a:prstGeom>
        </p:spPr>
        <p:txBody>
          <a:bodyPr anchor="b"/>
          <a:lstStyle>
            <a:lvl1pPr>
              <a:defRPr sz="1100">
                <a:solidFill>
                  <a:schemeClr val="tx1"/>
                </a:solidFill>
              </a:defRPr>
            </a:lvl1pPr>
          </a:lstStyle>
          <a:p>
            <a:r>
              <a:rPr lang="de-DE" dirty="0"/>
              <a:t>Mastertitelformat bearbeiten</a:t>
            </a:r>
          </a:p>
        </p:txBody>
      </p:sp>
      <p:sp>
        <p:nvSpPr>
          <p:cNvPr id="3" name="Inhaltsplatzhalter 2"/>
          <p:cNvSpPr>
            <a:spLocks noGrp="1"/>
          </p:cNvSpPr>
          <p:nvPr>
            <p:ph idx="1"/>
          </p:nvPr>
        </p:nvSpPr>
        <p:spPr>
          <a:xfrm>
            <a:off x="1960563" y="498475"/>
            <a:ext cx="2333625" cy="2459038"/>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17500" y="892175"/>
            <a:ext cx="1487488" cy="2070100"/>
          </a:xfrm>
        </p:spPr>
        <p:txBody>
          <a:bodyPr>
            <a:normAutofit/>
          </a:bodyPr>
          <a:lstStyle>
            <a:lvl1pPr marL="0" indent="0">
              <a:buNone/>
              <a:defRPr sz="1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Mastertextformat bearbeiten</a:t>
            </a:r>
          </a:p>
        </p:txBody>
      </p:sp>
      <p:sp>
        <p:nvSpPr>
          <p:cNvPr id="5" name="Datumsplatzhalter 4"/>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6" name="Fußzeilenplatzhalter 5"/>
          <p:cNvSpPr>
            <a:spLocks noGrp="1"/>
          </p:cNvSpPr>
          <p:nvPr>
            <p:ph type="ftr" sz="quarter" idx="11"/>
          </p:nvPr>
        </p:nvSpPr>
        <p:spPr>
          <a:xfrm>
            <a:off x="1540799" y="3313150"/>
            <a:ext cx="1540725" cy="147600"/>
          </a:xfrm>
          <a:prstGeom prst="rect">
            <a:avLst/>
          </a:prstGeom>
        </p:spPr>
        <p:txBody>
          <a:bodyPr/>
          <a:lstStyle/>
          <a:p>
            <a:endParaRPr lang="de-DE"/>
          </a:p>
        </p:txBody>
      </p:sp>
      <p:sp>
        <p:nvSpPr>
          <p:cNvPr id="7" name="Foliennummernplatzhalter 6"/>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
        <p:nvSpPr>
          <p:cNvPr id="8"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Tree>
    <p:extLst>
      <p:ext uri="{BB962C8B-B14F-4D97-AF65-F5344CB8AC3E}">
        <p14:creationId xmlns:p14="http://schemas.microsoft.com/office/powerpoint/2010/main" val="391369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3232B2"/>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17500" y="498475"/>
            <a:ext cx="1487488" cy="304699"/>
          </a:xfrm>
          <a:prstGeom prst="rect">
            <a:avLst/>
          </a:prstGeom>
        </p:spPr>
        <p:txBody>
          <a:bodyPr anchor="b"/>
          <a:lstStyle>
            <a:lvl1pPr>
              <a:defRPr sz="1100">
                <a:solidFill>
                  <a:schemeClr val="tx1"/>
                </a:solidFill>
              </a:defRPr>
            </a:lvl1pPr>
          </a:lstStyle>
          <a:p>
            <a:r>
              <a:rPr lang="de-DE" dirty="0"/>
              <a:t>Mastertitelformat bearbeiten</a:t>
            </a:r>
          </a:p>
        </p:txBody>
      </p:sp>
      <p:sp>
        <p:nvSpPr>
          <p:cNvPr id="3" name="Bildplatzhalter 2"/>
          <p:cNvSpPr>
            <a:spLocks noGrp="1"/>
          </p:cNvSpPr>
          <p:nvPr>
            <p:ph type="pic" idx="1"/>
          </p:nvPr>
        </p:nvSpPr>
        <p:spPr>
          <a:xfrm>
            <a:off x="1960563" y="498475"/>
            <a:ext cx="2333625" cy="2459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317500" y="892175"/>
            <a:ext cx="1487488" cy="2070100"/>
          </a:xfrm>
        </p:spPr>
        <p:txBody>
          <a:bodyPr>
            <a:normAutofit/>
          </a:bodyPr>
          <a:lstStyle>
            <a:lvl1pPr marL="0" indent="0">
              <a:buNone/>
              <a:defRPr sz="1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Mastertextformat bearbeiten</a:t>
            </a:r>
          </a:p>
        </p:txBody>
      </p:sp>
      <p:sp>
        <p:nvSpPr>
          <p:cNvPr id="5" name="Datumsplatzhalter 4"/>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6" name="Fußzeilenplatzhalter 5"/>
          <p:cNvSpPr>
            <a:spLocks noGrp="1"/>
          </p:cNvSpPr>
          <p:nvPr>
            <p:ph type="ftr" sz="quarter" idx="11"/>
          </p:nvPr>
        </p:nvSpPr>
        <p:spPr>
          <a:xfrm>
            <a:off x="1540799" y="3313150"/>
            <a:ext cx="1540725" cy="147600"/>
          </a:xfrm>
          <a:prstGeom prst="rect">
            <a:avLst/>
          </a:prstGeom>
        </p:spPr>
        <p:txBody>
          <a:bodyPr/>
          <a:lstStyle/>
          <a:p>
            <a:endParaRPr lang="de-DE"/>
          </a:p>
        </p:txBody>
      </p:sp>
      <p:sp>
        <p:nvSpPr>
          <p:cNvPr id="7" name="Foliennummernplatzhalter 6"/>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2445481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17500" y="184150"/>
            <a:ext cx="3975100" cy="668338"/>
          </a:xfrm>
          <a:prstGeom prst="rect">
            <a:avLst/>
          </a:prstGeom>
        </p:spPr>
        <p:txBody>
          <a:bodyPr/>
          <a:lstStyle/>
          <a:p>
            <a:r>
              <a:rPr lang="de-DE"/>
              <a:t>Mastertitelformat bearbeiten</a:t>
            </a:r>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5" name="Fußzeilenplatzhalter 4"/>
          <p:cNvSpPr>
            <a:spLocks noGrp="1"/>
          </p:cNvSpPr>
          <p:nvPr>
            <p:ph type="ftr" sz="quarter" idx="11"/>
          </p:nvPr>
        </p:nvSpPr>
        <p:spPr>
          <a:xfrm>
            <a:off x="1540799" y="3313150"/>
            <a:ext cx="1540725" cy="147600"/>
          </a:xfrm>
          <a:prstGeom prst="rect">
            <a:avLst/>
          </a:prstGeom>
        </p:spPr>
        <p:txBody>
          <a:bodyPr/>
          <a:lstStyle/>
          <a:p>
            <a:endParaRPr lang="de-DE"/>
          </a:p>
        </p:txBody>
      </p:sp>
      <p:sp>
        <p:nvSpPr>
          <p:cNvPr id="6" name="Foliennummernplatzhalter 5"/>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3881793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298825" y="184150"/>
            <a:ext cx="993775" cy="2933700"/>
          </a:xfrm>
          <a:prstGeom prst="rect">
            <a:avLst/>
          </a:prstGeom>
        </p:spPr>
        <p:txBody>
          <a:bodyPr vert="eaVert"/>
          <a:lstStyle/>
          <a:p>
            <a:r>
              <a:rPr lang="de-DE"/>
              <a:t>Mastertitelformat bearbeiten</a:t>
            </a:r>
          </a:p>
        </p:txBody>
      </p:sp>
      <p:sp>
        <p:nvSpPr>
          <p:cNvPr id="3" name="Platzhalter für vertikalen Text 2"/>
          <p:cNvSpPr>
            <a:spLocks noGrp="1"/>
          </p:cNvSpPr>
          <p:nvPr>
            <p:ph type="body" orient="vert" idx="1"/>
          </p:nvPr>
        </p:nvSpPr>
        <p:spPr>
          <a:xfrm>
            <a:off x="317500" y="184150"/>
            <a:ext cx="2828925" cy="29337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0" y="3317315"/>
            <a:ext cx="1540800" cy="147600"/>
          </a:xfrm>
          <a:prstGeom prst="rect">
            <a:avLst/>
          </a:prstGeom>
        </p:spPr>
        <p:txBody>
          <a:bodyPr/>
          <a:lstStyle/>
          <a:p>
            <a:fld id="{68D69541-4A1E-4E4F-8185-5D8239739535}" type="datetimeFigureOut">
              <a:rPr lang="de-DE" smtClean="0"/>
              <a:t>01.02.19</a:t>
            </a:fld>
            <a:endParaRPr lang="de-DE"/>
          </a:p>
        </p:txBody>
      </p:sp>
      <p:sp>
        <p:nvSpPr>
          <p:cNvPr id="5" name="Fußzeilenplatzhalter 4"/>
          <p:cNvSpPr>
            <a:spLocks noGrp="1"/>
          </p:cNvSpPr>
          <p:nvPr>
            <p:ph type="ftr" sz="quarter" idx="11"/>
          </p:nvPr>
        </p:nvSpPr>
        <p:spPr>
          <a:xfrm>
            <a:off x="1540799" y="3313150"/>
            <a:ext cx="1540725" cy="147600"/>
          </a:xfrm>
          <a:prstGeom prst="rect">
            <a:avLst/>
          </a:prstGeom>
        </p:spPr>
        <p:txBody>
          <a:bodyPr/>
          <a:lstStyle/>
          <a:p>
            <a:endParaRPr lang="de-DE"/>
          </a:p>
        </p:txBody>
      </p:sp>
      <p:sp>
        <p:nvSpPr>
          <p:cNvPr id="6" name="Foliennummernplatzhalter 5"/>
          <p:cNvSpPr>
            <a:spLocks noGrp="1"/>
          </p:cNvSpPr>
          <p:nvPr>
            <p:ph type="sldNum" sz="quarter" idx="12"/>
          </p:nvPr>
        </p:nvSpPr>
        <p:spPr>
          <a:xfrm>
            <a:off x="3067050" y="3313150"/>
            <a:ext cx="1537200" cy="147600"/>
          </a:xfrm>
          <a:prstGeom prst="rect">
            <a:avLst/>
          </a:prstGeom>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29672502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215444"/>
          </a:xfrm>
          <a:prstGeom prst="rect">
            <a:avLst/>
          </a:prstGeom>
        </p:spPr>
        <p:txBody>
          <a:bodyPr wrap="square" lIns="0" tIns="0" rIns="0" bIns="0">
            <a:spAutoFit/>
          </a:bodyPr>
          <a:lstStyle>
            <a:lvl1pPr algn="ctr">
              <a:defRPr/>
            </a:lvl1pPr>
          </a:lstStyle>
          <a:p>
            <a:endParaRPr dirty="0"/>
          </a:p>
        </p:txBody>
      </p:sp>
      <p:sp>
        <p:nvSpPr>
          <p:cNvPr id="3" name="Holder 3"/>
          <p:cNvSpPr>
            <a:spLocks noGrp="1"/>
          </p:cNvSpPr>
          <p:nvPr>
            <p:ph type="subTitle" idx="4"/>
          </p:nvPr>
        </p:nvSpPr>
        <p:spPr>
          <a:xfrm>
            <a:off x="691515" y="1938020"/>
            <a:ext cx="3227069" cy="161583"/>
          </a:xfrm>
          <a:prstGeom prst="rect">
            <a:avLst/>
          </a:prstGeom>
        </p:spPr>
        <p:txBody>
          <a:bodyPr wrap="square" lIns="0" tIns="0" rIns="0" bIns="0">
            <a:spAutoFit/>
          </a:bodyPr>
          <a:lstStyle>
            <a:lvl1pPr marL="0" indent="0" algn="ctr">
              <a:buNone/>
              <a:defRPr sz="1050"/>
            </a:lvl1pPr>
          </a:lstStyle>
          <a:p>
            <a:endParaRPr dirty="0"/>
          </a:p>
        </p:txBody>
      </p:sp>
    </p:spTree>
    <p:extLst>
      <p:ext uri="{BB962C8B-B14F-4D97-AF65-F5344CB8AC3E}">
        <p14:creationId xmlns:p14="http://schemas.microsoft.com/office/powerpoint/2010/main" val="17424271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3232B2"/>
                </a:solidFill>
                <a:latin typeface="Arial"/>
                <a:cs typeface="Arial"/>
              </a:defRPr>
            </a:lvl1pPr>
          </a:lstStyle>
          <a:p>
            <a:endParaRPr/>
          </a:p>
        </p:txBody>
      </p:sp>
      <p:sp>
        <p:nvSpPr>
          <p:cNvPr id="3" name="Holder 3"/>
          <p:cNvSpPr>
            <a:spLocks noGrp="1"/>
          </p:cNvSpPr>
          <p:nvPr>
            <p:ph sz="half" idx="2"/>
          </p:nvPr>
        </p:nvSpPr>
        <p:spPr>
          <a:xfrm>
            <a:off x="650248" y="702228"/>
            <a:ext cx="1569085" cy="2196465"/>
          </a:xfrm>
          <a:prstGeom prst="rect">
            <a:avLst/>
          </a:prstGeom>
        </p:spPr>
        <p:txBody>
          <a:bodyPr wrap="square" lIns="0" tIns="0" rIns="0" bIns="0">
            <a:spAutoFit/>
          </a:bodyPr>
          <a:lstStyle>
            <a:lvl1pPr>
              <a:defRPr sz="500" b="0" i="0">
                <a:solidFill>
                  <a:srgbClr val="984EA3"/>
                </a:solidFill>
                <a:latin typeface="Arial"/>
                <a:cs typeface="Arial"/>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506078" y="3349902"/>
            <a:ext cx="523875" cy="101600"/>
          </a:xfrm>
          <a:prstGeom prst="rect">
            <a:avLst/>
          </a:prstGeom>
        </p:spPr>
        <p:txBody>
          <a:bodyPr lIns="0" tIns="0" rIns="0" bIns="0"/>
          <a:lstStyle>
            <a:lvl1pPr>
              <a:defRPr sz="600" b="1" i="0">
                <a:solidFill>
                  <a:schemeClr val="bg1"/>
                </a:solidFill>
                <a:latin typeface="Arial"/>
                <a:cs typeface="Arial"/>
              </a:defRPr>
            </a:lvl1pPr>
          </a:lstStyle>
          <a:p>
            <a:pPr marL="12700">
              <a:lnSpc>
                <a:spcPct val="100000"/>
              </a:lnSpc>
            </a:pPr>
            <a:endParaRPr spc="-15" dirty="0"/>
          </a:p>
        </p:txBody>
      </p:sp>
      <p:sp>
        <p:nvSpPr>
          <p:cNvPr id="6" name="Holder 6"/>
          <p:cNvSpPr>
            <a:spLocks noGrp="1"/>
          </p:cNvSpPr>
          <p:nvPr>
            <p:ph type="dt" sz="half" idx="6"/>
          </p:nvPr>
        </p:nvSpPr>
        <p:spPr>
          <a:xfrm>
            <a:off x="3899347" y="3349902"/>
            <a:ext cx="192404" cy="101600"/>
          </a:xfrm>
          <a:prstGeom prst="rect">
            <a:avLst/>
          </a:prstGeom>
        </p:spPr>
        <p:txBody>
          <a:bodyPr lIns="0" tIns="0" rIns="0" bIns="0"/>
          <a:lstStyle>
            <a:lvl1pPr>
              <a:defRPr sz="600" b="1" i="0">
                <a:solidFill>
                  <a:schemeClr val="tx1"/>
                </a:solidFill>
                <a:latin typeface="Arial"/>
                <a:cs typeface="Arial"/>
              </a:defRPr>
            </a:lvl1pPr>
          </a:lstStyle>
          <a:p>
            <a:pPr marL="12700">
              <a:lnSpc>
                <a:spcPct val="100000"/>
              </a:lnSpc>
            </a:pPr>
            <a:endParaRPr spc="-10" dirty="0"/>
          </a:p>
        </p:txBody>
      </p:sp>
      <p:sp>
        <p:nvSpPr>
          <p:cNvPr id="7" name="Holder 7"/>
          <p:cNvSpPr>
            <a:spLocks noGrp="1"/>
          </p:cNvSpPr>
          <p:nvPr>
            <p:ph type="sldNum" sz="quarter" idx="7"/>
          </p:nvPr>
        </p:nvSpPr>
        <p:spPr>
          <a:xfrm>
            <a:off x="3067050" y="3313150"/>
            <a:ext cx="1537200" cy="147600"/>
          </a:xfrm>
          <a:prstGeom prst="rect">
            <a:avLst/>
          </a:prstGeom>
        </p:spPr>
        <p:txBody>
          <a:bodyPr lIns="0" tIns="0" rIns="0" bIns="0"/>
          <a:lstStyle>
            <a:lvl1pPr>
              <a:defRPr sz="600" b="1" i="0">
                <a:solidFill>
                  <a:schemeClr val="tx1"/>
                </a:solidFill>
                <a:latin typeface="Arial"/>
                <a:cs typeface="Arial"/>
              </a:defRPr>
            </a:lvl1pPr>
          </a:lstStyle>
          <a:p>
            <a:pPr marL="25400">
              <a:lnSpc>
                <a:spcPct val="100000"/>
              </a:lnSpc>
            </a:pPr>
            <a:fld id="{81D60167-4931-47E6-BA6A-407CBD079E47}" type="slidenum">
              <a:rPr spc="-10" dirty="0"/>
              <a:t>‹Nr.›</a:t>
            </a:fld>
            <a:r>
              <a:rPr spc="50" dirty="0"/>
              <a:t> </a:t>
            </a:r>
            <a:r>
              <a:rPr spc="160" dirty="0"/>
              <a:t>/</a:t>
            </a:r>
            <a:r>
              <a:rPr spc="50" dirty="0"/>
              <a:t> </a:t>
            </a:r>
            <a:r>
              <a:rPr spc="-10" dirty="0"/>
              <a:t>34</a:t>
            </a:r>
          </a:p>
        </p:txBody>
      </p:sp>
    </p:spTree>
    <p:extLst>
      <p:ext uri="{BB962C8B-B14F-4D97-AF65-F5344CB8AC3E}">
        <p14:creationId xmlns:p14="http://schemas.microsoft.com/office/powerpoint/2010/main" val="188903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3232B2"/>
                </a:solidFill>
                <a:latin typeface="Arial"/>
                <a:cs typeface="Arial"/>
              </a:defRPr>
            </a:lvl1pPr>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4391327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76263" y="1563901"/>
            <a:ext cx="3457575" cy="207749"/>
          </a:xfrm>
          <a:prstGeom prst="rect">
            <a:avLst/>
          </a:prstGeom>
        </p:spPr>
        <p:txBody>
          <a:bodyPr anchor="b"/>
          <a:lstStyle>
            <a:lvl1pPr algn="ctr">
              <a:defRPr sz="1500"/>
            </a:lvl1pPr>
          </a:lstStyle>
          <a:p>
            <a:r>
              <a:rPr lang="de-DE" dirty="0" smtClean="0"/>
              <a:t>Mastertitelformat bearbeiten</a:t>
            </a:r>
            <a:endParaRPr lang="de-DE" dirty="0"/>
          </a:p>
        </p:txBody>
      </p:sp>
      <p:sp>
        <p:nvSpPr>
          <p:cNvPr id="3" name="Untertitel 2"/>
          <p:cNvSpPr>
            <a:spLocks noGrp="1"/>
          </p:cNvSpPr>
          <p:nvPr>
            <p:ph type="subTitle" idx="1"/>
          </p:nvPr>
        </p:nvSpPr>
        <p:spPr>
          <a:xfrm>
            <a:off x="576263" y="2416175"/>
            <a:ext cx="3457575" cy="236538"/>
          </a:xfrm>
        </p:spPr>
        <p:txBody>
          <a:bodyPr>
            <a:normAutofit/>
          </a:bodyPr>
          <a:lstStyle>
            <a:lvl1pPr marL="0" indent="0" algn="ctr">
              <a:buNone/>
              <a:defRPr sz="1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smtClean="0"/>
              <a:t>Master-Untertitelformat bearbeiten</a:t>
            </a:r>
            <a:endParaRPr lang="de-DE" dirty="0"/>
          </a:p>
        </p:txBody>
      </p:sp>
      <p:sp>
        <p:nvSpPr>
          <p:cNvPr id="4" name="Datumsplatzhalter 3"/>
          <p:cNvSpPr>
            <a:spLocks noGrp="1"/>
          </p:cNvSpPr>
          <p:nvPr>
            <p:ph type="dt" sz="half" idx="10"/>
          </p:nvPr>
        </p:nvSpPr>
        <p:spPr/>
        <p:txBody>
          <a:bodyPr/>
          <a:lstStyle/>
          <a:p>
            <a:fld id="{68D69541-4A1E-4E4F-8185-5D8239739535}" type="datetimeFigureOut">
              <a:rPr lang="de-DE" smtClean="0"/>
              <a:t>01.02.19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99646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8"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2" name="Titel 1"/>
          <p:cNvSpPr>
            <a:spLocks noGrp="1"/>
          </p:cNvSpPr>
          <p:nvPr>
            <p:ph type="title"/>
          </p:nvPr>
        </p:nvSpPr>
        <p:spPr>
          <a:xfrm>
            <a:off x="317500" y="224117"/>
            <a:ext cx="3975100" cy="210858"/>
          </a:xfrm>
          <a:prstGeom prst="rect">
            <a:avLst/>
          </a:prstGeom>
        </p:spPr>
        <p:txBody>
          <a:bodyPr/>
          <a:lstStyle/>
          <a:p>
            <a:r>
              <a:rPr lang="de-DE" smtClean="0"/>
              <a:t>Mastertitelformat bearbeiten</a:t>
            </a:r>
            <a:endParaRPr lang="de-DE"/>
          </a:p>
        </p:txBody>
      </p:sp>
      <p:sp>
        <p:nvSpPr>
          <p:cNvPr id="3" name="Inhaltsplatzhalter 2"/>
          <p:cNvSpPr>
            <a:spLocks noGrp="1"/>
          </p:cNvSpPr>
          <p:nvPr>
            <p:ph idx="1"/>
          </p:nvPr>
        </p:nvSpPr>
        <p:spPr/>
        <p:txBody>
          <a:bodyPr anchor="ctr">
            <a:normAutofit/>
          </a:bodyPr>
          <a:lstStyle>
            <a:lvl1pPr marL="0" indent="-156600">
              <a:defRPr sz="1100"/>
            </a:lvl1pPr>
            <a:lvl2pPr marL="361800" indent="-156600">
              <a:defRPr sz="1000"/>
            </a:lvl2pPr>
            <a:lvl3pPr marL="604800" indent="-156600">
              <a:defRPr sz="1000"/>
            </a:lvl3pPr>
            <a:lvl4pPr marL="808200" indent="-156600">
              <a:defRPr sz="1000"/>
            </a:lvl4pPr>
            <a:lvl5pPr marL="1121400" indent="-156600">
              <a:defRPr sz="1000"/>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fld id="{68D69541-4A1E-4E4F-8185-5D8239739535}" type="datetimeFigureOut">
              <a:rPr lang="de-DE" smtClean="0"/>
              <a:t>01.02.19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707C014-BE1A-9743-AA21-E79AE40C9AF4}" type="slidenum">
              <a:rPr lang="de-DE" smtClean="0"/>
              <a:t>‹Nr.›</a:t>
            </a:fld>
            <a:endParaRPr lang="de-DE"/>
          </a:p>
        </p:txBody>
      </p:sp>
      <p:sp>
        <p:nvSpPr>
          <p:cNvPr id="7" name="Inhaltsplatzhalter 2"/>
          <p:cNvSpPr>
            <a:spLocks noGrp="1"/>
          </p:cNvSpPr>
          <p:nvPr>
            <p:ph idx="13" hasCustomPrompt="1"/>
          </p:nvPr>
        </p:nvSpPr>
        <p:spPr>
          <a:xfrm>
            <a:off x="317500" y="587375"/>
            <a:ext cx="3975100" cy="228600"/>
          </a:xfrm>
        </p:spPr>
        <p:txBody>
          <a:bodyPr>
            <a:normAutofit/>
          </a:bodyPr>
          <a:lstStyle>
            <a:lvl1pPr marL="0" indent="0">
              <a:buNone/>
              <a:defRPr sz="1100" i="1">
                <a:solidFill>
                  <a:srgbClr val="4747BB"/>
                </a:solidFill>
              </a:defRPr>
            </a:lvl1pPr>
          </a:lstStyle>
          <a:p>
            <a:pPr lvl="0"/>
            <a:r>
              <a:rPr lang="de-DE" sz="1100" i="1" smtClean="0"/>
              <a:t>Untertitel</a:t>
            </a:r>
            <a:endParaRPr lang="de-DE" dirty="0"/>
          </a:p>
        </p:txBody>
      </p:sp>
    </p:spTree>
    <p:extLst>
      <p:ext uri="{BB962C8B-B14F-4D97-AF65-F5344CB8AC3E}">
        <p14:creationId xmlns:p14="http://schemas.microsoft.com/office/powerpoint/2010/main" val="148092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6"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2" name="Titel 1"/>
          <p:cNvSpPr>
            <a:spLocks noGrp="1"/>
          </p:cNvSpPr>
          <p:nvPr>
            <p:ph type="title"/>
          </p:nvPr>
        </p:nvSpPr>
        <p:spPr>
          <a:xfrm>
            <a:off x="317500" y="184150"/>
            <a:ext cx="3975100" cy="250825"/>
          </a:xfrm>
          <a:prstGeom prst="rect">
            <a:avLst/>
          </a:prstGeom>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68D69541-4A1E-4E4F-8185-5D8239739535}" type="datetimeFigureOut">
              <a:rPr lang="de-DE" smtClean="0"/>
              <a:t>01.02.19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707C014-BE1A-9743-AA21-E79AE40C9AF4}" type="slidenum">
              <a:rPr lang="de-DE" smtClean="0"/>
              <a:t>‹Nr.›</a:t>
            </a:fld>
            <a:endParaRPr lang="de-DE"/>
          </a:p>
        </p:txBody>
      </p:sp>
    </p:spTree>
    <p:extLst>
      <p:ext uri="{BB962C8B-B14F-4D97-AF65-F5344CB8AC3E}">
        <p14:creationId xmlns:p14="http://schemas.microsoft.com/office/powerpoint/2010/main" val="13355020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1"/>
            <a:ext cx="2304415"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4747BA"/>
          </a:solidFill>
        </p:spPr>
        <p:txBody>
          <a:bodyPr wrap="square" lIns="0" tIns="0" rIns="0" bIns="0" rtlCol="0"/>
          <a:lstStyle/>
          <a:p>
            <a:endParaRPr/>
          </a:p>
        </p:txBody>
      </p:sp>
      <p:sp>
        <p:nvSpPr>
          <p:cNvPr id="2" name="Holder 2"/>
          <p:cNvSpPr>
            <a:spLocks noGrp="1"/>
          </p:cNvSpPr>
          <p:nvPr>
            <p:ph type="title"/>
          </p:nvPr>
        </p:nvSpPr>
        <p:spPr>
          <a:xfrm>
            <a:off x="95301" y="243231"/>
            <a:ext cx="4419496" cy="207645"/>
          </a:xfrm>
          <a:prstGeom prst="rect">
            <a:avLst/>
          </a:prstGeom>
        </p:spPr>
        <p:txBody>
          <a:bodyPr wrap="square" lIns="0" tIns="0" rIns="0" bIns="0">
            <a:spAutoFit/>
          </a:bodyPr>
          <a:lstStyle>
            <a:lvl1pPr>
              <a:defRPr sz="1400" b="1" i="0">
                <a:solidFill>
                  <a:srgbClr val="3232B2"/>
                </a:solidFill>
                <a:latin typeface="Arial"/>
                <a:cs typeface="Arial"/>
              </a:defRPr>
            </a:lvl1pPr>
          </a:lstStyle>
          <a:p>
            <a:endParaRPr/>
          </a:p>
        </p:txBody>
      </p:sp>
      <p:sp>
        <p:nvSpPr>
          <p:cNvPr id="3" name="Holder 3"/>
          <p:cNvSpPr>
            <a:spLocks noGrp="1"/>
          </p:cNvSpPr>
          <p:nvPr>
            <p:ph type="body" idx="1"/>
          </p:nvPr>
        </p:nvSpPr>
        <p:spPr>
          <a:xfrm>
            <a:off x="120387" y="832870"/>
            <a:ext cx="4369325" cy="1092607"/>
          </a:xfrm>
          <a:prstGeom prst="rect">
            <a:avLst/>
          </a:prstGeom>
        </p:spPr>
        <p:txBody>
          <a:bodyPr wrap="square" lIns="0" tIns="0" rIns="0" bIns="0">
            <a:spAutoFit/>
          </a:bodyPr>
          <a:lstStyle>
            <a:lvl1pPr>
              <a:defRPr sz="1100" b="0" i="0">
                <a:solidFill>
                  <a:schemeClr val="tx1"/>
                </a:solidFill>
                <a:latin typeface="Arial"/>
                <a:cs typeface="Aria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object 2"/>
          <p:cNvSpPr/>
          <p:nvPr userDrawn="1"/>
        </p:nvSpPr>
        <p:spPr>
          <a:xfrm>
            <a:off x="2305685" y="-2123"/>
            <a:ext cx="2304415" cy="144780"/>
          </a:xfrm>
          <a:custGeom>
            <a:avLst/>
            <a:gdLst/>
            <a:ahLst/>
            <a:cxnLst/>
            <a:rect l="l" t="t" r="r" b="b"/>
            <a:pathLst>
              <a:path w="2304415" h="144780">
                <a:moveTo>
                  <a:pt x="0" y="144398"/>
                </a:moveTo>
                <a:lnTo>
                  <a:pt x="2303951" y="144398"/>
                </a:lnTo>
                <a:lnTo>
                  <a:pt x="2303951" y="0"/>
                </a:lnTo>
                <a:lnTo>
                  <a:pt x="0" y="0"/>
                </a:lnTo>
                <a:lnTo>
                  <a:pt x="0" y="144398"/>
                </a:lnTo>
              </a:path>
            </a:pathLst>
          </a:custGeom>
          <a:solidFill>
            <a:srgbClr val="ADADE0"/>
          </a:solidFill>
        </p:spPr>
        <p:txBody>
          <a:bodyPr wrap="square" lIns="0" tIns="0" rIns="0" bIns="0" rtlCol="0"/>
          <a:lstStyle/>
          <a:p>
            <a:endParaRPr/>
          </a:p>
        </p:txBody>
      </p:sp>
      <p:sp>
        <p:nvSpPr>
          <p:cNvPr id="12" name="object 6"/>
          <p:cNvSpPr/>
          <p:nvPr userDrawn="1"/>
        </p:nvSpPr>
        <p:spPr>
          <a:xfrm>
            <a:off x="2078" y="3347086"/>
            <a:ext cx="1536065" cy="113664"/>
          </a:xfrm>
          <a:custGeom>
            <a:avLst/>
            <a:gdLst/>
            <a:ahLst/>
            <a:cxnLst/>
            <a:rect l="l" t="t" r="r" b="b"/>
            <a:pathLst>
              <a:path w="1536065" h="113664">
                <a:moveTo>
                  <a:pt x="0" y="113085"/>
                </a:moveTo>
                <a:lnTo>
                  <a:pt x="1535978" y="113085"/>
                </a:lnTo>
                <a:lnTo>
                  <a:pt x="1535978" y="0"/>
                </a:lnTo>
                <a:lnTo>
                  <a:pt x="0" y="0"/>
                </a:lnTo>
                <a:lnTo>
                  <a:pt x="0" y="113085"/>
                </a:lnTo>
                <a:close/>
              </a:path>
            </a:pathLst>
          </a:custGeom>
          <a:solidFill>
            <a:srgbClr val="4747BA"/>
          </a:solidFill>
        </p:spPr>
        <p:txBody>
          <a:bodyPr wrap="square" lIns="0" tIns="0" rIns="0" bIns="0" rtlCol="0" anchor="ctr"/>
          <a:lstStyle/>
          <a:p>
            <a:pPr algn="ctr"/>
            <a:endParaRPr sz="600" b="1" dirty="0">
              <a:solidFill>
                <a:schemeClr val="bg1"/>
              </a:solidFill>
              <a:latin typeface="Arial" charset="0"/>
              <a:ea typeface="Arial" charset="0"/>
              <a:cs typeface="Arial" charset="0"/>
            </a:endParaRPr>
          </a:p>
        </p:txBody>
      </p:sp>
      <p:sp>
        <p:nvSpPr>
          <p:cNvPr id="13" name="object 7"/>
          <p:cNvSpPr/>
          <p:nvPr userDrawn="1"/>
        </p:nvSpPr>
        <p:spPr>
          <a:xfrm>
            <a:off x="1538056" y="3347086"/>
            <a:ext cx="1536065" cy="113664"/>
          </a:xfrm>
          <a:custGeom>
            <a:avLst/>
            <a:gdLst/>
            <a:ahLst/>
            <a:cxnLst/>
            <a:rect l="l" t="t" r="r" b="b"/>
            <a:pathLst>
              <a:path w="1536064" h="113664">
                <a:moveTo>
                  <a:pt x="0" y="113085"/>
                </a:moveTo>
                <a:lnTo>
                  <a:pt x="1535978" y="113085"/>
                </a:lnTo>
                <a:lnTo>
                  <a:pt x="1535978" y="0"/>
                </a:lnTo>
                <a:lnTo>
                  <a:pt x="0" y="0"/>
                </a:lnTo>
                <a:lnTo>
                  <a:pt x="0" y="113085"/>
                </a:lnTo>
                <a:close/>
              </a:path>
            </a:pathLst>
          </a:custGeom>
          <a:solidFill>
            <a:srgbClr val="8484D1"/>
          </a:solidFill>
        </p:spPr>
        <p:txBody>
          <a:bodyPr wrap="square" lIns="0" tIns="0" rIns="0" bIns="0" rtlCol="0" anchor="ctr"/>
          <a:lstStyle/>
          <a:p>
            <a:pPr algn="ctr"/>
            <a:r>
              <a:rPr lang="de-DE" sz="600" b="1" dirty="0" smtClean="0">
                <a:solidFill>
                  <a:schemeClr val="bg1"/>
                </a:solidFill>
                <a:latin typeface="Arial" charset="0"/>
                <a:ea typeface="Arial" charset="0"/>
                <a:cs typeface="Arial" charset="0"/>
              </a:rPr>
              <a:t>Ökonomie</a:t>
            </a:r>
            <a:r>
              <a:rPr lang="de-DE" sz="600" b="1" baseline="0" dirty="0" smtClean="0">
                <a:solidFill>
                  <a:schemeClr val="bg1"/>
                </a:solidFill>
                <a:latin typeface="Arial" charset="0"/>
                <a:ea typeface="Arial" charset="0"/>
                <a:cs typeface="Arial" charset="0"/>
              </a:rPr>
              <a:t> Digitaler Märkte</a:t>
            </a:r>
            <a:endParaRPr sz="600" b="1" dirty="0">
              <a:solidFill>
                <a:schemeClr val="bg1"/>
              </a:solidFill>
              <a:latin typeface="Arial" charset="0"/>
              <a:ea typeface="Arial" charset="0"/>
              <a:cs typeface="Arial" charset="0"/>
            </a:endParaRPr>
          </a:p>
        </p:txBody>
      </p:sp>
      <p:sp>
        <p:nvSpPr>
          <p:cNvPr id="14" name="object 8"/>
          <p:cNvSpPr/>
          <p:nvPr userDrawn="1"/>
        </p:nvSpPr>
        <p:spPr>
          <a:xfrm>
            <a:off x="3074035" y="3347086"/>
            <a:ext cx="1536065" cy="113664"/>
          </a:xfrm>
          <a:custGeom>
            <a:avLst/>
            <a:gdLst/>
            <a:ahLst/>
            <a:cxnLst/>
            <a:rect l="l" t="t" r="r" b="b"/>
            <a:pathLst>
              <a:path w="1536064" h="113664">
                <a:moveTo>
                  <a:pt x="0" y="113085"/>
                </a:moveTo>
                <a:lnTo>
                  <a:pt x="1535978" y="113085"/>
                </a:lnTo>
                <a:lnTo>
                  <a:pt x="1535978" y="0"/>
                </a:lnTo>
                <a:lnTo>
                  <a:pt x="0" y="0"/>
                </a:lnTo>
                <a:lnTo>
                  <a:pt x="0" y="113085"/>
                </a:lnTo>
                <a:close/>
              </a:path>
            </a:pathLst>
          </a:custGeom>
          <a:solidFill>
            <a:srgbClr val="ADADE0"/>
          </a:solidFill>
        </p:spPr>
        <p:txBody>
          <a:bodyPr wrap="square" lIns="0" tIns="0" rIns="0" bIns="0" rtlCol="0"/>
          <a:lstStyle/>
          <a:p>
            <a:endParaRPr/>
          </a:p>
        </p:txBody>
      </p:sp>
      <p:sp>
        <p:nvSpPr>
          <p:cNvPr id="4" name="Foliennummernplatzhalter 3"/>
          <p:cNvSpPr>
            <a:spLocks noGrp="1"/>
          </p:cNvSpPr>
          <p:nvPr>
            <p:ph type="sldNum" sz="quarter" idx="4"/>
          </p:nvPr>
        </p:nvSpPr>
        <p:spPr>
          <a:xfrm>
            <a:off x="3573463" y="3330575"/>
            <a:ext cx="1036637" cy="108586"/>
          </a:xfrm>
          <a:prstGeom prst="rect">
            <a:avLst/>
          </a:prstGeom>
        </p:spPr>
        <p:txBody>
          <a:bodyPr vert="horz" lIns="91440" tIns="45720" rIns="91440" bIns="45720" rtlCol="0" anchor="ctr"/>
          <a:lstStyle>
            <a:lvl1pPr algn="r">
              <a:defRPr sz="800">
                <a:solidFill>
                  <a:schemeClr val="tx1">
                    <a:tint val="75000"/>
                  </a:schemeClr>
                </a:solidFill>
              </a:defRPr>
            </a:lvl1pPr>
          </a:lstStyle>
          <a:p>
            <a:fld id="{9348F7F3-7CD4-4B4E-BF95-D880AC9F13D1}"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0" r:id="rId7"/>
    <p:sldLayoutId id="2147483681" r:id="rId8"/>
    <p:sldLayoutId id="2147483682" r:id="rId9"/>
  </p:sldLayoutIdLst>
  <p:timing>
    <p:tnLst>
      <p:par>
        <p:cTn id="1" dur="indefinite" restart="never" nodeType="tmRoot"/>
      </p:par>
    </p:tnLst>
  </p:timing>
  <p:hf hdr="0" ftr="0" dt="0"/>
  <p:txStyles>
    <p:titleStyle>
      <a:lvl1pPr>
        <a:defRPr>
          <a:latin typeface="+mj-lt"/>
          <a:ea typeface="+mj-ea"/>
          <a:cs typeface="+mj-cs"/>
        </a:defRPr>
      </a:lvl1pPr>
    </p:titleStyle>
    <p:bodyStyle>
      <a:lvl1pPr marL="0" marR="0" indent="0" defTabSz="914400" eaLnBrk="1" fontAlgn="auto" latinLnBrk="0" hangingPunct="1">
        <a:lnSpc>
          <a:spcPct val="100000"/>
        </a:lnSpc>
        <a:spcBef>
          <a:spcPts val="0"/>
        </a:spcBef>
        <a:spcAft>
          <a:spcPts val="600"/>
        </a:spcAft>
        <a:buClr>
          <a:srgbClr val="4747BB"/>
        </a:buClr>
        <a:buSzTx/>
        <a:buFont typeface="Arial" charset="0"/>
        <a:buNone/>
        <a:tabLst/>
        <a:defRPr>
          <a:latin typeface="Arial" charset="0"/>
          <a:ea typeface="Arial" charset="0"/>
          <a:cs typeface="Arial" charset="0"/>
        </a:defRPr>
      </a:lvl1pPr>
      <a:lvl2pPr marL="457200" indent="0">
        <a:spcAft>
          <a:spcPts val="600"/>
        </a:spcAft>
        <a:buClr>
          <a:srgbClr val="4747BB"/>
        </a:buClr>
        <a:buFont typeface="Arial" charset="0"/>
        <a:buNone/>
        <a:defRPr sz="1000">
          <a:latin typeface="Arial" charset="0"/>
          <a:ea typeface="Arial" charset="0"/>
          <a:cs typeface="Arial" charset="0"/>
        </a:defRPr>
      </a:lvl2pPr>
      <a:lvl3pPr marL="914400" indent="0">
        <a:spcAft>
          <a:spcPts val="600"/>
        </a:spcAft>
        <a:buClr>
          <a:srgbClr val="4747BB"/>
        </a:buClr>
        <a:buFont typeface="Arial" charset="0"/>
        <a:buNone/>
        <a:defRPr sz="1000">
          <a:latin typeface="Arial" charset="0"/>
          <a:ea typeface="Arial" charset="0"/>
          <a:cs typeface="Arial" charset="0"/>
        </a:defRPr>
      </a:lvl3pPr>
      <a:lvl4pPr marL="1371600" indent="0">
        <a:spcAft>
          <a:spcPts val="600"/>
        </a:spcAft>
        <a:buClr>
          <a:srgbClr val="4747BB"/>
        </a:buClr>
        <a:buFont typeface="Arial" charset="0"/>
        <a:buNone/>
        <a:defRPr sz="1000">
          <a:latin typeface="Arial" charset="0"/>
          <a:ea typeface="Arial" charset="0"/>
          <a:cs typeface="Arial" charset="0"/>
        </a:defRPr>
      </a:lvl4pPr>
      <a:lvl5pPr marL="1828800" indent="0">
        <a:spcAft>
          <a:spcPts val="600"/>
        </a:spcAft>
        <a:buClr>
          <a:srgbClr val="4747BB"/>
        </a:buClr>
        <a:buFont typeface="Arial" charset="0"/>
        <a:buNone/>
        <a:defRPr sz="1000">
          <a:latin typeface="Arial" charset="0"/>
          <a:ea typeface="Arial" charset="0"/>
          <a:cs typeface="Arial" charset="0"/>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17500" y="920750"/>
            <a:ext cx="3975100" cy="2197100"/>
          </a:xfrm>
          <a:prstGeom prst="rect">
            <a:avLst/>
          </a:prstGeom>
        </p:spPr>
        <p:txBody>
          <a:bodyPr vert="horz" lIns="91440" tIns="45720" rIns="91440" bIns="45720"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0" y="3317315"/>
            <a:ext cx="1540800" cy="147600"/>
          </a:xfrm>
          <a:prstGeom prst="rect">
            <a:avLst/>
          </a:prstGeom>
          <a:solidFill>
            <a:srgbClr val="4747BB"/>
          </a:solidFill>
        </p:spPr>
        <p:txBody>
          <a:bodyPr vert="horz" lIns="91440" tIns="45720" rIns="91440" bIns="45720" rtlCol="0" anchor="ctr"/>
          <a:lstStyle>
            <a:lvl1pPr algn="l">
              <a:defRPr sz="600" b="1">
                <a:solidFill>
                  <a:schemeClr val="bg1"/>
                </a:solidFill>
                <a:latin typeface="Arial" charset="0"/>
                <a:ea typeface="Arial" charset="0"/>
                <a:cs typeface="Arial" charset="0"/>
              </a:defRPr>
            </a:lvl1pPr>
          </a:lstStyle>
          <a:p>
            <a:endParaRPr lang="de-DE" dirty="0"/>
          </a:p>
        </p:txBody>
      </p:sp>
      <p:sp>
        <p:nvSpPr>
          <p:cNvPr id="5" name="Fußzeilenplatzhalter 4"/>
          <p:cNvSpPr>
            <a:spLocks noGrp="1"/>
          </p:cNvSpPr>
          <p:nvPr>
            <p:ph type="ftr" sz="quarter" idx="3"/>
          </p:nvPr>
        </p:nvSpPr>
        <p:spPr>
          <a:xfrm>
            <a:off x="1540799" y="3313150"/>
            <a:ext cx="1540725" cy="147600"/>
          </a:xfrm>
          <a:prstGeom prst="rect">
            <a:avLst/>
          </a:prstGeom>
          <a:solidFill>
            <a:srgbClr val="8484D1"/>
          </a:solidFill>
          <a:ln>
            <a:noFill/>
          </a:ln>
        </p:spPr>
        <p:txBody>
          <a:bodyPr vert="horz" lIns="91440" tIns="45720" rIns="91440" bIns="45720" rtlCol="0" anchor="ctr"/>
          <a:lstStyle>
            <a:lvl1pPr algn="ctr">
              <a:defRPr sz="600" b="1">
                <a:solidFill>
                  <a:schemeClr val="bg1"/>
                </a:solidFill>
                <a:latin typeface="Arial" charset="0"/>
                <a:ea typeface="Arial" charset="0"/>
                <a:cs typeface="Arial" charset="0"/>
              </a:defRPr>
            </a:lvl1pPr>
          </a:lstStyle>
          <a:p>
            <a:endParaRPr lang="de-DE" dirty="0" smtClean="0"/>
          </a:p>
        </p:txBody>
      </p:sp>
      <p:sp>
        <p:nvSpPr>
          <p:cNvPr id="6" name="Foliennummernplatzhalter 5"/>
          <p:cNvSpPr>
            <a:spLocks noGrp="1"/>
          </p:cNvSpPr>
          <p:nvPr>
            <p:ph type="sldNum" sz="quarter" idx="4"/>
          </p:nvPr>
        </p:nvSpPr>
        <p:spPr>
          <a:xfrm>
            <a:off x="3067050" y="3313150"/>
            <a:ext cx="1537200" cy="147600"/>
          </a:xfrm>
          <a:prstGeom prst="rect">
            <a:avLst/>
          </a:prstGeom>
          <a:solidFill>
            <a:srgbClr val="ADADE1"/>
          </a:solidFill>
        </p:spPr>
        <p:txBody>
          <a:bodyPr vert="horz" lIns="91440" tIns="45720" rIns="91440" bIns="45720" rtlCol="0" anchor="ctr"/>
          <a:lstStyle>
            <a:lvl1pPr algn="r">
              <a:defRPr sz="600" b="1">
                <a:solidFill>
                  <a:schemeClr val="bg1"/>
                </a:solidFill>
                <a:latin typeface="Arial" charset="0"/>
                <a:ea typeface="Arial" charset="0"/>
                <a:cs typeface="Arial" charset="0"/>
              </a:defRPr>
            </a:lvl1pPr>
          </a:lstStyle>
          <a:p>
            <a:fld id="{C707C014-BE1A-9743-AA21-E79AE40C9AF4}" type="slidenum">
              <a:rPr lang="de-DE" smtClean="0"/>
              <a:pPr/>
              <a:t>‹Nr.›</a:t>
            </a:fld>
            <a:endParaRPr lang="de-DE" dirty="0"/>
          </a:p>
        </p:txBody>
      </p:sp>
      <p:sp>
        <p:nvSpPr>
          <p:cNvPr id="7" name="object 3"/>
          <p:cNvSpPr/>
          <p:nvPr userDrawn="1"/>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8" name="bk object 16"/>
          <p:cNvSpPr/>
          <p:nvPr userDrawn="1"/>
        </p:nvSpPr>
        <p:spPr>
          <a:xfrm>
            <a:off x="635" y="61"/>
            <a:ext cx="2304415"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4747BA"/>
          </a:solidFill>
        </p:spPr>
        <p:txBody>
          <a:bodyPr wrap="square" lIns="0" tIns="0" rIns="0" bIns="0" rtlCol="0"/>
          <a:lstStyle/>
          <a:p>
            <a:endParaRPr/>
          </a:p>
        </p:txBody>
      </p:sp>
      <p:sp>
        <p:nvSpPr>
          <p:cNvPr id="9" name="Holder 2"/>
          <p:cNvSpPr>
            <a:spLocks noGrp="1"/>
          </p:cNvSpPr>
          <p:nvPr>
            <p:ph type="title"/>
          </p:nvPr>
        </p:nvSpPr>
        <p:spPr>
          <a:xfrm>
            <a:off x="95301" y="243231"/>
            <a:ext cx="4419496" cy="207645"/>
          </a:xfrm>
          <a:prstGeom prst="rect">
            <a:avLst/>
          </a:prstGeom>
        </p:spPr>
        <p:txBody>
          <a:bodyPr wrap="square" lIns="0" tIns="0" rIns="0" bIns="0">
            <a:spAutoFit/>
          </a:bodyPr>
          <a:lstStyle>
            <a:lvl1pPr>
              <a:defRPr sz="1400" b="1" i="0">
                <a:solidFill>
                  <a:srgbClr val="3232B2"/>
                </a:solidFill>
                <a:latin typeface="Arial"/>
                <a:cs typeface="Arial"/>
              </a:defRPr>
            </a:lvl1pPr>
          </a:lstStyle>
          <a:p>
            <a:endParaRPr dirty="0"/>
          </a:p>
        </p:txBody>
      </p:sp>
      <p:sp>
        <p:nvSpPr>
          <p:cNvPr id="11" name="bk object 16"/>
          <p:cNvSpPr/>
          <p:nvPr userDrawn="1"/>
        </p:nvSpPr>
        <p:spPr>
          <a:xfrm>
            <a:off x="2305050" y="-333"/>
            <a:ext cx="2304415"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ADADE1"/>
          </a:solidFill>
        </p:spPr>
        <p:txBody>
          <a:bodyPr wrap="square" lIns="0" tIns="0" rIns="0" bIns="0" rtlCol="0"/>
          <a:lstStyle/>
          <a:p>
            <a:endParaRPr/>
          </a:p>
        </p:txBody>
      </p:sp>
    </p:spTree>
    <p:extLst>
      <p:ext uri="{BB962C8B-B14F-4D97-AF65-F5344CB8AC3E}">
        <p14:creationId xmlns:p14="http://schemas.microsoft.com/office/powerpoint/2010/main" val="17506374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Clr>
          <a:srgbClr val="4747BA"/>
        </a:buClr>
        <a:buFont typeface="Arial"/>
        <a:buChar char="•"/>
        <a:defRPr sz="1600" kern="1200">
          <a:solidFill>
            <a:schemeClr val="tx1"/>
          </a:solidFill>
          <a:latin typeface="Arial" charset="0"/>
          <a:ea typeface="Arial" charset="0"/>
          <a:cs typeface="Arial" charset="0"/>
        </a:defRPr>
      </a:lvl1pPr>
      <a:lvl2pPr marL="685800" indent="-228600" algn="l" defTabSz="914400" rtl="0" eaLnBrk="1" latinLnBrk="0" hangingPunct="1">
        <a:lnSpc>
          <a:spcPct val="100000"/>
        </a:lnSpc>
        <a:spcBef>
          <a:spcPts val="500"/>
        </a:spcBef>
        <a:spcAft>
          <a:spcPts val="600"/>
        </a:spcAft>
        <a:buClr>
          <a:srgbClr val="4747BA"/>
        </a:buClr>
        <a:buFont typeface="Arial"/>
        <a:buChar char="•"/>
        <a:defRPr sz="1400" kern="120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spcAft>
          <a:spcPts val="600"/>
        </a:spcAft>
        <a:buClr>
          <a:srgbClr val="4747BA"/>
        </a:buClr>
        <a:buFont typeface="Arial"/>
        <a:buChar char="•"/>
        <a:defRPr sz="1200" kern="1200">
          <a:solidFill>
            <a:schemeClr val="tx1"/>
          </a:solidFill>
          <a:latin typeface="Arial" charset="0"/>
          <a:ea typeface="Arial" charset="0"/>
          <a:cs typeface="Arial" charset="0"/>
        </a:defRPr>
      </a:lvl3pPr>
      <a:lvl4pPr marL="1600200" indent="-228600" algn="l" defTabSz="914400" rtl="0" eaLnBrk="1" latinLnBrk="0" hangingPunct="1">
        <a:lnSpc>
          <a:spcPct val="100000"/>
        </a:lnSpc>
        <a:spcBef>
          <a:spcPts val="500"/>
        </a:spcBef>
        <a:spcAft>
          <a:spcPts val="600"/>
        </a:spcAft>
        <a:buClr>
          <a:srgbClr val="4747BA"/>
        </a:buClr>
        <a:buFont typeface="Arial"/>
        <a:buChar char="•"/>
        <a:defRPr sz="1100" kern="1200">
          <a:solidFill>
            <a:schemeClr val="tx1"/>
          </a:solidFill>
          <a:latin typeface="Arial" charset="0"/>
          <a:ea typeface="Arial" charset="0"/>
          <a:cs typeface="Arial" charset="0"/>
        </a:defRPr>
      </a:lvl4pPr>
      <a:lvl5pPr marL="2057400" indent="-228600" algn="l" defTabSz="914400" rtl="0" eaLnBrk="1" latinLnBrk="0" hangingPunct="1">
        <a:lnSpc>
          <a:spcPct val="100000"/>
        </a:lnSpc>
        <a:spcBef>
          <a:spcPts val="500"/>
        </a:spcBef>
        <a:spcAft>
          <a:spcPts val="600"/>
        </a:spcAft>
        <a:buClr>
          <a:srgbClr val="4747BA"/>
        </a:buClr>
        <a:buFont typeface="Arial"/>
        <a:buChar char="•"/>
        <a:defRPr sz="11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317500" y="920750"/>
            <a:ext cx="3975100" cy="2197100"/>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bk object 16"/>
          <p:cNvSpPr/>
          <p:nvPr userDrawn="1"/>
        </p:nvSpPr>
        <p:spPr>
          <a:xfrm>
            <a:off x="635" y="61"/>
            <a:ext cx="2304415"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4747BB"/>
          </a:solidFill>
        </p:spPr>
        <p:txBody>
          <a:bodyPr wrap="square" lIns="0" tIns="0" rIns="0" bIns="0" rtlCol="0"/>
          <a:lstStyle/>
          <a:p>
            <a:endParaRPr/>
          </a:p>
        </p:txBody>
      </p:sp>
      <p:sp>
        <p:nvSpPr>
          <p:cNvPr id="9" name="Holder 2"/>
          <p:cNvSpPr>
            <a:spLocks noGrp="1"/>
          </p:cNvSpPr>
          <p:nvPr>
            <p:ph type="title"/>
          </p:nvPr>
        </p:nvSpPr>
        <p:spPr>
          <a:xfrm>
            <a:off x="95301" y="243231"/>
            <a:ext cx="4419496" cy="207645"/>
          </a:xfrm>
          <a:prstGeom prst="rect">
            <a:avLst/>
          </a:prstGeom>
        </p:spPr>
        <p:txBody>
          <a:bodyPr wrap="square" lIns="0" tIns="0" rIns="0" bIns="0">
            <a:spAutoFit/>
          </a:bodyPr>
          <a:lstStyle>
            <a:lvl1pPr>
              <a:defRPr sz="1400" b="1" i="0">
                <a:solidFill>
                  <a:srgbClr val="3232B2"/>
                </a:solidFill>
                <a:latin typeface="Arial"/>
                <a:cs typeface="Arial"/>
              </a:defRPr>
            </a:lvl1pPr>
          </a:lstStyle>
          <a:p>
            <a:endParaRPr dirty="0"/>
          </a:p>
        </p:txBody>
      </p:sp>
      <p:sp>
        <p:nvSpPr>
          <p:cNvPr id="11" name="bk object 16"/>
          <p:cNvSpPr/>
          <p:nvPr userDrawn="1"/>
        </p:nvSpPr>
        <p:spPr>
          <a:xfrm>
            <a:off x="2305050" y="-333"/>
            <a:ext cx="2304415"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818BCF"/>
          </a:solidFill>
        </p:spPr>
        <p:txBody>
          <a:bodyPr wrap="square" lIns="0" tIns="0" rIns="0" bIns="0" rtlCol="0" anchor="ctr"/>
          <a:lstStyle/>
          <a:p>
            <a:pPr algn="ctr"/>
            <a:r>
              <a:rPr lang="de-DE" sz="700" dirty="0">
                <a:solidFill>
                  <a:schemeClr val="bg1"/>
                </a:solidFill>
                <a:latin typeface="Arial" charset="0"/>
                <a:ea typeface="Arial" charset="0"/>
                <a:cs typeface="Arial" charset="0"/>
              </a:rPr>
              <a:t>Grundlagen</a:t>
            </a:r>
            <a:r>
              <a:rPr lang="de-DE" sz="700">
                <a:solidFill>
                  <a:schemeClr val="bg1"/>
                </a:solidFill>
                <a:latin typeface="Arial" charset="0"/>
                <a:ea typeface="Arial" charset="0"/>
                <a:cs typeface="Arial" charset="0"/>
              </a:rPr>
              <a:t>:</a:t>
            </a:r>
            <a:r>
              <a:rPr lang="de-DE" sz="700" baseline="0">
                <a:solidFill>
                  <a:schemeClr val="bg1"/>
                </a:solidFill>
                <a:latin typeface="Arial" charset="0"/>
                <a:ea typeface="Arial" charset="0"/>
                <a:cs typeface="Arial" charset="0"/>
              </a:rPr>
              <a:t> Mikroökonomie</a:t>
            </a:r>
            <a:endParaRPr sz="700" dirty="0">
              <a:solidFill>
                <a:schemeClr val="bg1"/>
              </a:solidFill>
              <a:latin typeface="Arial" charset="0"/>
              <a:ea typeface="Arial" charset="0"/>
              <a:cs typeface="Arial" charset="0"/>
            </a:endParaRPr>
          </a:p>
        </p:txBody>
      </p:sp>
      <p:sp>
        <p:nvSpPr>
          <p:cNvPr id="10" name="bk object 16"/>
          <p:cNvSpPr/>
          <p:nvPr userDrawn="1"/>
        </p:nvSpPr>
        <p:spPr>
          <a:xfrm>
            <a:off x="3991" y="3315970"/>
            <a:ext cx="1548000"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4747BB"/>
          </a:solidFill>
        </p:spPr>
        <p:txBody>
          <a:bodyPr wrap="square" lIns="0" tIns="0" rIns="0" bIns="0" rtlCol="0"/>
          <a:lstStyle/>
          <a:p>
            <a:endParaRPr/>
          </a:p>
        </p:txBody>
      </p:sp>
      <p:sp>
        <p:nvSpPr>
          <p:cNvPr id="12" name="bk object 16"/>
          <p:cNvSpPr/>
          <p:nvPr userDrawn="1"/>
        </p:nvSpPr>
        <p:spPr>
          <a:xfrm>
            <a:off x="3061465" y="3315970"/>
            <a:ext cx="1548000"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ADADE1"/>
          </a:solidFill>
        </p:spPr>
        <p:txBody>
          <a:bodyPr wrap="square" lIns="0" tIns="0" rIns="0" bIns="0" rtlCol="0"/>
          <a:lstStyle/>
          <a:p>
            <a:endParaRPr/>
          </a:p>
        </p:txBody>
      </p:sp>
      <p:sp>
        <p:nvSpPr>
          <p:cNvPr id="13" name="bk object 16"/>
          <p:cNvSpPr/>
          <p:nvPr userDrawn="1"/>
        </p:nvSpPr>
        <p:spPr>
          <a:xfrm>
            <a:off x="1513465" y="3315970"/>
            <a:ext cx="1548000" cy="144780"/>
          </a:xfrm>
          <a:custGeom>
            <a:avLst/>
            <a:gdLst/>
            <a:ahLst/>
            <a:cxnLst/>
            <a:rect l="l" t="t" r="r" b="b"/>
            <a:pathLst>
              <a:path w="2304415" h="144780">
                <a:moveTo>
                  <a:pt x="0" y="144398"/>
                </a:moveTo>
                <a:lnTo>
                  <a:pt x="2303989" y="144398"/>
                </a:lnTo>
                <a:lnTo>
                  <a:pt x="2303989" y="0"/>
                </a:lnTo>
                <a:lnTo>
                  <a:pt x="0" y="0"/>
                </a:lnTo>
                <a:lnTo>
                  <a:pt x="0" y="144398"/>
                </a:lnTo>
                <a:close/>
              </a:path>
            </a:pathLst>
          </a:custGeom>
          <a:solidFill>
            <a:srgbClr val="818BCF"/>
          </a:solidFill>
        </p:spPr>
        <p:txBody>
          <a:bodyPr wrap="square" lIns="0" tIns="0" rIns="0" bIns="0" rtlCol="0"/>
          <a:lstStyle/>
          <a:p>
            <a:endParaRPr/>
          </a:p>
        </p:txBody>
      </p:sp>
      <p:sp>
        <p:nvSpPr>
          <p:cNvPr id="16" name="Foliennummernplatzhalter 5"/>
          <p:cNvSpPr>
            <a:spLocks noGrp="1"/>
          </p:cNvSpPr>
          <p:nvPr>
            <p:ph type="sldNum" sz="quarter" idx="12"/>
          </p:nvPr>
        </p:nvSpPr>
        <p:spPr>
          <a:xfrm>
            <a:off x="3067050" y="3313150"/>
            <a:ext cx="1537200" cy="147600"/>
          </a:xfrm>
          <a:prstGeom prst="rect">
            <a:avLst/>
          </a:prstGeom>
        </p:spPr>
        <p:txBody>
          <a:bodyPr anchor="ctr"/>
          <a:lstStyle>
            <a:lvl1pPr algn="r">
              <a:defRPr sz="600" b="1">
                <a:solidFill>
                  <a:schemeClr val="bg1"/>
                </a:solidFill>
                <a:latin typeface="Arial" charset="0"/>
                <a:ea typeface="Arial" charset="0"/>
                <a:cs typeface="Arial" charset="0"/>
              </a:defRPr>
            </a:lvl1pPr>
          </a:lstStyle>
          <a:p>
            <a:fld id="{C707C014-BE1A-9743-AA21-E79AE40C9AF4}" type="slidenum">
              <a:rPr lang="de-DE" smtClean="0"/>
              <a:pPr/>
              <a:t>‹Nr.›</a:t>
            </a:fld>
            <a:endParaRPr lang="de-DE"/>
          </a:p>
        </p:txBody>
      </p:sp>
    </p:spTree>
    <p:extLst>
      <p:ext uri="{BB962C8B-B14F-4D97-AF65-F5344CB8AC3E}">
        <p14:creationId xmlns:p14="http://schemas.microsoft.com/office/powerpoint/2010/main" val="17538816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0"/>
        </a:spcAft>
        <a:buClr>
          <a:srgbClr val="4747BA"/>
        </a:buClr>
        <a:buFont typeface="Arial"/>
        <a:buChar char="•"/>
        <a:defRPr sz="1400" kern="1200">
          <a:solidFill>
            <a:schemeClr val="tx1"/>
          </a:solidFill>
          <a:latin typeface="Arial" charset="0"/>
          <a:ea typeface="Arial" charset="0"/>
          <a:cs typeface="Arial" charset="0"/>
        </a:defRPr>
      </a:lvl1pPr>
      <a:lvl2pPr marL="685800" indent="-228600" algn="l" defTabSz="914400" rtl="0" eaLnBrk="1" latinLnBrk="0" hangingPunct="1">
        <a:lnSpc>
          <a:spcPct val="100000"/>
        </a:lnSpc>
        <a:spcBef>
          <a:spcPts val="500"/>
        </a:spcBef>
        <a:spcAft>
          <a:spcPts val="0"/>
        </a:spcAft>
        <a:buClr>
          <a:srgbClr val="4747BA"/>
        </a:buClr>
        <a:buFont typeface="Arial"/>
        <a:buChar char="•"/>
        <a:defRPr sz="1200" kern="120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spcAft>
          <a:spcPts val="0"/>
        </a:spcAft>
        <a:buClr>
          <a:srgbClr val="4747BA"/>
        </a:buClr>
        <a:buFont typeface="Arial"/>
        <a:buChar char="•"/>
        <a:defRPr sz="1100" kern="1200">
          <a:solidFill>
            <a:schemeClr val="tx1"/>
          </a:solidFill>
          <a:latin typeface="Arial" charset="0"/>
          <a:ea typeface="Arial" charset="0"/>
          <a:cs typeface="Arial" charset="0"/>
        </a:defRPr>
      </a:lvl3pPr>
      <a:lvl4pPr marL="1600200" indent="-228600" algn="l" defTabSz="914400" rtl="0" eaLnBrk="1" latinLnBrk="0" hangingPunct="1">
        <a:lnSpc>
          <a:spcPct val="100000"/>
        </a:lnSpc>
        <a:spcBef>
          <a:spcPts val="500"/>
        </a:spcBef>
        <a:spcAft>
          <a:spcPts val="0"/>
        </a:spcAft>
        <a:buClr>
          <a:srgbClr val="4747BA"/>
        </a:buClr>
        <a:buFont typeface="Arial"/>
        <a:buChar char="•"/>
        <a:defRPr sz="1050" kern="1200">
          <a:solidFill>
            <a:schemeClr val="tx1"/>
          </a:solidFill>
          <a:latin typeface="Arial" charset="0"/>
          <a:ea typeface="Arial" charset="0"/>
          <a:cs typeface="Arial" charset="0"/>
        </a:defRPr>
      </a:lvl4pPr>
      <a:lvl5pPr marL="2057400" indent="-228600" algn="l" defTabSz="914400" rtl="0" eaLnBrk="1" latinLnBrk="0" hangingPunct="1">
        <a:lnSpc>
          <a:spcPct val="100000"/>
        </a:lnSpc>
        <a:spcBef>
          <a:spcPts val="500"/>
        </a:spcBef>
        <a:spcAft>
          <a:spcPts val="0"/>
        </a:spcAft>
        <a:buClr>
          <a:srgbClr val="4747BA"/>
        </a:buClr>
        <a:buFont typeface="Arial"/>
        <a:buChar char="•"/>
        <a:defRPr sz="105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springer.com/content/pdf/10.1007/978-3-658-04736-8.pdf" TargetMode="External"/><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28.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29.e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130.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31.png"/><Relationship Id="rId3" Type="http://schemas.openxmlformats.org/officeDocument/2006/relationships/image" Target="../media/image13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3.png"/><Relationship Id="rId3" Type="http://schemas.openxmlformats.org/officeDocument/2006/relationships/image" Target="../media/image1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35.png"/></Relationships>
</file>

<file path=ppt/slides/_rels/slide121.xml.rels><?xml version="1.0" encoding="UTF-8" standalone="yes"?>
<Relationships xmlns="http://schemas.openxmlformats.org/package/2006/relationships"><Relationship Id="rId3" Type="http://schemas.openxmlformats.org/officeDocument/2006/relationships/image" Target="../media/image137.png"/><Relationship Id="rId4" Type="http://schemas.openxmlformats.org/officeDocument/2006/relationships/image" Target="../media/image138.png"/><Relationship Id="rId5" Type="http://schemas.openxmlformats.org/officeDocument/2006/relationships/image" Target="../media/image139.png"/><Relationship Id="rId1" Type="http://schemas.openxmlformats.org/officeDocument/2006/relationships/slideLayout" Target="../slideLayouts/slideLayout23.xml"/><Relationship Id="rId2" Type="http://schemas.openxmlformats.org/officeDocument/2006/relationships/image" Target="../media/image136.png"/></Relationships>
</file>

<file path=ppt/slides/_rels/slide122.xml.rels><?xml version="1.0" encoding="UTF-8" standalone="yes"?>
<Relationships xmlns="http://schemas.openxmlformats.org/package/2006/relationships"><Relationship Id="rId3" Type="http://schemas.openxmlformats.org/officeDocument/2006/relationships/slide" Target="slide122.xml"/><Relationship Id="rId4" Type="http://schemas.openxmlformats.org/officeDocument/2006/relationships/image" Target="../media/image140.png"/><Relationship Id="rId5" Type="http://schemas.openxmlformats.org/officeDocument/2006/relationships/image" Target="../media/image141.png"/><Relationship Id="rId1" Type="http://schemas.openxmlformats.org/officeDocument/2006/relationships/slideLayout" Target="../slideLayouts/slideLayout34.xml"/><Relationship Id="rId2" Type="http://schemas.openxmlformats.org/officeDocument/2006/relationships/notesSlide" Target="../notesSlides/notesSlide5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 Id="rId3" Type="http://schemas.openxmlformats.org/officeDocument/2006/relationships/hyperlink" Target="https://localize.shinyapps.io/vl5_app/"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4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43.png"/><Relationship Id="rId3" Type="http://schemas.openxmlformats.org/officeDocument/2006/relationships/image" Target="../media/image144.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45.png"/><Relationship Id="rId3" Type="http://schemas.openxmlformats.org/officeDocument/2006/relationships/image" Target="../media/image14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4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48.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49.png"/><Relationship Id="rId3" Type="http://schemas.openxmlformats.org/officeDocument/2006/relationships/image" Target="../media/image15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5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52.png"/><Relationship Id="rId3" Type="http://schemas.openxmlformats.org/officeDocument/2006/relationships/image" Target="../media/image15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54.png"/><Relationship Id="rId3" Type="http://schemas.openxmlformats.org/officeDocument/2006/relationships/hyperlink" Target="https://localize.shinyapps.io/vl5_app/"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55.png"/><Relationship Id="rId3" Type="http://schemas.openxmlformats.org/officeDocument/2006/relationships/image" Target="../media/image15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57.png"/><Relationship Id="rId3" Type="http://schemas.openxmlformats.org/officeDocument/2006/relationships/image" Target="../media/image15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4.xml"/><Relationship Id="rId3" Type="http://schemas.openxmlformats.org/officeDocument/2006/relationships/image" Target="../media/image159.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5.xml"/><Relationship Id="rId3" Type="http://schemas.openxmlformats.org/officeDocument/2006/relationships/image" Target="../media/image160.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6.xml"/><Relationship Id="rId3" Type="http://schemas.openxmlformats.org/officeDocument/2006/relationships/image" Target="../media/image161.png"/></Relationships>
</file>

<file path=ppt/slides/_rels/slide138.xml.rels><?xml version="1.0" encoding="UTF-8" standalone="yes"?>
<Relationships xmlns="http://schemas.openxmlformats.org/package/2006/relationships"><Relationship Id="rId3" Type="http://schemas.openxmlformats.org/officeDocument/2006/relationships/image" Target="../media/image162.png"/><Relationship Id="rId4" Type="http://schemas.openxmlformats.org/officeDocument/2006/relationships/image" Target="../media/image163.png"/><Relationship Id="rId5" Type="http://schemas.openxmlformats.org/officeDocument/2006/relationships/image" Target="../media/image164.png"/><Relationship Id="rId1" Type="http://schemas.openxmlformats.org/officeDocument/2006/relationships/slideLayout" Target="../slideLayouts/slideLayout23.xml"/><Relationship Id="rId2" Type="http://schemas.openxmlformats.org/officeDocument/2006/relationships/notesSlide" Target="../notesSlides/notesSlide57.xml"/></Relationships>
</file>

<file path=ppt/slides/_rels/slide139.xml.rels><?xml version="1.0" encoding="UTF-8" standalone="yes"?>
<Relationships xmlns="http://schemas.openxmlformats.org/package/2006/relationships"><Relationship Id="rId3" Type="http://schemas.openxmlformats.org/officeDocument/2006/relationships/image" Target="../media/image165.png"/><Relationship Id="rId4" Type="http://schemas.openxmlformats.org/officeDocument/2006/relationships/image" Target="../media/image166.png"/><Relationship Id="rId5" Type="http://schemas.openxmlformats.org/officeDocument/2006/relationships/image" Target="../media/image167.png"/><Relationship Id="rId1" Type="http://schemas.openxmlformats.org/officeDocument/2006/relationships/slideLayout" Target="../slideLayouts/slideLayout23.xml"/><Relationship Id="rId2" Type="http://schemas.openxmlformats.org/officeDocument/2006/relationships/notesSlide" Target="../notesSlides/notesSlide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9.xml"/><Relationship Id="rId3" Type="http://schemas.openxmlformats.org/officeDocument/2006/relationships/image" Target="../media/image168.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hyperlink" Target="https://localize.shinyapps.io/vl5_app/" TargetMode="External"/><Relationship Id="rId3" Type="http://schemas.openxmlformats.org/officeDocument/2006/relationships/image" Target="../media/image169.png"/></Relationships>
</file>

<file path=ppt/slides/_rels/slide142.xml.rels><?xml version="1.0" encoding="UTF-8" standalone="yes"?>
<Relationships xmlns="http://schemas.openxmlformats.org/package/2006/relationships"><Relationship Id="rId3" Type="http://schemas.openxmlformats.org/officeDocument/2006/relationships/image" Target="../media/image170.png"/><Relationship Id="rId4" Type="http://schemas.openxmlformats.org/officeDocument/2006/relationships/image" Target="../media/image171.png"/><Relationship Id="rId5" Type="http://schemas.openxmlformats.org/officeDocument/2006/relationships/image" Target="../media/image172.png"/><Relationship Id="rId1" Type="http://schemas.openxmlformats.org/officeDocument/2006/relationships/slideLayout" Target="../slideLayouts/slideLayout23.xml"/><Relationship Id="rId2" Type="http://schemas.openxmlformats.org/officeDocument/2006/relationships/notesSlide" Target="../notesSlides/notesSlide60.xml"/></Relationships>
</file>

<file path=ppt/slides/_rels/slide143.xml.rels><?xml version="1.0" encoding="UTF-8" standalone="yes"?>
<Relationships xmlns="http://schemas.openxmlformats.org/package/2006/relationships"><Relationship Id="rId3" Type="http://schemas.openxmlformats.org/officeDocument/2006/relationships/image" Target="../media/image173.png"/><Relationship Id="rId4" Type="http://schemas.openxmlformats.org/officeDocument/2006/relationships/image" Target="../media/image174.png"/><Relationship Id="rId1" Type="http://schemas.openxmlformats.org/officeDocument/2006/relationships/slideLayout" Target="../slideLayouts/slideLayout23.xml"/><Relationship Id="rId2" Type="http://schemas.openxmlformats.org/officeDocument/2006/relationships/hyperlink" Target="https://localize.shinyapps.io/vl5_app/"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75.png"/><Relationship Id="rId3" Type="http://schemas.openxmlformats.org/officeDocument/2006/relationships/image" Target="../media/image176.png"/></Relationships>
</file>

<file path=ppt/slides/_rels/slide145.xml.rels><?xml version="1.0" encoding="UTF-8" standalone="yes"?>
<Relationships xmlns="http://schemas.openxmlformats.org/package/2006/relationships"><Relationship Id="rId3" Type="http://schemas.openxmlformats.org/officeDocument/2006/relationships/image" Target="../media/image177.png"/><Relationship Id="rId4" Type="http://schemas.openxmlformats.org/officeDocument/2006/relationships/image" Target="../media/image178.png"/><Relationship Id="rId1" Type="http://schemas.openxmlformats.org/officeDocument/2006/relationships/slideLayout" Target="../slideLayouts/slideLayout23.xml"/><Relationship Id="rId2" Type="http://schemas.openxmlformats.org/officeDocument/2006/relationships/notesSlide" Target="../notesSlides/notesSlide6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7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www.youtube.com/watch?v=3ve2wT8HWiE"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6.png"/><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9.png"/><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3.xml"/><Relationship Id="rId2"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pn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4.png"/><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27.png"/><Relationship Id="rId1" Type="http://schemas.openxmlformats.org/officeDocument/2006/relationships/slideLayout" Target="../slideLayouts/slideLayout28.xml"/><Relationship Id="rId2"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23.xml"/><Relationship Id="rId2"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3.xml"/><Relationship Id="rId2"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41.png"/><Relationship Id="rId3"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23.xml"/><Relationship Id="rId2"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4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4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4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5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51.png"/><Relationship Id="rId3" Type="http://schemas.openxmlformats.org/officeDocument/2006/relationships/image" Target="../media/image5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53.png"/><Relationship Id="rId3" Type="http://schemas.openxmlformats.org/officeDocument/2006/relationships/image" Target="../media/image5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5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23.xml"/><Relationship Id="rId2" Type="http://schemas.openxmlformats.org/officeDocument/2006/relationships/image" Target="../media/image56.png"/></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3.xml"/><Relationship Id="rId2"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3.xml"/><Relationship Id="rId2"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6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85.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1.jpeg"/><Relationship Id="rId5" Type="http://schemas.openxmlformats.org/officeDocument/2006/relationships/image" Target="../media/image63.jpg"/><Relationship Id="rId6" Type="http://schemas.openxmlformats.org/officeDocument/2006/relationships/image" Target="../media/image64.jpg"/><Relationship Id="rId7" Type="http://schemas.openxmlformats.org/officeDocument/2006/relationships/image" Target="../media/image65.jpg"/><Relationship Id="rId8" Type="http://schemas.openxmlformats.org/officeDocument/2006/relationships/image" Target="../media/image66.jpg"/><Relationship Id="rId9" Type="http://schemas.openxmlformats.org/officeDocument/2006/relationships/image" Target="../media/image3.png"/><Relationship Id="rId10" Type="http://schemas.openxmlformats.org/officeDocument/2006/relationships/image" Target="../media/image4.jpeg"/><Relationship Id="rId11" Type="http://schemas.openxmlformats.org/officeDocument/2006/relationships/image" Target="../media/image67.jpeg"/><Relationship Id="rId1" Type="http://schemas.openxmlformats.org/officeDocument/2006/relationships/slideLayout" Target="../slideLayouts/slideLayout23.xml"/><Relationship Id="rId2" Type="http://schemas.openxmlformats.org/officeDocument/2006/relationships/notesSlide" Target="../notesSlides/notesSlide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link.springer.com/content/pdf/10.1007/978-3-658-04736-8.pdf" TargetMode="External"/><Relationship Id="rId4" Type="http://schemas.openxmlformats.org/officeDocument/2006/relationships/hyperlink" Target="https://digitalcommons.law.yale.edu/cgi/viewcontent.cgi?referer=https://www.google.com/&amp;httpsredir=1&amp;article=1144&amp;context=yjreg" TargetMode="External"/><Relationship Id="rId5" Type="http://schemas.openxmlformats.org/officeDocument/2006/relationships/hyperlink" Target="https://scholar.google.de/scholar?hl=de&amp;as_sdt=0,5&amp;q=David+S.+Evans+platforms&amp;btnG=" TargetMode="External"/><Relationship Id="rId6" Type="http://schemas.openxmlformats.org/officeDocument/2006/relationships/hyperlink" Target="https://www.rchss.sinica.edu.tw/cibs/pdf/RochetTirole3.pdf" TargetMode="External"/><Relationship Id="rId7" Type="http://schemas.openxmlformats.org/officeDocument/2006/relationships/hyperlink" Target="https://www.jstor.org/stable/25046266?seq=8#metadata_info_tab_contents" TargetMode="External"/><Relationship Id="rId8"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s>
</file>

<file path=ppt/slides/_rels/slide91.xml.rels><?xml version="1.0" encoding="UTF-8" standalone="yes"?>
<Relationships xmlns="http://schemas.openxmlformats.org/package/2006/relationships"><Relationship Id="rId9" Type="http://schemas.openxmlformats.org/officeDocument/2006/relationships/image" Target="../media/image75.png"/><Relationship Id="rId20" Type="http://schemas.openxmlformats.org/officeDocument/2006/relationships/image" Target="../media/image86.png"/><Relationship Id="rId21" Type="http://schemas.openxmlformats.org/officeDocument/2006/relationships/image" Target="../media/image87.png"/><Relationship Id="rId22" Type="http://schemas.openxmlformats.org/officeDocument/2006/relationships/image" Target="../media/image88.png"/><Relationship Id="rId23" Type="http://schemas.openxmlformats.org/officeDocument/2006/relationships/image" Target="../media/image89.png"/><Relationship Id="rId24" Type="http://schemas.openxmlformats.org/officeDocument/2006/relationships/image" Target="../media/image90.jpeg"/><Relationship Id="rId10" Type="http://schemas.openxmlformats.org/officeDocument/2006/relationships/image" Target="../media/image76.png"/><Relationship Id="rId11" Type="http://schemas.openxmlformats.org/officeDocument/2006/relationships/image" Target="../media/image77.png"/><Relationship Id="rId12" Type="http://schemas.openxmlformats.org/officeDocument/2006/relationships/image" Target="../media/image78.png"/><Relationship Id="rId13" Type="http://schemas.openxmlformats.org/officeDocument/2006/relationships/image" Target="../media/image79.jpeg"/><Relationship Id="rId14" Type="http://schemas.openxmlformats.org/officeDocument/2006/relationships/image" Target="../media/image80.jpeg"/><Relationship Id="rId15" Type="http://schemas.openxmlformats.org/officeDocument/2006/relationships/image" Target="../media/image81.jpeg"/><Relationship Id="rId16" Type="http://schemas.openxmlformats.org/officeDocument/2006/relationships/image" Target="../media/image82.jpeg"/><Relationship Id="rId17" Type="http://schemas.openxmlformats.org/officeDocument/2006/relationships/image" Target="../media/image83.png"/><Relationship Id="rId18" Type="http://schemas.openxmlformats.org/officeDocument/2006/relationships/image" Target="../media/image84.png"/><Relationship Id="rId19" Type="http://schemas.openxmlformats.org/officeDocument/2006/relationships/image" Target="../media/image85.png"/><Relationship Id="rId1" Type="http://schemas.openxmlformats.org/officeDocument/2006/relationships/slideLayout" Target="../slideLayouts/slideLayout23.xml"/><Relationship Id="rId2" Type="http://schemas.openxmlformats.org/officeDocument/2006/relationships/image" Target="../media/image68.emf"/><Relationship Id="rId3" Type="http://schemas.openxmlformats.org/officeDocument/2006/relationships/image" Target="../media/image69.jpeg"/><Relationship Id="rId4" Type="http://schemas.openxmlformats.org/officeDocument/2006/relationships/image" Target="../media/image70.jpeg"/><Relationship Id="rId5" Type="http://schemas.openxmlformats.org/officeDocument/2006/relationships/image" Target="../media/image71.jpeg"/><Relationship Id="rId6" Type="http://schemas.openxmlformats.org/officeDocument/2006/relationships/image" Target="../media/image72.jpeg"/><Relationship Id="rId7" Type="http://schemas.openxmlformats.org/officeDocument/2006/relationships/image" Target="../media/image73.jpeg"/><Relationship Id="rId8" Type="http://schemas.openxmlformats.org/officeDocument/2006/relationships/image" Target="../media/image7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93.xml.rels><?xml version="1.0" encoding="UTF-8" standalone="yes"?>
<Relationships xmlns="http://schemas.openxmlformats.org/package/2006/relationships"><Relationship Id="rId11" Type="http://schemas.openxmlformats.org/officeDocument/2006/relationships/image" Target="../media/image99.jpeg"/><Relationship Id="rId12" Type="http://schemas.openxmlformats.org/officeDocument/2006/relationships/image" Target="../media/image100.png"/><Relationship Id="rId13" Type="http://schemas.openxmlformats.org/officeDocument/2006/relationships/image" Target="../media/image101.png"/><Relationship Id="rId14" Type="http://schemas.openxmlformats.org/officeDocument/2006/relationships/image" Target="../media/image102.jpeg"/><Relationship Id="rId15" Type="http://schemas.openxmlformats.org/officeDocument/2006/relationships/image" Target="../media/image103.png"/><Relationship Id="rId16" Type="http://schemas.openxmlformats.org/officeDocument/2006/relationships/image" Target="../media/image104.png"/><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91.jpeg"/><Relationship Id="rId4" Type="http://schemas.openxmlformats.org/officeDocument/2006/relationships/image" Target="../media/image92.jpeg"/><Relationship Id="rId5" Type="http://schemas.openxmlformats.org/officeDocument/2006/relationships/image" Target="../media/image93.emf"/><Relationship Id="rId6" Type="http://schemas.openxmlformats.org/officeDocument/2006/relationships/image" Target="../media/image94.jpeg"/><Relationship Id="rId7" Type="http://schemas.openxmlformats.org/officeDocument/2006/relationships/image" Target="../media/image95.jpeg"/><Relationship Id="rId8" Type="http://schemas.openxmlformats.org/officeDocument/2006/relationships/image" Target="../media/image96.png"/><Relationship Id="rId9" Type="http://schemas.openxmlformats.org/officeDocument/2006/relationships/image" Target="../media/image97.jpeg"/><Relationship Id="rId10" Type="http://schemas.openxmlformats.org/officeDocument/2006/relationships/image" Target="../media/image9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95.xml.rels><?xml version="1.0" encoding="UTF-8" standalone="yes"?>
<Relationships xmlns="http://schemas.openxmlformats.org/package/2006/relationships"><Relationship Id="rId11" Type="http://schemas.openxmlformats.org/officeDocument/2006/relationships/image" Target="../media/image113.jpeg"/><Relationship Id="rId12" Type="http://schemas.openxmlformats.org/officeDocument/2006/relationships/image" Target="../media/image114.png"/><Relationship Id="rId1" Type="http://schemas.openxmlformats.org/officeDocument/2006/relationships/slideLayout" Target="../slideLayouts/slideLayout23.xml"/><Relationship Id="rId2" Type="http://schemas.openxmlformats.org/officeDocument/2006/relationships/notesSlide" Target="../notesSlides/notesSlide41.xml"/><Relationship Id="rId3" Type="http://schemas.openxmlformats.org/officeDocument/2006/relationships/image" Target="../media/image105.png"/><Relationship Id="rId4" Type="http://schemas.openxmlformats.org/officeDocument/2006/relationships/image" Target="../media/image106.jpeg"/><Relationship Id="rId5" Type="http://schemas.openxmlformats.org/officeDocument/2006/relationships/image" Target="../media/image107.emf"/><Relationship Id="rId6" Type="http://schemas.openxmlformats.org/officeDocument/2006/relationships/image" Target="../media/image108.png"/><Relationship Id="rId7" Type="http://schemas.openxmlformats.org/officeDocument/2006/relationships/image" Target="../media/image109.png"/><Relationship Id="rId8" Type="http://schemas.openxmlformats.org/officeDocument/2006/relationships/image" Target="../media/image110.jpeg"/><Relationship Id="rId9" Type="http://schemas.openxmlformats.org/officeDocument/2006/relationships/image" Target="../media/image111.jpeg"/><Relationship Id="rId10" Type="http://schemas.openxmlformats.org/officeDocument/2006/relationships/image" Target="../media/image11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97.xml.rels><?xml version="1.0" encoding="UTF-8" standalone="yes"?>
<Relationships xmlns="http://schemas.openxmlformats.org/package/2006/relationships"><Relationship Id="rId11" Type="http://schemas.openxmlformats.org/officeDocument/2006/relationships/image" Target="../media/image123.png"/><Relationship Id="rId12" Type="http://schemas.openxmlformats.org/officeDocument/2006/relationships/image" Target="../media/image124.png"/><Relationship Id="rId13" Type="http://schemas.openxmlformats.org/officeDocument/2006/relationships/image" Target="../media/image125.png"/><Relationship Id="rId14" Type="http://schemas.openxmlformats.org/officeDocument/2006/relationships/image" Target="../media/image126.jpeg"/><Relationship Id="rId1" Type="http://schemas.openxmlformats.org/officeDocument/2006/relationships/slideLayout" Target="../slideLayouts/slideLayout23.xml"/><Relationship Id="rId2" Type="http://schemas.openxmlformats.org/officeDocument/2006/relationships/notesSlide" Target="../notesSlides/notesSlide43.xml"/><Relationship Id="rId3" Type="http://schemas.openxmlformats.org/officeDocument/2006/relationships/image" Target="../media/image115.emf"/><Relationship Id="rId4" Type="http://schemas.openxmlformats.org/officeDocument/2006/relationships/image" Target="../media/image116.jpeg"/><Relationship Id="rId5" Type="http://schemas.openxmlformats.org/officeDocument/2006/relationships/image" Target="../media/image117.gif"/><Relationship Id="rId6" Type="http://schemas.openxmlformats.org/officeDocument/2006/relationships/image" Target="../media/image118.jpeg"/><Relationship Id="rId7" Type="http://schemas.openxmlformats.org/officeDocument/2006/relationships/image" Target="../media/image119.png"/><Relationship Id="rId8" Type="http://schemas.openxmlformats.org/officeDocument/2006/relationships/image" Target="../media/image120.png"/><Relationship Id="rId9" Type="http://schemas.openxmlformats.org/officeDocument/2006/relationships/image" Target="../media/image121.png"/><Relationship Id="rId10" Type="http://schemas.openxmlformats.org/officeDocument/2006/relationships/image" Target="../media/image12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127.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3989" y="61"/>
            <a:ext cx="2304415" cy="144780"/>
          </a:xfrm>
          <a:custGeom>
            <a:avLst/>
            <a:gdLst/>
            <a:ahLst/>
            <a:cxnLst/>
            <a:rect l="l" t="t" r="r" b="b"/>
            <a:pathLst>
              <a:path w="2304415" h="144780">
                <a:moveTo>
                  <a:pt x="0" y="144398"/>
                </a:moveTo>
                <a:lnTo>
                  <a:pt x="2303951" y="144398"/>
                </a:lnTo>
                <a:lnTo>
                  <a:pt x="2303951" y="0"/>
                </a:lnTo>
                <a:lnTo>
                  <a:pt x="0" y="0"/>
                </a:lnTo>
                <a:lnTo>
                  <a:pt x="0" y="144398"/>
                </a:lnTo>
              </a:path>
            </a:pathLst>
          </a:custGeom>
          <a:solidFill>
            <a:srgbClr val="ADADE0"/>
          </a:solidFill>
        </p:spPr>
        <p:txBody>
          <a:bodyPr wrap="square" lIns="0" tIns="0" rIns="0" bIns="0" rtlCol="0"/>
          <a:lstStyle/>
          <a:p>
            <a:endParaRPr/>
          </a:p>
        </p:txBody>
      </p:sp>
      <p:sp>
        <p:nvSpPr>
          <p:cNvPr id="6" name="object 6"/>
          <p:cNvSpPr/>
          <p:nvPr/>
        </p:nvSpPr>
        <p:spPr>
          <a:xfrm>
            <a:off x="0" y="3342965"/>
            <a:ext cx="1536065" cy="113664"/>
          </a:xfrm>
          <a:custGeom>
            <a:avLst/>
            <a:gdLst/>
            <a:ahLst/>
            <a:cxnLst/>
            <a:rect l="l" t="t" r="r" b="b"/>
            <a:pathLst>
              <a:path w="1536065" h="113664">
                <a:moveTo>
                  <a:pt x="0" y="113085"/>
                </a:moveTo>
                <a:lnTo>
                  <a:pt x="1535978" y="113085"/>
                </a:lnTo>
                <a:lnTo>
                  <a:pt x="1535978" y="0"/>
                </a:lnTo>
                <a:lnTo>
                  <a:pt x="0" y="0"/>
                </a:lnTo>
                <a:lnTo>
                  <a:pt x="0" y="113085"/>
                </a:lnTo>
                <a:close/>
              </a:path>
            </a:pathLst>
          </a:custGeom>
          <a:solidFill>
            <a:srgbClr val="4747BA"/>
          </a:solidFill>
        </p:spPr>
        <p:txBody>
          <a:bodyPr wrap="square" lIns="0" tIns="0" rIns="0" bIns="0" rtlCol="0"/>
          <a:lstStyle/>
          <a:p>
            <a:endParaRPr/>
          </a:p>
        </p:txBody>
      </p:sp>
      <p:sp>
        <p:nvSpPr>
          <p:cNvPr id="7" name="object 7"/>
          <p:cNvSpPr/>
          <p:nvPr/>
        </p:nvSpPr>
        <p:spPr>
          <a:xfrm>
            <a:off x="1535978" y="3342965"/>
            <a:ext cx="1536065" cy="113664"/>
          </a:xfrm>
          <a:custGeom>
            <a:avLst/>
            <a:gdLst/>
            <a:ahLst/>
            <a:cxnLst/>
            <a:rect l="l" t="t" r="r" b="b"/>
            <a:pathLst>
              <a:path w="1536064" h="113664">
                <a:moveTo>
                  <a:pt x="0" y="113085"/>
                </a:moveTo>
                <a:lnTo>
                  <a:pt x="1535978" y="113085"/>
                </a:lnTo>
                <a:lnTo>
                  <a:pt x="1535978" y="0"/>
                </a:lnTo>
                <a:lnTo>
                  <a:pt x="0" y="0"/>
                </a:lnTo>
                <a:lnTo>
                  <a:pt x="0" y="113085"/>
                </a:lnTo>
                <a:close/>
              </a:path>
            </a:pathLst>
          </a:custGeom>
          <a:solidFill>
            <a:srgbClr val="8484D1"/>
          </a:solidFill>
        </p:spPr>
        <p:txBody>
          <a:bodyPr wrap="square" lIns="0" tIns="0" rIns="0" bIns="0" rtlCol="0"/>
          <a:lstStyle/>
          <a:p>
            <a:endParaRPr/>
          </a:p>
        </p:txBody>
      </p:sp>
      <p:sp>
        <p:nvSpPr>
          <p:cNvPr id="8" name="object 8"/>
          <p:cNvSpPr/>
          <p:nvPr/>
        </p:nvSpPr>
        <p:spPr>
          <a:xfrm>
            <a:off x="3071957" y="3342965"/>
            <a:ext cx="1536065" cy="113664"/>
          </a:xfrm>
          <a:custGeom>
            <a:avLst/>
            <a:gdLst/>
            <a:ahLst/>
            <a:cxnLst/>
            <a:rect l="l" t="t" r="r" b="b"/>
            <a:pathLst>
              <a:path w="1536064" h="113664">
                <a:moveTo>
                  <a:pt x="0" y="113085"/>
                </a:moveTo>
                <a:lnTo>
                  <a:pt x="1535978" y="113085"/>
                </a:lnTo>
                <a:lnTo>
                  <a:pt x="1535978" y="0"/>
                </a:lnTo>
                <a:lnTo>
                  <a:pt x="0" y="0"/>
                </a:lnTo>
                <a:lnTo>
                  <a:pt x="0" y="113085"/>
                </a:lnTo>
                <a:close/>
              </a:path>
            </a:pathLst>
          </a:custGeom>
          <a:solidFill>
            <a:srgbClr val="ADADE0"/>
          </a:solidFill>
        </p:spPr>
        <p:txBody>
          <a:bodyPr wrap="square" lIns="0" tIns="0" rIns="0" bIns="0" rtlCol="0"/>
          <a:lstStyle/>
          <a:p>
            <a:endParaRPr/>
          </a:p>
        </p:txBody>
      </p:sp>
      <p:sp>
        <p:nvSpPr>
          <p:cNvPr id="13" name="Titel 12"/>
          <p:cNvSpPr>
            <a:spLocks noGrp="1"/>
          </p:cNvSpPr>
          <p:nvPr>
            <p:ph type="ctrTitle"/>
          </p:nvPr>
        </p:nvSpPr>
        <p:spPr>
          <a:xfrm>
            <a:off x="345757" y="1072832"/>
            <a:ext cx="3918585" cy="215444"/>
          </a:xfrm>
        </p:spPr>
        <p:txBody>
          <a:bodyPr/>
          <a:lstStyle/>
          <a:p>
            <a:r>
              <a:rPr lang="de-DE" dirty="0" smtClean="0"/>
              <a:t>Ökonomik digitaler Märkte</a:t>
            </a:r>
            <a:endParaRPr lang="de-DE" sz="1000" dirty="0"/>
          </a:p>
        </p:txBody>
      </p:sp>
      <p:sp>
        <p:nvSpPr>
          <p:cNvPr id="14" name="Untertitel 13"/>
          <p:cNvSpPr>
            <a:spLocks noGrp="1"/>
          </p:cNvSpPr>
          <p:nvPr>
            <p:ph type="subTitle" idx="4"/>
          </p:nvPr>
        </p:nvSpPr>
        <p:spPr>
          <a:xfrm>
            <a:off x="691515" y="1938020"/>
            <a:ext cx="3227069" cy="400110"/>
          </a:xfrm>
        </p:spPr>
        <p:txBody>
          <a:bodyPr/>
          <a:lstStyle/>
          <a:p>
            <a:r>
              <a:rPr lang="de-DE" dirty="0" smtClean="0">
                <a:solidFill>
                  <a:srgbClr val="ADADE0"/>
                </a:solidFill>
              </a:rPr>
              <a:t>Prof</a:t>
            </a:r>
            <a:r>
              <a:rPr lang="de-DE" dirty="0">
                <a:solidFill>
                  <a:srgbClr val="ADADE0"/>
                </a:solidFill>
              </a:rPr>
              <a:t>. Dr. Ralf Dewenter</a:t>
            </a:r>
          </a:p>
          <a:p>
            <a:r>
              <a:rPr lang="de-DE" sz="1000" dirty="0">
                <a:solidFill>
                  <a:srgbClr val="ADADE0"/>
                </a:solidFill>
              </a:rPr>
              <a:t>WT </a:t>
            </a:r>
            <a:r>
              <a:rPr lang="de-DE" sz="1000" dirty="0" smtClean="0">
                <a:solidFill>
                  <a:srgbClr val="ADADE0"/>
                </a:solidFill>
              </a:rPr>
              <a:t>2019</a:t>
            </a:r>
            <a:endParaRPr lang="de-DE" sz="1000" dirty="0">
              <a:solidFill>
                <a:srgbClr val="ADADE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0" dirty="0"/>
              <a:t>Li</a:t>
            </a:r>
            <a:r>
              <a:rPr spc="110" dirty="0"/>
              <a:t>t</a:t>
            </a:r>
            <a:r>
              <a:rPr spc="5" dirty="0"/>
              <a:t>erat</a:t>
            </a:r>
            <a:r>
              <a:rPr spc="-35" dirty="0"/>
              <a:t>ur</a:t>
            </a:r>
          </a:p>
        </p:txBody>
      </p:sp>
      <p:pic>
        <p:nvPicPr>
          <p:cNvPr id="3" name="Grafik 2">
            <a:hlinkClick r:id="rId3"/>
          </p:cNvPr>
          <p:cNvPicPr>
            <a:picLocks noChangeAspect="1"/>
          </p:cNvPicPr>
          <p:nvPr/>
        </p:nvPicPr>
        <p:blipFill>
          <a:blip r:embed="rId4"/>
          <a:stretch>
            <a:fillRect/>
          </a:stretch>
        </p:blipFill>
        <p:spPr>
          <a:xfrm>
            <a:off x="1355765" y="511175"/>
            <a:ext cx="1898568" cy="2698224"/>
          </a:xfrm>
          <a:prstGeom prst="rect">
            <a:avLst/>
          </a:prstGeom>
        </p:spPr>
      </p:pic>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10</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Literatur</a:t>
            </a:r>
            <a:endParaRPr lang="de-DE" sz="800" dirty="0">
              <a:solidFill>
                <a:schemeClr val="bg1"/>
              </a:solidFill>
            </a:endParaRPr>
          </a:p>
        </p:txBody>
      </p:sp>
    </p:spTree>
    <p:extLst>
      <p:ext uri="{BB962C8B-B14F-4D97-AF65-F5344CB8AC3E}">
        <p14:creationId xmlns:p14="http://schemas.microsoft.com/office/powerpoint/2010/main" val="188832168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52450" y="663575"/>
            <a:ext cx="3753362" cy="1800000"/>
          </a:xfrm>
          <a:prstGeom prst="rect">
            <a:avLst/>
          </a:prstGeom>
        </p:spPr>
      </p:pic>
    </p:spTree>
    <p:extLst>
      <p:ext uri="{BB962C8B-B14F-4D97-AF65-F5344CB8AC3E}">
        <p14:creationId xmlns:p14="http://schemas.microsoft.com/office/powerpoint/2010/main" val="150194281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202268" y="892175"/>
            <a:ext cx="4191000" cy="1828193"/>
          </a:xfrm>
        </p:spPr>
        <p:txBody>
          <a:bodyPr/>
          <a:lstStyle/>
          <a:p>
            <a:pPr algn="l"/>
            <a:r>
              <a:rPr lang="de-DE" sz="1100" b="0" dirty="0" smtClean="0">
                <a:solidFill>
                  <a:srgbClr val="4747BC"/>
                </a:solidFill>
              </a:rPr>
              <a:t>Die </a:t>
            </a:r>
            <a:r>
              <a:rPr lang="de-DE" sz="1100" b="0" dirty="0">
                <a:solidFill>
                  <a:srgbClr val="4747BC"/>
                </a:solidFill>
              </a:rPr>
              <a:t>Beziehungen zw. den Netzwerken können auch als Komplementaritäten bezeichnet werden </a:t>
            </a:r>
            <a:r>
              <a:rPr lang="de-DE" sz="1100" b="0" dirty="0" smtClean="0">
                <a:solidFill>
                  <a:srgbClr val="4747BC"/>
                </a:solidFill>
              </a:rPr>
              <a:t/>
            </a:r>
            <a:br>
              <a:rPr lang="de-DE" sz="1100" b="0" dirty="0" smtClean="0">
                <a:solidFill>
                  <a:srgbClr val="4747BC"/>
                </a:solidFill>
              </a:rPr>
            </a:br>
            <a:r>
              <a:rPr lang="de-DE" sz="1100" b="0" dirty="0">
                <a:solidFill>
                  <a:srgbClr val="4747BC"/>
                </a:solidFill>
              </a:rPr>
              <a:t/>
            </a:r>
            <a:br>
              <a:rPr lang="de-DE" sz="1100" b="0" dirty="0">
                <a:solidFill>
                  <a:srgbClr val="4747BC"/>
                </a:solidFill>
              </a:rPr>
            </a:br>
            <a:r>
              <a:rPr lang="de-DE" sz="1100" b="0" dirty="0">
                <a:solidFill>
                  <a:srgbClr val="4747BC"/>
                </a:solidFill>
              </a:rPr>
              <a:t>Dennoch werden nicht einfach komplementäre Produkte gehandelt </a:t>
            </a:r>
            <a:br>
              <a:rPr lang="de-DE" sz="1100" b="0" dirty="0">
                <a:solidFill>
                  <a:srgbClr val="4747BC"/>
                </a:solidFill>
              </a:rPr>
            </a:br>
            <a:r>
              <a:rPr lang="de-DE" sz="1100" b="0" dirty="0">
                <a:solidFill>
                  <a:srgbClr val="4747BC"/>
                </a:solidFill>
              </a:rPr>
              <a:t>Nicht der Preis des anderen Marktes ist relevant, sondern die Menge (bzw. Netzgröße) </a:t>
            </a:r>
            <a:r>
              <a:rPr lang="de-DE" sz="1100" b="0" dirty="0" smtClean="0">
                <a:solidFill>
                  <a:srgbClr val="4747BC"/>
                </a:solidFill>
              </a:rPr>
              <a:t/>
            </a:r>
            <a:br>
              <a:rPr lang="de-DE" sz="1100" b="0" dirty="0" smtClean="0">
                <a:solidFill>
                  <a:srgbClr val="4747BC"/>
                </a:solidFill>
              </a:rPr>
            </a:br>
            <a:r>
              <a:rPr lang="de-DE" sz="1100" b="0" dirty="0">
                <a:solidFill>
                  <a:srgbClr val="4747BC"/>
                </a:solidFill>
              </a:rPr>
              <a:t/>
            </a:r>
            <a:br>
              <a:rPr lang="de-DE" sz="1100" b="0" dirty="0">
                <a:solidFill>
                  <a:srgbClr val="4747BC"/>
                </a:solidFill>
              </a:rPr>
            </a:br>
            <a:r>
              <a:rPr lang="de-DE" sz="1100" b="0" dirty="0">
                <a:solidFill>
                  <a:srgbClr val="4747BC"/>
                </a:solidFill>
              </a:rPr>
              <a:t>Es handelt sich zudem auch um unterschiedliche Teilnehmer der Gruppen (bspw. Rezipienten und Werbekunden) </a:t>
            </a:r>
            <a:r>
              <a:rPr lang="de-DE" sz="1100" b="0" dirty="0" smtClean="0">
                <a:solidFill>
                  <a:srgbClr val="4747BC"/>
                </a:solidFill>
              </a:rPr>
              <a:t/>
            </a:r>
            <a:br>
              <a:rPr lang="de-DE" sz="1100" b="0" dirty="0" smtClean="0">
                <a:solidFill>
                  <a:srgbClr val="4747BC"/>
                </a:solidFill>
              </a:rPr>
            </a:br>
            <a:r>
              <a:rPr lang="de-DE" sz="1100" b="0" dirty="0">
                <a:solidFill>
                  <a:srgbClr val="4747BC"/>
                </a:solidFill>
              </a:rPr>
              <a:t/>
            </a:r>
            <a:br>
              <a:rPr lang="de-DE" sz="1100" b="0" dirty="0">
                <a:solidFill>
                  <a:srgbClr val="4747BC"/>
                </a:solidFill>
              </a:rPr>
            </a:br>
            <a:r>
              <a:rPr lang="de-DE" sz="1100" b="0" dirty="0">
                <a:solidFill>
                  <a:srgbClr val="4747BC"/>
                </a:solidFill>
              </a:rPr>
              <a:t>Und auch wenn die Teilnehmer sich unterscheiden, ist ihre Funktion eine andere (Leser und Kunde von Kleinanzeigen)</a:t>
            </a:r>
          </a:p>
        </p:txBody>
      </p:sp>
      <p:sp>
        <p:nvSpPr>
          <p:cNvPr id="2" name="Rechteck 1"/>
          <p:cNvSpPr/>
          <p:nvPr/>
        </p:nvSpPr>
        <p:spPr>
          <a:xfrm>
            <a:off x="95250" y="358775"/>
            <a:ext cx="4191000" cy="276999"/>
          </a:xfrm>
          <a:prstGeom prst="rect">
            <a:avLst/>
          </a:prstGeom>
        </p:spPr>
        <p:txBody>
          <a:bodyPr wrap="square">
            <a:spAutoFit/>
          </a:bodyPr>
          <a:lstStyle/>
          <a:p>
            <a:r>
              <a:rPr lang="de-DE" sz="1200" b="1" dirty="0">
                <a:solidFill>
                  <a:srgbClr val="4747BC"/>
                </a:solidFill>
              </a:rPr>
              <a:t>Unterschied zu gewöhnlichen Mehrproduktunternehmen </a:t>
            </a:r>
          </a:p>
        </p:txBody>
      </p:sp>
    </p:spTree>
    <p:extLst>
      <p:ext uri="{BB962C8B-B14F-4D97-AF65-F5344CB8AC3E}">
        <p14:creationId xmlns:p14="http://schemas.microsoft.com/office/powerpoint/2010/main" val="13514660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8752" y="282575"/>
            <a:ext cx="4506097" cy="2631490"/>
          </a:xfrm>
          <a:prstGeom prst="rect">
            <a:avLst/>
          </a:prstGeom>
        </p:spPr>
        <p:txBody>
          <a:bodyPr wrap="square">
            <a:spAutoFit/>
          </a:bodyPr>
          <a:lstStyle/>
          <a:p>
            <a:r>
              <a:rPr lang="de-DE" sz="1100" b="1" dirty="0">
                <a:solidFill>
                  <a:srgbClr val="4747BC"/>
                </a:solidFill>
                <a:latin typeface="Arial" panose="020B0604020202020204" pitchFamily="34" charset="0"/>
              </a:rPr>
              <a:t>Medienmärkte als zweiseitige Märkte </a:t>
            </a:r>
            <a:endParaRPr lang="de-DE" sz="1100" b="1" dirty="0" smtClean="0">
              <a:solidFill>
                <a:srgbClr val="4747BC"/>
              </a:solidFill>
              <a:latin typeface="Arial" panose="020B0604020202020204" pitchFamily="34" charset="0"/>
            </a:endParaRPr>
          </a:p>
          <a:p>
            <a:endParaRPr lang="de-DE" sz="1100" dirty="0">
              <a:solidFill>
                <a:srgbClr val="4747BC"/>
              </a:solidFill>
              <a:latin typeface="Arial" panose="020B0604020202020204" pitchFamily="34" charset="0"/>
            </a:endParaRPr>
          </a:p>
          <a:p>
            <a:pPr marL="171450" indent="-171450">
              <a:buFont typeface="Arial" panose="020B0604020202020204" pitchFamily="34" charset="0"/>
              <a:buChar char="•"/>
            </a:pPr>
            <a:r>
              <a:rPr lang="de-DE" sz="1100" dirty="0">
                <a:solidFill>
                  <a:srgbClr val="4747BC"/>
                </a:solidFill>
                <a:latin typeface="Arial" panose="020B0604020202020204" pitchFamily="34" charset="0"/>
              </a:rPr>
              <a:t>Typisches Beispiel für zweiseitige Märkte </a:t>
            </a:r>
            <a:endParaRPr lang="de-DE" sz="1100" dirty="0" smtClean="0">
              <a:solidFill>
                <a:srgbClr val="4747BC"/>
              </a:solidFill>
              <a:latin typeface="Arial" panose="020B0604020202020204" pitchFamily="34" charset="0"/>
            </a:endParaRPr>
          </a:p>
          <a:p>
            <a:pPr marL="171450" indent="-171450">
              <a:buFont typeface="Arial" panose="020B0604020202020204" pitchFamily="34" charset="0"/>
              <a:buChar char="•"/>
            </a:pPr>
            <a:endParaRPr lang="de-DE" sz="1100" dirty="0">
              <a:solidFill>
                <a:srgbClr val="4747BC"/>
              </a:solidFill>
              <a:latin typeface="Arial" panose="020B0604020202020204" pitchFamily="34" charset="0"/>
            </a:endParaRPr>
          </a:p>
          <a:p>
            <a:pPr marL="171450" indent="-171450">
              <a:buFont typeface="Arial" panose="020B0604020202020204" pitchFamily="34" charset="0"/>
              <a:buChar char="•"/>
            </a:pPr>
            <a:r>
              <a:rPr lang="de-DE" sz="1100" dirty="0">
                <a:solidFill>
                  <a:srgbClr val="4747BC"/>
                </a:solidFill>
                <a:latin typeface="Arial" panose="020B0604020202020204" pitchFamily="34" charset="0"/>
              </a:rPr>
              <a:t>Oftmals Rezipienten- und Werbemarkt (und (Teil-)Finanzierung über Werbung) </a:t>
            </a:r>
            <a:endParaRPr lang="de-DE" sz="1100" dirty="0" smtClean="0">
              <a:solidFill>
                <a:srgbClr val="4747BC"/>
              </a:solidFill>
              <a:latin typeface="Arial" panose="020B0604020202020204" pitchFamily="34" charset="0"/>
            </a:endParaRPr>
          </a:p>
          <a:p>
            <a:pPr marL="171450" indent="-171450">
              <a:buFont typeface="Arial" panose="020B0604020202020204" pitchFamily="34" charset="0"/>
              <a:buChar char="•"/>
            </a:pPr>
            <a:endParaRPr lang="de-DE" sz="1100" dirty="0">
              <a:solidFill>
                <a:srgbClr val="4747BC"/>
              </a:solidFill>
              <a:latin typeface="Arial" panose="020B0604020202020204" pitchFamily="34" charset="0"/>
            </a:endParaRPr>
          </a:p>
          <a:p>
            <a:pPr marL="171450" indent="-171450">
              <a:buFont typeface="Arial" panose="020B0604020202020204" pitchFamily="34" charset="0"/>
              <a:buChar char="•"/>
            </a:pPr>
            <a:r>
              <a:rPr lang="de-DE" sz="1100" dirty="0">
                <a:solidFill>
                  <a:srgbClr val="4747BC"/>
                </a:solidFill>
                <a:latin typeface="Arial" panose="020B0604020202020204" pitchFamily="34" charset="0"/>
              </a:rPr>
              <a:t>Aber auch: Finanzierung über Weiterverkauf, Ausnutzen oder Auswerten von Nutzerdaten etc. </a:t>
            </a:r>
            <a:endParaRPr lang="de-DE" sz="1100" dirty="0" smtClean="0">
              <a:solidFill>
                <a:srgbClr val="4747BC"/>
              </a:solidFill>
              <a:latin typeface="Arial" panose="020B0604020202020204" pitchFamily="34" charset="0"/>
            </a:endParaRPr>
          </a:p>
          <a:p>
            <a:pPr marL="171450" indent="-171450">
              <a:buFont typeface="Arial" panose="020B0604020202020204" pitchFamily="34" charset="0"/>
              <a:buChar char="•"/>
            </a:pPr>
            <a:endParaRPr lang="de-DE" sz="1100" dirty="0">
              <a:solidFill>
                <a:srgbClr val="4747BC"/>
              </a:solidFill>
              <a:latin typeface="Arial" panose="020B0604020202020204" pitchFamily="34" charset="0"/>
            </a:endParaRPr>
          </a:p>
          <a:p>
            <a:pPr marL="171450" indent="-171450">
              <a:buFont typeface="Arial" panose="020B0604020202020204" pitchFamily="34" charset="0"/>
              <a:buChar char="•"/>
            </a:pPr>
            <a:r>
              <a:rPr lang="de-DE" sz="1100" dirty="0">
                <a:solidFill>
                  <a:srgbClr val="4747BC"/>
                </a:solidFill>
                <a:latin typeface="Arial" panose="020B0604020202020204" pitchFamily="34" charset="0"/>
              </a:rPr>
              <a:t>Bei Werbefinanzierung existiert nicht selten ein negativer Netzeffekt </a:t>
            </a:r>
          </a:p>
          <a:p>
            <a:pPr marL="171450" indent="-171450">
              <a:buFont typeface="Arial" panose="020B0604020202020204" pitchFamily="34" charset="0"/>
              <a:buChar char="•"/>
            </a:pPr>
            <a:r>
              <a:rPr lang="de-DE" sz="1100" dirty="0">
                <a:solidFill>
                  <a:srgbClr val="4747BC"/>
                </a:solidFill>
                <a:latin typeface="Arial" panose="020B0604020202020204" pitchFamily="34" charset="0"/>
              </a:rPr>
              <a:t>Dennoch liegt ein zweiseitiger Markt vor </a:t>
            </a:r>
            <a:endParaRPr lang="de-DE" sz="1100" dirty="0" smtClean="0">
              <a:solidFill>
                <a:srgbClr val="4747BC"/>
              </a:solidFill>
              <a:latin typeface="Arial" panose="020B0604020202020204" pitchFamily="34" charset="0"/>
            </a:endParaRPr>
          </a:p>
          <a:p>
            <a:pPr marL="171450" indent="-171450">
              <a:buFont typeface="Arial" panose="020B0604020202020204" pitchFamily="34" charset="0"/>
              <a:buChar char="•"/>
            </a:pPr>
            <a:endParaRPr lang="de-DE" sz="1100" dirty="0">
              <a:solidFill>
                <a:srgbClr val="4747BC"/>
              </a:solidFill>
              <a:latin typeface="Arial" panose="020B0604020202020204" pitchFamily="34" charset="0"/>
            </a:endParaRPr>
          </a:p>
          <a:p>
            <a:pPr marL="171450" indent="-171450">
              <a:buFont typeface="Arial" panose="020B0604020202020204" pitchFamily="34" charset="0"/>
              <a:buChar char="•"/>
            </a:pPr>
            <a:r>
              <a:rPr lang="de-DE" sz="1100" dirty="0">
                <a:solidFill>
                  <a:srgbClr val="4747BC"/>
                </a:solidFill>
                <a:latin typeface="Arial" panose="020B0604020202020204" pitchFamily="34" charset="0"/>
              </a:rPr>
              <a:t>Dazu reicht allerdings ein einzelner positiver Netzeffekt </a:t>
            </a:r>
          </a:p>
        </p:txBody>
      </p:sp>
    </p:spTree>
    <p:extLst>
      <p:ext uri="{BB962C8B-B14F-4D97-AF65-F5344CB8AC3E}">
        <p14:creationId xmlns:p14="http://schemas.microsoft.com/office/powerpoint/2010/main" val="34827149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400050" y="815975"/>
            <a:ext cx="3914325" cy="1800000"/>
          </a:xfrm>
          <a:prstGeom prst="rect">
            <a:avLst/>
          </a:prstGeom>
        </p:spPr>
      </p:pic>
    </p:spTree>
    <p:extLst>
      <p:ext uri="{BB962C8B-B14F-4D97-AF65-F5344CB8AC3E}">
        <p14:creationId xmlns:p14="http://schemas.microsoft.com/office/powerpoint/2010/main" val="20568859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47650" y="358775"/>
            <a:ext cx="4267199" cy="2462213"/>
          </a:xfrm>
          <a:prstGeom prst="rect">
            <a:avLst/>
          </a:prstGeom>
        </p:spPr>
        <p:txBody>
          <a:bodyPr wrap="square">
            <a:spAutoFit/>
          </a:bodyPr>
          <a:lstStyle/>
          <a:p>
            <a:endParaRPr lang="de-DE" sz="1100" dirty="0">
              <a:solidFill>
                <a:srgbClr val="4747BC"/>
              </a:solidFill>
              <a:latin typeface="Arial" panose="020B0604020202020204" pitchFamily="34" charset="0"/>
            </a:endParaRPr>
          </a:p>
          <a:p>
            <a:pPr>
              <a:spcBef>
                <a:spcPts val="600"/>
              </a:spcBef>
              <a:spcAft>
                <a:spcPts val="600"/>
              </a:spcAft>
              <a:buFont typeface="Arial" panose="020B0604020202020204" pitchFamily="34" charset="0"/>
              <a:buChar char="•"/>
            </a:pPr>
            <a:r>
              <a:rPr lang="de-DE" sz="1100" dirty="0">
                <a:solidFill>
                  <a:srgbClr val="4747BC"/>
                </a:solidFill>
                <a:latin typeface="Arial" panose="020B0604020202020204" pitchFamily="34" charset="0"/>
              </a:rPr>
              <a:t>Die Märkte sind Interdependent </a:t>
            </a:r>
          </a:p>
          <a:p>
            <a:pPr>
              <a:spcBef>
                <a:spcPts val="600"/>
              </a:spcBef>
              <a:spcAft>
                <a:spcPts val="600"/>
              </a:spcAft>
              <a:buFont typeface="Arial" panose="020B0604020202020204" pitchFamily="34" charset="0"/>
              <a:buChar char="•"/>
            </a:pPr>
            <a:r>
              <a:rPr lang="de-DE" sz="1100" dirty="0">
                <a:solidFill>
                  <a:srgbClr val="4747BC"/>
                </a:solidFill>
                <a:latin typeface="Arial" panose="020B0604020202020204" pitchFamily="34" charset="0"/>
              </a:rPr>
              <a:t>Mengen und Preise werden gemäß der Netzeffekte gesetzt </a:t>
            </a:r>
          </a:p>
          <a:p>
            <a:pPr>
              <a:spcBef>
                <a:spcPts val="600"/>
              </a:spcBef>
              <a:spcAft>
                <a:spcPts val="600"/>
              </a:spcAft>
              <a:buFont typeface="Arial" panose="020B0604020202020204" pitchFamily="34" charset="0"/>
              <a:buChar char="•"/>
            </a:pPr>
            <a:r>
              <a:rPr lang="de-DE" sz="1100" dirty="0">
                <a:solidFill>
                  <a:srgbClr val="4747BC"/>
                </a:solidFill>
                <a:latin typeface="Arial" panose="020B0604020202020204" pitchFamily="34" charset="0"/>
              </a:rPr>
              <a:t>Mengen folgen der Summe der Netzeffekte </a:t>
            </a:r>
          </a:p>
          <a:p>
            <a:pPr>
              <a:spcBef>
                <a:spcPts val="600"/>
              </a:spcBef>
              <a:spcAft>
                <a:spcPts val="600"/>
              </a:spcAft>
              <a:buFont typeface="Arial" panose="020B0604020202020204" pitchFamily="34" charset="0"/>
              <a:buChar char="•"/>
            </a:pPr>
            <a:r>
              <a:rPr lang="de-DE" sz="1100" dirty="0">
                <a:solidFill>
                  <a:srgbClr val="4747BC"/>
                </a:solidFill>
                <a:latin typeface="Arial" panose="020B0604020202020204" pitchFamily="34" charset="0"/>
              </a:rPr>
              <a:t>Preise folgen dem relativen Verhältnis der Netzeffekte </a:t>
            </a:r>
          </a:p>
          <a:p>
            <a:pPr>
              <a:spcBef>
                <a:spcPts val="600"/>
              </a:spcBef>
              <a:spcAft>
                <a:spcPts val="600"/>
              </a:spcAft>
              <a:buFont typeface="Arial" panose="020B0604020202020204" pitchFamily="34" charset="0"/>
              <a:buChar char="•"/>
            </a:pPr>
            <a:r>
              <a:rPr lang="de-DE" sz="1100" dirty="0">
                <a:solidFill>
                  <a:srgbClr val="4747BC"/>
                </a:solidFill>
                <a:latin typeface="Arial" panose="020B0604020202020204" pitchFamily="34" charset="0"/>
              </a:rPr>
              <a:t>Die Wohlfahrtseffekte sind auch davon abhängig, wie stark die Markterweiterung ist </a:t>
            </a:r>
          </a:p>
          <a:p>
            <a:pPr>
              <a:spcBef>
                <a:spcPts val="600"/>
              </a:spcBef>
              <a:spcAft>
                <a:spcPts val="600"/>
              </a:spcAft>
              <a:buFont typeface="Arial" panose="020B0604020202020204" pitchFamily="34" charset="0"/>
              <a:buChar char="•"/>
            </a:pPr>
            <a:r>
              <a:rPr lang="de-DE" sz="1100" dirty="0">
                <a:solidFill>
                  <a:srgbClr val="4747BC"/>
                </a:solidFill>
                <a:latin typeface="Arial" panose="020B0604020202020204" pitchFamily="34" charset="0"/>
              </a:rPr>
              <a:t>Alle Handlungen an einem Markt wirkt auch auf dem anderen Markt</a:t>
            </a:r>
          </a:p>
        </p:txBody>
      </p:sp>
    </p:spTree>
    <p:extLst>
      <p:ext uri="{BB962C8B-B14F-4D97-AF65-F5344CB8AC3E}">
        <p14:creationId xmlns:p14="http://schemas.microsoft.com/office/powerpoint/2010/main" val="33279113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45757" y="1072832"/>
            <a:ext cx="3918585" cy="193899"/>
          </a:xfrm>
        </p:spPr>
        <p:txBody>
          <a:bodyPr/>
          <a:lstStyle/>
          <a:p>
            <a:r>
              <a:rPr lang="de-DE" dirty="0" smtClean="0"/>
              <a:t>Besonderheiten zweiseitiger Märkte</a:t>
            </a:r>
            <a:endParaRPr lang="de-DE" dirty="0"/>
          </a:p>
        </p:txBody>
      </p:sp>
    </p:spTree>
    <p:extLst>
      <p:ext uri="{BB962C8B-B14F-4D97-AF65-F5344CB8AC3E}">
        <p14:creationId xmlns:p14="http://schemas.microsoft.com/office/powerpoint/2010/main" val="24867007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p:cNvSpPr>
            <a:spLocks noGrp="1"/>
          </p:cNvSpPr>
          <p:nvPr>
            <p:ph type="title"/>
          </p:nvPr>
        </p:nvSpPr>
        <p:spPr>
          <a:xfrm>
            <a:off x="317500" y="224117"/>
            <a:ext cx="3975100" cy="193899"/>
          </a:xfrm>
        </p:spPr>
        <p:txBody>
          <a:bodyPr/>
          <a:lstStyle/>
          <a:p>
            <a:r>
              <a:rPr lang="de-DE" b="0" dirty="0"/>
              <a:t>Besonderheiten zweiseitiger Märkte</a:t>
            </a:r>
          </a:p>
        </p:txBody>
      </p:sp>
      <p:sp>
        <p:nvSpPr>
          <p:cNvPr id="23" name="Inhaltsplatzhalter 22"/>
          <p:cNvSpPr>
            <a:spLocks noGrp="1"/>
          </p:cNvSpPr>
          <p:nvPr>
            <p:ph idx="1"/>
          </p:nvPr>
        </p:nvSpPr>
        <p:spPr/>
        <p:txBody>
          <a:bodyPr>
            <a:normAutofit lnSpcReduction="10000"/>
          </a:bodyPr>
          <a:lstStyle/>
          <a:p>
            <a:pPr lvl="1"/>
            <a:r>
              <a:rPr lang="de-DE" dirty="0" smtClean="0">
                <a:solidFill>
                  <a:srgbClr val="4747BC"/>
                </a:solidFill>
              </a:rPr>
              <a:t>Gerade zu Anfang müssen beide Marktseiten „an Bord“ gebracht werden</a:t>
            </a:r>
          </a:p>
          <a:p>
            <a:pPr lvl="1"/>
            <a:r>
              <a:rPr lang="de-DE" dirty="0" smtClean="0">
                <a:solidFill>
                  <a:srgbClr val="4747BC"/>
                </a:solidFill>
              </a:rPr>
              <a:t>Daher wird oft eine Marktseite subventioniert, um hier zunächst viele Nutzer zu </a:t>
            </a:r>
            <a:r>
              <a:rPr lang="de-DE" dirty="0" err="1" smtClean="0">
                <a:solidFill>
                  <a:srgbClr val="4747BC"/>
                </a:solidFill>
              </a:rPr>
              <a:t>attrahieren</a:t>
            </a:r>
            <a:endParaRPr lang="de-DE" dirty="0" smtClean="0">
              <a:solidFill>
                <a:srgbClr val="4747BC"/>
              </a:solidFill>
            </a:endParaRPr>
          </a:p>
          <a:p>
            <a:pPr lvl="1"/>
            <a:r>
              <a:rPr lang="de-DE" dirty="0" smtClean="0">
                <a:solidFill>
                  <a:srgbClr val="4747BC"/>
                </a:solidFill>
              </a:rPr>
              <a:t>Dies geschieht oftmals durch einen geringen oder einen Nullpreis Auch negative Preise können Sinn machen</a:t>
            </a:r>
          </a:p>
          <a:p>
            <a:pPr lvl="1"/>
            <a:r>
              <a:rPr lang="de-DE" dirty="0" smtClean="0">
                <a:solidFill>
                  <a:srgbClr val="4747BC"/>
                </a:solidFill>
              </a:rPr>
              <a:t>Beispiele: Zeitungen, TV-Sender, Kreditkartenunternehmen,... </a:t>
            </a:r>
          </a:p>
          <a:p>
            <a:pPr lvl="1"/>
            <a:r>
              <a:rPr lang="de-DE" dirty="0" smtClean="0">
                <a:solidFill>
                  <a:srgbClr val="4747BC"/>
                </a:solidFill>
              </a:rPr>
              <a:t>Doch auch bei negativen Preisen zahlen die Teilnehmer oft einen </a:t>
            </a:r>
            <a:r>
              <a:rPr lang="de-DE" dirty="0" err="1" smtClean="0">
                <a:solidFill>
                  <a:srgbClr val="4747BC"/>
                </a:solidFill>
              </a:rPr>
              <a:t>hedonischen</a:t>
            </a:r>
            <a:r>
              <a:rPr lang="de-DE" dirty="0" smtClean="0">
                <a:solidFill>
                  <a:srgbClr val="4747BC"/>
                </a:solidFill>
              </a:rPr>
              <a:t> Preise: Aufmerksamkeit für Werbung, Daten, Informationen...</a:t>
            </a:r>
          </a:p>
          <a:p>
            <a:pPr lvl="1"/>
            <a:r>
              <a:rPr lang="de-DE" dirty="0" smtClean="0">
                <a:solidFill>
                  <a:srgbClr val="4747BC"/>
                </a:solidFill>
              </a:rPr>
              <a:t>Relevant für die Preishöhen sind die indirekten Netzeffekte</a:t>
            </a:r>
          </a:p>
        </p:txBody>
      </p:sp>
      <p:sp>
        <p:nvSpPr>
          <p:cNvPr id="24" name="Inhaltsplatzhalter 23"/>
          <p:cNvSpPr>
            <a:spLocks noGrp="1"/>
          </p:cNvSpPr>
          <p:nvPr>
            <p:ph idx="13"/>
          </p:nvPr>
        </p:nvSpPr>
        <p:spPr/>
        <p:txBody>
          <a:bodyPr>
            <a:normAutofit fontScale="92500" lnSpcReduction="10000"/>
          </a:bodyPr>
          <a:lstStyle/>
          <a:p>
            <a:r>
              <a:rPr lang="de-DE" b="1" i="0" dirty="0" err="1" smtClean="0"/>
              <a:t>Chicken</a:t>
            </a:r>
            <a:r>
              <a:rPr lang="de-DE" b="1" i="0" dirty="0" smtClean="0"/>
              <a:t>-</a:t>
            </a:r>
            <a:r>
              <a:rPr lang="de-DE" b="1" i="0" dirty="0" err="1" smtClean="0"/>
              <a:t>and</a:t>
            </a:r>
            <a:r>
              <a:rPr lang="de-DE" b="1" i="0" dirty="0" smtClean="0"/>
              <a:t>-Egg-Problem und Preisstruktur</a:t>
            </a:r>
          </a:p>
        </p:txBody>
      </p:sp>
    </p:spTree>
    <p:extLst>
      <p:ext uri="{BB962C8B-B14F-4D97-AF65-F5344CB8AC3E}">
        <p14:creationId xmlns:p14="http://schemas.microsoft.com/office/powerpoint/2010/main" val="385009231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el 24"/>
          <p:cNvSpPr>
            <a:spLocks noGrp="1"/>
          </p:cNvSpPr>
          <p:nvPr>
            <p:ph type="title"/>
          </p:nvPr>
        </p:nvSpPr>
        <p:spPr>
          <a:xfrm>
            <a:off x="317500" y="224117"/>
            <a:ext cx="3975100" cy="193899"/>
          </a:xfrm>
        </p:spPr>
        <p:txBody>
          <a:bodyPr/>
          <a:lstStyle/>
          <a:p>
            <a:r>
              <a:rPr lang="de-DE" b="0" dirty="0"/>
              <a:t>Besonderheiten zweiseitiger Märkte</a:t>
            </a:r>
          </a:p>
        </p:txBody>
      </p:sp>
      <p:sp>
        <p:nvSpPr>
          <p:cNvPr id="26" name="Inhaltsplatzhalter 25"/>
          <p:cNvSpPr>
            <a:spLocks noGrp="1"/>
          </p:cNvSpPr>
          <p:nvPr>
            <p:ph idx="1"/>
          </p:nvPr>
        </p:nvSpPr>
        <p:spPr/>
        <p:txBody>
          <a:bodyPr/>
          <a:lstStyle/>
          <a:p>
            <a:r>
              <a:rPr lang="de-DE" sz="1000" dirty="0" smtClean="0">
                <a:solidFill>
                  <a:srgbClr val="4747BC"/>
                </a:solidFill>
              </a:rPr>
              <a:t>Je nach Plattform können folgende Preisarten erhoben werden</a:t>
            </a:r>
          </a:p>
          <a:p>
            <a:pPr lvl="1"/>
            <a:r>
              <a:rPr lang="de-DE" sz="800" dirty="0" smtClean="0">
                <a:solidFill>
                  <a:srgbClr val="4747BC"/>
                </a:solidFill>
              </a:rPr>
              <a:t>Membership </a:t>
            </a:r>
            <a:r>
              <a:rPr lang="de-DE" sz="800" dirty="0" err="1" smtClean="0">
                <a:solidFill>
                  <a:srgbClr val="4747BC"/>
                </a:solidFill>
              </a:rPr>
              <a:t>fees</a:t>
            </a:r>
            <a:r>
              <a:rPr lang="de-DE" sz="800" dirty="0" smtClean="0">
                <a:solidFill>
                  <a:srgbClr val="4747BC"/>
                </a:solidFill>
              </a:rPr>
              <a:t>/Mitgliedsbeiträge</a:t>
            </a:r>
          </a:p>
          <a:p>
            <a:pPr lvl="1"/>
            <a:r>
              <a:rPr lang="de-DE" sz="800" dirty="0" err="1" smtClean="0">
                <a:solidFill>
                  <a:srgbClr val="4747BC"/>
                </a:solidFill>
              </a:rPr>
              <a:t>Usage</a:t>
            </a:r>
            <a:r>
              <a:rPr lang="de-DE" sz="800" dirty="0" smtClean="0">
                <a:solidFill>
                  <a:srgbClr val="4747BC"/>
                </a:solidFill>
              </a:rPr>
              <a:t> </a:t>
            </a:r>
            <a:r>
              <a:rPr lang="de-DE" sz="800" dirty="0" err="1" smtClean="0">
                <a:solidFill>
                  <a:srgbClr val="4747BC"/>
                </a:solidFill>
              </a:rPr>
              <a:t>fees</a:t>
            </a:r>
            <a:r>
              <a:rPr lang="de-DE" sz="800" dirty="0" smtClean="0">
                <a:solidFill>
                  <a:srgbClr val="4747BC"/>
                </a:solidFill>
              </a:rPr>
              <a:t>/Nutzungsgebühren</a:t>
            </a:r>
            <a:endParaRPr lang="de-DE" sz="800" dirty="0">
              <a:solidFill>
                <a:srgbClr val="4747BC"/>
              </a:solidFill>
            </a:endParaRPr>
          </a:p>
          <a:p>
            <a:r>
              <a:rPr lang="de-DE" sz="1000" b="1" dirty="0" smtClean="0">
                <a:solidFill>
                  <a:srgbClr val="4747BC"/>
                </a:solidFill>
              </a:rPr>
              <a:t>Ebay</a:t>
            </a:r>
            <a:r>
              <a:rPr lang="de-DE" sz="1000" dirty="0" smtClean="0">
                <a:solidFill>
                  <a:srgbClr val="4747BC"/>
                </a:solidFill>
              </a:rPr>
              <a:t>:  kostenlos, erst bei Transaktion wird gezahlt</a:t>
            </a:r>
          </a:p>
          <a:p>
            <a:r>
              <a:rPr lang="de-DE" sz="1000" b="1" dirty="0" smtClean="0">
                <a:solidFill>
                  <a:srgbClr val="4747BC"/>
                </a:solidFill>
              </a:rPr>
              <a:t>Online-Partnervermittlung</a:t>
            </a:r>
            <a:r>
              <a:rPr lang="de-DE" sz="1000" dirty="0" smtClean="0">
                <a:solidFill>
                  <a:srgbClr val="4747BC"/>
                </a:solidFill>
              </a:rPr>
              <a:t>:  Eintritt wird </a:t>
            </a:r>
            <a:r>
              <a:rPr lang="de-DE" sz="1000" dirty="0" err="1" smtClean="0">
                <a:solidFill>
                  <a:srgbClr val="4747BC"/>
                </a:solidFill>
              </a:rPr>
              <a:t>bepreist</a:t>
            </a:r>
            <a:r>
              <a:rPr lang="de-DE" sz="1000" dirty="0" smtClean="0">
                <a:solidFill>
                  <a:srgbClr val="4747BC"/>
                </a:solidFill>
              </a:rPr>
              <a:t>, nicht die erfolgreiche Vermittlung</a:t>
            </a:r>
          </a:p>
          <a:p>
            <a:r>
              <a:rPr lang="de-DE" sz="1000" dirty="0" smtClean="0">
                <a:solidFill>
                  <a:srgbClr val="4747BC"/>
                </a:solidFill>
              </a:rPr>
              <a:t>Relevant ist also, ob die Transaktion beobachtet werden kann Membership </a:t>
            </a:r>
            <a:r>
              <a:rPr lang="de-DE" sz="1000" dirty="0" err="1" smtClean="0">
                <a:solidFill>
                  <a:srgbClr val="4747BC"/>
                </a:solidFill>
              </a:rPr>
              <a:t>externality</a:t>
            </a:r>
            <a:r>
              <a:rPr lang="de-DE" sz="1000" dirty="0" smtClean="0">
                <a:solidFill>
                  <a:srgbClr val="4747BC"/>
                </a:solidFill>
              </a:rPr>
              <a:t>: Der Nutzen entsteht allein durch die Mitgliedschaft</a:t>
            </a:r>
          </a:p>
          <a:p>
            <a:r>
              <a:rPr lang="de-DE" sz="1000" dirty="0" err="1" smtClean="0">
                <a:solidFill>
                  <a:srgbClr val="4747BC"/>
                </a:solidFill>
              </a:rPr>
              <a:t>Usage</a:t>
            </a:r>
            <a:r>
              <a:rPr lang="de-DE" sz="1000" dirty="0" smtClean="0">
                <a:solidFill>
                  <a:srgbClr val="4747BC"/>
                </a:solidFill>
              </a:rPr>
              <a:t> </a:t>
            </a:r>
            <a:r>
              <a:rPr lang="de-DE" sz="1000" dirty="0" err="1" smtClean="0">
                <a:solidFill>
                  <a:srgbClr val="4747BC"/>
                </a:solidFill>
              </a:rPr>
              <a:t>Externality</a:t>
            </a:r>
            <a:r>
              <a:rPr lang="de-DE" sz="1000" dirty="0" smtClean="0">
                <a:solidFill>
                  <a:srgbClr val="4747BC"/>
                </a:solidFill>
              </a:rPr>
              <a:t>: Der Nutzen entsteht erst durch die Nutzung</a:t>
            </a:r>
          </a:p>
          <a:p>
            <a:endParaRPr lang="de-DE" dirty="0">
              <a:solidFill>
                <a:srgbClr val="4747BC"/>
              </a:solidFill>
            </a:endParaRPr>
          </a:p>
        </p:txBody>
      </p:sp>
      <p:sp>
        <p:nvSpPr>
          <p:cNvPr id="27" name="Inhaltsplatzhalter 26"/>
          <p:cNvSpPr>
            <a:spLocks noGrp="1"/>
          </p:cNvSpPr>
          <p:nvPr>
            <p:ph idx="13"/>
          </p:nvPr>
        </p:nvSpPr>
        <p:spPr/>
        <p:txBody>
          <a:bodyPr>
            <a:normAutofit fontScale="92500" lnSpcReduction="10000"/>
          </a:bodyPr>
          <a:lstStyle/>
          <a:p>
            <a:r>
              <a:rPr lang="de-DE" b="1" i="0" dirty="0" smtClean="0"/>
              <a:t>Preisarten</a:t>
            </a:r>
            <a:endParaRPr lang="de-DE" b="1" i="0" dirty="0"/>
          </a:p>
        </p:txBody>
      </p:sp>
    </p:spTree>
    <p:extLst>
      <p:ext uri="{BB962C8B-B14F-4D97-AF65-F5344CB8AC3E}">
        <p14:creationId xmlns:p14="http://schemas.microsoft.com/office/powerpoint/2010/main" val="24593467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title"/>
          </p:nvPr>
        </p:nvSpPr>
        <p:spPr>
          <a:xfrm>
            <a:off x="317500" y="224117"/>
            <a:ext cx="3975100" cy="193899"/>
          </a:xfrm>
        </p:spPr>
        <p:txBody>
          <a:bodyPr/>
          <a:lstStyle/>
          <a:p>
            <a:r>
              <a:rPr lang="de-DE" b="0" dirty="0"/>
              <a:t>Besonderheiten zweiseitiger Märkte</a:t>
            </a:r>
          </a:p>
        </p:txBody>
      </p:sp>
      <p:sp>
        <p:nvSpPr>
          <p:cNvPr id="18" name="Inhaltsplatzhalter 17"/>
          <p:cNvSpPr>
            <a:spLocks noGrp="1"/>
          </p:cNvSpPr>
          <p:nvPr>
            <p:ph idx="1"/>
          </p:nvPr>
        </p:nvSpPr>
        <p:spPr/>
        <p:txBody>
          <a:bodyPr>
            <a:normAutofit fontScale="92500" lnSpcReduction="10000"/>
          </a:bodyPr>
          <a:lstStyle/>
          <a:p>
            <a:r>
              <a:rPr lang="de-DE" dirty="0" smtClean="0">
                <a:solidFill>
                  <a:srgbClr val="4747BC"/>
                </a:solidFill>
              </a:rPr>
              <a:t>Gleichzeitige Benutzung mehrerer Plattformen</a:t>
            </a:r>
          </a:p>
          <a:p>
            <a:r>
              <a:rPr lang="de-DE" dirty="0" smtClean="0">
                <a:solidFill>
                  <a:srgbClr val="4747BC"/>
                </a:solidFill>
              </a:rPr>
              <a:t>Bsp.: Werbekunden werben in verschiedenen Medien, wohnungssuchende nutzen mehrere Immobilienportale, TV-Zuschauer sehen mehrere Programme (zeitversetzt), . . .</a:t>
            </a:r>
          </a:p>
          <a:p>
            <a:r>
              <a:rPr lang="de-DE" dirty="0" smtClean="0">
                <a:solidFill>
                  <a:srgbClr val="4747BC"/>
                </a:solidFill>
              </a:rPr>
              <a:t>Multihoming intensiviert i.d.R. den Wettbewerb, da Alternativen entstehen</a:t>
            </a:r>
          </a:p>
          <a:p>
            <a:r>
              <a:rPr lang="de-DE" dirty="0" smtClean="0">
                <a:solidFill>
                  <a:srgbClr val="4747BC"/>
                </a:solidFill>
              </a:rPr>
              <a:t>Plattformen versuchen daher auch manchmal Multihoming zu verhindern</a:t>
            </a:r>
          </a:p>
          <a:p>
            <a:pPr lvl="1"/>
            <a:r>
              <a:rPr lang="de-DE" dirty="0" smtClean="0">
                <a:solidFill>
                  <a:srgbClr val="4747BC"/>
                </a:solidFill>
              </a:rPr>
              <a:t>Apple untersagt Programmierern Android-Versionen anzubieten </a:t>
            </a:r>
          </a:p>
          <a:p>
            <a:pPr lvl="1"/>
            <a:r>
              <a:rPr lang="de-DE" dirty="0" smtClean="0">
                <a:solidFill>
                  <a:srgbClr val="4747BC"/>
                </a:solidFill>
              </a:rPr>
              <a:t>Nintendo untersagt die Herstellung eines Spiels für die Xbox oder die Playstation</a:t>
            </a:r>
          </a:p>
        </p:txBody>
      </p:sp>
      <p:sp>
        <p:nvSpPr>
          <p:cNvPr id="19" name="Inhaltsplatzhalter 18"/>
          <p:cNvSpPr>
            <a:spLocks noGrp="1"/>
          </p:cNvSpPr>
          <p:nvPr>
            <p:ph idx="13"/>
          </p:nvPr>
        </p:nvSpPr>
        <p:spPr/>
        <p:txBody>
          <a:bodyPr>
            <a:normAutofit fontScale="92500" lnSpcReduction="10000"/>
          </a:bodyPr>
          <a:lstStyle/>
          <a:p>
            <a:r>
              <a:rPr lang="de-DE" b="1" i="0" dirty="0" smtClean="0"/>
              <a:t>Multihoming</a:t>
            </a:r>
            <a:endParaRPr lang="de-DE" b="1" i="0" dirty="0"/>
          </a:p>
        </p:txBody>
      </p:sp>
    </p:spTree>
    <p:extLst>
      <p:ext uri="{BB962C8B-B14F-4D97-AF65-F5344CB8AC3E}">
        <p14:creationId xmlns:p14="http://schemas.microsoft.com/office/powerpoint/2010/main" val="12986359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15"/>
          <p:cNvSpPr>
            <a:spLocks noGrp="1"/>
          </p:cNvSpPr>
          <p:nvPr>
            <p:ph type="title"/>
          </p:nvPr>
        </p:nvSpPr>
        <p:spPr>
          <a:xfrm>
            <a:off x="317500" y="224117"/>
            <a:ext cx="3975100" cy="193899"/>
          </a:xfrm>
        </p:spPr>
        <p:txBody>
          <a:bodyPr/>
          <a:lstStyle/>
          <a:p>
            <a:r>
              <a:rPr lang="de-DE" b="0" dirty="0"/>
              <a:t>Besonderheiten zweiseitiger Märkte</a:t>
            </a:r>
          </a:p>
        </p:txBody>
      </p:sp>
      <p:sp>
        <p:nvSpPr>
          <p:cNvPr id="17" name="Inhaltsplatzhalter 16"/>
          <p:cNvSpPr>
            <a:spLocks noGrp="1"/>
          </p:cNvSpPr>
          <p:nvPr>
            <p:ph idx="1"/>
          </p:nvPr>
        </p:nvSpPr>
        <p:spPr/>
        <p:txBody>
          <a:bodyPr/>
          <a:lstStyle/>
          <a:p>
            <a:r>
              <a:rPr lang="de-DE" dirty="0" smtClean="0">
                <a:solidFill>
                  <a:srgbClr val="4747BC"/>
                </a:solidFill>
                <a:latin typeface="Trebuchet MS"/>
                <a:cs typeface="Trebuchet MS"/>
              </a:rPr>
              <a:t>Die Abgrenzung zweiseitiger Märkte ist nicht trivial</a:t>
            </a:r>
          </a:p>
          <a:p>
            <a:r>
              <a:rPr lang="de-DE" dirty="0" smtClean="0">
                <a:solidFill>
                  <a:srgbClr val="4747BC"/>
                </a:solidFill>
                <a:latin typeface="Trebuchet MS"/>
                <a:cs typeface="Trebuchet MS"/>
              </a:rPr>
              <a:t>Möglicherweise müssen beide Seite unterschiedlich abgegrenzt werden </a:t>
            </a:r>
          </a:p>
          <a:p>
            <a:r>
              <a:rPr lang="de-DE" dirty="0" err="1" smtClean="0">
                <a:solidFill>
                  <a:srgbClr val="4747BC"/>
                </a:solidFill>
                <a:latin typeface="Trebuchet MS"/>
                <a:cs typeface="Trebuchet MS"/>
              </a:rPr>
              <a:t>Bspw</a:t>
            </a:r>
            <a:r>
              <a:rPr lang="de-DE" dirty="0" smtClean="0">
                <a:solidFill>
                  <a:srgbClr val="4747BC"/>
                </a:solidFill>
                <a:latin typeface="Trebuchet MS"/>
                <a:cs typeface="Trebuchet MS"/>
              </a:rPr>
              <a:t>:</a:t>
            </a:r>
          </a:p>
          <a:p>
            <a:pPr lvl="1"/>
            <a:r>
              <a:rPr lang="de-DE" dirty="0" smtClean="0">
                <a:solidFill>
                  <a:srgbClr val="4747BC"/>
                </a:solidFill>
                <a:latin typeface="Trebuchet MS"/>
                <a:cs typeface="Trebuchet MS"/>
              </a:rPr>
              <a:t>monopolistische Tageszeitung und Werbemarkt </a:t>
            </a:r>
          </a:p>
          <a:p>
            <a:pPr lvl="1"/>
            <a:r>
              <a:rPr lang="de-DE" dirty="0" err="1" smtClean="0">
                <a:solidFill>
                  <a:srgbClr val="4747BC"/>
                </a:solidFill>
                <a:latin typeface="Trebuchet MS"/>
                <a:cs typeface="Trebuchet MS"/>
              </a:rPr>
              <a:t>Inhalteanbieter</a:t>
            </a:r>
            <a:r>
              <a:rPr lang="de-DE" dirty="0" smtClean="0">
                <a:solidFill>
                  <a:srgbClr val="4747BC"/>
                </a:solidFill>
                <a:latin typeface="Trebuchet MS"/>
                <a:cs typeface="Trebuchet MS"/>
              </a:rPr>
              <a:t> im Netz und Werbemarkt</a:t>
            </a:r>
          </a:p>
          <a:p>
            <a:endParaRPr lang="de-DE" dirty="0" smtClean="0">
              <a:solidFill>
                <a:srgbClr val="4747BC"/>
              </a:solidFill>
              <a:latin typeface="Trebuchet MS"/>
              <a:cs typeface="Trebuchet MS"/>
            </a:endParaRPr>
          </a:p>
        </p:txBody>
      </p:sp>
      <p:sp>
        <p:nvSpPr>
          <p:cNvPr id="18" name="Inhaltsplatzhalter 17"/>
          <p:cNvSpPr>
            <a:spLocks noGrp="1"/>
          </p:cNvSpPr>
          <p:nvPr>
            <p:ph idx="13"/>
          </p:nvPr>
        </p:nvSpPr>
        <p:spPr/>
        <p:txBody>
          <a:bodyPr>
            <a:normAutofit fontScale="92500" lnSpcReduction="10000"/>
          </a:bodyPr>
          <a:lstStyle/>
          <a:p>
            <a:r>
              <a:rPr lang="de-DE" b="1" i="0" dirty="0" smtClean="0"/>
              <a:t>Asymmetrische Marktstrukturen</a:t>
            </a:r>
          </a:p>
        </p:txBody>
      </p:sp>
    </p:spTree>
    <p:extLst>
      <p:ext uri="{BB962C8B-B14F-4D97-AF65-F5344CB8AC3E}">
        <p14:creationId xmlns:p14="http://schemas.microsoft.com/office/powerpoint/2010/main" val="745859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ctrTitle"/>
          </p:nvPr>
        </p:nvSpPr>
        <p:spPr>
          <a:xfrm>
            <a:off x="345757" y="1072832"/>
            <a:ext cx="3918585" cy="215444"/>
          </a:xfrm>
        </p:spPr>
        <p:txBody>
          <a:bodyPr/>
          <a:lstStyle/>
          <a:p>
            <a:pPr algn="ctr"/>
            <a:r>
              <a:rPr lang="de-DE" smtClean="0"/>
              <a:t>Einführung</a:t>
            </a:r>
            <a:endParaRPr lang="de-DE"/>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11</a:t>
            </a:r>
            <a:endParaRPr lang="de-DE" dirty="0">
              <a:solidFill>
                <a:srgbClr val="4747BB"/>
              </a:solidFill>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317500" y="224117"/>
            <a:ext cx="3975100" cy="193899"/>
          </a:xfrm>
        </p:spPr>
        <p:txBody>
          <a:bodyPr/>
          <a:lstStyle/>
          <a:p>
            <a:r>
              <a:rPr lang="de-DE" b="0" dirty="0"/>
              <a:t>Besonderheiten</a:t>
            </a:r>
            <a:r>
              <a:rPr lang="de-DE" dirty="0"/>
              <a:t> </a:t>
            </a:r>
            <a:r>
              <a:rPr lang="de-DE" b="0" dirty="0"/>
              <a:t>zweiseitiger Märkte</a:t>
            </a:r>
          </a:p>
        </p:txBody>
      </p:sp>
      <p:sp>
        <p:nvSpPr>
          <p:cNvPr id="5" name="Inhaltsplatzhalter 4"/>
          <p:cNvSpPr>
            <a:spLocks noGrp="1"/>
          </p:cNvSpPr>
          <p:nvPr>
            <p:ph idx="1"/>
          </p:nvPr>
        </p:nvSpPr>
        <p:spPr>
          <a:xfrm>
            <a:off x="317500" y="920750"/>
            <a:ext cx="3975100" cy="2105025"/>
          </a:xfrm>
        </p:spPr>
        <p:txBody>
          <a:bodyPr/>
          <a:lstStyle/>
          <a:p>
            <a:pPr lvl="1"/>
            <a:r>
              <a:rPr lang="de-DE" b="1" dirty="0" err="1" smtClean="0">
                <a:solidFill>
                  <a:srgbClr val="4747BC"/>
                </a:solidFill>
              </a:rPr>
              <a:t>Größenexternalitäten</a:t>
            </a:r>
            <a:r>
              <a:rPr lang="de-DE" dirty="0" smtClean="0">
                <a:solidFill>
                  <a:srgbClr val="4747BC"/>
                </a:solidFill>
              </a:rPr>
              <a:t>: Die reine Größe eines Netzwerks erhöht den Nutzen</a:t>
            </a:r>
          </a:p>
          <a:p>
            <a:pPr lvl="1"/>
            <a:r>
              <a:rPr lang="de-DE" b="1" dirty="0" err="1" smtClean="0">
                <a:solidFill>
                  <a:srgbClr val="4747BC"/>
                </a:solidFill>
              </a:rPr>
              <a:t>Sortierungsexternalitäten</a:t>
            </a:r>
            <a:r>
              <a:rPr lang="de-DE" dirty="0" smtClean="0">
                <a:solidFill>
                  <a:srgbClr val="4747BC"/>
                </a:solidFill>
              </a:rPr>
              <a:t>: Nur bestimmte Nutzer stiften einen Nutzen beim anderen Netzwerk</a:t>
            </a:r>
          </a:p>
          <a:p>
            <a:pPr lvl="2"/>
            <a:r>
              <a:rPr lang="de-DE" dirty="0" smtClean="0">
                <a:solidFill>
                  <a:srgbClr val="4747BC"/>
                </a:solidFill>
              </a:rPr>
              <a:t>Werbekunden und Zielgruppe</a:t>
            </a:r>
          </a:p>
          <a:p>
            <a:pPr lvl="2"/>
            <a:r>
              <a:rPr lang="de-DE" dirty="0" smtClean="0">
                <a:solidFill>
                  <a:srgbClr val="4747BC"/>
                </a:solidFill>
              </a:rPr>
              <a:t>Partnervermittlung und Akademiker bzw. „Singles mit Niveau“</a:t>
            </a:r>
          </a:p>
          <a:p>
            <a:pPr lvl="2"/>
            <a:endParaRPr lang="de-DE" dirty="0">
              <a:solidFill>
                <a:srgbClr val="4747BC"/>
              </a:solidFill>
            </a:endParaRPr>
          </a:p>
          <a:p>
            <a:pPr indent="0">
              <a:buNone/>
            </a:pPr>
            <a:r>
              <a:rPr lang="de-DE" dirty="0">
                <a:solidFill>
                  <a:srgbClr val="4747BC"/>
                </a:solidFill>
              </a:rPr>
              <a:t>Je  stärker  die  </a:t>
            </a:r>
            <a:r>
              <a:rPr lang="de-DE" dirty="0" err="1">
                <a:solidFill>
                  <a:srgbClr val="4747BC"/>
                </a:solidFill>
              </a:rPr>
              <a:t>Größenexternalitäten</a:t>
            </a:r>
            <a:r>
              <a:rPr lang="de-DE" dirty="0">
                <a:solidFill>
                  <a:srgbClr val="4747BC"/>
                </a:solidFill>
              </a:rPr>
              <a:t>,  desto  größer  der  </a:t>
            </a:r>
            <a:r>
              <a:rPr lang="de-DE" dirty="0" err="1">
                <a:solidFill>
                  <a:srgbClr val="4747BC"/>
                </a:solidFill>
              </a:rPr>
              <a:t>Markterweiterungseﬀekt</a:t>
            </a:r>
            <a:r>
              <a:rPr lang="de-DE" dirty="0" smtClean="0">
                <a:solidFill>
                  <a:srgbClr val="4747BC"/>
                </a:solidFill>
              </a:rPr>
              <a:t>!</a:t>
            </a:r>
            <a:endParaRPr lang="de-DE" dirty="0">
              <a:solidFill>
                <a:srgbClr val="4747BC"/>
              </a:solidFill>
            </a:endParaRPr>
          </a:p>
        </p:txBody>
      </p:sp>
      <p:sp>
        <p:nvSpPr>
          <p:cNvPr id="6" name="Inhaltsplatzhalter 5"/>
          <p:cNvSpPr>
            <a:spLocks noGrp="1"/>
          </p:cNvSpPr>
          <p:nvPr>
            <p:ph idx="13"/>
          </p:nvPr>
        </p:nvSpPr>
        <p:spPr/>
        <p:txBody>
          <a:bodyPr>
            <a:normAutofit fontScale="92500" lnSpcReduction="10000"/>
          </a:bodyPr>
          <a:lstStyle/>
          <a:p>
            <a:r>
              <a:rPr lang="de-DE" b="1" i="0" dirty="0" smtClean="0"/>
              <a:t>Marktgrößen- und </a:t>
            </a:r>
            <a:r>
              <a:rPr lang="de-DE" b="1" i="0" dirty="0" err="1" smtClean="0"/>
              <a:t>Sortierungsexternailtäten</a:t>
            </a:r>
            <a:endParaRPr lang="de-DE" b="1" i="0" dirty="0" smtClean="0"/>
          </a:p>
        </p:txBody>
      </p:sp>
    </p:spTree>
    <p:extLst>
      <p:ext uri="{BB962C8B-B14F-4D97-AF65-F5344CB8AC3E}">
        <p14:creationId xmlns:p14="http://schemas.microsoft.com/office/powerpoint/2010/main" val="18940562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b="0" dirty="0"/>
              <a:t>Besonderheiten zweiseitiger Märkte</a:t>
            </a:r>
          </a:p>
        </p:txBody>
      </p:sp>
      <p:sp>
        <p:nvSpPr>
          <p:cNvPr id="3" name="Inhaltsplatzhalter 2"/>
          <p:cNvSpPr>
            <a:spLocks noGrp="1"/>
          </p:cNvSpPr>
          <p:nvPr>
            <p:ph idx="1"/>
          </p:nvPr>
        </p:nvSpPr>
        <p:spPr/>
        <p:txBody>
          <a:bodyPr>
            <a:normAutofit/>
          </a:bodyPr>
          <a:lstStyle/>
          <a:p>
            <a:pPr lvl="1"/>
            <a:r>
              <a:rPr lang="de-DE" sz="900" dirty="0" smtClean="0">
                <a:solidFill>
                  <a:srgbClr val="4747BC"/>
                </a:solidFill>
              </a:rPr>
              <a:t>Negative oder zumindest weniger positive </a:t>
            </a:r>
            <a:r>
              <a:rPr lang="de-DE" sz="900" dirty="0" err="1" smtClean="0">
                <a:solidFill>
                  <a:srgbClr val="4747BC"/>
                </a:solidFill>
              </a:rPr>
              <a:t>Netzeﬀekte</a:t>
            </a:r>
            <a:r>
              <a:rPr lang="de-DE" sz="900" dirty="0" smtClean="0">
                <a:solidFill>
                  <a:srgbClr val="4747BC"/>
                </a:solidFill>
              </a:rPr>
              <a:t> entstehen bei </a:t>
            </a:r>
            <a:r>
              <a:rPr lang="de-DE" sz="900" dirty="0" err="1" smtClean="0">
                <a:solidFill>
                  <a:srgbClr val="4747BC"/>
                </a:solidFill>
              </a:rPr>
              <a:t>Sortierungsexternalitäten</a:t>
            </a:r>
            <a:r>
              <a:rPr lang="de-DE" sz="900" dirty="0" smtClean="0">
                <a:solidFill>
                  <a:srgbClr val="4747BC"/>
                </a:solidFill>
              </a:rPr>
              <a:t> und „falschen“ Zielgruppen</a:t>
            </a:r>
          </a:p>
          <a:p>
            <a:pPr lvl="1"/>
            <a:r>
              <a:rPr lang="de-DE" sz="900" dirty="0" smtClean="0">
                <a:solidFill>
                  <a:srgbClr val="4747BC"/>
                </a:solidFill>
              </a:rPr>
              <a:t>Aber auch durch bestimmtes Verhalten, das die Plattform durch Regeln verhindern will:</a:t>
            </a:r>
          </a:p>
          <a:p>
            <a:pPr lvl="2"/>
            <a:r>
              <a:rPr lang="de-DE" sz="900" dirty="0" smtClean="0">
                <a:solidFill>
                  <a:srgbClr val="4747BC"/>
                </a:solidFill>
              </a:rPr>
              <a:t>anstößige Bilder etc. bei sozialen Netzwerken </a:t>
            </a:r>
          </a:p>
          <a:p>
            <a:pPr lvl="2"/>
            <a:r>
              <a:rPr lang="de-DE" sz="900" dirty="0" smtClean="0">
                <a:solidFill>
                  <a:srgbClr val="4747BC"/>
                </a:solidFill>
              </a:rPr>
              <a:t>Betrüger bei eBay</a:t>
            </a:r>
          </a:p>
          <a:p>
            <a:pPr lvl="1"/>
            <a:r>
              <a:rPr lang="de-DE" sz="900" dirty="0" smtClean="0">
                <a:solidFill>
                  <a:srgbClr val="4747BC"/>
                </a:solidFill>
              </a:rPr>
              <a:t>Auf der anderen Seite werden negative </a:t>
            </a:r>
            <a:r>
              <a:rPr lang="de-DE" sz="900" dirty="0" err="1" smtClean="0">
                <a:solidFill>
                  <a:srgbClr val="4747BC"/>
                </a:solidFill>
              </a:rPr>
              <a:t>Netzeﬀekte</a:t>
            </a:r>
            <a:r>
              <a:rPr lang="de-DE" sz="900" dirty="0" smtClean="0">
                <a:solidFill>
                  <a:srgbClr val="4747BC"/>
                </a:solidFill>
              </a:rPr>
              <a:t> generiert, um den Gewinn zu maximieren:</a:t>
            </a:r>
          </a:p>
          <a:p>
            <a:pPr lvl="2"/>
            <a:r>
              <a:rPr lang="de-DE" sz="900" dirty="0" smtClean="0">
                <a:solidFill>
                  <a:srgbClr val="4747BC"/>
                </a:solidFill>
              </a:rPr>
              <a:t>Werbung bei Medien, Pop-Ups, etc.</a:t>
            </a:r>
          </a:p>
          <a:p>
            <a:pPr lvl="2"/>
            <a:r>
              <a:rPr lang="de-DE" sz="900" dirty="0" smtClean="0">
                <a:solidFill>
                  <a:srgbClr val="4747BC"/>
                </a:solidFill>
              </a:rPr>
              <a:t>Beliebte Geschäfte in Einkaufszentren am Ende der Meile</a:t>
            </a:r>
          </a:p>
          <a:p>
            <a:pPr lvl="1"/>
            <a:r>
              <a:rPr lang="de-DE" sz="900" b="1" dirty="0" smtClean="0">
                <a:solidFill>
                  <a:srgbClr val="4747BC"/>
                </a:solidFill>
              </a:rPr>
              <a:t>Erinnerung</a:t>
            </a:r>
            <a:r>
              <a:rPr lang="de-DE" sz="900" dirty="0" smtClean="0">
                <a:solidFill>
                  <a:srgbClr val="4747BC"/>
                </a:solidFill>
              </a:rPr>
              <a:t>:  Ein Markt wird teilweise subventioniert, dieser muss aber </a:t>
            </a:r>
            <a:r>
              <a:rPr lang="de-DE" sz="900" dirty="0" err="1" smtClean="0">
                <a:solidFill>
                  <a:srgbClr val="4747BC"/>
                </a:solidFill>
              </a:rPr>
              <a:t>häuﬁg</a:t>
            </a:r>
            <a:r>
              <a:rPr lang="de-DE" sz="900" dirty="0" smtClean="0">
                <a:solidFill>
                  <a:srgbClr val="4747BC"/>
                </a:solidFill>
              </a:rPr>
              <a:t> einen </a:t>
            </a:r>
            <a:r>
              <a:rPr lang="de-DE" sz="900" dirty="0" err="1" smtClean="0">
                <a:solidFill>
                  <a:srgbClr val="4747BC"/>
                </a:solidFill>
              </a:rPr>
              <a:t>hedonischen</a:t>
            </a:r>
            <a:r>
              <a:rPr lang="de-DE" sz="900" dirty="0" smtClean="0">
                <a:solidFill>
                  <a:srgbClr val="4747BC"/>
                </a:solidFill>
              </a:rPr>
              <a:t> Preis zahlen!</a:t>
            </a:r>
          </a:p>
        </p:txBody>
      </p:sp>
      <p:sp>
        <p:nvSpPr>
          <p:cNvPr id="4" name="Inhaltsplatzhalter 3"/>
          <p:cNvSpPr>
            <a:spLocks noGrp="1"/>
          </p:cNvSpPr>
          <p:nvPr>
            <p:ph idx="13"/>
          </p:nvPr>
        </p:nvSpPr>
        <p:spPr/>
        <p:txBody>
          <a:bodyPr>
            <a:normAutofit fontScale="92500" lnSpcReduction="10000"/>
          </a:bodyPr>
          <a:lstStyle/>
          <a:p>
            <a:r>
              <a:rPr lang="de-DE" b="1" i="0" dirty="0" smtClean="0"/>
              <a:t>Negative Netzeffekte</a:t>
            </a:r>
            <a:endParaRPr lang="de-DE" b="1" i="0" dirty="0"/>
          </a:p>
        </p:txBody>
      </p:sp>
    </p:spTree>
    <p:extLst>
      <p:ext uri="{BB962C8B-B14F-4D97-AF65-F5344CB8AC3E}">
        <p14:creationId xmlns:p14="http://schemas.microsoft.com/office/powerpoint/2010/main" val="3493836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b="0" dirty="0"/>
              <a:t>Besonderheiten zweiseitiger Märkte</a:t>
            </a:r>
          </a:p>
        </p:txBody>
      </p:sp>
      <p:sp>
        <p:nvSpPr>
          <p:cNvPr id="3" name="Inhaltsplatzhalter 2"/>
          <p:cNvSpPr>
            <a:spLocks noGrp="1"/>
          </p:cNvSpPr>
          <p:nvPr>
            <p:ph idx="1"/>
          </p:nvPr>
        </p:nvSpPr>
        <p:spPr>
          <a:xfrm>
            <a:off x="317500" y="920750"/>
            <a:ext cx="3975100" cy="1952625"/>
          </a:xfrm>
        </p:spPr>
        <p:txBody>
          <a:bodyPr>
            <a:normAutofit/>
          </a:bodyPr>
          <a:lstStyle/>
          <a:p>
            <a:pPr lvl="1"/>
            <a:r>
              <a:rPr lang="de-DE" sz="1050" dirty="0" err="1" smtClean="0">
                <a:solidFill>
                  <a:srgbClr val="4747BC"/>
                </a:solidFill>
              </a:rPr>
              <a:t>Tipping</a:t>
            </a:r>
            <a:r>
              <a:rPr lang="de-DE" sz="1050" dirty="0" smtClean="0">
                <a:solidFill>
                  <a:srgbClr val="4747BC"/>
                </a:solidFill>
              </a:rPr>
              <a:t> liegt vor, wenn Markt zu einer bestimmten Plattform kippt </a:t>
            </a:r>
          </a:p>
          <a:p>
            <a:pPr lvl="1"/>
            <a:r>
              <a:rPr lang="de-DE" sz="1050" dirty="0" smtClean="0">
                <a:solidFill>
                  <a:srgbClr val="4747BC"/>
                </a:solidFill>
              </a:rPr>
              <a:t>Es kommt zum Lock-in</a:t>
            </a:r>
          </a:p>
          <a:p>
            <a:pPr lvl="1"/>
            <a:r>
              <a:rPr lang="de-DE" sz="1050" dirty="0" smtClean="0">
                <a:solidFill>
                  <a:srgbClr val="4747BC"/>
                </a:solidFill>
              </a:rPr>
              <a:t>Vor allem, wenn kein Multihoming möglich oder sinnvoll/zu teuer ist Vgl. </a:t>
            </a:r>
          </a:p>
          <a:p>
            <a:pPr lvl="1"/>
            <a:r>
              <a:rPr lang="de-DE" sz="1050" dirty="0" smtClean="0">
                <a:solidFill>
                  <a:srgbClr val="4747BC"/>
                </a:solidFill>
              </a:rPr>
              <a:t>VHS, Video 2000, </a:t>
            </a:r>
            <a:r>
              <a:rPr lang="de-DE" sz="1050" dirty="0" err="1" smtClean="0">
                <a:solidFill>
                  <a:srgbClr val="4747BC"/>
                </a:solidFill>
              </a:rPr>
              <a:t>Betamax</a:t>
            </a:r>
            <a:r>
              <a:rPr lang="de-DE" sz="1050" dirty="0" smtClean="0">
                <a:solidFill>
                  <a:srgbClr val="4747BC"/>
                </a:solidFill>
              </a:rPr>
              <a:t>; </a:t>
            </a:r>
            <a:r>
              <a:rPr lang="de-DE" sz="1050" dirty="0" err="1" smtClean="0">
                <a:solidFill>
                  <a:srgbClr val="4747BC"/>
                </a:solidFill>
              </a:rPr>
              <a:t>BluRay</a:t>
            </a:r>
            <a:r>
              <a:rPr lang="de-DE" sz="1050" dirty="0" smtClean="0">
                <a:solidFill>
                  <a:srgbClr val="4747BC"/>
                </a:solidFill>
              </a:rPr>
              <a:t>, HD DVD</a:t>
            </a:r>
          </a:p>
          <a:p>
            <a:pPr lvl="1"/>
            <a:r>
              <a:rPr lang="de-DE" sz="1050" dirty="0" smtClean="0">
                <a:solidFill>
                  <a:srgbClr val="4747BC"/>
                </a:solidFill>
              </a:rPr>
              <a:t>Setzt setzt starke </a:t>
            </a:r>
            <a:r>
              <a:rPr lang="de-DE" sz="1050" dirty="0" err="1" smtClean="0">
                <a:solidFill>
                  <a:srgbClr val="4747BC"/>
                </a:solidFill>
              </a:rPr>
              <a:t>Netzeﬀekte</a:t>
            </a:r>
            <a:r>
              <a:rPr lang="de-DE" sz="1050" dirty="0" smtClean="0">
                <a:solidFill>
                  <a:srgbClr val="4747BC"/>
                </a:solidFill>
              </a:rPr>
              <a:t> voraus</a:t>
            </a:r>
          </a:p>
        </p:txBody>
      </p:sp>
      <p:sp>
        <p:nvSpPr>
          <p:cNvPr id="4" name="Inhaltsplatzhalter 3"/>
          <p:cNvSpPr>
            <a:spLocks noGrp="1"/>
          </p:cNvSpPr>
          <p:nvPr>
            <p:ph idx="13"/>
          </p:nvPr>
        </p:nvSpPr>
        <p:spPr/>
        <p:txBody>
          <a:bodyPr>
            <a:normAutofit fontScale="92500" lnSpcReduction="10000"/>
          </a:bodyPr>
          <a:lstStyle/>
          <a:p>
            <a:r>
              <a:rPr lang="de-DE" b="1" i="0" dirty="0" err="1" smtClean="0"/>
              <a:t>Tipping</a:t>
            </a:r>
            <a:endParaRPr lang="de-DE" b="1" i="0" dirty="0"/>
          </a:p>
        </p:txBody>
      </p:sp>
    </p:spTree>
    <p:extLst>
      <p:ext uri="{BB962C8B-B14F-4D97-AF65-F5344CB8AC3E}">
        <p14:creationId xmlns:p14="http://schemas.microsoft.com/office/powerpoint/2010/main" val="19457057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45757" y="1072832"/>
            <a:ext cx="3918585" cy="734047"/>
          </a:xfrm>
        </p:spPr>
        <p:txBody>
          <a:bodyPr/>
          <a:lstStyle/>
          <a:p>
            <a:r>
              <a:rPr lang="de-DE" dirty="0"/>
              <a:t>Ökonomik digitaler Märkte</a:t>
            </a:r>
            <a:br>
              <a:rPr lang="de-DE" dirty="0"/>
            </a:br>
            <a:r>
              <a:rPr lang="de-DE" dirty="0"/>
              <a:t/>
            </a:r>
            <a:br>
              <a:rPr lang="de-DE" dirty="0"/>
            </a:br>
            <a:r>
              <a:rPr lang="de-DE" dirty="0"/>
              <a:t/>
            </a:r>
            <a:br>
              <a:rPr lang="de-DE" dirty="0"/>
            </a:br>
            <a:r>
              <a:rPr lang="de-DE" sz="1100" dirty="0"/>
              <a:t>Theorie zweiseitiger Märkte I</a:t>
            </a:r>
          </a:p>
        </p:txBody>
      </p:sp>
    </p:spTree>
    <p:extLst>
      <p:ext uri="{BB962C8B-B14F-4D97-AF65-F5344CB8AC3E}">
        <p14:creationId xmlns:p14="http://schemas.microsoft.com/office/powerpoint/2010/main" val="18480498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nhaltsplatzhalter 15"/>
          <p:cNvSpPr>
            <a:spLocks noGrp="1"/>
          </p:cNvSpPr>
          <p:nvPr>
            <p:ph idx="1"/>
          </p:nvPr>
        </p:nvSpPr>
        <p:spPr/>
        <p:txBody>
          <a:bodyPr/>
          <a:lstStyle/>
          <a:p>
            <a:pPr marL="72000" indent="-228600">
              <a:buFont typeface="+mj-lt"/>
              <a:buAutoNum type="arabicPeriod"/>
            </a:pPr>
            <a:r>
              <a:rPr lang="de-DE" b="1" dirty="0">
                <a:solidFill>
                  <a:srgbClr val="4747BC"/>
                </a:solidFill>
              </a:rPr>
              <a:t>Monopolmodelle </a:t>
            </a:r>
          </a:p>
          <a:p>
            <a:pPr marL="72000" indent="-228600">
              <a:buFont typeface="+mj-lt"/>
              <a:buAutoNum type="arabicPeriod"/>
            </a:pPr>
            <a:r>
              <a:rPr lang="de-DE" dirty="0"/>
              <a:t>Duopol/</a:t>
            </a:r>
            <a:r>
              <a:rPr lang="de-DE" dirty="0" err="1"/>
              <a:t>Oligopolmodelle</a:t>
            </a:r>
            <a:r>
              <a:rPr lang="de-DE" dirty="0"/>
              <a:t> </a:t>
            </a:r>
          </a:p>
          <a:p>
            <a:pPr marL="72000" indent="-228600">
              <a:buFont typeface="+mj-lt"/>
              <a:buAutoNum type="arabicPeriod"/>
            </a:pPr>
            <a:r>
              <a:rPr lang="de-DE" dirty="0"/>
              <a:t>Erweiterungen</a:t>
            </a:r>
          </a:p>
          <a:p>
            <a:endParaRPr lang="de-DE" dirty="0"/>
          </a:p>
        </p:txBody>
      </p:sp>
      <p:sp>
        <p:nvSpPr>
          <p:cNvPr id="17" name="Inhaltsplatzhalter 16"/>
          <p:cNvSpPr>
            <a:spLocks noGrp="1"/>
          </p:cNvSpPr>
          <p:nvPr>
            <p:ph idx="13"/>
          </p:nvPr>
        </p:nvSpPr>
        <p:spPr/>
        <p:txBody>
          <a:bodyPr>
            <a:normAutofit fontScale="92500" lnSpcReduction="10000"/>
          </a:bodyPr>
          <a:lstStyle/>
          <a:p>
            <a:r>
              <a:rPr lang="de-DE" dirty="0"/>
              <a:t>Agenda</a:t>
            </a:r>
          </a:p>
        </p:txBody>
      </p:sp>
      <p:sp>
        <p:nvSpPr>
          <p:cNvPr id="4" name="object 4"/>
          <p:cNvSpPr txBox="1">
            <a:spLocks noGrp="1"/>
          </p:cNvSpPr>
          <p:nvPr>
            <p:ph type="title"/>
          </p:nvPr>
        </p:nvSpPr>
        <p:spPr>
          <a:xfrm>
            <a:off x="317500" y="224117"/>
            <a:ext cx="3975100" cy="215444"/>
          </a:xfrm>
          <a:prstGeom prst="rect">
            <a:avLst/>
          </a:prstGeom>
        </p:spPr>
        <p:txBody>
          <a:bodyPr vert="horz" wrap="square" lIns="0" tIns="0" rIns="0" bIns="0" rtlCol="0">
            <a:spAutoFit/>
          </a:bodyPr>
          <a:lstStyle/>
          <a:p>
            <a:pPr marL="12700">
              <a:lnSpc>
                <a:spcPct val="100000"/>
              </a:lnSpc>
            </a:pPr>
            <a:r>
              <a:rPr lang="de-DE" spc="-50" dirty="0"/>
              <a:t>Theorie zweiseitiger Märkte</a:t>
            </a:r>
            <a:endParaRPr spc="-50" dirty="0"/>
          </a:p>
        </p:txBody>
      </p:sp>
    </p:spTree>
    <p:extLst>
      <p:ext uri="{BB962C8B-B14F-4D97-AF65-F5344CB8AC3E}">
        <p14:creationId xmlns:p14="http://schemas.microsoft.com/office/powerpoint/2010/main" val="41131059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45757" y="1072832"/>
            <a:ext cx="3918585" cy="193899"/>
          </a:xfrm>
        </p:spPr>
        <p:txBody>
          <a:bodyPr/>
          <a:lstStyle/>
          <a:p>
            <a:r>
              <a:rPr lang="de-DE" dirty="0"/>
              <a:t>1. Monopolmodelle</a:t>
            </a:r>
          </a:p>
        </p:txBody>
      </p:sp>
      <p:sp>
        <p:nvSpPr>
          <p:cNvPr id="6" name="Untertitel 5"/>
          <p:cNvSpPr>
            <a:spLocks noGrp="1"/>
          </p:cNvSpPr>
          <p:nvPr>
            <p:ph type="subTitle" idx="4"/>
          </p:nvPr>
        </p:nvSpPr>
        <p:spPr/>
        <p:txBody>
          <a:bodyPr/>
          <a:lstStyle/>
          <a:p>
            <a:endParaRPr lang="de-DE"/>
          </a:p>
        </p:txBody>
      </p:sp>
    </p:spTree>
    <p:extLst>
      <p:ext uri="{BB962C8B-B14F-4D97-AF65-F5344CB8AC3E}">
        <p14:creationId xmlns:p14="http://schemas.microsoft.com/office/powerpoint/2010/main" val="11300949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nhaltsplatzhalter 24"/>
          <p:cNvSpPr>
            <a:spLocks noGrp="1"/>
          </p:cNvSpPr>
          <p:nvPr>
            <p:ph idx="1"/>
          </p:nvPr>
        </p:nvSpPr>
        <p:spPr>
          <a:xfrm>
            <a:off x="317500" y="587375"/>
            <a:ext cx="3975100" cy="2530475"/>
          </a:xfrm>
        </p:spPr>
        <p:txBody>
          <a:bodyPr>
            <a:normAutofit lnSpcReduction="10000"/>
          </a:bodyPr>
          <a:lstStyle/>
          <a:p>
            <a:pPr lvl="1"/>
            <a:r>
              <a:rPr lang="de-DE" dirty="0"/>
              <a:t>Zunächst: Neue Medienmärkte </a:t>
            </a:r>
          </a:p>
          <a:p>
            <a:pPr lvl="1"/>
            <a:r>
              <a:rPr lang="de-DE" dirty="0"/>
              <a:t>starke Markterweiterungseffekte wie bei Internetplattformen</a:t>
            </a:r>
          </a:p>
          <a:p>
            <a:pPr lvl="1"/>
            <a:r>
              <a:rPr lang="de-DE" dirty="0"/>
              <a:t>Monopolmodell ist typisch für einige Märkte aber auch ein guter Benchmark</a:t>
            </a:r>
          </a:p>
          <a:p>
            <a:pPr indent="0">
              <a:spcBef>
                <a:spcPts val="1000"/>
              </a:spcBef>
              <a:spcAft>
                <a:spcPts val="600"/>
              </a:spcAft>
              <a:buNone/>
            </a:pPr>
            <a:r>
              <a:rPr lang="de-DE" sz="1000" b="1" dirty="0">
                <a:solidFill>
                  <a:srgbClr val="4747BC"/>
                </a:solidFill>
              </a:rPr>
              <a:t>Annahmen</a:t>
            </a:r>
          </a:p>
          <a:p>
            <a:pPr lvl="1"/>
            <a:r>
              <a:rPr lang="de-DE" dirty="0"/>
              <a:t>monopolistische Plattform, statische Betrachtung</a:t>
            </a:r>
          </a:p>
          <a:p>
            <a:pPr lvl="1"/>
            <a:r>
              <a:rPr lang="de-DE" dirty="0"/>
              <a:t>lineare Nachfragen, Marktgröße und Steigung auf 1 normiert: </a:t>
            </a:r>
            <a:r>
              <a:rPr lang="de-DE" i="1" dirty="0"/>
              <a:t>a = b = 1</a:t>
            </a:r>
          </a:p>
          <a:p>
            <a:pPr lvl="1"/>
            <a:r>
              <a:rPr lang="de-DE" dirty="0"/>
              <a:t>gleiche Grenzkosten, keine Fixkosten: </a:t>
            </a:r>
            <a:r>
              <a:rPr lang="de-DE" i="1" dirty="0"/>
              <a:t>c1 = c2 = c</a:t>
            </a:r>
          </a:p>
          <a:p>
            <a:pPr lvl="1"/>
            <a:r>
              <a:rPr lang="de-DE" dirty="0"/>
              <a:t>indirekte </a:t>
            </a:r>
            <a:r>
              <a:rPr lang="de-DE" dirty="0" err="1"/>
              <a:t>Netzffekte</a:t>
            </a:r>
            <a:r>
              <a:rPr lang="de-DE" dirty="0"/>
              <a:t> d  und </a:t>
            </a:r>
            <a:r>
              <a:rPr lang="de-DE" dirty="0" err="1"/>
              <a:t>g</a:t>
            </a:r>
            <a:r>
              <a:rPr lang="de-DE" dirty="0"/>
              <a:t>  können positive und negative Werte annehmen</a:t>
            </a:r>
          </a:p>
          <a:p>
            <a:pPr lvl="1"/>
            <a:r>
              <a:rPr lang="de-DE" dirty="0"/>
              <a:t>Mengen: </a:t>
            </a:r>
            <a:r>
              <a:rPr lang="de-DE" i="1" dirty="0" err="1"/>
              <a:t>q</a:t>
            </a:r>
            <a:r>
              <a:rPr lang="de-DE" i="1" dirty="0"/>
              <a:t>, s</a:t>
            </a:r>
            <a:r>
              <a:rPr lang="de-DE" dirty="0"/>
              <a:t>; Preise: </a:t>
            </a:r>
            <a:r>
              <a:rPr lang="de-DE" i="1" dirty="0"/>
              <a:t>p, </a:t>
            </a:r>
            <a:r>
              <a:rPr lang="de-DE" i="1" dirty="0" err="1"/>
              <a:t>r</a:t>
            </a:r>
            <a:endParaRPr lang="de-DE" i="1" dirty="0"/>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Mono</a:t>
            </a:r>
            <a:r>
              <a:rPr spc="40" dirty="0"/>
              <a:t>p</a:t>
            </a:r>
            <a:r>
              <a:rPr spc="-50" dirty="0"/>
              <a:t>ol</a:t>
            </a:r>
            <a:r>
              <a:rPr spc="-15" dirty="0"/>
              <a:t>m</a:t>
            </a:r>
            <a:r>
              <a:rPr spc="-30" dirty="0"/>
              <a:t>o</a:t>
            </a:r>
            <a:r>
              <a:rPr spc="-45" dirty="0"/>
              <a:t>del</a:t>
            </a:r>
            <a:r>
              <a:rPr spc="-30" dirty="0"/>
              <a:t>l</a:t>
            </a:r>
            <a:r>
              <a:rPr spc="-50" dirty="0"/>
              <a:t>e</a:t>
            </a:r>
          </a:p>
        </p:txBody>
      </p:sp>
    </p:spTree>
    <p:extLst>
      <p:ext uri="{BB962C8B-B14F-4D97-AF65-F5344CB8AC3E}">
        <p14:creationId xmlns:p14="http://schemas.microsoft.com/office/powerpoint/2010/main" val="31519067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37655" y="620295"/>
            <a:ext cx="4332884" cy="1977249"/>
          </a:xfrm>
          <a:prstGeom prst="rect">
            <a:avLst/>
          </a:prstGeom>
          <a:blipFill>
            <a:blip r:embed="rId3" cstate="print"/>
            <a:stretch>
              <a:fillRect/>
            </a:stretch>
          </a:blipFill>
        </p:spPr>
        <p:txBody>
          <a:bodyPr wrap="square" lIns="0" tIns="0" rIns="0" bIns="0" rtlCol="0"/>
          <a:lstStyle/>
          <a:p>
            <a:endParaRPr/>
          </a:p>
        </p:txBody>
      </p:sp>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23702719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a:xfrm>
            <a:off x="317500" y="920750"/>
            <a:ext cx="3975100" cy="1419225"/>
          </a:xfrm>
        </p:spPr>
        <p:txBody>
          <a:bodyPr>
            <a:normAutofit lnSpcReduction="10000"/>
          </a:bodyPr>
          <a:lstStyle/>
          <a:p>
            <a:pPr indent="0">
              <a:buNone/>
            </a:pPr>
            <a:r>
              <a:rPr lang="de-DE" b="1" dirty="0"/>
              <a:t>Nachfragefunktion</a:t>
            </a:r>
          </a:p>
          <a:p>
            <a:pPr indent="0">
              <a:buNone/>
            </a:pPr>
            <a:endParaRPr lang="de-DE" b="1" dirty="0"/>
          </a:p>
          <a:p>
            <a:pPr indent="0">
              <a:buNone/>
            </a:pPr>
            <a:endParaRPr lang="de-DE" b="1" dirty="0"/>
          </a:p>
          <a:p>
            <a:pPr indent="0">
              <a:buNone/>
            </a:pPr>
            <a:endParaRPr lang="de-DE" b="1" dirty="0"/>
          </a:p>
          <a:p>
            <a:pPr indent="0">
              <a:buNone/>
            </a:pPr>
            <a:r>
              <a:rPr lang="de-DE" b="1" dirty="0"/>
              <a:t>Inverse Nachfragefunktion</a:t>
            </a:r>
          </a:p>
        </p:txBody>
      </p:sp>
      <p:pic>
        <p:nvPicPr>
          <p:cNvPr id="8" name="Bild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355" y="2369634"/>
            <a:ext cx="1019876" cy="473075"/>
          </a:xfrm>
          <a:prstGeom prst="rect">
            <a:avLst/>
          </a:prstGeom>
        </p:spPr>
      </p:pic>
      <p:pic>
        <p:nvPicPr>
          <p:cNvPr id="9" name="Bild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433" y="1273175"/>
            <a:ext cx="1163721" cy="494094"/>
          </a:xfrm>
          <a:prstGeom prst="rect">
            <a:avLst/>
          </a:prstGeom>
        </p:spPr>
      </p:pic>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19159799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25974" y="663575"/>
            <a:ext cx="1810203" cy="2534284"/>
          </a:xfrm>
        </p:spPr>
      </p:pic>
      <p:pic>
        <p:nvPicPr>
          <p:cNvPr id="9" name="Inhaltsplatzhalt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489724" y="663575"/>
            <a:ext cx="1810203" cy="2534284"/>
          </a:xfrm>
        </p:spPr>
      </p:pic>
      <p:sp>
        <p:nvSpPr>
          <p:cNvPr id="5" name="Titel 4"/>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131267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20387" y="832869"/>
            <a:ext cx="4394463" cy="2769989"/>
          </a:xfrm>
        </p:spPr>
        <p:txBody>
          <a:bodyPr/>
          <a:lstStyle/>
          <a:p>
            <a:pPr marL="171450" indent="-171450">
              <a:buFont typeface="Arial" panose="020B0604020202020204" pitchFamily="34" charset="0"/>
              <a:buChar char="•"/>
            </a:pPr>
            <a:r>
              <a:rPr lang="de-DE" dirty="0" smtClean="0">
                <a:solidFill>
                  <a:srgbClr val="4747BB"/>
                </a:solidFill>
              </a:rPr>
              <a:t>Die </a:t>
            </a:r>
            <a:r>
              <a:rPr lang="de-DE" dirty="0">
                <a:solidFill>
                  <a:srgbClr val="4747BB"/>
                </a:solidFill>
              </a:rPr>
              <a:t>Digitalisierung der Medien hat </a:t>
            </a:r>
            <a:r>
              <a:rPr lang="de-DE" dirty="0" smtClean="0">
                <a:solidFill>
                  <a:srgbClr val="4747BB"/>
                </a:solidFill>
              </a:rPr>
              <a:t>zunächst den </a:t>
            </a:r>
            <a:r>
              <a:rPr lang="de-DE" dirty="0">
                <a:solidFill>
                  <a:srgbClr val="4747BB"/>
                </a:solidFill>
              </a:rPr>
              <a:t>gesamten </a:t>
            </a:r>
            <a:r>
              <a:rPr lang="de-DE" dirty="0" smtClean="0">
                <a:solidFill>
                  <a:srgbClr val="4747BB"/>
                </a:solidFill>
              </a:rPr>
              <a:t>Mediensektor verändert (Printmedien, TV, Radio…)</a:t>
            </a:r>
            <a:endParaRPr lang="de-DE" dirty="0">
              <a:solidFill>
                <a:srgbClr val="4747BB"/>
              </a:solidFill>
            </a:endParaRPr>
          </a:p>
          <a:p>
            <a:pPr marL="171450" indent="-171450">
              <a:buFont typeface="Arial" panose="020B0604020202020204" pitchFamily="34" charset="0"/>
              <a:buChar char="•"/>
            </a:pPr>
            <a:r>
              <a:rPr lang="de-DE" dirty="0" smtClean="0">
                <a:solidFill>
                  <a:srgbClr val="4747BB"/>
                </a:solidFill>
              </a:rPr>
              <a:t>Dies </a:t>
            </a:r>
            <a:r>
              <a:rPr lang="de-DE" dirty="0">
                <a:solidFill>
                  <a:srgbClr val="4747BB"/>
                </a:solidFill>
              </a:rPr>
              <a:t>hat zu einer Konvergenz </a:t>
            </a:r>
            <a:r>
              <a:rPr lang="de-DE" dirty="0" smtClean="0">
                <a:solidFill>
                  <a:srgbClr val="4747BB"/>
                </a:solidFill>
              </a:rPr>
              <a:t>der Medien geführt (digitale Medien, Internet, Streaming-Dienste, nicht-lineares TV…)</a:t>
            </a:r>
          </a:p>
          <a:p>
            <a:pPr marL="171450" indent="-171450">
              <a:buFont typeface="Arial" panose="020B0604020202020204" pitchFamily="34" charset="0"/>
              <a:buChar char="•"/>
            </a:pPr>
            <a:r>
              <a:rPr lang="de-DE" dirty="0" smtClean="0">
                <a:solidFill>
                  <a:srgbClr val="4747BB"/>
                </a:solidFill>
              </a:rPr>
              <a:t>Nach und nach waren auch andere Produkte und Märkte von der Digitalisierung betroffen (Handel, Produktion, Medizin…)</a:t>
            </a:r>
          </a:p>
          <a:p>
            <a:pPr marL="171450" indent="-171450">
              <a:buFont typeface="Arial" panose="020B0604020202020204" pitchFamily="34" charset="0"/>
              <a:buChar char="•"/>
            </a:pPr>
            <a:r>
              <a:rPr lang="de-DE" dirty="0" smtClean="0">
                <a:solidFill>
                  <a:srgbClr val="4747BB"/>
                </a:solidFill>
              </a:rPr>
              <a:t>Mittlerweile sind so gut wie alle Märkte davon betroffen</a:t>
            </a:r>
            <a:endParaRPr lang="de-DE" dirty="0">
              <a:solidFill>
                <a:srgbClr val="4747BB"/>
              </a:solidFill>
            </a:endParaRPr>
          </a:p>
          <a:p>
            <a:pPr marL="171450" indent="-171450">
              <a:buFont typeface="Arial" panose="020B0604020202020204" pitchFamily="34" charset="0"/>
              <a:buChar char="•"/>
            </a:pPr>
            <a:r>
              <a:rPr lang="de-DE" dirty="0" smtClean="0">
                <a:solidFill>
                  <a:srgbClr val="4747BB"/>
                </a:solidFill>
              </a:rPr>
              <a:t>Diese </a:t>
            </a:r>
            <a:r>
              <a:rPr lang="de-DE" dirty="0">
                <a:solidFill>
                  <a:srgbClr val="4747BB"/>
                </a:solidFill>
              </a:rPr>
              <a:t>Konvergenz stellt Unternehmen, Wirtschaftspolitik und </a:t>
            </a:r>
            <a:r>
              <a:rPr lang="de-DE" dirty="0" smtClean="0">
                <a:solidFill>
                  <a:srgbClr val="4747BB"/>
                </a:solidFill>
              </a:rPr>
              <a:t>    Wissenschaft </a:t>
            </a:r>
            <a:r>
              <a:rPr lang="de-DE" dirty="0">
                <a:solidFill>
                  <a:srgbClr val="4747BB"/>
                </a:solidFill>
              </a:rPr>
              <a:t>vor neuen Herausforderungen </a:t>
            </a:r>
            <a:endParaRPr lang="de-DE" dirty="0" smtClean="0">
              <a:solidFill>
                <a:srgbClr val="4747BB"/>
              </a:solidFill>
            </a:endParaRPr>
          </a:p>
          <a:p>
            <a:pPr marL="628650" lvl="1" indent="-171450">
              <a:buFont typeface="Symbol" panose="05050102010706020507" pitchFamily="18" charset="2"/>
              <a:buChar char="-"/>
            </a:pPr>
            <a:r>
              <a:rPr lang="de-DE" sz="800" dirty="0" smtClean="0">
                <a:solidFill>
                  <a:srgbClr val="ADADE0"/>
                </a:solidFill>
              </a:rPr>
              <a:t>Digitale Transformation, Produktion, Markteintritte</a:t>
            </a:r>
          </a:p>
          <a:p>
            <a:pPr marL="628650" lvl="1" indent="-171450">
              <a:buFont typeface="Symbol" panose="05050102010706020507" pitchFamily="18" charset="2"/>
              <a:buChar char="-"/>
            </a:pPr>
            <a:r>
              <a:rPr lang="de-DE" sz="800" dirty="0" err="1" smtClean="0">
                <a:solidFill>
                  <a:srgbClr val="ADADE0"/>
                </a:solidFill>
              </a:rPr>
              <a:t>Plattformwettbeweb</a:t>
            </a:r>
            <a:r>
              <a:rPr lang="de-DE" sz="800" dirty="0" smtClean="0">
                <a:solidFill>
                  <a:srgbClr val="ADADE0"/>
                </a:solidFill>
              </a:rPr>
              <a:t> </a:t>
            </a:r>
          </a:p>
          <a:p>
            <a:pPr marL="628650" lvl="1" indent="-171450">
              <a:buFont typeface="Symbol" panose="05050102010706020507" pitchFamily="18" charset="2"/>
              <a:buChar char="-"/>
            </a:pPr>
            <a:r>
              <a:rPr lang="de-DE" sz="800" dirty="0" err="1" smtClean="0">
                <a:solidFill>
                  <a:srgbClr val="ADADE0"/>
                </a:solidFill>
              </a:rPr>
              <a:t>Datansammlung</a:t>
            </a:r>
            <a:r>
              <a:rPr lang="de-DE" sz="800" dirty="0" smtClean="0">
                <a:solidFill>
                  <a:srgbClr val="ADADE0"/>
                </a:solidFill>
              </a:rPr>
              <a:t>, -</a:t>
            </a:r>
            <a:r>
              <a:rPr lang="de-DE" sz="800" dirty="0" err="1" smtClean="0">
                <a:solidFill>
                  <a:srgbClr val="ADADE0"/>
                </a:solidFill>
              </a:rPr>
              <a:t>anylse</a:t>
            </a:r>
            <a:r>
              <a:rPr lang="de-DE" sz="800" dirty="0" smtClean="0">
                <a:solidFill>
                  <a:srgbClr val="ADADE0"/>
                </a:solidFill>
              </a:rPr>
              <a:t> und -nutzung</a:t>
            </a:r>
            <a:endParaRPr lang="de-DE" sz="800" dirty="0">
              <a:solidFill>
                <a:srgbClr val="ADADE0"/>
              </a:solidFill>
            </a:endParaRPr>
          </a:p>
          <a:p>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12</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726" y="920750"/>
            <a:ext cx="3512647" cy="2197100"/>
          </a:xfrm>
        </p:spPr>
      </p:pic>
      <p:sp>
        <p:nvSpPr>
          <p:cNvPr id="4" name="Inhaltsplatzhalter 3"/>
          <p:cNvSpPr>
            <a:spLocks noGrp="1"/>
          </p:cNvSpPr>
          <p:nvPr>
            <p:ph idx="13"/>
          </p:nvPr>
        </p:nvSpPr>
        <p:spPr/>
        <p:txBody>
          <a:bodyPr>
            <a:normAutofit fontScale="92500" lnSpcReduction="10000"/>
          </a:bodyPr>
          <a:lstStyle/>
          <a:p>
            <a:r>
              <a:rPr lang="de-DE" dirty="0"/>
              <a:t>Gewinnfunktion</a:t>
            </a:r>
          </a:p>
        </p:txBody>
      </p:sp>
      <p:sp>
        <p:nvSpPr>
          <p:cNvPr id="3" name="Titel 2"/>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38510984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indent="0">
              <a:buNone/>
            </a:pPr>
            <a:r>
              <a:rPr lang="de-DE" dirty="0"/>
              <a:t>und</a:t>
            </a:r>
          </a:p>
          <a:p>
            <a:pPr indent="0">
              <a:buNone/>
            </a:pPr>
            <a:endParaRPr lang="de-DE" dirty="0"/>
          </a:p>
          <a:p>
            <a:pPr indent="0">
              <a:buNone/>
            </a:pPr>
            <a:endParaRPr lang="de-DE" dirty="0"/>
          </a:p>
          <a:p>
            <a:pPr indent="0">
              <a:buNone/>
            </a:pPr>
            <a:r>
              <a:rPr lang="de-DE" dirty="0"/>
              <a:t>Grenzerlöse = Grenzkosten</a:t>
            </a:r>
          </a:p>
          <a:p>
            <a:pPr indent="0">
              <a:buNone/>
            </a:pPr>
            <a:endParaRPr lang="de-DE" dirty="0"/>
          </a:p>
          <a:p>
            <a:pPr indent="0">
              <a:buNone/>
            </a:pPr>
            <a:endParaRPr lang="de-DE" dirty="0"/>
          </a:p>
          <a:p>
            <a:pPr indent="0">
              <a:buNone/>
            </a:pPr>
            <a:r>
              <a:rPr lang="de-DE" dirty="0"/>
              <a:t>und</a:t>
            </a:r>
          </a:p>
        </p:txBody>
      </p:sp>
      <p:sp>
        <p:nvSpPr>
          <p:cNvPr id="4" name="Inhaltsplatzhalter 3"/>
          <p:cNvSpPr>
            <a:spLocks noGrp="1"/>
          </p:cNvSpPr>
          <p:nvPr>
            <p:ph idx="13"/>
          </p:nvPr>
        </p:nvSpPr>
        <p:spPr/>
        <p:txBody>
          <a:bodyPr>
            <a:normAutofit fontScale="92500" lnSpcReduction="10000"/>
          </a:bodyPr>
          <a:lstStyle/>
          <a:p>
            <a:r>
              <a:rPr lang="de-DE" dirty="0"/>
              <a:t>Bedingungen erster Ordnung</a:t>
            </a:r>
          </a:p>
        </p:txBody>
      </p:sp>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30" y="921971"/>
            <a:ext cx="1759857" cy="384969"/>
          </a:xfrm>
          <a:prstGeom prst="rect">
            <a:avLst/>
          </a:prstGeom>
        </p:spPr>
      </p:pic>
      <p:pic>
        <p:nvPicPr>
          <p:cNvPr id="6" name="Bild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305" y="1501775"/>
            <a:ext cx="1794694" cy="314325"/>
          </a:xfrm>
          <a:prstGeom prst="rect">
            <a:avLst/>
          </a:prstGeom>
        </p:spPr>
      </p:pic>
      <p:pic>
        <p:nvPicPr>
          <p:cNvPr id="7" name="Bild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525" y="2231671"/>
            <a:ext cx="1289050" cy="235303"/>
          </a:xfrm>
          <a:prstGeom prst="rect">
            <a:avLst/>
          </a:prstGeom>
        </p:spPr>
      </p:pic>
      <p:pic>
        <p:nvPicPr>
          <p:cNvPr id="8" name="Bild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9575" y="2788469"/>
            <a:ext cx="1250950" cy="188151"/>
          </a:xfrm>
          <a:prstGeom prst="rect">
            <a:avLst/>
          </a:prstGeom>
        </p:spPr>
      </p:pic>
      <p:sp>
        <p:nvSpPr>
          <p:cNvPr id="9" name="Titel 8"/>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34506418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6441" y="20903"/>
            <a:ext cx="600710" cy="101600"/>
          </a:xfrm>
          <a:prstGeom prst="rect">
            <a:avLst/>
          </a:prstGeom>
        </p:spPr>
        <p:txBody>
          <a:bodyPr vert="horz" wrap="square" lIns="0" tIns="0" rIns="0" bIns="0" rtlCol="0">
            <a:spAutoFit/>
          </a:bodyPr>
          <a:lstStyle/>
          <a:p>
            <a:pPr marL="12700">
              <a:lnSpc>
                <a:spcPct val="100000"/>
              </a:lnSpc>
            </a:pPr>
            <a:r>
              <a:rPr sz="600" b="1" spc="-15" dirty="0">
                <a:solidFill>
                  <a:srgbClr val="FFFFFF"/>
                </a:solidFill>
                <a:latin typeface="Arial"/>
                <a:cs typeface="Arial"/>
                <a:hlinkClick r:id="rId3" action="ppaction://hlinksldjump"/>
              </a:rPr>
              <a:t>Mono</a:t>
            </a:r>
            <a:r>
              <a:rPr sz="600" b="1" dirty="0">
                <a:solidFill>
                  <a:srgbClr val="FFFFFF"/>
                </a:solidFill>
                <a:latin typeface="Arial"/>
                <a:cs typeface="Arial"/>
                <a:hlinkClick r:id="rId3" action="ppaction://hlinksldjump"/>
              </a:rPr>
              <a:t>p</a:t>
            </a:r>
            <a:r>
              <a:rPr sz="600" b="1" spc="-30" dirty="0">
                <a:solidFill>
                  <a:srgbClr val="FFFFFF"/>
                </a:solidFill>
                <a:latin typeface="Arial"/>
                <a:cs typeface="Arial"/>
                <a:hlinkClick r:id="rId3" action="ppaction://hlinksldjump"/>
              </a:rPr>
              <a:t>olm</a:t>
            </a:r>
            <a:r>
              <a:rPr sz="600" b="1" spc="-15" dirty="0">
                <a:solidFill>
                  <a:srgbClr val="FFFFFF"/>
                </a:solidFill>
                <a:latin typeface="Arial"/>
                <a:cs typeface="Arial"/>
                <a:hlinkClick r:id="rId3" action="ppaction://hlinksldjump"/>
              </a:rPr>
              <a:t>o</a:t>
            </a:r>
            <a:r>
              <a:rPr sz="600" b="1" spc="-25" dirty="0">
                <a:solidFill>
                  <a:srgbClr val="FFFFFF"/>
                </a:solidFill>
                <a:latin typeface="Arial"/>
                <a:cs typeface="Arial"/>
                <a:hlinkClick r:id="rId3" action="ppaction://hlinksldjump"/>
              </a:rPr>
              <a:t>delle</a:t>
            </a:r>
            <a:endParaRPr sz="600">
              <a:latin typeface="Arial"/>
              <a:cs typeface="Arial"/>
            </a:endParaRPr>
          </a:p>
        </p:txBody>
      </p:sp>
      <p:sp>
        <p:nvSpPr>
          <p:cNvPr id="3" name="object 3"/>
          <p:cNvSpPr/>
          <p:nvPr/>
        </p:nvSpPr>
        <p:spPr>
          <a:xfrm>
            <a:off x="2303989" y="61"/>
            <a:ext cx="2304415" cy="144780"/>
          </a:xfrm>
          <a:custGeom>
            <a:avLst/>
            <a:gdLst/>
            <a:ahLst/>
            <a:cxnLst/>
            <a:rect l="l" t="t" r="r" b="b"/>
            <a:pathLst>
              <a:path w="2304415" h="144780">
                <a:moveTo>
                  <a:pt x="0" y="144398"/>
                </a:moveTo>
                <a:lnTo>
                  <a:pt x="2303951" y="144398"/>
                </a:lnTo>
                <a:lnTo>
                  <a:pt x="2303951" y="0"/>
                </a:lnTo>
                <a:lnTo>
                  <a:pt x="0" y="0"/>
                </a:lnTo>
                <a:lnTo>
                  <a:pt x="0" y="144398"/>
                </a:lnTo>
              </a:path>
            </a:pathLst>
          </a:custGeom>
          <a:solidFill>
            <a:srgbClr val="ADADE0"/>
          </a:solidFill>
        </p:spPr>
        <p:txBody>
          <a:bodyPr wrap="square" lIns="0" tIns="0" rIns="0" bIns="0" rtlCol="0"/>
          <a:lstStyle/>
          <a:p>
            <a:endParaRPr/>
          </a:p>
        </p:txBody>
      </p:sp>
      <p:sp>
        <p:nvSpPr>
          <p:cNvPr id="4" name="object 4"/>
          <p:cNvSpPr txBox="1">
            <a:spLocks noGrp="1"/>
          </p:cNvSpPr>
          <p:nvPr>
            <p:ph type="title"/>
          </p:nvPr>
        </p:nvSpPr>
        <p:spPr>
          <a:xfrm>
            <a:off x="95301" y="243231"/>
            <a:ext cx="4419496" cy="169277"/>
          </a:xfrm>
          <a:prstGeom prst="rect">
            <a:avLst/>
          </a:prstGeom>
        </p:spPr>
        <p:txBody>
          <a:bodyPr vert="horz" wrap="square" lIns="0" tIns="0" rIns="0" bIns="0" rtlCol="0">
            <a:spAutoFit/>
          </a:bodyPr>
          <a:lstStyle/>
          <a:p>
            <a:pPr marL="41910">
              <a:lnSpc>
                <a:spcPct val="100000"/>
              </a:lnSpc>
            </a:pPr>
            <a:r>
              <a:rPr lang="de-DE" sz="1100" b="0" i="1" dirty="0">
                <a:solidFill>
                  <a:srgbClr val="4747BC"/>
                </a:solidFill>
              </a:rPr>
              <a:t>Grenzerlöse und Grenzkosten</a:t>
            </a:r>
            <a:endParaRPr sz="1100" b="0" i="1" dirty="0">
              <a:solidFill>
                <a:srgbClr val="4747BC"/>
              </a:solidFill>
            </a:endParaRPr>
          </a:p>
        </p:txBody>
      </p:sp>
      <p:sp>
        <p:nvSpPr>
          <p:cNvPr id="24" name="object 24"/>
          <p:cNvSpPr txBox="1">
            <a:spLocks noGrp="1"/>
          </p:cNvSpPr>
          <p:nvPr>
            <p:ph sz="half" idx="2"/>
          </p:nvPr>
        </p:nvSpPr>
        <p:spPr>
          <a:prstGeom prst="rect">
            <a:avLst/>
          </a:prstGeom>
        </p:spPr>
        <p:txBody>
          <a:bodyPr vert="horz" wrap="square" lIns="0" tIns="0" rIns="0" bIns="0" rtlCol="0">
            <a:spAutoFit/>
          </a:bodyPr>
          <a:lstStyle/>
          <a:p>
            <a:pPr marR="180340" algn="r">
              <a:lnSpc>
                <a:spcPct val="100000"/>
              </a:lnSpc>
            </a:pPr>
            <a:r>
              <a:rPr spc="-5" dirty="0"/>
              <a:t>c'</a:t>
            </a:r>
          </a:p>
        </p:txBody>
      </p:sp>
      <p:sp>
        <p:nvSpPr>
          <p:cNvPr id="5" name="object 5"/>
          <p:cNvSpPr/>
          <p:nvPr/>
        </p:nvSpPr>
        <p:spPr>
          <a:xfrm>
            <a:off x="650248" y="702228"/>
            <a:ext cx="1569085" cy="2196465"/>
          </a:xfrm>
          <a:custGeom>
            <a:avLst/>
            <a:gdLst/>
            <a:ahLst/>
            <a:cxnLst/>
            <a:rect l="l" t="t" r="r" b="b"/>
            <a:pathLst>
              <a:path w="1569085" h="2196465">
                <a:moveTo>
                  <a:pt x="0" y="2196394"/>
                </a:moveTo>
                <a:lnTo>
                  <a:pt x="1568970" y="2196394"/>
                </a:lnTo>
                <a:lnTo>
                  <a:pt x="1568970" y="0"/>
                </a:lnTo>
                <a:lnTo>
                  <a:pt x="0" y="0"/>
                </a:lnTo>
                <a:lnTo>
                  <a:pt x="0" y="2196394"/>
                </a:lnTo>
                <a:close/>
              </a:path>
            </a:pathLst>
          </a:custGeom>
          <a:solidFill>
            <a:srgbClr val="EBEBEB"/>
          </a:solidFill>
        </p:spPr>
        <p:txBody>
          <a:bodyPr wrap="square" lIns="0" tIns="0" rIns="0" bIns="0" rtlCol="0"/>
          <a:lstStyle/>
          <a:p>
            <a:endParaRPr/>
          </a:p>
        </p:txBody>
      </p:sp>
      <p:sp>
        <p:nvSpPr>
          <p:cNvPr id="6" name="object 6"/>
          <p:cNvSpPr/>
          <p:nvPr/>
        </p:nvSpPr>
        <p:spPr>
          <a:xfrm>
            <a:off x="650248" y="1922407"/>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7" name="object 7"/>
          <p:cNvSpPr/>
          <p:nvPr/>
        </p:nvSpPr>
        <p:spPr>
          <a:xfrm>
            <a:off x="650248" y="1800426"/>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8" name="object 8"/>
          <p:cNvSpPr/>
          <p:nvPr/>
        </p:nvSpPr>
        <p:spPr>
          <a:xfrm>
            <a:off x="650248" y="1556360"/>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9" name="object 9"/>
          <p:cNvSpPr/>
          <p:nvPr/>
        </p:nvSpPr>
        <p:spPr>
          <a:xfrm>
            <a:off x="650248" y="1312353"/>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10" name="object 10"/>
          <p:cNvSpPr/>
          <p:nvPr/>
        </p:nvSpPr>
        <p:spPr>
          <a:xfrm>
            <a:off x="650248" y="1068275"/>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11" name="object 11"/>
          <p:cNvSpPr/>
          <p:nvPr/>
        </p:nvSpPr>
        <p:spPr>
          <a:xfrm>
            <a:off x="650248" y="946248"/>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12" name="object 12"/>
          <p:cNvSpPr/>
          <p:nvPr/>
        </p:nvSpPr>
        <p:spPr>
          <a:xfrm>
            <a:off x="1068656"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13" name="object 13"/>
          <p:cNvSpPr/>
          <p:nvPr/>
        </p:nvSpPr>
        <p:spPr>
          <a:xfrm>
            <a:off x="1225582"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14" name="object 14"/>
          <p:cNvSpPr/>
          <p:nvPr/>
        </p:nvSpPr>
        <p:spPr>
          <a:xfrm>
            <a:off x="1539371"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15" name="object 15"/>
          <p:cNvSpPr/>
          <p:nvPr/>
        </p:nvSpPr>
        <p:spPr>
          <a:xfrm>
            <a:off x="1800868"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16" name="object 16"/>
          <p:cNvSpPr/>
          <p:nvPr/>
        </p:nvSpPr>
        <p:spPr>
          <a:xfrm>
            <a:off x="2062352"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17" name="object 17"/>
          <p:cNvSpPr/>
          <p:nvPr/>
        </p:nvSpPr>
        <p:spPr>
          <a:xfrm>
            <a:off x="650248" y="1678399"/>
            <a:ext cx="1569085" cy="0"/>
          </a:xfrm>
          <a:custGeom>
            <a:avLst/>
            <a:gdLst/>
            <a:ahLst/>
            <a:cxnLst/>
            <a:rect l="l" t="t" r="r" b="b"/>
            <a:pathLst>
              <a:path w="1569085">
                <a:moveTo>
                  <a:pt x="0" y="0"/>
                </a:moveTo>
                <a:lnTo>
                  <a:pt x="1568970" y="0"/>
                </a:lnTo>
              </a:path>
            </a:pathLst>
          </a:custGeom>
          <a:ln w="6110">
            <a:solidFill>
              <a:srgbClr val="FFFFFF"/>
            </a:solidFill>
          </a:ln>
        </p:spPr>
        <p:txBody>
          <a:bodyPr wrap="square" lIns="0" tIns="0" rIns="0" bIns="0" rtlCol="0"/>
          <a:lstStyle/>
          <a:p>
            <a:endParaRPr/>
          </a:p>
        </p:txBody>
      </p:sp>
      <p:sp>
        <p:nvSpPr>
          <p:cNvPr id="18" name="object 18"/>
          <p:cNvSpPr/>
          <p:nvPr/>
        </p:nvSpPr>
        <p:spPr>
          <a:xfrm>
            <a:off x="650248" y="1434321"/>
            <a:ext cx="1569085" cy="0"/>
          </a:xfrm>
          <a:custGeom>
            <a:avLst/>
            <a:gdLst/>
            <a:ahLst/>
            <a:cxnLst/>
            <a:rect l="l" t="t" r="r" b="b"/>
            <a:pathLst>
              <a:path w="1569085">
                <a:moveTo>
                  <a:pt x="0" y="0"/>
                </a:moveTo>
                <a:lnTo>
                  <a:pt x="1568970" y="0"/>
                </a:lnTo>
              </a:path>
            </a:pathLst>
          </a:custGeom>
          <a:ln w="6110">
            <a:solidFill>
              <a:srgbClr val="FFFFFF"/>
            </a:solidFill>
          </a:ln>
        </p:spPr>
        <p:txBody>
          <a:bodyPr wrap="square" lIns="0" tIns="0" rIns="0" bIns="0" rtlCol="0"/>
          <a:lstStyle/>
          <a:p>
            <a:endParaRPr/>
          </a:p>
        </p:txBody>
      </p:sp>
      <p:sp>
        <p:nvSpPr>
          <p:cNvPr id="19" name="object 19"/>
          <p:cNvSpPr/>
          <p:nvPr/>
        </p:nvSpPr>
        <p:spPr>
          <a:xfrm>
            <a:off x="650248" y="1190314"/>
            <a:ext cx="1569085" cy="0"/>
          </a:xfrm>
          <a:custGeom>
            <a:avLst/>
            <a:gdLst/>
            <a:ahLst/>
            <a:cxnLst/>
            <a:rect l="l" t="t" r="r" b="b"/>
            <a:pathLst>
              <a:path w="1569085">
                <a:moveTo>
                  <a:pt x="0" y="0"/>
                </a:moveTo>
                <a:lnTo>
                  <a:pt x="1568970" y="0"/>
                </a:lnTo>
              </a:path>
            </a:pathLst>
          </a:custGeom>
          <a:ln w="6110">
            <a:solidFill>
              <a:srgbClr val="FFFFFF"/>
            </a:solidFill>
          </a:ln>
        </p:spPr>
        <p:txBody>
          <a:bodyPr wrap="square" lIns="0" tIns="0" rIns="0" bIns="0" rtlCol="0"/>
          <a:lstStyle/>
          <a:p>
            <a:endParaRPr/>
          </a:p>
        </p:txBody>
      </p:sp>
      <p:sp>
        <p:nvSpPr>
          <p:cNvPr id="20" name="object 20"/>
          <p:cNvSpPr/>
          <p:nvPr/>
        </p:nvSpPr>
        <p:spPr>
          <a:xfrm>
            <a:off x="1382447" y="702231"/>
            <a:ext cx="0" cy="2196465"/>
          </a:xfrm>
          <a:custGeom>
            <a:avLst/>
            <a:gdLst/>
            <a:ahLst/>
            <a:cxnLst/>
            <a:rect l="l" t="t" r="r" b="b"/>
            <a:pathLst>
              <a:path h="2196465">
                <a:moveTo>
                  <a:pt x="0" y="2196391"/>
                </a:moveTo>
                <a:lnTo>
                  <a:pt x="0" y="0"/>
                </a:lnTo>
              </a:path>
            </a:pathLst>
          </a:custGeom>
          <a:ln w="6110">
            <a:solidFill>
              <a:srgbClr val="FFFFFF"/>
            </a:solidFill>
          </a:ln>
        </p:spPr>
        <p:txBody>
          <a:bodyPr wrap="square" lIns="0" tIns="0" rIns="0" bIns="0" rtlCol="0"/>
          <a:lstStyle/>
          <a:p>
            <a:endParaRPr/>
          </a:p>
        </p:txBody>
      </p:sp>
      <p:sp>
        <p:nvSpPr>
          <p:cNvPr id="21" name="object 21"/>
          <p:cNvSpPr/>
          <p:nvPr/>
        </p:nvSpPr>
        <p:spPr>
          <a:xfrm>
            <a:off x="1696248" y="702231"/>
            <a:ext cx="0" cy="2196465"/>
          </a:xfrm>
          <a:custGeom>
            <a:avLst/>
            <a:gdLst/>
            <a:ahLst/>
            <a:cxnLst/>
            <a:rect l="l" t="t" r="r" b="b"/>
            <a:pathLst>
              <a:path h="2196465">
                <a:moveTo>
                  <a:pt x="0" y="2196391"/>
                </a:moveTo>
                <a:lnTo>
                  <a:pt x="0" y="0"/>
                </a:lnTo>
              </a:path>
            </a:pathLst>
          </a:custGeom>
          <a:ln w="6110">
            <a:solidFill>
              <a:srgbClr val="FFFFFF"/>
            </a:solidFill>
          </a:ln>
        </p:spPr>
        <p:txBody>
          <a:bodyPr wrap="square" lIns="0" tIns="0" rIns="0" bIns="0" rtlCol="0"/>
          <a:lstStyle/>
          <a:p>
            <a:endParaRPr/>
          </a:p>
        </p:txBody>
      </p:sp>
      <p:sp>
        <p:nvSpPr>
          <p:cNvPr id="22" name="object 22"/>
          <p:cNvSpPr/>
          <p:nvPr/>
        </p:nvSpPr>
        <p:spPr>
          <a:xfrm>
            <a:off x="1905475" y="702231"/>
            <a:ext cx="0" cy="2196465"/>
          </a:xfrm>
          <a:custGeom>
            <a:avLst/>
            <a:gdLst/>
            <a:ahLst/>
            <a:cxnLst/>
            <a:rect l="l" t="t" r="r" b="b"/>
            <a:pathLst>
              <a:path h="2196465">
                <a:moveTo>
                  <a:pt x="0" y="2196391"/>
                </a:moveTo>
                <a:lnTo>
                  <a:pt x="0" y="0"/>
                </a:lnTo>
              </a:path>
            </a:pathLst>
          </a:custGeom>
          <a:ln w="6110">
            <a:solidFill>
              <a:srgbClr val="FFFFFF"/>
            </a:solidFill>
          </a:ln>
        </p:spPr>
        <p:txBody>
          <a:bodyPr wrap="square" lIns="0" tIns="0" rIns="0" bIns="0" rtlCol="0"/>
          <a:lstStyle/>
          <a:p>
            <a:endParaRPr/>
          </a:p>
        </p:txBody>
      </p:sp>
      <p:sp>
        <p:nvSpPr>
          <p:cNvPr id="23" name="object 23"/>
          <p:cNvSpPr/>
          <p:nvPr/>
        </p:nvSpPr>
        <p:spPr>
          <a:xfrm>
            <a:off x="644166" y="1184232"/>
            <a:ext cx="1578164" cy="1720472"/>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2708160" y="702228"/>
            <a:ext cx="1569085" cy="2196465"/>
          </a:xfrm>
          <a:custGeom>
            <a:avLst/>
            <a:gdLst/>
            <a:ahLst/>
            <a:cxnLst/>
            <a:rect l="l" t="t" r="r" b="b"/>
            <a:pathLst>
              <a:path w="1569085" h="2196465">
                <a:moveTo>
                  <a:pt x="0" y="2196394"/>
                </a:moveTo>
                <a:lnTo>
                  <a:pt x="1568970" y="2196394"/>
                </a:lnTo>
                <a:lnTo>
                  <a:pt x="1568970" y="0"/>
                </a:lnTo>
                <a:lnTo>
                  <a:pt x="0" y="0"/>
                </a:lnTo>
                <a:lnTo>
                  <a:pt x="0" y="2196394"/>
                </a:lnTo>
                <a:close/>
              </a:path>
            </a:pathLst>
          </a:custGeom>
          <a:solidFill>
            <a:srgbClr val="EBEBEB"/>
          </a:solidFill>
        </p:spPr>
        <p:txBody>
          <a:bodyPr wrap="square" lIns="0" tIns="0" rIns="0" bIns="0" rtlCol="0"/>
          <a:lstStyle/>
          <a:p>
            <a:endParaRPr/>
          </a:p>
        </p:txBody>
      </p:sp>
      <p:sp>
        <p:nvSpPr>
          <p:cNvPr id="26" name="object 26"/>
          <p:cNvSpPr/>
          <p:nvPr/>
        </p:nvSpPr>
        <p:spPr>
          <a:xfrm>
            <a:off x="2708160" y="1922407"/>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27" name="object 27"/>
          <p:cNvSpPr/>
          <p:nvPr/>
        </p:nvSpPr>
        <p:spPr>
          <a:xfrm>
            <a:off x="2708160" y="1800426"/>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28" name="object 28"/>
          <p:cNvSpPr/>
          <p:nvPr/>
        </p:nvSpPr>
        <p:spPr>
          <a:xfrm>
            <a:off x="2708160" y="1556360"/>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29" name="object 29"/>
          <p:cNvSpPr/>
          <p:nvPr/>
        </p:nvSpPr>
        <p:spPr>
          <a:xfrm>
            <a:off x="2708160" y="1312353"/>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30" name="object 30"/>
          <p:cNvSpPr/>
          <p:nvPr/>
        </p:nvSpPr>
        <p:spPr>
          <a:xfrm>
            <a:off x="2708160" y="1068275"/>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31" name="object 31"/>
          <p:cNvSpPr/>
          <p:nvPr/>
        </p:nvSpPr>
        <p:spPr>
          <a:xfrm>
            <a:off x="2708160" y="946248"/>
            <a:ext cx="1569085" cy="0"/>
          </a:xfrm>
          <a:custGeom>
            <a:avLst/>
            <a:gdLst/>
            <a:ahLst/>
            <a:cxnLst/>
            <a:rect l="l" t="t" r="r" b="b"/>
            <a:pathLst>
              <a:path w="1569085">
                <a:moveTo>
                  <a:pt x="0" y="0"/>
                </a:moveTo>
                <a:lnTo>
                  <a:pt x="1568970" y="0"/>
                </a:lnTo>
              </a:path>
            </a:pathLst>
          </a:custGeom>
          <a:ln w="3175">
            <a:solidFill>
              <a:srgbClr val="FFFFFF"/>
            </a:solidFill>
          </a:ln>
        </p:spPr>
        <p:txBody>
          <a:bodyPr wrap="square" lIns="0" tIns="0" rIns="0" bIns="0" rtlCol="0"/>
          <a:lstStyle/>
          <a:p>
            <a:endParaRPr/>
          </a:p>
        </p:txBody>
      </p:sp>
      <p:sp>
        <p:nvSpPr>
          <p:cNvPr id="32" name="object 32"/>
          <p:cNvSpPr/>
          <p:nvPr/>
        </p:nvSpPr>
        <p:spPr>
          <a:xfrm>
            <a:off x="3126577"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33" name="object 33"/>
          <p:cNvSpPr/>
          <p:nvPr/>
        </p:nvSpPr>
        <p:spPr>
          <a:xfrm>
            <a:off x="3283427"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34" name="object 34"/>
          <p:cNvSpPr/>
          <p:nvPr/>
        </p:nvSpPr>
        <p:spPr>
          <a:xfrm>
            <a:off x="3597249"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35" name="object 35"/>
          <p:cNvSpPr/>
          <p:nvPr/>
        </p:nvSpPr>
        <p:spPr>
          <a:xfrm>
            <a:off x="3858707"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36" name="object 36"/>
          <p:cNvSpPr/>
          <p:nvPr/>
        </p:nvSpPr>
        <p:spPr>
          <a:xfrm>
            <a:off x="4120255" y="702231"/>
            <a:ext cx="0" cy="2196465"/>
          </a:xfrm>
          <a:custGeom>
            <a:avLst/>
            <a:gdLst/>
            <a:ahLst/>
            <a:cxnLst/>
            <a:rect l="l" t="t" r="r" b="b"/>
            <a:pathLst>
              <a:path h="2196465">
                <a:moveTo>
                  <a:pt x="0" y="2196391"/>
                </a:moveTo>
                <a:lnTo>
                  <a:pt x="0" y="0"/>
                </a:lnTo>
              </a:path>
            </a:pathLst>
          </a:custGeom>
          <a:ln w="3175">
            <a:solidFill>
              <a:srgbClr val="FFFFFF"/>
            </a:solidFill>
          </a:ln>
        </p:spPr>
        <p:txBody>
          <a:bodyPr wrap="square" lIns="0" tIns="0" rIns="0" bIns="0" rtlCol="0"/>
          <a:lstStyle/>
          <a:p>
            <a:endParaRPr/>
          </a:p>
        </p:txBody>
      </p:sp>
      <p:sp>
        <p:nvSpPr>
          <p:cNvPr id="37" name="object 37"/>
          <p:cNvSpPr/>
          <p:nvPr/>
        </p:nvSpPr>
        <p:spPr>
          <a:xfrm>
            <a:off x="2708160" y="1678399"/>
            <a:ext cx="1569085" cy="0"/>
          </a:xfrm>
          <a:custGeom>
            <a:avLst/>
            <a:gdLst/>
            <a:ahLst/>
            <a:cxnLst/>
            <a:rect l="l" t="t" r="r" b="b"/>
            <a:pathLst>
              <a:path w="1569085">
                <a:moveTo>
                  <a:pt x="0" y="0"/>
                </a:moveTo>
                <a:lnTo>
                  <a:pt x="1568970" y="0"/>
                </a:lnTo>
              </a:path>
            </a:pathLst>
          </a:custGeom>
          <a:ln w="6110">
            <a:solidFill>
              <a:srgbClr val="FFFFFF"/>
            </a:solidFill>
          </a:ln>
        </p:spPr>
        <p:txBody>
          <a:bodyPr wrap="square" lIns="0" tIns="0" rIns="0" bIns="0" rtlCol="0"/>
          <a:lstStyle/>
          <a:p>
            <a:endParaRPr/>
          </a:p>
        </p:txBody>
      </p:sp>
      <p:sp>
        <p:nvSpPr>
          <p:cNvPr id="38" name="object 38"/>
          <p:cNvSpPr/>
          <p:nvPr/>
        </p:nvSpPr>
        <p:spPr>
          <a:xfrm>
            <a:off x="2708160" y="1434321"/>
            <a:ext cx="1569085" cy="0"/>
          </a:xfrm>
          <a:custGeom>
            <a:avLst/>
            <a:gdLst/>
            <a:ahLst/>
            <a:cxnLst/>
            <a:rect l="l" t="t" r="r" b="b"/>
            <a:pathLst>
              <a:path w="1569085">
                <a:moveTo>
                  <a:pt x="0" y="0"/>
                </a:moveTo>
                <a:lnTo>
                  <a:pt x="1568970" y="0"/>
                </a:lnTo>
              </a:path>
            </a:pathLst>
          </a:custGeom>
          <a:ln w="6110">
            <a:solidFill>
              <a:srgbClr val="FFFFFF"/>
            </a:solidFill>
          </a:ln>
        </p:spPr>
        <p:txBody>
          <a:bodyPr wrap="square" lIns="0" tIns="0" rIns="0" bIns="0" rtlCol="0"/>
          <a:lstStyle/>
          <a:p>
            <a:endParaRPr/>
          </a:p>
        </p:txBody>
      </p:sp>
      <p:sp>
        <p:nvSpPr>
          <p:cNvPr id="39" name="object 39"/>
          <p:cNvSpPr/>
          <p:nvPr/>
        </p:nvSpPr>
        <p:spPr>
          <a:xfrm>
            <a:off x="2708160" y="1190314"/>
            <a:ext cx="1569085" cy="0"/>
          </a:xfrm>
          <a:custGeom>
            <a:avLst/>
            <a:gdLst/>
            <a:ahLst/>
            <a:cxnLst/>
            <a:rect l="l" t="t" r="r" b="b"/>
            <a:pathLst>
              <a:path w="1569085">
                <a:moveTo>
                  <a:pt x="0" y="0"/>
                </a:moveTo>
                <a:lnTo>
                  <a:pt x="1568970" y="0"/>
                </a:lnTo>
              </a:path>
            </a:pathLst>
          </a:custGeom>
          <a:ln w="6110">
            <a:solidFill>
              <a:srgbClr val="FFFFFF"/>
            </a:solidFill>
          </a:ln>
        </p:spPr>
        <p:txBody>
          <a:bodyPr wrap="square" lIns="0" tIns="0" rIns="0" bIns="0" rtlCol="0"/>
          <a:lstStyle/>
          <a:p>
            <a:endParaRPr/>
          </a:p>
        </p:txBody>
      </p:sp>
      <p:sp>
        <p:nvSpPr>
          <p:cNvPr id="40" name="object 40"/>
          <p:cNvSpPr/>
          <p:nvPr/>
        </p:nvSpPr>
        <p:spPr>
          <a:xfrm>
            <a:off x="3440369" y="702231"/>
            <a:ext cx="0" cy="2196465"/>
          </a:xfrm>
          <a:custGeom>
            <a:avLst/>
            <a:gdLst/>
            <a:ahLst/>
            <a:cxnLst/>
            <a:rect l="l" t="t" r="r" b="b"/>
            <a:pathLst>
              <a:path h="2196465">
                <a:moveTo>
                  <a:pt x="0" y="2196391"/>
                </a:moveTo>
                <a:lnTo>
                  <a:pt x="0" y="0"/>
                </a:lnTo>
              </a:path>
            </a:pathLst>
          </a:custGeom>
          <a:ln w="6110">
            <a:solidFill>
              <a:srgbClr val="FFFFFF"/>
            </a:solidFill>
          </a:ln>
        </p:spPr>
        <p:txBody>
          <a:bodyPr wrap="square" lIns="0" tIns="0" rIns="0" bIns="0" rtlCol="0"/>
          <a:lstStyle/>
          <a:p>
            <a:endParaRPr/>
          </a:p>
        </p:txBody>
      </p:sp>
      <p:sp>
        <p:nvSpPr>
          <p:cNvPr id="41" name="object 41"/>
          <p:cNvSpPr/>
          <p:nvPr/>
        </p:nvSpPr>
        <p:spPr>
          <a:xfrm>
            <a:off x="3754160" y="702231"/>
            <a:ext cx="0" cy="2196465"/>
          </a:xfrm>
          <a:custGeom>
            <a:avLst/>
            <a:gdLst/>
            <a:ahLst/>
            <a:cxnLst/>
            <a:rect l="l" t="t" r="r" b="b"/>
            <a:pathLst>
              <a:path h="2196465">
                <a:moveTo>
                  <a:pt x="0" y="2196391"/>
                </a:moveTo>
                <a:lnTo>
                  <a:pt x="0" y="0"/>
                </a:lnTo>
              </a:path>
            </a:pathLst>
          </a:custGeom>
          <a:ln w="6110">
            <a:solidFill>
              <a:srgbClr val="FFFFFF"/>
            </a:solidFill>
          </a:ln>
        </p:spPr>
        <p:txBody>
          <a:bodyPr wrap="square" lIns="0" tIns="0" rIns="0" bIns="0" rtlCol="0"/>
          <a:lstStyle/>
          <a:p>
            <a:endParaRPr/>
          </a:p>
        </p:txBody>
      </p:sp>
      <p:sp>
        <p:nvSpPr>
          <p:cNvPr id="42" name="object 42"/>
          <p:cNvSpPr/>
          <p:nvPr/>
        </p:nvSpPr>
        <p:spPr>
          <a:xfrm>
            <a:off x="3963344" y="702231"/>
            <a:ext cx="0" cy="2196465"/>
          </a:xfrm>
          <a:custGeom>
            <a:avLst/>
            <a:gdLst/>
            <a:ahLst/>
            <a:cxnLst/>
            <a:rect l="l" t="t" r="r" b="b"/>
            <a:pathLst>
              <a:path h="2196465">
                <a:moveTo>
                  <a:pt x="0" y="2196391"/>
                </a:moveTo>
                <a:lnTo>
                  <a:pt x="0" y="0"/>
                </a:lnTo>
              </a:path>
            </a:pathLst>
          </a:custGeom>
          <a:ln w="6110">
            <a:solidFill>
              <a:srgbClr val="FFFFFF"/>
            </a:solidFill>
          </a:ln>
        </p:spPr>
        <p:txBody>
          <a:bodyPr wrap="square" lIns="0" tIns="0" rIns="0" bIns="0" rtlCol="0"/>
          <a:lstStyle/>
          <a:p>
            <a:endParaRPr/>
          </a:p>
        </p:txBody>
      </p:sp>
      <p:sp>
        <p:nvSpPr>
          <p:cNvPr id="43" name="object 43"/>
          <p:cNvSpPr/>
          <p:nvPr/>
        </p:nvSpPr>
        <p:spPr>
          <a:xfrm>
            <a:off x="2689447" y="1184232"/>
            <a:ext cx="1590744" cy="1733091"/>
          </a:xfrm>
          <a:prstGeom prst="rect">
            <a:avLst/>
          </a:prstGeom>
          <a:blipFill>
            <a:blip r:embed="rId5" cstate="print"/>
            <a:stretch>
              <a:fillRect/>
            </a:stretch>
          </a:blipFill>
        </p:spPr>
        <p:txBody>
          <a:bodyPr wrap="square" lIns="0" tIns="0" rIns="0" bIns="0" rtlCol="0"/>
          <a:lstStyle/>
          <a:p>
            <a:endParaRPr/>
          </a:p>
        </p:txBody>
      </p:sp>
      <p:sp>
        <p:nvSpPr>
          <p:cNvPr id="44" name="object 44"/>
          <p:cNvSpPr txBox="1"/>
          <p:nvPr/>
        </p:nvSpPr>
        <p:spPr>
          <a:xfrm>
            <a:off x="4032583" y="2548388"/>
            <a:ext cx="69215" cy="88265"/>
          </a:xfrm>
          <a:prstGeom prst="rect">
            <a:avLst/>
          </a:prstGeom>
        </p:spPr>
        <p:txBody>
          <a:bodyPr vert="horz" wrap="square" lIns="0" tIns="0" rIns="0" bIns="0" rtlCol="0">
            <a:spAutoFit/>
          </a:bodyPr>
          <a:lstStyle/>
          <a:p>
            <a:pPr marL="12700">
              <a:lnSpc>
                <a:spcPct val="100000"/>
              </a:lnSpc>
            </a:pPr>
            <a:r>
              <a:rPr sz="500" spc="-5" dirty="0">
                <a:solidFill>
                  <a:srgbClr val="984EA3"/>
                </a:solidFill>
                <a:latin typeface="Arial"/>
                <a:cs typeface="Arial"/>
              </a:rPr>
              <a:t>c'</a:t>
            </a:r>
            <a:endParaRPr sz="500">
              <a:latin typeface="Arial"/>
              <a:cs typeface="Arial"/>
            </a:endParaRPr>
          </a:p>
        </p:txBody>
      </p:sp>
      <p:sp>
        <p:nvSpPr>
          <p:cNvPr id="45" name="object 45"/>
          <p:cNvSpPr txBox="1"/>
          <p:nvPr/>
        </p:nvSpPr>
        <p:spPr>
          <a:xfrm>
            <a:off x="568099" y="1635214"/>
            <a:ext cx="66675"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a:t>
            </a:r>
            <a:endParaRPr sz="550">
              <a:latin typeface="Arial"/>
              <a:cs typeface="Arial"/>
            </a:endParaRPr>
          </a:p>
        </p:txBody>
      </p:sp>
      <p:sp>
        <p:nvSpPr>
          <p:cNvPr id="46" name="object 46"/>
          <p:cNvSpPr txBox="1"/>
          <p:nvPr/>
        </p:nvSpPr>
        <p:spPr>
          <a:xfrm>
            <a:off x="446357" y="1391135"/>
            <a:ext cx="188595"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1+ds</a:t>
            </a:r>
            <a:endParaRPr sz="550">
              <a:latin typeface="Arial"/>
              <a:cs typeface="Arial"/>
            </a:endParaRPr>
          </a:p>
        </p:txBody>
      </p:sp>
      <p:sp>
        <p:nvSpPr>
          <p:cNvPr id="47" name="object 47"/>
          <p:cNvSpPr txBox="1"/>
          <p:nvPr/>
        </p:nvSpPr>
        <p:spPr>
          <a:xfrm>
            <a:off x="312329" y="1147069"/>
            <a:ext cx="322580"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1+s(d+g)</a:t>
            </a:r>
            <a:endParaRPr sz="550">
              <a:latin typeface="Arial"/>
              <a:cs typeface="Arial"/>
            </a:endParaRPr>
          </a:p>
        </p:txBody>
      </p:sp>
      <p:sp>
        <p:nvSpPr>
          <p:cNvPr id="48" name="object 48"/>
          <p:cNvSpPr/>
          <p:nvPr/>
        </p:nvSpPr>
        <p:spPr>
          <a:xfrm>
            <a:off x="634590" y="1678399"/>
            <a:ext cx="15875" cy="0"/>
          </a:xfrm>
          <a:custGeom>
            <a:avLst/>
            <a:gdLst/>
            <a:ahLst/>
            <a:cxnLst/>
            <a:rect l="l" t="t" r="r" b="b"/>
            <a:pathLst>
              <a:path w="15875">
                <a:moveTo>
                  <a:pt x="0" y="0"/>
                </a:moveTo>
                <a:lnTo>
                  <a:pt x="15657" y="0"/>
                </a:lnTo>
              </a:path>
            </a:pathLst>
          </a:custGeom>
          <a:ln w="6110">
            <a:solidFill>
              <a:srgbClr val="333333"/>
            </a:solidFill>
          </a:ln>
        </p:spPr>
        <p:txBody>
          <a:bodyPr wrap="square" lIns="0" tIns="0" rIns="0" bIns="0" rtlCol="0"/>
          <a:lstStyle/>
          <a:p>
            <a:endParaRPr/>
          </a:p>
        </p:txBody>
      </p:sp>
      <p:sp>
        <p:nvSpPr>
          <p:cNvPr id="49" name="object 49"/>
          <p:cNvSpPr/>
          <p:nvPr/>
        </p:nvSpPr>
        <p:spPr>
          <a:xfrm>
            <a:off x="634590" y="1434321"/>
            <a:ext cx="15875" cy="0"/>
          </a:xfrm>
          <a:custGeom>
            <a:avLst/>
            <a:gdLst/>
            <a:ahLst/>
            <a:cxnLst/>
            <a:rect l="l" t="t" r="r" b="b"/>
            <a:pathLst>
              <a:path w="15875">
                <a:moveTo>
                  <a:pt x="0" y="0"/>
                </a:moveTo>
                <a:lnTo>
                  <a:pt x="15657" y="0"/>
                </a:lnTo>
              </a:path>
            </a:pathLst>
          </a:custGeom>
          <a:ln w="6110">
            <a:solidFill>
              <a:srgbClr val="333333"/>
            </a:solidFill>
          </a:ln>
        </p:spPr>
        <p:txBody>
          <a:bodyPr wrap="square" lIns="0" tIns="0" rIns="0" bIns="0" rtlCol="0"/>
          <a:lstStyle/>
          <a:p>
            <a:endParaRPr/>
          </a:p>
        </p:txBody>
      </p:sp>
      <p:sp>
        <p:nvSpPr>
          <p:cNvPr id="50" name="object 50"/>
          <p:cNvSpPr/>
          <p:nvPr/>
        </p:nvSpPr>
        <p:spPr>
          <a:xfrm>
            <a:off x="634590" y="1190314"/>
            <a:ext cx="15875" cy="0"/>
          </a:xfrm>
          <a:custGeom>
            <a:avLst/>
            <a:gdLst/>
            <a:ahLst/>
            <a:cxnLst/>
            <a:rect l="l" t="t" r="r" b="b"/>
            <a:pathLst>
              <a:path w="15875">
                <a:moveTo>
                  <a:pt x="0" y="0"/>
                </a:moveTo>
                <a:lnTo>
                  <a:pt x="15657" y="0"/>
                </a:lnTo>
              </a:path>
            </a:pathLst>
          </a:custGeom>
          <a:ln w="6110">
            <a:solidFill>
              <a:srgbClr val="333333"/>
            </a:solidFill>
          </a:ln>
        </p:spPr>
        <p:txBody>
          <a:bodyPr wrap="square" lIns="0" tIns="0" rIns="0" bIns="0" rtlCol="0"/>
          <a:lstStyle/>
          <a:p>
            <a:endParaRPr/>
          </a:p>
        </p:txBody>
      </p:sp>
      <p:sp>
        <p:nvSpPr>
          <p:cNvPr id="51" name="object 51"/>
          <p:cNvSpPr txBox="1"/>
          <p:nvPr/>
        </p:nvSpPr>
        <p:spPr>
          <a:xfrm>
            <a:off x="2626006" y="1635214"/>
            <a:ext cx="66675"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a:t>
            </a:r>
            <a:endParaRPr sz="550">
              <a:latin typeface="Arial"/>
              <a:cs typeface="Arial"/>
            </a:endParaRPr>
          </a:p>
        </p:txBody>
      </p:sp>
      <p:sp>
        <p:nvSpPr>
          <p:cNvPr id="52" name="object 52"/>
          <p:cNvSpPr txBox="1"/>
          <p:nvPr/>
        </p:nvSpPr>
        <p:spPr>
          <a:xfrm>
            <a:off x="2500097" y="1391135"/>
            <a:ext cx="193040"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1+gg</a:t>
            </a:r>
            <a:endParaRPr sz="550">
              <a:latin typeface="Arial"/>
              <a:cs typeface="Arial"/>
            </a:endParaRPr>
          </a:p>
        </p:txBody>
      </p:sp>
      <p:sp>
        <p:nvSpPr>
          <p:cNvPr id="53" name="object 53"/>
          <p:cNvSpPr txBox="1"/>
          <p:nvPr/>
        </p:nvSpPr>
        <p:spPr>
          <a:xfrm>
            <a:off x="2366009" y="1147069"/>
            <a:ext cx="327025"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1+q(d+g)</a:t>
            </a:r>
            <a:endParaRPr sz="550">
              <a:latin typeface="Arial"/>
              <a:cs typeface="Arial"/>
            </a:endParaRPr>
          </a:p>
        </p:txBody>
      </p:sp>
      <p:sp>
        <p:nvSpPr>
          <p:cNvPr id="54" name="object 54"/>
          <p:cNvSpPr/>
          <p:nvPr/>
        </p:nvSpPr>
        <p:spPr>
          <a:xfrm>
            <a:off x="1382447" y="2898623"/>
            <a:ext cx="0" cy="15875"/>
          </a:xfrm>
          <a:custGeom>
            <a:avLst/>
            <a:gdLst/>
            <a:ahLst/>
            <a:cxnLst/>
            <a:rect l="l" t="t" r="r" b="b"/>
            <a:pathLst>
              <a:path h="15875">
                <a:moveTo>
                  <a:pt x="0" y="15645"/>
                </a:moveTo>
                <a:lnTo>
                  <a:pt x="0" y="0"/>
                </a:lnTo>
              </a:path>
            </a:pathLst>
          </a:custGeom>
          <a:ln w="6110">
            <a:solidFill>
              <a:srgbClr val="333333"/>
            </a:solidFill>
          </a:ln>
        </p:spPr>
        <p:txBody>
          <a:bodyPr wrap="square" lIns="0" tIns="0" rIns="0" bIns="0" rtlCol="0"/>
          <a:lstStyle/>
          <a:p>
            <a:endParaRPr/>
          </a:p>
        </p:txBody>
      </p:sp>
      <p:sp>
        <p:nvSpPr>
          <p:cNvPr id="55" name="object 55"/>
          <p:cNvSpPr/>
          <p:nvPr/>
        </p:nvSpPr>
        <p:spPr>
          <a:xfrm>
            <a:off x="1696248" y="2898623"/>
            <a:ext cx="0" cy="15875"/>
          </a:xfrm>
          <a:custGeom>
            <a:avLst/>
            <a:gdLst/>
            <a:ahLst/>
            <a:cxnLst/>
            <a:rect l="l" t="t" r="r" b="b"/>
            <a:pathLst>
              <a:path h="15875">
                <a:moveTo>
                  <a:pt x="0" y="15645"/>
                </a:moveTo>
                <a:lnTo>
                  <a:pt x="0" y="0"/>
                </a:lnTo>
              </a:path>
            </a:pathLst>
          </a:custGeom>
          <a:ln w="6110">
            <a:solidFill>
              <a:srgbClr val="333333"/>
            </a:solidFill>
          </a:ln>
        </p:spPr>
        <p:txBody>
          <a:bodyPr wrap="square" lIns="0" tIns="0" rIns="0" bIns="0" rtlCol="0"/>
          <a:lstStyle/>
          <a:p>
            <a:endParaRPr/>
          </a:p>
        </p:txBody>
      </p:sp>
      <p:sp>
        <p:nvSpPr>
          <p:cNvPr id="56" name="object 56"/>
          <p:cNvSpPr/>
          <p:nvPr/>
        </p:nvSpPr>
        <p:spPr>
          <a:xfrm>
            <a:off x="1905475" y="2898623"/>
            <a:ext cx="0" cy="15875"/>
          </a:xfrm>
          <a:custGeom>
            <a:avLst/>
            <a:gdLst/>
            <a:ahLst/>
            <a:cxnLst/>
            <a:rect l="l" t="t" r="r" b="b"/>
            <a:pathLst>
              <a:path h="15875">
                <a:moveTo>
                  <a:pt x="0" y="15645"/>
                </a:moveTo>
                <a:lnTo>
                  <a:pt x="0" y="0"/>
                </a:lnTo>
              </a:path>
            </a:pathLst>
          </a:custGeom>
          <a:ln w="6110">
            <a:solidFill>
              <a:srgbClr val="333333"/>
            </a:solidFill>
          </a:ln>
        </p:spPr>
        <p:txBody>
          <a:bodyPr wrap="square" lIns="0" tIns="0" rIns="0" bIns="0" rtlCol="0"/>
          <a:lstStyle/>
          <a:p>
            <a:endParaRPr/>
          </a:p>
        </p:txBody>
      </p:sp>
      <p:sp>
        <p:nvSpPr>
          <p:cNvPr id="57" name="object 57"/>
          <p:cNvSpPr/>
          <p:nvPr/>
        </p:nvSpPr>
        <p:spPr>
          <a:xfrm>
            <a:off x="1233915" y="3022259"/>
            <a:ext cx="297180" cy="0"/>
          </a:xfrm>
          <a:custGeom>
            <a:avLst/>
            <a:gdLst/>
            <a:ahLst/>
            <a:cxnLst/>
            <a:rect l="l" t="t" r="r" b="b"/>
            <a:pathLst>
              <a:path w="297180">
                <a:moveTo>
                  <a:pt x="0" y="0"/>
                </a:moveTo>
                <a:lnTo>
                  <a:pt x="297122" y="0"/>
                </a:lnTo>
              </a:path>
            </a:pathLst>
          </a:custGeom>
          <a:ln w="4282">
            <a:solidFill>
              <a:srgbClr val="4D4D4D"/>
            </a:solidFill>
          </a:ln>
        </p:spPr>
        <p:txBody>
          <a:bodyPr wrap="square" lIns="0" tIns="0" rIns="0" bIns="0" rtlCol="0"/>
          <a:lstStyle/>
          <a:p>
            <a:endParaRPr/>
          </a:p>
        </p:txBody>
      </p:sp>
      <p:sp>
        <p:nvSpPr>
          <p:cNvPr id="58" name="object 58"/>
          <p:cNvSpPr txBox="1"/>
          <p:nvPr/>
        </p:nvSpPr>
        <p:spPr>
          <a:xfrm>
            <a:off x="1221216" y="2909131"/>
            <a:ext cx="778510" cy="219710"/>
          </a:xfrm>
          <a:prstGeom prst="rect">
            <a:avLst/>
          </a:prstGeom>
        </p:spPr>
        <p:txBody>
          <a:bodyPr vert="horz" wrap="square" lIns="0" tIns="0" rIns="0" bIns="0" rtlCol="0">
            <a:spAutoFit/>
          </a:bodyPr>
          <a:lstStyle/>
          <a:p>
            <a:pPr marL="12700">
              <a:lnSpc>
                <a:spcPct val="100000"/>
              </a:lnSpc>
              <a:tabLst>
                <a:tab pos="454025" algn="l"/>
              </a:tabLst>
            </a:pPr>
            <a:r>
              <a:rPr sz="550" spc="15" dirty="0">
                <a:solidFill>
                  <a:srgbClr val="4D4D4D"/>
                </a:solidFill>
                <a:latin typeface="Arial"/>
                <a:cs typeface="Arial"/>
              </a:rPr>
              <a:t>1+s(d+g)	1     </a:t>
            </a:r>
            <a:r>
              <a:rPr sz="550" spc="-75" dirty="0">
                <a:solidFill>
                  <a:srgbClr val="4D4D4D"/>
                </a:solidFill>
                <a:latin typeface="Arial"/>
                <a:cs typeface="Arial"/>
              </a:rPr>
              <a:t> </a:t>
            </a:r>
            <a:r>
              <a:rPr sz="550" spc="15" dirty="0">
                <a:solidFill>
                  <a:srgbClr val="4D4D4D"/>
                </a:solidFill>
                <a:latin typeface="Arial"/>
                <a:cs typeface="Arial"/>
              </a:rPr>
              <a:t>1+ds</a:t>
            </a:r>
            <a:endParaRPr sz="550">
              <a:latin typeface="Arial"/>
              <a:cs typeface="Arial"/>
            </a:endParaRPr>
          </a:p>
          <a:p>
            <a:pPr marL="140335">
              <a:lnSpc>
                <a:spcPct val="100000"/>
              </a:lnSpc>
              <a:spcBef>
                <a:spcPts val="265"/>
              </a:spcBef>
            </a:pPr>
            <a:r>
              <a:rPr sz="550" spc="15" dirty="0">
                <a:solidFill>
                  <a:srgbClr val="4D4D4D"/>
                </a:solidFill>
                <a:latin typeface="Arial"/>
                <a:cs typeface="Arial"/>
              </a:rPr>
              <a:t>2</a:t>
            </a:r>
            <a:endParaRPr sz="550">
              <a:latin typeface="Arial"/>
              <a:cs typeface="Arial"/>
            </a:endParaRPr>
          </a:p>
        </p:txBody>
      </p:sp>
      <p:sp>
        <p:nvSpPr>
          <p:cNvPr id="59" name="object 59"/>
          <p:cNvSpPr txBox="1"/>
          <p:nvPr/>
        </p:nvSpPr>
        <p:spPr>
          <a:xfrm>
            <a:off x="3277021" y="2911357"/>
            <a:ext cx="327025"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1+q(d+g)</a:t>
            </a:r>
            <a:endParaRPr sz="550">
              <a:latin typeface="Arial"/>
              <a:cs typeface="Arial"/>
            </a:endParaRPr>
          </a:p>
        </p:txBody>
      </p:sp>
      <p:sp>
        <p:nvSpPr>
          <p:cNvPr id="60" name="object 60"/>
          <p:cNvSpPr txBox="1"/>
          <p:nvPr/>
        </p:nvSpPr>
        <p:spPr>
          <a:xfrm>
            <a:off x="3406991" y="3028931"/>
            <a:ext cx="66675"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2</a:t>
            </a:r>
            <a:endParaRPr sz="550">
              <a:latin typeface="Arial"/>
              <a:cs typeface="Arial"/>
            </a:endParaRPr>
          </a:p>
        </p:txBody>
      </p:sp>
      <p:sp>
        <p:nvSpPr>
          <p:cNvPr id="61" name="object 61"/>
          <p:cNvSpPr/>
          <p:nvPr/>
        </p:nvSpPr>
        <p:spPr>
          <a:xfrm>
            <a:off x="3289706" y="3022259"/>
            <a:ext cx="301625" cy="0"/>
          </a:xfrm>
          <a:custGeom>
            <a:avLst/>
            <a:gdLst/>
            <a:ahLst/>
            <a:cxnLst/>
            <a:rect l="l" t="t" r="r" b="b"/>
            <a:pathLst>
              <a:path w="301625">
                <a:moveTo>
                  <a:pt x="0" y="0"/>
                </a:moveTo>
                <a:lnTo>
                  <a:pt x="301233" y="0"/>
                </a:lnTo>
              </a:path>
            </a:pathLst>
          </a:custGeom>
          <a:ln w="4282">
            <a:solidFill>
              <a:srgbClr val="4D4D4D"/>
            </a:solidFill>
          </a:ln>
        </p:spPr>
        <p:txBody>
          <a:bodyPr wrap="square" lIns="0" tIns="0" rIns="0" bIns="0" rtlCol="0"/>
          <a:lstStyle/>
          <a:p>
            <a:endParaRPr/>
          </a:p>
        </p:txBody>
      </p:sp>
      <p:sp>
        <p:nvSpPr>
          <p:cNvPr id="62" name="object 62"/>
          <p:cNvSpPr txBox="1"/>
          <p:nvPr/>
        </p:nvSpPr>
        <p:spPr>
          <a:xfrm>
            <a:off x="3720798" y="2909131"/>
            <a:ext cx="339090" cy="99695"/>
          </a:xfrm>
          <a:prstGeom prst="rect">
            <a:avLst/>
          </a:prstGeom>
        </p:spPr>
        <p:txBody>
          <a:bodyPr vert="horz" wrap="square" lIns="0" tIns="0" rIns="0" bIns="0" rtlCol="0">
            <a:spAutoFit/>
          </a:bodyPr>
          <a:lstStyle/>
          <a:p>
            <a:pPr marL="12700">
              <a:lnSpc>
                <a:spcPct val="100000"/>
              </a:lnSpc>
            </a:pPr>
            <a:r>
              <a:rPr sz="550" spc="15" dirty="0">
                <a:solidFill>
                  <a:srgbClr val="4D4D4D"/>
                </a:solidFill>
                <a:latin typeface="Arial"/>
                <a:cs typeface="Arial"/>
              </a:rPr>
              <a:t>1    </a:t>
            </a:r>
            <a:r>
              <a:rPr sz="550" spc="60" dirty="0">
                <a:solidFill>
                  <a:srgbClr val="4D4D4D"/>
                </a:solidFill>
                <a:latin typeface="Arial"/>
                <a:cs typeface="Arial"/>
              </a:rPr>
              <a:t> </a:t>
            </a:r>
            <a:r>
              <a:rPr sz="550" spc="15" dirty="0">
                <a:solidFill>
                  <a:srgbClr val="4D4D4D"/>
                </a:solidFill>
                <a:latin typeface="Arial"/>
                <a:cs typeface="Arial"/>
              </a:rPr>
              <a:t>1+gq</a:t>
            </a:r>
            <a:endParaRPr sz="550">
              <a:latin typeface="Arial"/>
              <a:cs typeface="Arial"/>
            </a:endParaRPr>
          </a:p>
        </p:txBody>
      </p:sp>
      <p:sp>
        <p:nvSpPr>
          <p:cNvPr id="63" name="object 63"/>
          <p:cNvSpPr txBox="1"/>
          <p:nvPr/>
        </p:nvSpPr>
        <p:spPr>
          <a:xfrm>
            <a:off x="637548" y="567399"/>
            <a:ext cx="389255" cy="133985"/>
          </a:xfrm>
          <a:prstGeom prst="rect">
            <a:avLst/>
          </a:prstGeom>
        </p:spPr>
        <p:txBody>
          <a:bodyPr vert="horz" wrap="square" lIns="0" tIns="0" rIns="0" bIns="0" rtlCol="0">
            <a:spAutoFit/>
          </a:bodyPr>
          <a:lstStyle/>
          <a:p>
            <a:pPr marL="12700">
              <a:lnSpc>
                <a:spcPct val="100000"/>
              </a:lnSpc>
            </a:pPr>
            <a:r>
              <a:rPr sz="850" dirty="0">
                <a:latin typeface="Arial"/>
                <a:cs typeface="Arial"/>
              </a:rPr>
              <a:t>Ma</a:t>
            </a:r>
            <a:r>
              <a:rPr sz="850" spc="10" dirty="0">
                <a:latin typeface="Arial"/>
                <a:cs typeface="Arial"/>
              </a:rPr>
              <a:t>r</a:t>
            </a:r>
            <a:r>
              <a:rPr sz="850" dirty="0">
                <a:latin typeface="Arial"/>
                <a:cs typeface="Arial"/>
              </a:rPr>
              <a:t>kt 1</a:t>
            </a:r>
            <a:endParaRPr sz="850">
              <a:latin typeface="Arial"/>
              <a:cs typeface="Arial"/>
            </a:endParaRPr>
          </a:p>
        </p:txBody>
      </p:sp>
      <p:sp>
        <p:nvSpPr>
          <p:cNvPr id="64" name="object 64"/>
          <p:cNvSpPr txBox="1"/>
          <p:nvPr/>
        </p:nvSpPr>
        <p:spPr>
          <a:xfrm>
            <a:off x="2695462" y="567399"/>
            <a:ext cx="389255" cy="133985"/>
          </a:xfrm>
          <a:prstGeom prst="rect">
            <a:avLst/>
          </a:prstGeom>
        </p:spPr>
        <p:txBody>
          <a:bodyPr vert="horz" wrap="square" lIns="0" tIns="0" rIns="0" bIns="0" rtlCol="0">
            <a:spAutoFit/>
          </a:bodyPr>
          <a:lstStyle/>
          <a:p>
            <a:pPr marL="12700">
              <a:lnSpc>
                <a:spcPct val="100000"/>
              </a:lnSpc>
            </a:pPr>
            <a:r>
              <a:rPr sz="850" dirty="0">
                <a:latin typeface="Arial"/>
                <a:cs typeface="Arial"/>
              </a:rPr>
              <a:t>Ma</a:t>
            </a:r>
            <a:r>
              <a:rPr sz="850" spc="10" dirty="0">
                <a:latin typeface="Arial"/>
                <a:cs typeface="Arial"/>
              </a:rPr>
              <a:t>r</a:t>
            </a:r>
            <a:r>
              <a:rPr sz="850" dirty="0">
                <a:latin typeface="Arial"/>
                <a:cs typeface="Arial"/>
              </a:rPr>
              <a:t>kt 1</a:t>
            </a:r>
            <a:endParaRPr sz="850">
              <a:latin typeface="Arial"/>
              <a:cs typeface="Arial"/>
            </a:endParaRPr>
          </a:p>
        </p:txBody>
      </p:sp>
    </p:spTree>
    <p:extLst>
      <p:ext uri="{BB962C8B-B14F-4D97-AF65-F5344CB8AC3E}">
        <p14:creationId xmlns:p14="http://schemas.microsoft.com/office/powerpoint/2010/main" val="17811155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nhaltsplatzhalter 19"/>
          <p:cNvSpPr>
            <a:spLocks noGrp="1"/>
          </p:cNvSpPr>
          <p:nvPr>
            <p:ph idx="1"/>
          </p:nvPr>
        </p:nvSpPr>
        <p:spPr/>
        <p:txBody>
          <a:bodyPr/>
          <a:lstStyle/>
          <a:p>
            <a:r>
              <a:rPr lang="de-DE" dirty="0"/>
              <a:t>Wenn d ↓, dann. . .</a:t>
            </a:r>
          </a:p>
          <a:p>
            <a:pPr lvl="1"/>
            <a:r>
              <a:rPr lang="de-DE" dirty="0"/>
              <a:t>. . . 1 + </a:t>
            </a:r>
            <a:r>
              <a:rPr lang="de-DE" dirty="0" err="1"/>
              <a:t>dq</a:t>
            </a:r>
            <a:r>
              <a:rPr lang="de-DE" dirty="0"/>
              <a:t> ↓ und 1 + s(d + </a:t>
            </a:r>
            <a:r>
              <a:rPr lang="de-DE" dirty="0" err="1"/>
              <a:t>g</a:t>
            </a:r>
            <a:r>
              <a:rPr lang="de-DE" dirty="0"/>
              <a:t> ) = (Ordinatenabschnitt der inversen Nachfragefunktion)</a:t>
            </a:r>
          </a:p>
          <a:p>
            <a:pPr lvl="1"/>
            <a:r>
              <a:rPr lang="de-DE" dirty="0"/>
              <a:t>. . .  1 + </a:t>
            </a:r>
            <a:r>
              <a:rPr lang="de-DE" dirty="0" err="1"/>
              <a:t>q</a:t>
            </a:r>
            <a:r>
              <a:rPr lang="de-DE" dirty="0"/>
              <a:t>(d + </a:t>
            </a:r>
            <a:r>
              <a:rPr lang="de-DE" dirty="0" err="1"/>
              <a:t>g</a:t>
            </a:r>
            <a:r>
              <a:rPr lang="de-DE" dirty="0"/>
              <a:t> ) ↓ und 1 + s(d + </a:t>
            </a:r>
            <a:r>
              <a:rPr lang="de-DE" dirty="0" err="1"/>
              <a:t>g</a:t>
            </a:r>
            <a:r>
              <a:rPr lang="de-DE" dirty="0"/>
              <a:t> ) ↓ (Ordinatenabschnitt der Grenzerlösfunktion)</a:t>
            </a:r>
          </a:p>
          <a:p>
            <a:pPr lvl="1"/>
            <a:endParaRPr lang="de-DE" dirty="0"/>
          </a:p>
          <a:p>
            <a:pPr marL="205200" lvl="1" indent="0" algn="ctr">
              <a:buNone/>
            </a:pPr>
            <a:r>
              <a:rPr lang="de-DE" b="1" dirty="0">
                <a:hlinkClick r:id="rId3"/>
              </a:rPr>
              <a:t>Zur Simulation</a:t>
            </a:r>
            <a:endParaRPr lang="de-DE" b="1" dirty="0"/>
          </a:p>
          <a:p>
            <a:endParaRPr lang="de-DE" dirty="0"/>
          </a:p>
        </p:txBody>
      </p:sp>
      <p:sp>
        <p:nvSpPr>
          <p:cNvPr id="21" name="Inhaltsplatzhalter 20"/>
          <p:cNvSpPr>
            <a:spLocks noGrp="1"/>
          </p:cNvSpPr>
          <p:nvPr>
            <p:ph idx="13"/>
          </p:nvPr>
        </p:nvSpPr>
        <p:spPr/>
        <p:txBody>
          <a:bodyPr>
            <a:normAutofit fontScale="92500" lnSpcReduction="10000"/>
          </a:bodyPr>
          <a:lstStyle/>
          <a:p>
            <a:r>
              <a:rPr lang="de-DE" dirty="0"/>
              <a:t>Grenzerlöse und Grenzkosten</a:t>
            </a:r>
          </a:p>
        </p:txBody>
      </p:sp>
      <p:sp>
        <p:nvSpPr>
          <p:cNvPr id="19" name="Titel 18"/>
          <p:cNvSpPr>
            <a:spLocks noGrp="1"/>
          </p:cNvSpPr>
          <p:nvPr>
            <p:ph type="title"/>
          </p:nvPr>
        </p:nvSpPr>
        <p:spPr>
          <a:xfrm>
            <a:off x="95301" y="243231"/>
            <a:ext cx="4419496" cy="193899"/>
          </a:xfrm>
        </p:spPr>
        <p:txBody>
          <a:bodyPr/>
          <a:lstStyle/>
          <a:p>
            <a:r>
              <a:rPr lang="de-DE" dirty="0"/>
              <a:t>Monopolmodelle</a:t>
            </a:r>
          </a:p>
        </p:txBody>
      </p:sp>
    </p:spTree>
    <p:extLst>
      <p:ext uri="{BB962C8B-B14F-4D97-AF65-F5344CB8AC3E}">
        <p14:creationId xmlns:p14="http://schemas.microsoft.com/office/powerpoint/2010/main" val="20461682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650" y="1196975"/>
            <a:ext cx="2520950" cy="1138690"/>
          </a:xfrm>
        </p:spPr>
      </p:pic>
      <p:sp>
        <p:nvSpPr>
          <p:cNvPr id="4" name="Inhaltsplatzhalter 3"/>
          <p:cNvSpPr>
            <a:spLocks noGrp="1"/>
          </p:cNvSpPr>
          <p:nvPr>
            <p:ph idx="13"/>
          </p:nvPr>
        </p:nvSpPr>
        <p:spPr/>
        <p:txBody>
          <a:bodyPr>
            <a:normAutofit fontScale="92500" lnSpcReduction="10000"/>
          </a:bodyPr>
          <a:lstStyle/>
          <a:p>
            <a:r>
              <a:rPr lang="de-DE" dirty="0"/>
              <a:t>optimale Mengen</a:t>
            </a:r>
          </a:p>
        </p:txBody>
      </p:sp>
      <p:sp>
        <p:nvSpPr>
          <p:cNvPr id="3" name="Titel 2"/>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3131300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indent="0">
              <a:buNone/>
            </a:pPr>
            <a:r>
              <a:rPr lang="de-DE" dirty="0"/>
              <a:t>und</a:t>
            </a:r>
          </a:p>
        </p:txBody>
      </p:sp>
      <p:sp>
        <p:nvSpPr>
          <p:cNvPr id="4" name="Inhaltsplatzhalter 3"/>
          <p:cNvSpPr>
            <a:spLocks noGrp="1"/>
          </p:cNvSpPr>
          <p:nvPr>
            <p:ph idx="13"/>
          </p:nvPr>
        </p:nvSpPr>
        <p:spPr/>
        <p:txBody>
          <a:bodyPr>
            <a:normAutofit fontScale="92500" lnSpcReduction="10000"/>
          </a:bodyPr>
          <a:lstStyle/>
          <a:p>
            <a:r>
              <a:rPr lang="de-DE" dirty="0"/>
              <a:t>optimale Preise</a:t>
            </a:r>
          </a:p>
        </p:txBody>
      </p:sp>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1273175"/>
            <a:ext cx="1746250" cy="497196"/>
          </a:xfrm>
          <a:prstGeom prst="rect">
            <a:avLst/>
          </a:prstGeom>
        </p:spPr>
      </p:pic>
      <p:pic>
        <p:nvPicPr>
          <p:cNvPr id="7" name="Bild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985" y="2263775"/>
            <a:ext cx="1733550" cy="497075"/>
          </a:xfrm>
          <a:prstGeom prst="rect">
            <a:avLst/>
          </a:prstGeom>
        </p:spPr>
      </p:pic>
      <p:sp>
        <p:nvSpPr>
          <p:cNvPr id="6" name="Titel 5"/>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33933894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17500" y="920750"/>
            <a:ext cx="3975100" cy="1876425"/>
          </a:xfrm>
        </p:spPr>
        <p:txBody>
          <a:bodyPr>
            <a:normAutofit/>
          </a:bodyPr>
          <a:lstStyle/>
          <a:p>
            <a:pPr marL="171450" indent="-171450"/>
            <a:r>
              <a:rPr lang="de-DE" sz="1000" dirty="0"/>
              <a:t>Das gemeinsame Angebot beider Produkte lohnt ab </a:t>
            </a:r>
            <a:r>
              <a:rPr lang="de-DE" sz="1000" dirty="0" err="1"/>
              <a:t>d+g</a:t>
            </a:r>
            <a:r>
              <a:rPr lang="de-DE" sz="1000" dirty="0"/>
              <a:t>&gt;0</a:t>
            </a:r>
          </a:p>
          <a:p>
            <a:pPr marL="171450" indent="-171450"/>
            <a:r>
              <a:rPr lang="de-DE" sz="1000" dirty="0"/>
              <a:t>Wie lange würde die Plattformen beide Märkte bedienen, wenn auch nur einer alleine existieren könnte? (z.B. </a:t>
            </a:r>
            <a:r>
              <a:rPr lang="de-DE" sz="1000" dirty="0" err="1"/>
              <a:t>Rezipientenmarkt</a:t>
            </a:r>
            <a:r>
              <a:rPr lang="de-DE" sz="1000" dirty="0"/>
              <a:t> bei negativer Werbewahrnehmung)</a:t>
            </a:r>
          </a:p>
          <a:p>
            <a:pPr marL="171450" indent="-171450"/>
            <a:r>
              <a:rPr lang="de-DE" sz="1000" dirty="0"/>
              <a:t>Solange der Gewinn größer ist, als an einem einzelnen Markt</a:t>
            </a:r>
          </a:p>
        </p:txBody>
      </p:sp>
      <p:sp>
        <p:nvSpPr>
          <p:cNvPr id="4" name="Inhaltsplatzhalter 3"/>
          <p:cNvSpPr>
            <a:spLocks noGrp="1"/>
          </p:cNvSpPr>
          <p:nvPr>
            <p:ph idx="13"/>
          </p:nvPr>
        </p:nvSpPr>
        <p:spPr/>
        <p:txBody>
          <a:bodyPr>
            <a:normAutofit fontScale="92500" lnSpcReduction="10000"/>
          </a:bodyPr>
          <a:lstStyle/>
          <a:p>
            <a:r>
              <a:rPr lang="de-DE" dirty="0"/>
              <a:t>Gewinn</a:t>
            </a:r>
          </a:p>
        </p:txBody>
      </p:sp>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912" y="920750"/>
            <a:ext cx="1301750" cy="371160"/>
          </a:xfrm>
          <a:prstGeom prst="rect">
            <a:avLst/>
          </a:prstGeom>
        </p:spPr>
      </p:pic>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9" y="2379662"/>
            <a:ext cx="1359075" cy="835025"/>
          </a:xfrm>
          <a:prstGeom prst="rect">
            <a:avLst/>
          </a:prstGeom>
        </p:spPr>
      </p:pic>
      <p:sp>
        <p:nvSpPr>
          <p:cNvPr id="5" name="Titel 4"/>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290864201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17500" y="1196974"/>
            <a:ext cx="3975100" cy="1920875"/>
          </a:xfrm>
        </p:spPr>
        <p:txBody>
          <a:bodyPr/>
          <a:lstStyle/>
          <a:p>
            <a:r>
              <a:rPr lang="de-DE" dirty="0"/>
              <a:t>Können negativ werden und damit auch kleiner sein als in gewöhnlichen Monopolen. </a:t>
            </a:r>
          </a:p>
        </p:txBody>
      </p:sp>
      <p:sp>
        <p:nvSpPr>
          <p:cNvPr id="4" name="Inhaltsplatzhalter 3"/>
          <p:cNvSpPr>
            <a:spLocks noGrp="1"/>
          </p:cNvSpPr>
          <p:nvPr>
            <p:ph idx="13"/>
          </p:nvPr>
        </p:nvSpPr>
        <p:spPr/>
        <p:txBody>
          <a:bodyPr>
            <a:normAutofit fontScale="92500" lnSpcReduction="10000"/>
          </a:bodyPr>
          <a:lstStyle/>
          <a:p>
            <a:r>
              <a:rPr lang="de-DE" dirty="0"/>
              <a:t>Deckungsbeiträge</a:t>
            </a:r>
          </a:p>
        </p:txBody>
      </p:sp>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5" y="892663"/>
            <a:ext cx="2228850" cy="1013114"/>
          </a:xfrm>
          <a:prstGeom prst="rect">
            <a:avLst/>
          </a:prstGeom>
        </p:spPr>
      </p:pic>
      <p:sp>
        <p:nvSpPr>
          <p:cNvPr id="6" name="Titel 5"/>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40948723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00" y="1068733"/>
            <a:ext cx="3975100" cy="1901134"/>
          </a:xfrm>
        </p:spPr>
      </p:pic>
      <p:sp>
        <p:nvSpPr>
          <p:cNvPr id="4" name="Inhaltsplatzhalter 3"/>
          <p:cNvSpPr>
            <a:spLocks noGrp="1"/>
          </p:cNvSpPr>
          <p:nvPr>
            <p:ph idx="13"/>
          </p:nvPr>
        </p:nvSpPr>
        <p:spPr/>
        <p:txBody>
          <a:bodyPr>
            <a:normAutofit fontScale="92500" lnSpcReduction="10000"/>
          </a:bodyPr>
          <a:lstStyle/>
          <a:p>
            <a:r>
              <a:rPr lang="de-DE" dirty="0"/>
              <a:t>Wohlfahrtsanalyse</a:t>
            </a:r>
          </a:p>
        </p:txBody>
      </p:sp>
      <p:sp>
        <p:nvSpPr>
          <p:cNvPr id="3" name="Titel 2"/>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17158713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650" y="934427"/>
            <a:ext cx="1714500" cy="407346"/>
          </a:xfrm>
        </p:spPr>
      </p:pic>
      <p:sp>
        <p:nvSpPr>
          <p:cNvPr id="4" name="Inhaltsplatzhalter 3"/>
          <p:cNvSpPr>
            <a:spLocks noGrp="1"/>
          </p:cNvSpPr>
          <p:nvPr>
            <p:ph idx="13"/>
          </p:nvPr>
        </p:nvSpPr>
        <p:spPr/>
        <p:txBody>
          <a:bodyPr>
            <a:normAutofit fontScale="92500" lnSpcReduction="10000"/>
          </a:bodyPr>
          <a:lstStyle/>
          <a:p>
            <a:r>
              <a:rPr lang="de-DE" dirty="0"/>
              <a:t>Der Fall ohne Kosten (c = F = 0): optimale Mengen</a:t>
            </a:r>
          </a:p>
        </p:txBody>
      </p:sp>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
        <p:nvSpPr>
          <p:cNvPr id="7" name="object 9"/>
          <p:cNvSpPr/>
          <p:nvPr/>
        </p:nvSpPr>
        <p:spPr>
          <a:xfrm>
            <a:off x="1162050" y="1460225"/>
            <a:ext cx="2384170" cy="1828800"/>
          </a:xfrm>
          <a:prstGeom prst="rect">
            <a:avLst/>
          </a:prstGeom>
          <a:blipFill>
            <a:blip r:embed="rId3" cstate="print"/>
            <a:srcRect/>
            <a:stretch>
              <a:fillRect l="1" t="-10845" r="-5628" b="-19361"/>
            </a:stretch>
          </a:blipFill>
        </p:spPr>
        <p:txBody>
          <a:bodyPr wrap="square" lIns="0" tIns="0" rIns="0" bIns="0" rtlCol="0"/>
          <a:lstStyle/>
          <a:p>
            <a:endParaRPr/>
          </a:p>
        </p:txBody>
      </p:sp>
    </p:spTree>
    <p:extLst>
      <p:ext uri="{BB962C8B-B14F-4D97-AF65-F5344CB8AC3E}">
        <p14:creationId xmlns:p14="http://schemas.microsoft.com/office/powerpoint/2010/main" val="289212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61135" y="815975"/>
            <a:ext cx="4369325" cy="2246769"/>
          </a:xfrm>
        </p:spPr>
        <p:txBody>
          <a:bodyPr/>
          <a:lstStyle/>
          <a:p>
            <a:endParaRPr lang="de-DE" dirty="0">
              <a:solidFill>
                <a:srgbClr val="4747BB"/>
              </a:solidFill>
            </a:endParaRPr>
          </a:p>
          <a:p>
            <a:pPr marL="171450" indent="-171450">
              <a:buFont typeface="Arial" panose="020B0604020202020204" pitchFamily="34" charset="0"/>
              <a:buChar char="•"/>
            </a:pPr>
            <a:r>
              <a:rPr lang="de-DE" dirty="0" smtClean="0">
                <a:solidFill>
                  <a:srgbClr val="4747BB"/>
                </a:solidFill>
              </a:rPr>
              <a:t>Die Ökonomik </a:t>
            </a:r>
            <a:r>
              <a:rPr lang="de-DE" dirty="0">
                <a:solidFill>
                  <a:srgbClr val="4747BB"/>
                </a:solidFill>
              </a:rPr>
              <a:t>hat mit der „Theorie der zweiseitigen Märkte“ ein Tool entwickelt, um </a:t>
            </a:r>
            <a:r>
              <a:rPr lang="de-DE" dirty="0" smtClean="0">
                <a:solidFill>
                  <a:srgbClr val="4747BB"/>
                </a:solidFill>
              </a:rPr>
              <a:t>die neuen Situationen </a:t>
            </a:r>
            <a:r>
              <a:rPr lang="de-DE" dirty="0">
                <a:solidFill>
                  <a:srgbClr val="4747BB"/>
                </a:solidFill>
              </a:rPr>
              <a:t>zu analysieren </a:t>
            </a:r>
            <a:endParaRPr lang="de-DE" dirty="0" smtClean="0">
              <a:solidFill>
                <a:srgbClr val="4747BB"/>
              </a:solidFill>
            </a:endParaRPr>
          </a:p>
          <a:p>
            <a:pPr marL="171450" indent="-171450">
              <a:buFont typeface="Arial" panose="020B0604020202020204" pitchFamily="34" charset="0"/>
              <a:buChar char="•"/>
            </a:pPr>
            <a:r>
              <a:rPr lang="de-DE" dirty="0" smtClean="0">
                <a:solidFill>
                  <a:srgbClr val="4747BB"/>
                </a:solidFill>
              </a:rPr>
              <a:t>Ein Teil der Herausforderungen kann damit adressiert werden</a:t>
            </a:r>
            <a:endParaRPr lang="de-DE" dirty="0">
              <a:solidFill>
                <a:srgbClr val="4747BB"/>
              </a:solidFill>
            </a:endParaRPr>
          </a:p>
          <a:p>
            <a:pPr marL="171450" indent="-171450">
              <a:buFont typeface="Arial" panose="020B0604020202020204" pitchFamily="34" charset="0"/>
              <a:buChar char="•"/>
            </a:pPr>
            <a:r>
              <a:rPr lang="de-DE" dirty="0" smtClean="0">
                <a:solidFill>
                  <a:srgbClr val="4747BB"/>
                </a:solidFill>
              </a:rPr>
              <a:t>Die Theorie beschreibt </a:t>
            </a:r>
            <a:r>
              <a:rPr lang="de-DE" dirty="0">
                <a:solidFill>
                  <a:srgbClr val="4747BB"/>
                </a:solidFill>
              </a:rPr>
              <a:t>im Grunde die längst bekannten </a:t>
            </a:r>
            <a:r>
              <a:rPr lang="de-DE" dirty="0" smtClean="0">
                <a:solidFill>
                  <a:srgbClr val="4747BB"/>
                </a:solidFill>
              </a:rPr>
              <a:t>Beziehungen zwischen Märkten mit Netzeffekten </a:t>
            </a:r>
            <a:br>
              <a:rPr lang="de-DE" dirty="0" smtClean="0">
                <a:solidFill>
                  <a:srgbClr val="4747BB"/>
                </a:solidFill>
              </a:rPr>
            </a:br>
            <a:r>
              <a:rPr lang="de-DE" sz="800" dirty="0" smtClean="0">
                <a:solidFill>
                  <a:srgbClr val="4747BB"/>
                </a:solidFill>
              </a:rPr>
              <a:t>(wie z.B. dem </a:t>
            </a:r>
            <a:r>
              <a:rPr lang="de-DE" sz="800" dirty="0">
                <a:solidFill>
                  <a:srgbClr val="4747BB"/>
                </a:solidFill>
              </a:rPr>
              <a:t>Leser- und dem </a:t>
            </a:r>
            <a:r>
              <a:rPr lang="de-DE" sz="800" dirty="0" smtClean="0">
                <a:solidFill>
                  <a:srgbClr val="4747BB"/>
                </a:solidFill>
              </a:rPr>
              <a:t>Anzeigenmarkt von Printmedien)</a:t>
            </a:r>
            <a:r>
              <a:rPr lang="de-DE" dirty="0" smtClean="0">
                <a:solidFill>
                  <a:srgbClr val="4747BB"/>
                </a:solidFill>
              </a:rPr>
              <a:t> </a:t>
            </a:r>
            <a:endParaRPr lang="de-DE" dirty="0">
              <a:solidFill>
                <a:srgbClr val="4747BB"/>
              </a:solidFill>
            </a:endParaRPr>
          </a:p>
          <a:p>
            <a:pPr marL="171450" indent="-171450">
              <a:buFont typeface="Arial" panose="020B0604020202020204" pitchFamily="34" charset="0"/>
              <a:buChar char="•"/>
            </a:pPr>
            <a:r>
              <a:rPr lang="de-DE" dirty="0" smtClean="0">
                <a:solidFill>
                  <a:srgbClr val="4747BB"/>
                </a:solidFill>
              </a:rPr>
              <a:t>Analysiert </a:t>
            </a:r>
            <a:r>
              <a:rPr lang="de-DE" dirty="0">
                <a:solidFill>
                  <a:srgbClr val="4747BB"/>
                </a:solidFill>
              </a:rPr>
              <a:t>diese aber anhand eines neuen Ansatzes </a:t>
            </a:r>
            <a:r>
              <a:rPr lang="de-DE" dirty="0" smtClean="0">
                <a:solidFill>
                  <a:srgbClr val="4747BB"/>
                </a:solidFill>
              </a:rPr>
              <a:t>und ist in der  </a:t>
            </a:r>
            <a:br>
              <a:rPr lang="de-DE" dirty="0" smtClean="0">
                <a:solidFill>
                  <a:srgbClr val="4747BB"/>
                </a:solidFill>
              </a:rPr>
            </a:br>
            <a:r>
              <a:rPr lang="de-DE" dirty="0" smtClean="0">
                <a:solidFill>
                  <a:srgbClr val="4747BB"/>
                </a:solidFill>
              </a:rPr>
              <a:t>Lage, auch neue Phänomene (wie soziale Netzwerke) zu </a:t>
            </a:r>
            <a:br>
              <a:rPr lang="de-DE" dirty="0" smtClean="0">
                <a:solidFill>
                  <a:srgbClr val="4747BB"/>
                </a:solidFill>
              </a:rPr>
            </a:br>
            <a:r>
              <a:rPr lang="de-DE" dirty="0" smtClean="0">
                <a:solidFill>
                  <a:srgbClr val="4747BB"/>
                </a:solidFill>
              </a:rPr>
              <a:t>beschreiben</a:t>
            </a:r>
            <a:endParaRPr lang="de-DE" dirty="0">
              <a:solidFill>
                <a:srgbClr val="4747BB"/>
              </a:solidFill>
            </a:endParaRPr>
          </a:p>
          <a:p>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13</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168480687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6716" y="920750"/>
            <a:ext cx="3556667" cy="2197100"/>
          </a:xfrm>
        </p:spPr>
      </p:pic>
      <p:sp>
        <p:nvSpPr>
          <p:cNvPr id="4" name="Inhaltsplatzhalter 3"/>
          <p:cNvSpPr>
            <a:spLocks noGrp="1"/>
          </p:cNvSpPr>
          <p:nvPr>
            <p:ph idx="13"/>
          </p:nvPr>
        </p:nvSpPr>
        <p:spPr/>
        <p:txBody>
          <a:bodyPr>
            <a:normAutofit fontScale="92500" lnSpcReduction="10000"/>
          </a:bodyPr>
          <a:lstStyle/>
          <a:p>
            <a:r>
              <a:rPr lang="de-DE" dirty="0"/>
              <a:t>Mengen und Gewinn</a:t>
            </a:r>
          </a:p>
        </p:txBody>
      </p:sp>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Tree>
    <p:extLst>
      <p:ext uri="{BB962C8B-B14F-4D97-AF65-F5344CB8AC3E}">
        <p14:creationId xmlns:p14="http://schemas.microsoft.com/office/powerpoint/2010/main" val="35132644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0" y="892175"/>
            <a:ext cx="1835150" cy="322541"/>
          </a:xfrm>
        </p:spPr>
      </p:pic>
      <p:sp>
        <p:nvSpPr>
          <p:cNvPr id="4" name="Inhaltsplatzhalter 3"/>
          <p:cNvSpPr>
            <a:spLocks noGrp="1"/>
          </p:cNvSpPr>
          <p:nvPr>
            <p:ph idx="13"/>
          </p:nvPr>
        </p:nvSpPr>
        <p:spPr/>
        <p:txBody>
          <a:bodyPr>
            <a:normAutofit fontScale="92500" lnSpcReduction="10000"/>
          </a:bodyPr>
          <a:lstStyle/>
          <a:p>
            <a:r>
              <a:rPr lang="de-DE" dirty="0"/>
              <a:t>optimale Preise</a:t>
            </a:r>
          </a:p>
        </p:txBody>
      </p:sp>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
        <p:nvSpPr>
          <p:cNvPr id="6" name="object 8"/>
          <p:cNvSpPr/>
          <p:nvPr/>
        </p:nvSpPr>
        <p:spPr>
          <a:xfrm>
            <a:off x="382968" y="1290916"/>
            <a:ext cx="3899374" cy="194968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413883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3"/>
          </p:nvPr>
        </p:nvSpPr>
        <p:spPr/>
        <p:txBody>
          <a:bodyPr>
            <a:normAutofit fontScale="92500" lnSpcReduction="10000"/>
          </a:bodyPr>
          <a:lstStyle/>
          <a:p>
            <a:r>
              <a:rPr lang="de-DE" dirty="0"/>
              <a:t>optimale Preise</a:t>
            </a:r>
          </a:p>
        </p:txBody>
      </p:sp>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pic>
        <p:nvPicPr>
          <p:cNvPr id="3" name="Bild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120776"/>
            <a:ext cx="3176766" cy="1905000"/>
          </a:xfrm>
          <a:prstGeom prst="rect">
            <a:avLst/>
          </a:prstGeom>
        </p:spPr>
      </p:pic>
      <p:sp>
        <p:nvSpPr>
          <p:cNvPr id="8" name="Rechteck 7"/>
          <p:cNvSpPr/>
          <p:nvPr/>
        </p:nvSpPr>
        <p:spPr>
          <a:xfrm>
            <a:off x="1573106" y="3025776"/>
            <a:ext cx="1287853" cy="246221"/>
          </a:xfrm>
          <a:prstGeom prst="rect">
            <a:avLst/>
          </a:prstGeom>
        </p:spPr>
        <p:txBody>
          <a:bodyPr wrap="none">
            <a:spAutoFit/>
          </a:bodyPr>
          <a:lstStyle/>
          <a:p>
            <a:pPr marL="205200" lvl="1" algn="ctr">
              <a:spcBef>
                <a:spcPts val="500"/>
              </a:spcBef>
              <a:buClr>
                <a:srgbClr val="4747BA"/>
              </a:buClr>
            </a:pPr>
            <a:r>
              <a:rPr lang="de-DE" sz="1000" b="1" dirty="0">
                <a:solidFill>
                  <a:prstClr val="black"/>
                </a:solidFill>
                <a:latin typeface="Arial" charset="0"/>
                <a:ea typeface="Arial" charset="0"/>
                <a:cs typeface="Arial" charset="0"/>
                <a:hlinkClick r:id="rId3"/>
              </a:rPr>
              <a:t>Zur Simulation</a:t>
            </a:r>
            <a:endParaRPr lang="de-DE" sz="1000" b="1" dirty="0">
              <a:solidFill>
                <a:prstClr val="black"/>
              </a:solidFill>
              <a:latin typeface="Arial" charset="0"/>
              <a:ea typeface="Arial" charset="0"/>
              <a:cs typeface="Arial" charset="0"/>
            </a:endParaRPr>
          </a:p>
        </p:txBody>
      </p:sp>
      <p:sp>
        <p:nvSpPr>
          <p:cNvPr id="9" name="Rechteck 8">
            <a:extLst>
              <a:ext uri="{FF2B5EF4-FFF2-40B4-BE49-F238E27FC236}">
                <a16:creationId xmlns:a16="http://schemas.microsoft.com/office/drawing/2014/main" xmlns="" id="{CD51FB37-A832-2549-8D9B-469D20727CB5}"/>
              </a:ext>
            </a:extLst>
          </p:cNvPr>
          <p:cNvSpPr/>
          <p:nvPr/>
        </p:nvSpPr>
        <p:spPr>
          <a:xfrm>
            <a:off x="933450" y="943960"/>
            <a:ext cx="445956" cy="215444"/>
          </a:xfrm>
          <a:prstGeom prst="rect">
            <a:avLst/>
          </a:prstGeom>
        </p:spPr>
        <p:txBody>
          <a:bodyPr wrap="none">
            <a:spAutoFit/>
          </a:bodyPr>
          <a:lstStyle/>
          <a:p>
            <a:r>
              <a:rPr lang="de-DE" sz="800" dirty="0" err="1">
                <a:solidFill>
                  <a:prstClr val="black"/>
                </a:solidFill>
                <a:latin typeface="Arial" charset="0"/>
                <a:cs typeface="Arial" charset="0"/>
              </a:rPr>
              <a:t>g</a:t>
            </a:r>
            <a:r>
              <a:rPr lang="de-DE" sz="800" dirty="0">
                <a:solidFill>
                  <a:prstClr val="black"/>
                </a:solidFill>
                <a:latin typeface="Arial" charset="0"/>
                <a:cs typeface="Arial" charset="0"/>
              </a:rPr>
              <a:t>=0.5</a:t>
            </a:r>
            <a:endParaRPr lang="de-DE" sz="1400" dirty="0"/>
          </a:p>
        </p:txBody>
      </p:sp>
    </p:spTree>
    <p:extLst>
      <p:ext uri="{BB962C8B-B14F-4D97-AF65-F5344CB8AC3E}">
        <p14:creationId xmlns:p14="http://schemas.microsoft.com/office/powerpoint/2010/main" val="32114165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968375"/>
            <a:ext cx="783991" cy="410088"/>
          </a:xfrm>
        </p:spPr>
      </p:pic>
      <p:sp>
        <p:nvSpPr>
          <p:cNvPr id="4" name="Inhaltsplatzhalter 3"/>
          <p:cNvSpPr>
            <a:spLocks noGrp="1"/>
          </p:cNvSpPr>
          <p:nvPr>
            <p:ph idx="13"/>
          </p:nvPr>
        </p:nvSpPr>
        <p:spPr/>
        <p:txBody>
          <a:bodyPr>
            <a:normAutofit fontScale="92500" lnSpcReduction="10000"/>
          </a:bodyPr>
          <a:lstStyle/>
          <a:p>
            <a:r>
              <a:rPr lang="de-DE" dirty="0"/>
              <a:t>Relative Preise I</a:t>
            </a:r>
          </a:p>
        </p:txBody>
      </p:sp>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sp>
        <p:nvSpPr>
          <p:cNvPr id="7" name="Inhaltsplatzhalter 3"/>
          <p:cNvSpPr txBox="1">
            <a:spLocks/>
          </p:cNvSpPr>
          <p:nvPr/>
        </p:nvSpPr>
        <p:spPr>
          <a:xfrm>
            <a:off x="247650" y="1610580"/>
            <a:ext cx="3975100" cy="2286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400"/>
              </a:spcBef>
              <a:spcAft>
                <a:spcPts val="0"/>
              </a:spcAft>
              <a:buClr>
                <a:srgbClr val="4747BA"/>
              </a:buClr>
              <a:buFont typeface="Arial"/>
              <a:buNone/>
              <a:defRPr sz="1100" i="1" kern="1200">
                <a:solidFill>
                  <a:srgbClr val="4747BB"/>
                </a:solidFill>
                <a:latin typeface="Arial" charset="0"/>
                <a:ea typeface="Arial" charset="0"/>
                <a:cs typeface="Arial" charset="0"/>
              </a:defRPr>
            </a:lvl1pPr>
            <a:lvl2pPr marL="685800" indent="-228600" algn="l" defTabSz="914400" rtl="0" eaLnBrk="1" latinLnBrk="0" hangingPunct="1">
              <a:lnSpc>
                <a:spcPct val="100000"/>
              </a:lnSpc>
              <a:spcBef>
                <a:spcPts val="500"/>
              </a:spcBef>
              <a:spcAft>
                <a:spcPts val="0"/>
              </a:spcAft>
              <a:buClr>
                <a:srgbClr val="4747BA"/>
              </a:buClr>
              <a:buFont typeface="Arial"/>
              <a:buChar char="•"/>
              <a:defRPr sz="1050" kern="120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spcAft>
                <a:spcPts val="0"/>
              </a:spcAft>
              <a:buClr>
                <a:srgbClr val="4747BA"/>
              </a:buClr>
              <a:buFont typeface="Arial"/>
              <a:buChar char="•"/>
              <a:defRPr sz="1000" kern="1200">
                <a:solidFill>
                  <a:schemeClr val="tx1"/>
                </a:solidFill>
                <a:latin typeface="Arial" charset="0"/>
                <a:ea typeface="Arial" charset="0"/>
                <a:cs typeface="Arial" charset="0"/>
              </a:defRPr>
            </a:lvl3pPr>
            <a:lvl4pPr marL="1600200" indent="-228600" algn="l" defTabSz="914400" rtl="0" eaLnBrk="1" latinLnBrk="0" hangingPunct="1">
              <a:lnSpc>
                <a:spcPct val="100000"/>
              </a:lnSpc>
              <a:spcBef>
                <a:spcPts val="500"/>
              </a:spcBef>
              <a:spcAft>
                <a:spcPts val="0"/>
              </a:spcAft>
              <a:buClr>
                <a:srgbClr val="4747BA"/>
              </a:buClr>
              <a:buFont typeface="Arial"/>
              <a:buChar char="•"/>
              <a:defRPr sz="1000" kern="1200">
                <a:solidFill>
                  <a:schemeClr val="tx1"/>
                </a:solidFill>
                <a:latin typeface="Arial" charset="0"/>
                <a:ea typeface="Arial" charset="0"/>
                <a:cs typeface="Arial" charset="0"/>
              </a:defRPr>
            </a:lvl4pPr>
            <a:lvl5pPr marL="2057400" indent="-228600" algn="l" defTabSz="914400" rtl="0" eaLnBrk="1" latinLnBrk="0" hangingPunct="1">
              <a:lnSpc>
                <a:spcPct val="100000"/>
              </a:lnSpc>
              <a:spcBef>
                <a:spcPts val="500"/>
              </a:spcBef>
              <a:spcAft>
                <a:spcPts val="0"/>
              </a:spcAft>
              <a:buClr>
                <a:srgbClr val="4747BA"/>
              </a:buClr>
              <a:buFont typeface="Arial"/>
              <a:buChar char="•"/>
              <a:defRPr sz="10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Relative Preise II</a:t>
            </a:r>
          </a:p>
        </p:txBody>
      </p:sp>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50" y="1991580"/>
            <a:ext cx="1301750" cy="950656"/>
          </a:xfrm>
          <a:prstGeom prst="rect">
            <a:avLst/>
          </a:prstGeom>
        </p:spPr>
      </p:pic>
    </p:spTree>
    <p:extLst>
      <p:ext uri="{BB962C8B-B14F-4D97-AF65-F5344CB8AC3E}">
        <p14:creationId xmlns:p14="http://schemas.microsoft.com/office/powerpoint/2010/main" val="5584263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indent="0">
              <a:buNone/>
            </a:pPr>
            <a:r>
              <a:rPr lang="de-DE" dirty="0"/>
              <a:t>und</a:t>
            </a:r>
          </a:p>
        </p:txBody>
      </p:sp>
      <p:sp>
        <p:nvSpPr>
          <p:cNvPr id="4" name="Inhaltsplatzhalter 3"/>
          <p:cNvSpPr>
            <a:spLocks noGrp="1"/>
          </p:cNvSpPr>
          <p:nvPr>
            <p:ph idx="13"/>
          </p:nvPr>
        </p:nvSpPr>
        <p:spPr/>
        <p:txBody>
          <a:bodyPr>
            <a:normAutofit fontScale="92500" lnSpcReduction="10000"/>
          </a:bodyPr>
          <a:lstStyle/>
          <a:p>
            <a:r>
              <a:rPr lang="de-DE" dirty="0"/>
              <a:t>Wohlfahrtsanalyse</a:t>
            </a:r>
          </a:p>
        </p:txBody>
      </p:sp>
      <p:sp>
        <p:nvSpPr>
          <p:cNvPr id="2" name="Titel 1"/>
          <p:cNvSpPr>
            <a:spLocks noGrp="1"/>
          </p:cNvSpPr>
          <p:nvPr>
            <p:ph type="title"/>
          </p:nvPr>
        </p:nvSpPr>
        <p:spPr>
          <a:xfrm>
            <a:off x="95301" y="243231"/>
            <a:ext cx="4419496" cy="193899"/>
          </a:xfrm>
        </p:spPr>
        <p:txBody>
          <a:bodyPr/>
          <a:lstStyle/>
          <a:p>
            <a:r>
              <a:rPr lang="de-DE" dirty="0"/>
              <a:t>Mono</a:t>
            </a:r>
            <a:r>
              <a:rPr lang="de-DE" spc="40" dirty="0"/>
              <a:t>p</a:t>
            </a:r>
            <a:r>
              <a:rPr lang="de-DE" spc="-50" dirty="0"/>
              <a:t>ol</a:t>
            </a:r>
            <a:r>
              <a:rPr lang="de-DE" spc="-15" dirty="0"/>
              <a:t>m</a:t>
            </a:r>
            <a:r>
              <a:rPr lang="de-DE" spc="-30" dirty="0"/>
              <a:t>o</a:t>
            </a:r>
            <a:r>
              <a:rPr lang="de-DE" spc="-45" dirty="0"/>
              <a:t>del</a:t>
            </a:r>
            <a:r>
              <a:rPr lang="de-DE" spc="-30" dirty="0"/>
              <a:t>l</a:t>
            </a:r>
            <a:r>
              <a:rPr lang="de-DE" spc="-50" dirty="0"/>
              <a:t>e</a:t>
            </a:r>
            <a:endParaRPr lang="de-DE" dirty="0"/>
          </a:p>
        </p:txBody>
      </p:sp>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1273175"/>
            <a:ext cx="1289049" cy="382939"/>
          </a:xfrm>
          <a:prstGeom prst="rect">
            <a:avLst/>
          </a:prstGeom>
        </p:spPr>
      </p:pic>
      <p:pic>
        <p:nvPicPr>
          <p:cNvPr id="6" name="Bild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0" y="2339975"/>
            <a:ext cx="1297841" cy="404245"/>
          </a:xfrm>
          <a:prstGeom prst="rect">
            <a:avLst/>
          </a:prstGeom>
        </p:spPr>
      </p:pic>
    </p:spTree>
    <p:extLst>
      <p:ext uri="{BB962C8B-B14F-4D97-AF65-F5344CB8AC3E}">
        <p14:creationId xmlns:p14="http://schemas.microsoft.com/office/powerpoint/2010/main" val="22540117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7655" y="762838"/>
            <a:ext cx="4332792" cy="2326943"/>
          </a:xfrm>
          <a:prstGeom prst="rect">
            <a:avLst/>
          </a:prstGeom>
          <a:blipFill>
            <a:blip r:embed="rId3" cstate="print"/>
            <a:stretch>
              <a:fillRect/>
            </a:stretch>
          </a:blipFill>
        </p:spPr>
        <p:txBody>
          <a:bodyPr wrap="square" lIns="0" tIns="0" rIns="0" bIns="0" rtlCol="0"/>
          <a:lstStyle/>
          <a:p>
            <a:endParaRPr/>
          </a:p>
        </p:txBody>
      </p:sp>
      <p:sp>
        <p:nvSpPr>
          <p:cNvPr id="13" name="Inhaltsplatzhalter 3"/>
          <p:cNvSpPr txBox="1">
            <a:spLocks/>
          </p:cNvSpPr>
          <p:nvPr/>
        </p:nvSpPr>
        <p:spPr>
          <a:xfrm>
            <a:off x="137655" y="282575"/>
            <a:ext cx="3975100" cy="228600"/>
          </a:xfrm>
          <a:prstGeom prst="rect">
            <a:avLst/>
          </a:prstGeom>
        </p:spPr>
        <p:txBody>
          <a:bodyPr/>
          <a:lstStyle>
            <a:lvl1pPr marL="228600" indent="-228600" algn="l" defTabSz="914400" rtl="0" eaLnBrk="1" latinLnBrk="0" hangingPunct="1">
              <a:lnSpc>
                <a:spcPct val="100000"/>
              </a:lnSpc>
              <a:spcBef>
                <a:spcPts val="400"/>
              </a:spcBef>
              <a:spcAft>
                <a:spcPts val="0"/>
              </a:spcAft>
              <a:buClr>
                <a:srgbClr val="4747BA"/>
              </a:buClr>
              <a:buFont typeface="Arial"/>
              <a:buChar char="•"/>
              <a:defRPr sz="1100" kern="1200">
                <a:solidFill>
                  <a:schemeClr val="tx1"/>
                </a:solidFill>
                <a:latin typeface="Arial" charset="0"/>
                <a:ea typeface="Arial" charset="0"/>
                <a:cs typeface="Arial" charset="0"/>
              </a:defRPr>
            </a:lvl1pPr>
            <a:lvl2pPr marL="685800" indent="-228600" algn="l" defTabSz="914400" rtl="0" eaLnBrk="1" latinLnBrk="0" hangingPunct="1">
              <a:lnSpc>
                <a:spcPct val="100000"/>
              </a:lnSpc>
              <a:spcBef>
                <a:spcPts val="500"/>
              </a:spcBef>
              <a:spcAft>
                <a:spcPts val="0"/>
              </a:spcAft>
              <a:buClr>
                <a:srgbClr val="4747BA"/>
              </a:buClr>
              <a:buFont typeface="Arial"/>
              <a:buChar char="•"/>
              <a:defRPr sz="1050" kern="120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spcAft>
                <a:spcPts val="0"/>
              </a:spcAft>
              <a:buClr>
                <a:srgbClr val="4747BA"/>
              </a:buClr>
              <a:buFont typeface="Arial"/>
              <a:buChar char="•"/>
              <a:defRPr sz="1000" kern="1200">
                <a:solidFill>
                  <a:schemeClr val="tx1"/>
                </a:solidFill>
                <a:latin typeface="Arial" charset="0"/>
                <a:ea typeface="Arial" charset="0"/>
                <a:cs typeface="Arial" charset="0"/>
              </a:defRPr>
            </a:lvl3pPr>
            <a:lvl4pPr marL="1600200" indent="-228600" algn="l" defTabSz="914400" rtl="0" eaLnBrk="1" latinLnBrk="0" hangingPunct="1">
              <a:lnSpc>
                <a:spcPct val="100000"/>
              </a:lnSpc>
              <a:spcBef>
                <a:spcPts val="500"/>
              </a:spcBef>
              <a:spcAft>
                <a:spcPts val="0"/>
              </a:spcAft>
              <a:buClr>
                <a:srgbClr val="4747BA"/>
              </a:buClr>
              <a:buFont typeface="Arial"/>
              <a:buChar char="•"/>
              <a:defRPr sz="1000" kern="1200">
                <a:solidFill>
                  <a:schemeClr val="tx1"/>
                </a:solidFill>
                <a:latin typeface="Arial" charset="0"/>
                <a:ea typeface="Arial" charset="0"/>
                <a:cs typeface="Arial" charset="0"/>
              </a:defRPr>
            </a:lvl4pPr>
            <a:lvl5pPr marL="2057400" indent="-228600" algn="l" defTabSz="914400" rtl="0" eaLnBrk="1" latinLnBrk="0" hangingPunct="1">
              <a:lnSpc>
                <a:spcPct val="100000"/>
              </a:lnSpc>
              <a:spcBef>
                <a:spcPts val="500"/>
              </a:spcBef>
              <a:spcAft>
                <a:spcPts val="0"/>
              </a:spcAft>
              <a:buClr>
                <a:srgbClr val="4747BA"/>
              </a:buClr>
              <a:buFont typeface="Arial"/>
              <a:buChar char="•"/>
              <a:defRPr sz="10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de-DE" i="1" dirty="0">
                <a:solidFill>
                  <a:srgbClr val="4747BC"/>
                </a:solidFill>
              </a:rPr>
              <a:t>Gleichgewicht 1</a:t>
            </a:r>
          </a:p>
        </p:txBody>
      </p:sp>
    </p:spTree>
    <p:extLst>
      <p:ext uri="{BB962C8B-B14F-4D97-AF65-F5344CB8AC3E}">
        <p14:creationId xmlns:p14="http://schemas.microsoft.com/office/powerpoint/2010/main" val="15847517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idx="4294967295"/>
          </p:nvPr>
        </p:nvSpPr>
        <p:spPr>
          <a:xfrm>
            <a:off x="0" y="341313"/>
            <a:ext cx="3803650" cy="169862"/>
          </a:xfrm>
          <a:prstGeom prst="rect">
            <a:avLst/>
          </a:prstGeom>
        </p:spPr>
        <p:txBody>
          <a:bodyPr vert="horz" wrap="square" lIns="0" tIns="0" rIns="0" bIns="0" rtlCol="0">
            <a:spAutoFit/>
          </a:bodyPr>
          <a:lstStyle/>
          <a:p>
            <a:pPr marL="41910">
              <a:lnSpc>
                <a:spcPct val="100000"/>
              </a:lnSpc>
            </a:pPr>
            <a:r>
              <a:rPr lang="de-DE" sz="1100" b="0" i="1" dirty="0"/>
              <a:t>Gleichgewicht 2</a:t>
            </a:r>
            <a:endParaRPr sz="1100" b="0" i="1" dirty="0"/>
          </a:p>
        </p:txBody>
      </p:sp>
      <p:sp>
        <p:nvSpPr>
          <p:cNvPr id="5" name="object 5"/>
          <p:cNvSpPr/>
          <p:nvPr/>
        </p:nvSpPr>
        <p:spPr>
          <a:xfrm>
            <a:off x="287121" y="599203"/>
            <a:ext cx="4033784" cy="251830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81820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nhaltsplatzhalter 2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500" y="1490696"/>
            <a:ext cx="3975100" cy="1057207"/>
          </a:xfrm>
        </p:spPr>
      </p:pic>
      <p:sp>
        <p:nvSpPr>
          <p:cNvPr id="27" name="Inhaltsplatzhalter 26"/>
          <p:cNvSpPr>
            <a:spLocks noGrp="1"/>
          </p:cNvSpPr>
          <p:nvPr>
            <p:ph idx="13"/>
          </p:nvPr>
        </p:nvSpPr>
        <p:spPr/>
        <p:txBody>
          <a:bodyPr>
            <a:normAutofit fontScale="92500" lnSpcReduction="10000"/>
          </a:bodyPr>
          <a:lstStyle/>
          <a:p>
            <a:r>
              <a:rPr lang="de-DE" dirty="0"/>
              <a:t>Einfache Wohlfahrtsmaximierung</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5" dirty="0"/>
              <a:t>Sozi</a:t>
            </a:r>
            <a:r>
              <a:rPr spc="-35" dirty="0"/>
              <a:t>aler</a:t>
            </a:r>
            <a:r>
              <a:rPr spc="135" dirty="0"/>
              <a:t> </a:t>
            </a:r>
            <a:r>
              <a:rPr spc="15" dirty="0"/>
              <a:t>Pl</a:t>
            </a:r>
            <a:r>
              <a:rPr spc="-40" dirty="0"/>
              <a:t>aner</a:t>
            </a:r>
          </a:p>
        </p:txBody>
      </p:sp>
    </p:spTree>
    <p:extLst>
      <p:ext uri="{BB962C8B-B14F-4D97-AF65-F5344CB8AC3E}">
        <p14:creationId xmlns:p14="http://schemas.microsoft.com/office/powerpoint/2010/main" val="186915401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Inhaltsplatzhalter 32"/>
          <p:cNvSpPr>
            <a:spLocks noGrp="1"/>
          </p:cNvSpPr>
          <p:nvPr>
            <p:ph idx="1"/>
          </p:nvPr>
        </p:nvSpPr>
        <p:spPr>
          <a:xfrm>
            <a:off x="317500" y="663575"/>
            <a:ext cx="3975100" cy="2454275"/>
          </a:xfrm>
        </p:spPr>
        <p:txBody>
          <a:bodyPr/>
          <a:lstStyle/>
          <a:p>
            <a:pPr indent="0">
              <a:buNone/>
            </a:pPr>
            <a:r>
              <a:rPr lang="de-DE" dirty="0"/>
              <a:t>Mengen</a:t>
            </a:r>
          </a:p>
          <a:p>
            <a:pPr indent="0">
              <a:buNone/>
            </a:pPr>
            <a:endParaRPr lang="de-DE" dirty="0"/>
          </a:p>
          <a:p>
            <a:pPr indent="0">
              <a:buNone/>
            </a:pPr>
            <a:endParaRPr lang="de-DE" dirty="0"/>
          </a:p>
          <a:p>
            <a:pPr indent="0">
              <a:buNone/>
            </a:pPr>
            <a:r>
              <a:rPr lang="de-DE" dirty="0"/>
              <a:t>Preise</a:t>
            </a:r>
          </a:p>
          <a:p>
            <a:pPr indent="0">
              <a:buNone/>
            </a:pPr>
            <a:endParaRPr lang="de-DE" dirty="0"/>
          </a:p>
          <a:p>
            <a:pPr indent="0">
              <a:buNone/>
            </a:pPr>
            <a:endParaRPr lang="de-DE" dirty="0"/>
          </a:p>
          <a:p>
            <a:pPr indent="0">
              <a:buNone/>
            </a:pPr>
            <a:r>
              <a:rPr lang="de-DE" dirty="0"/>
              <a:t>Gewinne</a:t>
            </a:r>
          </a:p>
          <a:p>
            <a:pPr indent="0">
              <a:buNone/>
            </a:pPr>
            <a:endParaRPr lang="de-DE" dirty="0"/>
          </a:p>
          <a:p>
            <a:pPr indent="0">
              <a:buNone/>
            </a:pPr>
            <a:endParaRPr lang="de-DE" dirty="0"/>
          </a:p>
          <a:p>
            <a:pPr indent="0">
              <a:buNone/>
            </a:pPr>
            <a:endParaRPr lang="de-DE" dirty="0"/>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5" dirty="0"/>
              <a:t>Sozi</a:t>
            </a:r>
            <a:r>
              <a:rPr spc="-35" dirty="0"/>
              <a:t>aler</a:t>
            </a:r>
            <a:r>
              <a:rPr spc="135" dirty="0"/>
              <a:t> </a:t>
            </a:r>
            <a:r>
              <a:rPr spc="15" dirty="0"/>
              <a:t>Pl</a:t>
            </a:r>
            <a:r>
              <a:rPr spc="-40" dirty="0"/>
              <a:t>aner</a:t>
            </a:r>
          </a:p>
        </p:txBody>
      </p:sp>
      <p:pic>
        <p:nvPicPr>
          <p:cNvPr id="35" name="Bild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50" y="1044575"/>
            <a:ext cx="1314450" cy="379604"/>
          </a:xfrm>
          <a:prstGeom prst="rect">
            <a:avLst/>
          </a:prstGeom>
        </p:spPr>
      </p:pic>
      <p:pic>
        <p:nvPicPr>
          <p:cNvPr id="3" name="Grafik 2">
            <a:extLst>
              <a:ext uri="{FF2B5EF4-FFF2-40B4-BE49-F238E27FC236}">
                <a16:creationId xmlns:a16="http://schemas.microsoft.com/office/drawing/2014/main" xmlns="" id="{5972E871-5E5F-714D-B4B8-4F10803F50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450" y="1805179"/>
            <a:ext cx="2609850" cy="283830"/>
          </a:xfrm>
          <a:prstGeom prst="rect">
            <a:avLst/>
          </a:prstGeom>
        </p:spPr>
      </p:pic>
      <p:pic>
        <p:nvPicPr>
          <p:cNvPr id="6" name="Grafik 5">
            <a:extLst>
              <a:ext uri="{FF2B5EF4-FFF2-40B4-BE49-F238E27FC236}">
                <a16:creationId xmlns:a16="http://schemas.microsoft.com/office/drawing/2014/main" xmlns="" id="{98DD7C8F-2D32-4A42-B431-3938FB66AC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050" y="2535605"/>
            <a:ext cx="1292225" cy="396202"/>
          </a:xfrm>
          <a:prstGeom prst="rect">
            <a:avLst/>
          </a:prstGeom>
        </p:spPr>
      </p:pic>
    </p:spTree>
    <p:extLst>
      <p:ext uri="{BB962C8B-B14F-4D97-AF65-F5344CB8AC3E}">
        <p14:creationId xmlns:p14="http://schemas.microsoft.com/office/powerpoint/2010/main" val="16354981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Inhaltsplatzhalter 25"/>
              <p:cNvSpPr>
                <a:spLocks noGrp="1"/>
              </p:cNvSpPr>
              <p:nvPr>
                <p:ph idx="1"/>
              </p:nvPr>
            </p:nvSpPr>
            <p:spPr>
              <a:xfrm>
                <a:off x="317500" y="1044575"/>
                <a:ext cx="3975100" cy="2073275"/>
              </a:xfrm>
            </p:spPr>
            <p:txBody>
              <a:bodyPr>
                <a:normAutofit fontScale="92500" lnSpcReduction="20000"/>
              </a:bodyPr>
              <a:lstStyle/>
              <a:p>
                <a:pPr indent="0">
                  <a:buNone/>
                </a:pPr>
                <a:r>
                  <a:rPr lang="de-DE" dirty="0"/>
                  <a:t>Konsumentenrente und Gesamtwohlfahrt</a:t>
                </a:r>
              </a:p>
              <a:p>
                <a:pPr indent="0">
                  <a:buNone/>
                </a:pPr>
                <a:endParaRPr lang="de-DE" dirty="0"/>
              </a:p>
              <a:p>
                <a:pPr indent="0">
                  <a:buNone/>
                </a:pPr>
                <a:endParaRPr lang="de-DE" dirty="0"/>
              </a:p>
              <a:p>
                <a:pPr indent="0">
                  <a:buNone/>
                </a:pPr>
                <a:endParaRPr lang="de-DE" dirty="0"/>
              </a:p>
              <a:p>
                <a:pPr indent="0">
                  <a:buNone/>
                </a:pPr>
                <a:r>
                  <a:rPr lang="de-DE" dirty="0"/>
                  <a:t>Wohlfahrtsvergleich (mit einfachem Monopol)</a:t>
                </a:r>
              </a:p>
              <a:p>
                <a:pPr indent="0">
                  <a:buNone/>
                </a:pPr>
                <a:endParaRPr lang="de-DE" dirty="0"/>
              </a:p>
              <a:p>
                <a:pPr indent="0">
                  <a:buNone/>
                </a:pPr>
                <a:endParaRPr lang="de-DE" dirty="0"/>
              </a:p>
              <a:p>
                <a:pPr indent="0">
                  <a:buNone/>
                </a:pPr>
                <a:r>
                  <a:rPr lang="de-DE" dirty="0"/>
                  <a:t>	für </a:t>
                </a:r>
                <a14:m>
                  <m:oMath xmlns:m="http://schemas.openxmlformats.org/officeDocument/2006/math">
                    <m:r>
                      <a:rPr lang="de-DE" b="0" i="1" smtClean="0">
                        <a:latin typeface="Cambria Math" charset="0"/>
                      </a:rPr>
                      <m:t>𝑑</m:t>
                    </m:r>
                    <m:r>
                      <a:rPr lang="de-DE" b="0" i="1" smtClean="0">
                        <a:latin typeface="Cambria Math" charset="0"/>
                      </a:rPr>
                      <m:t>+</m:t>
                    </m:r>
                    <m:r>
                      <a:rPr lang="de-DE" b="0" i="1" smtClean="0">
                        <a:latin typeface="Cambria Math" charset="0"/>
                      </a:rPr>
                      <m:t>𝑔</m:t>
                    </m:r>
                    <m:r>
                      <a:rPr lang="de-DE" b="0" i="1" smtClean="0">
                        <a:latin typeface="Cambria Math" charset="0"/>
                        <a:ea typeface="Cambria Math" charset="0"/>
                        <a:cs typeface="Cambria Math" charset="0"/>
                      </a:rPr>
                      <m:t>≤1</m:t>
                    </m:r>
                  </m:oMath>
                </a14:m>
                <a:endParaRPr lang="de-DE" dirty="0"/>
              </a:p>
            </p:txBody>
          </p:sp>
        </mc:Choice>
        <mc:Fallback xmlns="">
          <p:sp>
            <p:nvSpPr>
              <p:cNvPr id="26" name="Inhaltsplatzhalter 25"/>
              <p:cNvSpPr>
                <a:spLocks noGrp="1" noRot="1" noChangeAspect="1" noMove="1" noResize="1" noEditPoints="1" noAdjustHandles="1" noChangeArrowheads="1" noChangeShapeType="1" noTextEdit="1"/>
              </p:cNvSpPr>
              <p:nvPr>
                <p:ph idx="1"/>
              </p:nvPr>
            </p:nvSpPr>
            <p:spPr>
              <a:xfrm>
                <a:off x="317500" y="1044575"/>
                <a:ext cx="3975100" cy="2073275"/>
              </a:xfrm>
              <a:blipFill>
                <a:blip r:embed="rId3"/>
                <a:stretch>
                  <a:fillRect/>
                </a:stretch>
              </a:blipFill>
            </p:spPr>
            <p:txBody>
              <a:bodyPr/>
              <a:lstStyle/>
              <a:p>
                <a:r>
                  <a:rPr lang="de-DE">
                    <a:noFill/>
                  </a:rPr>
                  <a:t> </a:t>
                </a:r>
              </a:p>
            </p:txBody>
          </p:sp>
        </mc:Fallback>
      </mc:AlternateContent>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5" dirty="0"/>
              <a:t>Sozi</a:t>
            </a:r>
            <a:r>
              <a:rPr spc="-35" dirty="0"/>
              <a:t>aler</a:t>
            </a:r>
            <a:r>
              <a:rPr spc="135" dirty="0"/>
              <a:t> </a:t>
            </a:r>
            <a:r>
              <a:rPr spc="15" dirty="0"/>
              <a:t>Pl</a:t>
            </a:r>
            <a:r>
              <a:rPr spc="-40" dirty="0"/>
              <a:t>aner</a:t>
            </a:r>
          </a:p>
        </p:txBody>
      </p:sp>
      <p:pic>
        <p:nvPicPr>
          <p:cNvPr id="28" name="Bild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776" y="1246187"/>
            <a:ext cx="1247898" cy="835025"/>
          </a:xfrm>
          <a:prstGeom prst="rect">
            <a:avLst/>
          </a:prstGeom>
        </p:spPr>
      </p:pic>
      <p:pic>
        <p:nvPicPr>
          <p:cNvPr id="29" name="Bild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4450" y="2416175"/>
            <a:ext cx="2114550" cy="405103"/>
          </a:xfrm>
          <a:prstGeom prst="rect">
            <a:avLst/>
          </a:prstGeom>
        </p:spPr>
      </p:pic>
    </p:spTree>
    <p:extLst>
      <p:ext uri="{BB962C8B-B14F-4D97-AF65-F5344CB8AC3E}">
        <p14:creationId xmlns:p14="http://schemas.microsoft.com/office/powerpoint/2010/main" val="268634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20387" y="832869"/>
            <a:ext cx="4369325" cy="1738938"/>
          </a:xfrm>
        </p:spPr>
        <p:txBody>
          <a:bodyPr/>
          <a:lstStyle/>
          <a:p>
            <a:pPr marL="171450" indent="-171450">
              <a:buFont typeface="Arial" panose="020B0604020202020204" pitchFamily="34" charset="0"/>
              <a:buChar char="•"/>
            </a:pPr>
            <a:endParaRPr lang="de-DE" dirty="0">
              <a:solidFill>
                <a:srgbClr val="4747BB"/>
              </a:solidFill>
            </a:endParaRPr>
          </a:p>
          <a:p>
            <a:pPr marL="171450" indent="-171450">
              <a:buFont typeface="Arial" panose="020B0604020202020204" pitchFamily="34" charset="0"/>
              <a:buChar char="•"/>
            </a:pPr>
            <a:r>
              <a:rPr lang="de-DE" dirty="0" smtClean="0">
                <a:solidFill>
                  <a:srgbClr val="4747BB"/>
                </a:solidFill>
              </a:rPr>
              <a:t>Im Internet z. B. entstehen </a:t>
            </a:r>
            <a:r>
              <a:rPr lang="de-DE" dirty="0">
                <a:solidFill>
                  <a:srgbClr val="4747BB"/>
                </a:solidFill>
              </a:rPr>
              <a:t>ständig neue Angebote und </a:t>
            </a:r>
            <a:r>
              <a:rPr lang="de-DE" dirty="0" smtClean="0">
                <a:solidFill>
                  <a:srgbClr val="4747BB"/>
                </a:solidFill>
              </a:rPr>
              <a:t>Plattformen</a:t>
            </a:r>
          </a:p>
          <a:p>
            <a:pPr marL="171450" indent="-171450">
              <a:buFont typeface="Arial" panose="020B0604020202020204" pitchFamily="34" charset="0"/>
              <a:buChar char="•"/>
            </a:pPr>
            <a:r>
              <a:rPr lang="de-DE" dirty="0" smtClean="0">
                <a:solidFill>
                  <a:srgbClr val="4747BB"/>
                </a:solidFill>
              </a:rPr>
              <a:t>Aber auch Begriffe wie Smart Home, Industrie 4.0 , Smart City etc. sind teilweise mit Netzeffekten zu erklären</a:t>
            </a:r>
            <a:endParaRPr lang="de-DE" dirty="0">
              <a:solidFill>
                <a:srgbClr val="4747BB"/>
              </a:solidFill>
            </a:endParaRPr>
          </a:p>
          <a:p>
            <a:pPr marL="171450" indent="-171450">
              <a:buFont typeface="Arial" panose="020B0604020202020204" pitchFamily="34" charset="0"/>
              <a:buChar char="•"/>
            </a:pPr>
            <a:r>
              <a:rPr lang="de-DE" dirty="0">
                <a:solidFill>
                  <a:srgbClr val="4747BB"/>
                </a:solidFill>
              </a:rPr>
              <a:t>Insgesamt liegt eine extrem dynamische Entwicklung vor </a:t>
            </a:r>
          </a:p>
          <a:p>
            <a:pPr marL="171450" indent="-171450">
              <a:buFont typeface="Arial" panose="020B0604020202020204" pitchFamily="34" charset="0"/>
              <a:buChar char="•"/>
            </a:pPr>
            <a:r>
              <a:rPr lang="de-DE" dirty="0">
                <a:solidFill>
                  <a:srgbClr val="4747BB"/>
                </a:solidFill>
              </a:rPr>
              <a:t>Die Marktzutrittsbarrieren sind z.T. extrem gering </a:t>
            </a:r>
          </a:p>
          <a:p>
            <a:pPr marL="171450" indent="-171450">
              <a:buFont typeface="Arial" panose="020B0604020202020204" pitchFamily="34" charset="0"/>
              <a:buChar char="•"/>
            </a:pPr>
            <a:r>
              <a:rPr lang="de-DE" dirty="0">
                <a:solidFill>
                  <a:srgbClr val="4747BB"/>
                </a:solidFill>
              </a:rPr>
              <a:t>Die Infrastruktur zum Angebot neuer, digitaler Inhalte steht jedem zur Verfügung</a:t>
            </a: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14</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77280647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nhaltsplatzhalter 27"/>
          <p:cNvSpPr>
            <a:spLocks noGrp="1"/>
          </p:cNvSpPr>
          <p:nvPr>
            <p:ph idx="1"/>
          </p:nvPr>
        </p:nvSpPr>
        <p:spPr>
          <a:xfrm>
            <a:off x="317500" y="920750"/>
            <a:ext cx="3975100" cy="428625"/>
          </a:xfrm>
        </p:spPr>
        <p:txBody>
          <a:bodyPr>
            <a:normAutofit fontScale="85000" lnSpcReduction="20000"/>
          </a:bodyPr>
          <a:lstStyle/>
          <a:p>
            <a:endParaRPr lang="de-DE" dirty="0"/>
          </a:p>
          <a:p>
            <a:r>
              <a:rPr lang="de-DE" sz="900" dirty="0"/>
              <a:t>Der Regulierer steht der Plattform zumindest Nullgewinne zu (PR = 0)</a:t>
            </a:r>
          </a:p>
          <a:p>
            <a:endParaRPr lang="de-DE" dirty="0"/>
          </a:p>
        </p:txBody>
      </p:sp>
      <p:sp>
        <p:nvSpPr>
          <p:cNvPr id="29" name="Inhaltsplatzhalter 28"/>
          <p:cNvSpPr>
            <a:spLocks noGrp="1"/>
          </p:cNvSpPr>
          <p:nvPr>
            <p:ph idx="13"/>
          </p:nvPr>
        </p:nvSpPr>
        <p:spPr/>
        <p:txBody>
          <a:bodyPr>
            <a:noAutofit/>
          </a:bodyPr>
          <a:lstStyle/>
          <a:p>
            <a:r>
              <a:rPr lang="de-DE" sz="1000" dirty="0"/>
              <a:t>Wohlfahrtsmaximierung mit Nullgewinnbedingung</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5" dirty="0"/>
              <a:t>Sozi</a:t>
            </a:r>
            <a:r>
              <a:rPr spc="-35" dirty="0"/>
              <a:t>aler</a:t>
            </a:r>
            <a:r>
              <a:rPr spc="135" dirty="0"/>
              <a:t> </a:t>
            </a:r>
            <a:r>
              <a:rPr spc="15" dirty="0"/>
              <a:t>Pl</a:t>
            </a:r>
            <a:r>
              <a:rPr spc="-40" dirty="0"/>
              <a:t>aner</a:t>
            </a:r>
          </a:p>
        </p:txBody>
      </p:sp>
      <p:pic>
        <p:nvPicPr>
          <p:cNvPr id="30" name="Bild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 y="1454150"/>
            <a:ext cx="3600450" cy="1548194"/>
          </a:xfrm>
          <a:prstGeom prst="rect">
            <a:avLst/>
          </a:prstGeom>
        </p:spPr>
      </p:pic>
    </p:spTree>
    <p:extLst>
      <p:ext uri="{BB962C8B-B14F-4D97-AF65-F5344CB8AC3E}">
        <p14:creationId xmlns:p14="http://schemas.microsoft.com/office/powerpoint/2010/main" val="20514614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a:xfrm>
            <a:off x="229481" y="496033"/>
            <a:ext cx="3975100" cy="228600"/>
          </a:xfrm>
        </p:spPr>
        <p:txBody>
          <a:bodyPr>
            <a:noAutofit/>
          </a:bodyPr>
          <a:lstStyle/>
          <a:p>
            <a:pPr indent="0">
              <a:buNone/>
            </a:pPr>
            <a:r>
              <a:rPr lang="de-DE" sz="1000" i="1" dirty="0">
                <a:solidFill>
                  <a:srgbClr val="4747BC"/>
                </a:solidFill>
              </a:rPr>
              <a:t>Preise des sozialen Planer bei Nullgewinnbedingung</a:t>
            </a:r>
          </a:p>
        </p:txBody>
      </p:sp>
      <p:sp>
        <p:nvSpPr>
          <p:cNvPr id="8" name="Rechteck 7"/>
          <p:cNvSpPr/>
          <p:nvPr/>
        </p:nvSpPr>
        <p:spPr>
          <a:xfrm>
            <a:off x="1573106" y="3025776"/>
            <a:ext cx="1287853" cy="246221"/>
          </a:xfrm>
          <a:prstGeom prst="rect">
            <a:avLst/>
          </a:prstGeom>
        </p:spPr>
        <p:txBody>
          <a:bodyPr wrap="none">
            <a:spAutoFit/>
          </a:bodyPr>
          <a:lstStyle/>
          <a:p>
            <a:pPr marL="205200" lvl="1" algn="ctr">
              <a:spcBef>
                <a:spcPts val="500"/>
              </a:spcBef>
              <a:buClr>
                <a:srgbClr val="4747BA"/>
              </a:buClr>
            </a:pPr>
            <a:r>
              <a:rPr lang="de-DE" sz="1000" b="1" dirty="0">
                <a:solidFill>
                  <a:prstClr val="black"/>
                </a:solidFill>
                <a:latin typeface="Arial" charset="0"/>
                <a:ea typeface="Arial" charset="0"/>
                <a:cs typeface="Arial" charset="0"/>
                <a:hlinkClick r:id="rId2"/>
              </a:rPr>
              <a:t>Zur Simulation</a:t>
            </a:r>
            <a:endParaRPr lang="de-DE" sz="1000" b="1" dirty="0">
              <a:solidFill>
                <a:prstClr val="black"/>
              </a:solidFill>
              <a:latin typeface="Arial" charset="0"/>
              <a:ea typeface="Arial" charset="0"/>
              <a:cs typeface="Arial" charset="0"/>
            </a:endParaRPr>
          </a:p>
        </p:txBody>
      </p:sp>
      <p:pic>
        <p:nvPicPr>
          <p:cNvPr id="6" name="Bild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460" y="717550"/>
            <a:ext cx="3812121" cy="2286001"/>
          </a:xfrm>
          <a:prstGeom prst="rect">
            <a:avLst/>
          </a:prstGeom>
        </p:spPr>
      </p:pic>
      <p:sp>
        <p:nvSpPr>
          <p:cNvPr id="5" name="object 5"/>
          <p:cNvSpPr txBox="1">
            <a:spLocks noGrp="1"/>
          </p:cNvSpPr>
          <p:nvPr>
            <p:ph type="title"/>
          </p:nvPr>
        </p:nvSpPr>
        <p:spPr>
          <a:xfrm>
            <a:off x="95301" y="243231"/>
            <a:ext cx="4419496" cy="207645"/>
          </a:xfrm>
          <a:prstGeom prst="rect">
            <a:avLst/>
          </a:prstGeom>
        </p:spPr>
        <p:txBody>
          <a:bodyPr vert="horz" wrap="square" lIns="0" tIns="0" rIns="0" bIns="0" rtlCol="0">
            <a:spAutoFit/>
          </a:bodyPr>
          <a:lstStyle/>
          <a:p>
            <a:pPr marL="12700">
              <a:lnSpc>
                <a:spcPct val="100000"/>
              </a:lnSpc>
            </a:pPr>
            <a:r>
              <a:rPr spc="-45" dirty="0"/>
              <a:t>Sozi</a:t>
            </a:r>
            <a:r>
              <a:rPr spc="-35" dirty="0"/>
              <a:t>aler</a:t>
            </a:r>
            <a:r>
              <a:rPr spc="135" dirty="0"/>
              <a:t> </a:t>
            </a:r>
            <a:r>
              <a:rPr spc="15" dirty="0"/>
              <a:t>Pl</a:t>
            </a:r>
            <a:r>
              <a:rPr spc="-40" dirty="0"/>
              <a:t>aner</a:t>
            </a:r>
          </a:p>
        </p:txBody>
      </p:sp>
    </p:spTree>
    <p:extLst>
      <p:ext uri="{BB962C8B-B14F-4D97-AF65-F5344CB8AC3E}">
        <p14:creationId xmlns:p14="http://schemas.microsoft.com/office/powerpoint/2010/main" val="416453638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nhaltsplatzhalter 21"/>
          <p:cNvSpPr>
            <a:spLocks noGrp="1"/>
          </p:cNvSpPr>
          <p:nvPr>
            <p:ph idx="1"/>
          </p:nvPr>
        </p:nvSpPr>
        <p:spPr>
          <a:xfrm>
            <a:off x="317500" y="587375"/>
            <a:ext cx="3975100" cy="2530475"/>
          </a:xfrm>
        </p:spPr>
        <p:txBody>
          <a:bodyPr/>
          <a:lstStyle/>
          <a:p>
            <a:pPr indent="0">
              <a:buNone/>
            </a:pPr>
            <a:r>
              <a:rPr lang="de-DE" dirty="0"/>
              <a:t>Gewinn (ohne Fixkosten)</a:t>
            </a:r>
          </a:p>
          <a:p>
            <a:pPr indent="0">
              <a:buNone/>
            </a:pPr>
            <a:endParaRPr lang="de-DE" dirty="0"/>
          </a:p>
          <a:p>
            <a:pPr indent="0">
              <a:buNone/>
            </a:pPr>
            <a:endParaRPr lang="de-DE" dirty="0"/>
          </a:p>
          <a:p>
            <a:pPr indent="0">
              <a:buNone/>
            </a:pPr>
            <a:r>
              <a:rPr lang="de-DE" dirty="0"/>
              <a:t>Konsumentenrente</a:t>
            </a:r>
          </a:p>
          <a:p>
            <a:pPr indent="0">
              <a:buNone/>
            </a:pPr>
            <a:endParaRPr lang="de-DE" dirty="0"/>
          </a:p>
          <a:p>
            <a:pPr indent="0">
              <a:buNone/>
            </a:pPr>
            <a:endParaRPr lang="de-DE" dirty="0"/>
          </a:p>
          <a:p>
            <a:pPr indent="0">
              <a:buNone/>
            </a:pPr>
            <a:r>
              <a:rPr lang="de-DE" dirty="0"/>
              <a:t>Gesamtwohlfahrt</a:t>
            </a: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5" dirty="0"/>
              <a:t>Sozi</a:t>
            </a:r>
            <a:r>
              <a:rPr spc="-35" dirty="0"/>
              <a:t>aler</a:t>
            </a:r>
            <a:r>
              <a:rPr spc="135" dirty="0"/>
              <a:t> </a:t>
            </a:r>
            <a:r>
              <a:rPr spc="15" dirty="0"/>
              <a:t>Pl</a:t>
            </a:r>
            <a:r>
              <a:rPr spc="-40" dirty="0"/>
              <a:t>aner</a:t>
            </a:r>
          </a:p>
        </p:txBody>
      </p:sp>
      <p:pic>
        <p:nvPicPr>
          <p:cNvPr id="24" name="Bild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850" y="1406786"/>
            <a:ext cx="844550" cy="208245"/>
          </a:xfrm>
          <a:prstGeom prst="rect">
            <a:avLst/>
          </a:prstGeom>
        </p:spPr>
      </p:pic>
      <p:pic>
        <p:nvPicPr>
          <p:cNvPr id="25" name="Bild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650" y="1958975"/>
            <a:ext cx="1162050" cy="329965"/>
          </a:xfrm>
          <a:prstGeom prst="rect">
            <a:avLst/>
          </a:prstGeom>
        </p:spPr>
      </p:pic>
      <p:pic>
        <p:nvPicPr>
          <p:cNvPr id="26" name="Bild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986" y="2634105"/>
            <a:ext cx="1407378" cy="391569"/>
          </a:xfrm>
          <a:prstGeom prst="rect">
            <a:avLst/>
          </a:prstGeom>
        </p:spPr>
      </p:pic>
    </p:spTree>
    <p:extLst>
      <p:ext uri="{BB962C8B-B14F-4D97-AF65-F5344CB8AC3E}">
        <p14:creationId xmlns:p14="http://schemas.microsoft.com/office/powerpoint/2010/main" val="11998416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a:xfrm>
            <a:off x="307242" y="206375"/>
            <a:ext cx="3975100" cy="228600"/>
          </a:xfrm>
        </p:spPr>
        <p:txBody>
          <a:bodyPr>
            <a:normAutofit lnSpcReduction="10000"/>
          </a:bodyPr>
          <a:lstStyle/>
          <a:p>
            <a:pPr indent="0">
              <a:buNone/>
            </a:pPr>
            <a:r>
              <a:rPr lang="de-DE" sz="1000" i="1" dirty="0">
                <a:solidFill>
                  <a:srgbClr val="4747BC"/>
                </a:solidFill>
              </a:rPr>
              <a:t>Wohlfahrtsvergleich</a:t>
            </a:r>
            <a:endParaRPr lang="de-DE" i="1" dirty="0">
              <a:solidFill>
                <a:srgbClr val="4747BC"/>
              </a:solidFill>
            </a:endParaRPr>
          </a:p>
        </p:txBody>
      </p:sp>
      <p:sp>
        <p:nvSpPr>
          <p:cNvPr id="8" name="Rechteck 7"/>
          <p:cNvSpPr/>
          <p:nvPr/>
        </p:nvSpPr>
        <p:spPr>
          <a:xfrm>
            <a:off x="1573106" y="3025776"/>
            <a:ext cx="1287853" cy="246221"/>
          </a:xfrm>
          <a:prstGeom prst="rect">
            <a:avLst/>
          </a:prstGeom>
        </p:spPr>
        <p:txBody>
          <a:bodyPr wrap="none">
            <a:spAutoFit/>
          </a:bodyPr>
          <a:lstStyle/>
          <a:p>
            <a:pPr marL="205200" lvl="1" algn="ctr">
              <a:spcBef>
                <a:spcPts val="500"/>
              </a:spcBef>
              <a:buClr>
                <a:srgbClr val="4747BA"/>
              </a:buClr>
            </a:pPr>
            <a:r>
              <a:rPr lang="de-DE" sz="1000" b="1" dirty="0">
                <a:solidFill>
                  <a:prstClr val="black"/>
                </a:solidFill>
                <a:latin typeface="Arial" charset="0"/>
                <a:ea typeface="Arial" charset="0"/>
                <a:cs typeface="Arial" charset="0"/>
                <a:hlinkClick r:id="rId2"/>
              </a:rPr>
              <a:t>Zur Simulation</a:t>
            </a:r>
            <a:endParaRPr lang="de-DE" sz="1000" b="1" dirty="0">
              <a:solidFill>
                <a:prstClr val="black"/>
              </a:solidFill>
              <a:latin typeface="Arial" charset="0"/>
              <a:ea typeface="Arial" charset="0"/>
              <a:cs typeface="Arial" charset="0"/>
            </a:endParaRPr>
          </a:p>
        </p:txBody>
      </p:sp>
      <p:pic>
        <p:nvPicPr>
          <p:cNvPr id="3" name="Bil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450" y="545769"/>
            <a:ext cx="2228850" cy="335026"/>
          </a:xfrm>
          <a:prstGeom prst="rect">
            <a:avLst/>
          </a:prstGeom>
        </p:spPr>
      </p:pic>
      <p:pic>
        <p:nvPicPr>
          <p:cNvPr id="5" name="Bild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846" y="893076"/>
            <a:ext cx="3729892" cy="2158032"/>
          </a:xfrm>
          <a:prstGeom prst="rect">
            <a:avLst/>
          </a:prstGeom>
        </p:spPr>
      </p:pic>
    </p:spTree>
    <p:extLst>
      <p:ext uri="{BB962C8B-B14F-4D97-AF65-F5344CB8AC3E}">
        <p14:creationId xmlns:p14="http://schemas.microsoft.com/office/powerpoint/2010/main" val="418688492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17500" y="587375"/>
            <a:ext cx="3975100" cy="2530475"/>
          </a:xfrm>
        </p:spPr>
        <p:txBody>
          <a:bodyPr>
            <a:normAutofit/>
          </a:bodyPr>
          <a:lstStyle/>
          <a:p>
            <a:r>
              <a:rPr lang="de-DE" sz="900" dirty="0"/>
              <a:t>Gesättigte Märkte lassen keinen deutlichen Zuwachs mehr erwarten und weisen somit keine </a:t>
            </a:r>
            <a:r>
              <a:rPr lang="de-DE" sz="900" dirty="0" err="1"/>
              <a:t>Markterweiterungsffekte</a:t>
            </a:r>
            <a:r>
              <a:rPr lang="de-DE" sz="900" dirty="0"/>
              <a:t> mehr auf. Beispiel: Traditionelle Medienmärkte</a:t>
            </a:r>
          </a:p>
          <a:p>
            <a:r>
              <a:rPr lang="de-DE" sz="900" dirty="0"/>
              <a:t>Begrenzung der Summe Netzwerkeffekte: d + </a:t>
            </a:r>
            <a:r>
              <a:rPr lang="de-DE" sz="900" dirty="0" err="1"/>
              <a:t>g</a:t>
            </a:r>
            <a:r>
              <a:rPr lang="de-DE" sz="900" dirty="0"/>
              <a:t> = 1</a:t>
            </a:r>
          </a:p>
          <a:p>
            <a:endParaRPr lang="de-DE" sz="900" dirty="0"/>
          </a:p>
          <a:p>
            <a:endParaRPr lang="de-DE" sz="900" dirty="0"/>
          </a:p>
          <a:p>
            <a:endParaRPr lang="de-DE" sz="900" dirty="0"/>
          </a:p>
          <a:p>
            <a:endParaRPr lang="de-DE" sz="900" dirty="0"/>
          </a:p>
          <a:p>
            <a:endParaRPr lang="de-DE" sz="900" dirty="0"/>
          </a:p>
          <a:p>
            <a:r>
              <a:rPr lang="de-DE" sz="900" dirty="0" err="1"/>
              <a:t>q</a:t>
            </a:r>
            <a:r>
              <a:rPr lang="de-DE" sz="900" dirty="0"/>
              <a:t> und s sind unabhängig von den Netzeffekten und variieren lediglich in der Höhe der Grenzkosten.</a:t>
            </a:r>
          </a:p>
          <a:p>
            <a:endParaRPr lang="de-DE" sz="900" dirty="0"/>
          </a:p>
        </p:txBody>
      </p:sp>
      <p:sp>
        <p:nvSpPr>
          <p:cNvPr id="2" name="Titel 1"/>
          <p:cNvSpPr>
            <a:spLocks noGrp="1"/>
          </p:cNvSpPr>
          <p:nvPr>
            <p:ph type="title"/>
          </p:nvPr>
        </p:nvSpPr>
        <p:spPr>
          <a:xfrm>
            <a:off x="317500" y="224117"/>
            <a:ext cx="3975100" cy="193899"/>
          </a:xfrm>
        </p:spPr>
        <p:txBody>
          <a:bodyPr/>
          <a:lstStyle/>
          <a:p>
            <a:r>
              <a:rPr lang="de-DE" dirty="0"/>
              <a:t>Gesättigte Märkte</a:t>
            </a:r>
          </a:p>
        </p:txBody>
      </p:sp>
      <p:pic>
        <p:nvPicPr>
          <p:cNvPr id="5" name="Bild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1364209"/>
            <a:ext cx="2914650" cy="289966"/>
          </a:xfrm>
          <a:prstGeom prst="rect">
            <a:avLst/>
          </a:prstGeom>
        </p:spPr>
      </p:pic>
      <p:pic>
        <p:nvPicPr>
          <p:cNvPr id="6" name="Bild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1853165"/>
            <a:ext cx="2228850" cy="589183"/>
          </a:xfrm>
          <a:prstGeom prst="rect">
            <a:avLst/>
          </a:prstGeom>
        </p:spPr>
      </p:pic>
    </p:spTree>
    <p:extLst>
      <p:ext uri="{BB962C8B-B14F-4D97-AF65-F5344CB8AC3E}">
        <p14:creationId xmlns:p14="http://schemas.microsoft.com/office/powerpoint/2010/main" val="29598428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nhaltsplatzhalter 14"/>
          <p:cNvSpPr>
            <a:spLocks noGrp="1"/>
          </p:cNvSpPr>
          <p:nvPr>
            <p:ph idx="1"/>
          </p:nvPr>
        </p:nvSpPr>
        <p:spPr>
          <a:xfrm>
            <a:off x="317500" y="587375"/>
            <a:ext cx="3975100" cy="2530475"/>
          </a:xfrm>
        </p:spPr>
        <p:txBody>
          <a:bodyPr/>
          <a:lstStyle/>
          <a:p>
            <a:pPr indent="0">
              <a:buNone/>
            </a:pPr>
            <a:r>
              <a:rPr lang="de-DE" b="1" dirty="0"/>
              <a:t>optimale Preise</a:t>
            </a:r>
          </a:p>
          <a:p>
            <a:pPr indent="0">
              <a:buNone/>
            </a:pPr>
            <a:endParaRPr lang="de-DE" dirty="0"/>
          </a:p>
          <a:p>
            <a:pPr indent="0">
              <a:buNone/>
            </a:pPr>
            <a:endParaRPr lang="de-DE" dirty="0"/>
          </a:p>
          <a:p>
            <a:pPr marL="533250" lvl="1" indent="-171450"/>
            <a:r>
              <a:rPr lang="de-DE" dirty="0"/>
              <a:t>Die Internalisierung der Netzeffekte erfolgt über die Preise.</a:t>
            </a:r>
          </a:p>
          <a:p>
            <a:pPr marL="533250" lvl="1" indent="-171450"/>
            <a:endParaRPr lang="de-DE" dirty="0"/>
          </a:p>
          <a:p>
            <a:pPr indent="0">
              <a:buNone/>
            </a:pPr>
            <a:r>
              <a:rPr lang="de-DE" b="1" dirty="0"/>
              <a:t>Gewinn</a:t>
            </a:r>
          </a:p>
        </p:txBody>
      </p:sp>
      <p:sp>
        <p:nvSpPr>
          <p:cNvPr id="5" name="object 5"/>
          <p:cNvSpPr txBox="1">
            <a:spLocks noGrp="1"/>
          </p:cNvSpPr>
          <p:nvPr>
            <p:ph type="title"/>
          </p:nvPr>
        </p:nvSpPr>
        <p:spPr>
          <a:xfrm>
            <a:off x="317500" y="224117"/>
            <a:ext cx="3975100" cy="215444"/>
          </a:xfrm>
          <a:prstGeom prst="rect">
            <a:avLst/>
          </a:prstGeom>
        </p:spPr>
        <p:txBody>
          <a:bodyPr vert="horz" wrap="square" lIns="0" tIns="0" rIns="0" bIns="0" rtlCol="0">
            <a:spAutoFit/>
          </a:bodyPr>
          <a:lstStyle/>
          <a:p>
            <a:pPr marL="12700">
              <a:lnSpc>
                <a:spcPct val="100000"/>
              </a:lnSpc>
            </a:pPr>
            <a:r>
              <a:rPr lang="de-DE" dirty="0"/>
              <a:t>Gesättigte Märkte</a:t>
            </a:r>
            <a:endParaRPr spc="-50" dirty="0"/>
          </a:p>
        </p:txBody>
      </p:sp>
      <p:pic>
        <p:nvPicPr>
          <p:cNvPr id="17" name="Bild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1417261"/>
            <a:ext cx="2696308" cy="236914"/>
          </a:xfrm>
          <a:prstGeom prst="rect">
            <a:avLst/>
          </a:prstGeom>
        </p:spPr>
      </p:pic>
      <p:pic>
        <p:nvPicPr>
          <p:cNvPr id="18" name="Bild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650" y="2614444"/>
            <a:ext cx="1050064" cy="331956"/>
          </a:xfrm>
          <a:prstGeom prst="rect">
            <a:avLst/>
          </a:prstGeom>
        </p:spPr>
      </p:pic>
    </p:spTree>
    <p:extLst>
      <p:ext uri="{BB962C8B-B14F-4D97-AF65-F5344CB8AC3E}">
        <p14:creationId xmlns:p14="http://schemas.microsoft.com/office/powerpoint/2010/main" val="25705185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32" y="920750"/>
            <a:ext cx="3768636" cy="2197100"/>
          </a:xfrm>
        </p:spPr>
      </p:pic>
      <p:sp>
        <p:nvSpPr>
          <p:cNvPr id="4" name="Inhaltsplatzhalter 3"/>
          <p:cNvSpPr>
            <a:spLocks noGrp="1"/>
          </p:cNvSpPr>
          <p:nvPr>
            <p:ph idx="13"/>
          </p:nvPr>
        </p:nvSpPr>
        <p:spPr/>
        <p:txBody>
          <a:bodyPr>
            <a:normAutofit fontScale="92500" lnSpcReduction="10000"/>
          </a:bodyPr>
          <a:lstStyle/>
          <a:p>
            <a:r>
              <a:rPr lang="de-DE" dirty="0"/>
              <a:t>Wohlfahrt bei c=0</a:t>
            </a:r>
          </a:p>
        </p:txBody>
      </p:sp>
      <p:sp>
        <p:nvSpPr>
          <p:cNvPr id="2" name="Titel 1"/>
          <p:cNvSpPr>
            <a:spLocks noGrp="1"/>
          </p:cNvSpPr>
          <p:nvPr>
            <p:ph type="title"/>
          </p:nvPr>
        </p:nvSpPr>
        <p:spPr>
          <a:xfrm>
            <a:off x="317500" y="224117"/>
            <a:ext cx="3975100" cy="193899"/>
          </a:xfrm>
        </p:spPr>
        <p:txBody>
          <a:bodyPr/>
          <a:lstStyle/>
          <a:p>
            <a:r>
              <a:rPr lang="de-DE" dirty="0"/>
              <a:t>Gesättigte Märkte</a:t>
            </a:r>
          </a:p>
        </p:txBody>
      </p:sp>
    </p:spTree>
    <p:extLst>
      <p:ext uri="{BB962C8B-B14F-4D97-AF65-F5344CB8AC3E}">
        <p14:creationId xmlns:p14="http://schemas.microsoft.com/office/powerpoint/2010/main" val="218541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 name="Textplatzhalter 1"/>
          <p:cNvSpPr>
            <a:spLocks noGrp="1"/>
          </p:cNvSpPr>
          <p:nvPr>
            <p:ph type="body" idx="1"/>
          </p:nvPr>
        </p:nvSpPr>
        <p:spPr>
          <a:xfrm>
            <a:off x="95301" y="663575"/>
            <a:ext cx="4369325" cy="169277"/>
          </a:xfrm>
        </p:spPr>
        <p:txBody>
          <a:bodyPr/>
          <a:lstStyle/>
          <a:p>
            <a:r>
              <a:rPr lang="de-DE" b="1" dirty="0" smtClean="0">
                <a:solidFill>
                  <a:srgbClr val="4747BB"/>
                </a:solidFill>
              </a:rPr>
              <a:t>Relevanz von Plattformmärkten </a:t>
            </a:r>
            <a:endParaRPr lang="de-DE" b="1" dirty="0">
              <a:solidFill>
                <a:srgbClr val="4747BB"/>
              </a:solidFill>
            </a:endParaRPr>
          </a:p>
        </p:txBody>
      </p:sp>
      <p:grpSp>
        <p:nvGrpSpPr>
          <p:cNvPr id="4" name="Gruppieren 3"/>
          <p:cNvGrpSpPr/>
          <p:nvPr/>
        </p:nvGrpSpPr>
        <p:grpSpPr>
          <a:xfrm>
            <a:off x="696871" y="1008086"/>
            <a:ext cx="3200000" cy="1828800"/>
            <a:chOff x="479963" y="1044575"/>
            <a:chExt cx="3600000" cy="2057400"/>
          </a:xfrm>
        </p:grpSpPr>
        <p:pic>
          <p:nvPicPr>
            <p:cNvPr id="6" name="A24F430B-7B12-408A-8A48-E0EB51F88FD1" descr="E54F8F7A-5BFF-4B4D-896B-DB64EB77D6AF@ho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963" y="1044575"/>
              <a:ext cx="3600000" cy="202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hteck 2"/>
            <p:cNvSpPr/>
            <p:nvPr/>
          </p:nvSpPr>
          <p:spPr>
            <a:xfrm>
              <a:off x="1085850" y="2949575"/>
              <a:ext cx="2895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15</a:t>
            </a:r>
            <a:endParaRPr lang="de-DE" dirty="0">
              <a:solidFill>
                <a:srgbClr val="4747BB"/>
              </a:solidFill>
            </a:endParaRPr>
          </a:p>
        </p:txBody>
      </p:sp>
      <p:sp>
        <p:nvSpPr>
          <p:cNvPr id="7" name="Rechteck 6"/>
          <p:cNvSpPr/>
          <p:nvPr/>
        </p:nvSpPr>
        <p:spPr>
          <a:xfrm>
            <a:off x="19050" y="2983320"/>
            <a:ext cx="4572000" cy="215444"/>
          </a:xfrm>
          <a:prstGeom prst="rect">
            <a:avLst/>
          </a:prstGeom>
        </p:spPr>
        <p:txBody>
          <a:bodyPr wrap="square">
            <a:spAutoFit/>
          </a:bodyPr>
          <a:lstStyle/>
          <a:p>
            <a:pPr algn="ctr"/>
            <a:r>
              <a:rPr lang="de-DE" sz="800" dirty="0">
                <a:hlinkClick r:id="rId4"/>
              </a:rPr>
              <a:t>https://www.youtube.com/watch?v=3ve2wT8HWiE</a:t>
            </a:r>
            <a:endParaRPr lang="de-DE" sz="800" dirty="0"/>
          </a:p>
        </p:txBody>
      </p:sp>
      <p:sp>
        <p:nvSpPr>
          <p:cNvPr id="9" name="Textfeld 8"/>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1302682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20386" y="675372"/>
            <a:ext cx="4369325" cy="2339102"/>
          </a:xfrm>
        </p:spPr>
        <p:txBody>
          <a:bodyPr/>
          <a:lstStyle/>
          <a:p>
            <a:r>
              <a:rPr lang="de-DE" b="1" dirty="0" smtClean="0">
                <a:solidFill>
                  <a:srgbClr val="4747BB"/>
                </a:solidFill>
              </a:rPr>
              <a:t>Herausforderungen für Unternehmen</a:t>
            </a:r>
            <a:endParaRPr lang="de-DE" b="1" dirty="0">
              <a:solidFill>
                <a:srgbClr val="4747BB"/>
              </a:solidFill>
            </a:endParaRPr>
          </a:p>
          <a:p>
            <a:pPr marL="171450" indent="-171450">
              <a:buFont typeface="Arial" panose="020B0604020202020204" pitchFamily="34" charset="0"/>
              <a:buChar char="•"/>
            </a:pPr>
            <a:r>
              <a:rPr lang="de-DE" dirty="0" smtClean="0">
                <a:solidFill>
                  <a:srgbClr val="4747BB"/>
                </a:solidFill>
              </a:rPr>
              <a:t>Traditionelle Unternehmen wie auch Plattformen stehen neuen Herausforderungen gegenüber:  </a:t>
            </a:r>
            <a:endParaRPr lang="de-DE" dirty="0">
              <a:solidFill>
                <a:srgbClr val="4747BB"/>
              </a:solidFill>
            </a:endParaRPr>
          </a:p>
          <a:p>
            <a:pPr marL="628650" lvl="1" indent="-171450">
              <a:buFont typeface="Symbol" panose="05050102010706020507" pitchFamily="18" charset="2"/>
              <a:buChar char="-"/>
            </a:pPr>
            <a:r>
              <a:rPr lang="de-DE" sz="900" dirty="0" smtClean="0">
                <a:solidFill>
                  <a:srgbClr val="ADADE0"/>
                </a:solidFill>
              </a:rPr>
              <a:t>Wie kann ein traditionelles Modell die digitale Transformation meistern?</a:t>
            </a:r>
          </a:p>
          <a:p>
            <a:pPr marL="628650" lvl="1" indent="-171450">
              <a:buFont typeface="Symbol" panose="05050102010706020507" pitchFamily="18" charset="2"/>
              <a:buChar char="-"/>
            </a:pPr>
            <a:r>
              <a:rPr lang="de-DE" sz="900" dirty="0" smtClean="0">
                <a:solidFill>
                  <a:srgbClr val="ADADE0"/>
                </a:solidFill>
              </a:rPr>
              <a:t>Sollten lineare Modelle in Plattformangebot überführt werden?</a:t>
            </a:r>
          </a:p>
          <a:p>
            <a:pPr marL="628650" lvl="1" indent="-171450">
              <a:buFont typeface="Symbol" panose="05050102010706020507" pitchFamily="18" charset="2"/>
              <a:buChar char="-"/>
            </a:pPr>
            <a:r>
              <a:rPr lang="de-DE" sz="900" dirty="0" smtClean="0">
                <a:solidFill>
                  <a:srgbClr val="ADADE0"/>
                </a:solidFill>
              </a:rPr>
              <a:t>Wie kann der Zutritt in Plattformmärkten funktionieren?</a:t>
            </a:r>
          </a:p>
          <a:p>
            <a:pPr marL="628650" lvl="1" indent="-171450">
              <a:buFont typeface="Symbol" panose="05050102010706020507" pitchFamily="18" charset="2"/>
              <a:buChar char="-"/>
            </a:pPr>
            <a:r>
              <a:rPr lang="de-DE" sz="900" dirty="0" smtClean="0">
                <a:solidFill>
                  <a:srgbClr val="ADADE0"/>
                </a:solidFill>
              </a:rPr>
              <a:t>Welche Strategie sollen die Plattformen wählen?</a:t>
            </a:r>
          </a:p>
          <a:p>
            <a:pPr marL="628650" lvl="1" indent="-171450">
              <a:buFont typeface="Symbol" panose="05050102010706020507" pitchFamily="18" charset="2"/>
              <a:buChar char="-"/>
            </a:pPr>
            <a:r>
              <a:rPr lang="de-DE" sz="900" dirty="0" smtClean="0">
                <a:solidFill>
                  <a:srgbClr val="ADADE0"/>
                </a:solidFill>
              </a:rPr>
              <a:t>Wie sollen die Preise gesetzt werden?</a:t>
            </a:r>
          </a:p>
          <a:p>
            <a:pPr marL="628650" lvl="1" indent="-171450">
              <a:buFont typeface="Symbol" panose="05050102010706020507" pitchFamily="18" charset="2"/>
              <a:buChar char="-"/>
            </a:pPr>
            <a:r>
              <a:rPr lang="de-DE" sz="900" dirty="0" smtClean="0">
                <a:solidFill>
                  <a:srgbClr val="ADADE0"/>
                </a:solidFill>
              </a:rPr>
              <a:t>Welche Produkte sollen angeboten werden?</a:t>
            </a:r>
          </a:p>
          <a:p>
            <a:pPr marL="628650" lvl="1" indent="-171450">
              <a:buFont typeface="Symbol" panose="05050102010706020507" pitchFamily="18" charset="2"/>
              <a:buChar char="-"/>
            </a:pPr>
            <a:endParaRPr lang="de-DE" sz="900" dirty="0">
              <a:solidFill>
                <a:srgbClr val="4747BB"/>
              </a:solidFill>
            </a:endParaRPr>
          </a:p>
          <a:p>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16</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2672696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20386" y="675372"/>
            <a:ext cx="4369325" cy="2816156"/>
          </a:xfrm>
        </p:spPr>
        <p:txBody>
          <a:bodyPr/>
          <a:lstStyle/>
          <a:p>
            <a:r>
              <a:rPr lang="de-DE" b="1" dirty="0" smtClean="0">
                <a:solidFill>
                  <a:srgbClr val="4747BB"/>
                </a:solidFill>
              </a:rPr>
              <a:t>Herausforderungen für die Politik</a:t>
            </a:r>
            <a:endParaRPr lang="de-DE" b="1" dirty="0">
              <a:solidFill>
                <a:srgbClr val="4747BB"/>
              </a:solidFill>
            </a:endParaRPr>
          </a:p>
          <a:p>
            <a:pPr marL="171450" indent="-171450">
              <a:buFont typeface="Arial" panose="020B0604020202020204" pitchFamily="34" charset="0"/>
              <a:buChar char="•"/>
            </a:pPr>
            <a:r>
              <a:rPr lang="de-DE" dirty="0">
                <a:solidFill>
                  <a:srgbClr val="4747BB"/>
                </a:solidFill>
              </a:rPr>
              <a:t>Es entstehen neue </a:t>
            </a:r>
            <a:r>
              <a:rPr lang="de-DE" dirty="0" smtClean="0">
                <a:solidFill>
                  <a:srgbClr val="4747BB"/>
                </a:solidFill>
              </a:rPr>
              <a:t>Fragen, z. B.: </a:t>
            </a:r>
          </a:p>
          <a:p>
            <a:pPr marL="628650" lvl="1" indent="-171450">
              <a:buFont typeface="Symbol" panose="05050102010706020507" pitchFamily="18" charset="2"/>
              <a:buChar char="-"/>
            </a:pPr>
            <a:r>
              <a:rPr lang="de-DE" sz="900" dirty="0">
                <a:solidFill>
                  <a:srgbClr val="ADADE0"/>
                </a:solidFill>
              </a:rPr>
              <a:t>Wie sollte die Politik mit der </a:t>
            </a:r>
            <a:r>
              <a:rPr lang="de-DE" sz="900" dirty="0" smtClean="0">
                <a:solidFill>
                  <a:srgbClr val="ADADE0"/>
                </a:solidFill>
              </a:rPr>
              <a:t>Konzentration </a:t>
            </a:r>
            <a:r>
              <a:rPr lang="de-DE" sz="900" dirty="0">
                <a:solidFill>
                  <a:srgbClr val="ADADE0"/>
                </a:solidFill>
              </a:rPr>
              <a:t>auf Internetmärkten umgehen? </a:t>
            </a:r>
          </a:p>
          <a:p>
            <a:pPr marL="628650" lvl="1" indent="-171450">
              <a:buFont typeface="Symbol" panose="05050102010706020507" pitchFamily="18" charset="2"/>
              <a:buChar char="-"/>
            </a:pPr>
            <a:r>
              <a:rPr lang="de-DE" sz="900" dirty="0">
                <a:solidFill>
                  <a:srgbClr val="ADADE0"/>
                </a:solidFill>
              </a:rPr>
              <a:t>Sollte Google zerschlagen werden? </a:t>
            </a:r>
          </a:p>
          <a:p>
            <a:pPr marL="628650" lvl="1" indent="-171450">
              <a:buFont typeface="Symbol" panose="05050102010706020507" pitchFamily="18" charset="2"/>
              <a:buChar char="-"/>
            </a:pPr>
            <a:r>
              <a:rPr lang="de-DE" sz="900" dirty="0">
                <a:solidFill>
                  <a:srgbClr val="ADADE0"/>
                </a:solidFill>
              </a:rPr>
              <a:t>Hat Amazon zu viel Marktmacht gegenüber den Verlagen? </a:t>
            </a:r>
          </a:p>
          <a:p>
            <a:pPr marL="628650" lvl="1" indent="-171450">
              <a:buFont typeface="Symbol" panose="05050102010706020507" pitchFamily="18" charset="2"/>
              <a:buChar char="-"/>
            </a:pPr>
            <a:r>
              <a:rPr lang="de-DE" sz="900" dirty="0">
                <a:solidFill>
                  <a:srgbClr val="ADADE0"/>
                </a:solidFill>
              </a:rPr>
              <a:t>Muss die Netzneutralität reguliert werden? </a:t>
            </a:r>
          </a:p>
          <a:p>
            <a:pPr marL="628650" lvl="1" indent="-171450">
              <a:buFont typeface="Symbol" panose="05050102010706020507" pitchFamily="18" charset="2"/>
              <a:buChar char="-"/>
            </a:pPr>
            <a:r>
              <a:rPr lang="de-DE" sz="900" dirty="0">
                <a:solidFill>
                  <a:srgbClr val="ADADE0"/>
                </a:solidFill>
              </a:rPr>
              <a:t>Ist das Leistungsschutzrecht der Presseverlage sinnvoll? </a:t>
            </a:r>
          </a:p>
          <a:p>
            <a:pPr marL="628650" lvl="1" indent="-171450">
              <a:buFont typeface="Symbol" panose="05050102010706020507" pitchFamily="18" charset="2"/>
              <a:buChar char="-"/>
            </a:pPr>
            <a:r>
              <a:rPr lang="de-DE" sz="900" dirty="0" smtClean="0">
                <a:solidFill>
                  <a:srgbClr val="ADADE0"/>
                </a:solidFill>
              </a:rPr>
              <a:t>Sind </a:t>
            </a:r>
            <a:r>
              <a:rPr lang="de-DE" sz="900" dirty="0">
                <a:solidFill>
                  <a:srgbClr val="ADADE0"/>
                </a:solidFill>
              </a:rPr>
              <a:t>die Ergebnisse bei Suchmaschinen verzerrt? </a:t>
            </a:r>
          </a:p>
          <a:p>
            <a:pPr marL="628650" lvl="1" indent="-171450">
              <a:buFont typeface="Symbol" panose="05050102010706020507" pitchFamily="18" charset="2"/>
              <a:buChar char="-"/>
            </a:pPr>
            <a:r>
              <a:rPr lang="de-DE" sz="900" dirty="0">
                <a:solidFill>
                  <a:srgbClr val="ADADE0"/>
                </a:solidFill>
              </a:rPr>
              <a:t>Sind soziale Netzwerke natürliche Monopole? </a:t>
            </a:r>
          </a:p>
          <a:p>
            <a:pPr marL="628650" lvl="1" indent="-171450">
              <a:buFont typeface="Symbol" panose="05050102010706020507" pitchFamily="18" charset="2"/>
              <a:buChar char="-"/>
            </a:pPr>
            <a:r>
              <a:rPr lang="de-DE" sz="900" dirty="0">
                <a:solidFill>
                  <a:srgbClr val="ADADE0"/>
                </a:solidFill>
              </a:rPr>
              <a:t>Muss der Datenschutz gestärkt werden? </a:t>
            </a:r>
          </a:p>
          <a:p>
            <a:pPr marL="628650" lvl="1" indent="-171450">
              <a:buFont typeface="Symbol" panose="05050102010706020507" pitchFamily="18" charset="2"/>
              <a:buChar char="-"/>
            </a:pPr>
            <a:r>
              <a:rPr lang="de-DE" sz="900" dirty="0">
                <a:solidFill>
                  <a:srgbClr val="ADADE0"/>
                </a:solidFill>
              </a:rPr>
              <a:t>Wie problematisch ist Big Data</a:t>
            </a:r>
            <a:r>
              <a:rPr lang="de-DE" sz="900" dirty="0" smtClean="0">
                <a:solidFill>
                  <a:srgbClr val="ADADE0"/>
                </a:solidFill>
              </a:rPr>
              <a:t>?</a:t>
            </a:r>
          </a:p>
          <a:p>
            <a:pPr marL="628650" lvl="1" indent="-171450">
              <a:buFont typeface="Symbol" panose="05050102010706020507" pitchFamily="18" charset="2"/>
              <a:buChar char="-"/>
            </a:pPr>
            <a:endParaRPr lang="de-DE" sz="900" dirty="0">
              <a:solidFill>
                <a:srgbClr val="4747BB"/>
              </a:solidFill>
            </a:endParaRPr>
          </a:p>
          <a:p>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17</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3762982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20386" y="675372"/>
            <a:ext cx="4369325" cy="2123658"/>
          </a:xfrm>
        </p:spPr>
        <p:txBody>
          <a:bodyPr/>
          <a:lstStyle/>
          <a:p>
            <a:r>
              <a:rPr lang="de-DE" b="1" dirty="0" smtClean="0">
                <a:solidFill>
                  <a:srgbClr val="4747BB"/>
                </a:solidFill>
              </a:rPr>
              <a:t>Herausforderungen für die Verbraucher </a:t>
            </a:r>
            <a:endParaRPr lang="de-DE" b="1" dirty="0">
              <a:solidFill>
                <a:srgbClr val="4747BB"/>
              </a:solidFill>
            </a:endParaRPr>
          </a:p>
          <a:p>
            <a:pPr marL="171450" indent="-171450">
              <a:buFont typeface="Arial" panose="020B0604020202020204" pitchFamily="34" charset="0"/>
              <a:buChar char="•"/>
            </a:pPr>
            <a:r>
              <a:rPr lang="de-DE" dirty="0" smtClean="0">
                <a:solidFill>
                  <a:srgbClr val="4747BB"/>
                </a:solidFill>
              </a:rPr>
              <a:t>Auch die Verbraucher müssen sich auf die neue Situation einstellen, wie z. B.: </a:t>
            </a:r>
            <a:endParaRPr lang="de-DE" dirty="0">
              <a:solidFill>
                <a:srgbClr val="4747BB"/>
              </a:solidFill>
            </a:endParaRPr>
          </a:p>
          <a:p>
            <a:pPr marL="628650" lvl="1" indent="-171450">
              <a:buFont typeface="Symbol" panose="05050102010706020507" pitchFamily="18" charset="2"/>
              <a:buChar char="-"/>
            </a:pPr>
            <a:r>
              <a:rPr lang="de-DE" sz="900" dirty="0" smtClean="0">
                <a:solidFill>
                  <a:srgbClr val="ADADE0"/>
                </a:solidFill>
              </a:rPr>
              <a:t>Werden meine Daten ausreichend geschützt?</a:t>
            </a:r>
          </a:p>
          <a:p>
            <a:pPr marL="628650" lvl="1" indent="-171450">
              <a:buFont typeface="Symbol" panose="05050102010706020507" pitchFamily="18" charset="2"/>
              <a:buChar char="-"/>
            </a:pPr>
            <a:r>
              <a:rPr lang="de-DE" sz="900" dirty="0" smtClean="0">
                <a:solidFill>
                  <a:srgbClr val="ADADE0"/>
                </a:solidFill>
              </a:rPr>
              <a:t>Kann ich den Plattformen vertrauen, dass sie vertraulich damit umgehen?</a:t>
            </a:r>
          </a:p>
          <a:p>
            <a:pPr marL="628650" lvl="1" indent="-171450">
              <a:buFont typeface="Symbol" panose="05050102010706020507" pitchFamily="18" charset="2"/>
              <a:buChar char="-"/>
            </a:pPr>
            <a:r>
              <a:rPr lang="de-DE" sz="900" dirty="0" smtClean="0">
                <a:solidFill>
                  <a:srgbClr val="ADADE0"/>
                </a:solidFill>
              </a:rPr>
              <a:t>Gibt es Auswahlmöglichkeiten für die Angebote?</a:t>
            </a:r>
          </a:p>
          <a:p>
            <a:pPr marL="628650" lvl="1" indent="-171450">
              <a:buFont typeface="Symbol" panose="05050102010706020507" pitchFamily="18" charset="2"/>
              <a:buChar char="-"/>
            </a:pPr>
            <a:r>
              <a:rPr lang="de-DE" sz="900" dirty="0" smtClean="0">
                <a:solidFill>
                  <a:srgbClr val="ADADE0"/>
                </a:solidFill>
              </a:rPr>
              <a:t>Wie sicher sind Smart-Home-Anwendungen?</a:t>
            </a:r>
          </a:p>
          <a:p>
            <a:pPr marL="628650" lvl="1" indent="-171450">
              <a:buFont typeface="Symbol" panose="05050102010706020507" pitchFamily="18" charset="2"/>
              <a:buChar char="-"/>
            </a:pPr>
            <a:r>
              <a:rPr lang="de-DE" sz="900" dirty="0" smtClean="0">
                <a:solidFill>
                  <a:srgbClr val="ADADE0"/>
                </a:solidFill>
              </a:rPr>
              <a:t>Kann den Preissuchmaschinen vertrauen?</a:t>
            </a:r>
          </a:p>
          <a:p>
            <a:pPr marL="628650" lvl="1" indent="-171450">
              <a:buFont typeface="Symbol" panose="05050102010706020507" pitchFamily="18" charset="2"/>
              <a:buChar char="-"/>
            </a:pPr>
            <a:r>
              <a:rPr lang="de-DE" sz="900" dirty="0" smtClean="0">
                <a:solidFill>
                  <a:srgbClr val="ADADE0"/>
                </a:solidFill>
              </a:rPr>
              <a:t>Kann ich den Informationen in den sozialen Netzwerken vertrauen?</a:t>
            </a:r>
            <a:endParaRPr lang="de-DE" sz="900" dirty="0">
              <a:solidFill>
                <a:srgbClr val="ADADE0"/>
              </a:solidFill>
            </a:endParaRPr>
          </a:p>
          <a:p>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18</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1798752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20387" y="832869"/>
            <a:ext cx="4369325" cy="2477601"/>
          </a:xfrm>
        </p:spPr>
        <p:txBody>
          <a:bodyPr/>
          <a:lstStyle/>
          <a:p>
            <a:pPr marL="171450" indent="-171450">
              <a:buFont typeface="Arial" panose="020B0604020202020204" pitchFamily="34" charset="0"/>
              <a:buChar char="•"/>
            </a:pPr>
            <a:endParaRPr lang="de-DE" dirty="0">
              <a:solidFill>
                <a:srgbClr val="4747BB"/>
              </a:solidFill>
            </a:endParaRPr>
          </a:p>
          <a:p>
            <a:pPr marL="171450" indent="-171450">
              <a:buFont typeface="Arial" panose="020B0604020202020204" pitchFamily="34" charset="0"/>
              <a:buChar char="•"/>
            </a:pPr>
            <a:r>
              <a:rPr lang="de-DE" dirty="0">
                <a:solidFill>
                  <a:srgbClr val="4747BB"/>
                </a:solidFill>
              </a:rPr>
              <a:t>Die Theorie der zweiseitigen Märkte kann </a:t>
            </a:r>
            <a:r>
              <a:rPr lang="de-DE" dirty="0" smtClean="0">
                <a:solidFill>
                  <a:srgbClr val="4747BB"/>
                </a:solidFill>
              </a:rPr>
              <a:t>viele dieser </a:t>
            </a:r>
            <a:r>
              <a:rPr lang="de-DE" dirty="0">
                <a:solidFill>
                  <a:srgbClr val="4747BB"/>
                </a:solidFill>
              </a:rPr>
              <a:t>Fragen beantworten </a:t>
            </a:r>
          </a:p>
          <a:p>
            <a:pPr marL="171450" indent="-171450">
              <a:buFont typeface="Arial" panose="020B0604020202020204" pitchFamily="34" charset="0"/>
              <a:buChar char="•"/>
            </a:pPr>
            <a:r>
              <a:rPr lang="de-DE" dirty="0">
                <a:solidFill>
                  <a:srgbClr val="4747BB"/>
                </a:solidFill>
              </a:rPr>
              <a:t>Es existieren oftmals mindestens zwei verbundene Märkte </a:t>
            </a:r>
          </a:p>
          <a:p>
            <a:pPr marL="171450" indent="-171450">
              <a:buFont typeface="Arial" panose="020B0604020202020204" pitchFamily="34" charset="0"/>
              <a:buChar char="•"/>
            </a:pPr>
            <a:r>
              <a:rPr lang="de-DE" dirty="0" smtClean="0">
                <a:solidFill>
                  <a:srgbClr val="4747BB"/>
                </a:solidFill>
              </a:rPr>
              <a:t>Oftmals der Rezipienten- </a:t>
            </a:r>
            <a:r>
              <a:rPr lang="de-DE" dirty="0">
                <a:solidFill>
                  <a:srgbClr val="4747BB"/>
                </a:solidFill>
              </a:rPr>
              <a:t>und </a:t>
            </a:r>
            <a:r>
              <a:rPr lang="de-DE" dirty="0" smtClean="0">
                <a:solidFill>
                  <a:srgbClr val="4747BB"/>
                </a:solidFill>
              </a:rPr>
              <a:t>der Werbemarkt </a:t>
            </a:r>
            <a:endParaRPr lang="de-DE" dirty="0">
              <a:solidFill>
                <a:srgbClr val="4747BB"/>
              </a:solidFill>
            </a:endParaRPr>
          </a:p>
          <a:p>
            <a:pPr marL="171450" indent="-171450">
              <a:buFont typeface="Arial" panose="020B0604020202020204" pitchFamily="34" charset="0"/>
              <a:buChar char="•"/>
            </a:pPr>
            <a:r>
              <a:rPr lang="de-DE" dirty="0">
                <a:solidFill>
                  <a:srgbClr val="4747BB"/>
                </a:solidFill>
              </a:rPr>
              <a:t>Zwischen diesen liegen Netzeffekte vor </a:t>
            </a:r>
          </a:p>
          <a:p>
            <a:pPr marL="171450" indent="-171450">
              <a:buFont typeface="Arial" panose="020B0604020202020204" pitchFamily="34" charset="0"/>
              <a:buChar char="•"/>
            </a:pPr>
            <a:r>
              <a:rPr lang="de-DE" dirty="0">
                <a:solidFill>
                  <a:srgbClr val="4747BB"/>
                </a:solidFill>
              </a:rPr>
              <a:t>Die (Internet-)Plattform muss zwischen beiden Märkten vermitteln </a:t>
            </a:r>
          </a:p>
          <a:p>
            <a:pPr marL="171450" indent="-171450">
              <a:buFont typeface="Arial" panose="020B0604020202020204" pitchFamily="34" charset="0"/>
              <a:buChar char="•"/>
            </a:pPr>
            <a:r>
              <a:rPr lang="de-DE" dirty="0">
                <a:solidFill>
                  <a:srgbClr val="4747BB"/>
                </a:solidFill>
              </a:rPr>
              <a:t>Und beide Seiten „an Bord“ bekommen </a:t>
            </a:r>
          </a:p>
          <a:p>
            <a:pPr marL="171450" indent="-171450">
              <a:buFont typeface="Arial" panose="020B0604020202020204" pitchFamily="34" charset="0"/>
              <a:buChar char="•"/>
            </a:pPr>
            <a:r>
              <a:rPr lang="de-DE" dirty="0">
                <a:solidFill>
                  <a:srgbClr val="4747BB"/>
                </a:solidFill>
              </a:rPr>
              <a:t>Oft stehen mehrere Plattformen im Wettbewerb und auch in vertikaler Beziehung zueinander</a:t>
            </a:r>
          </a:p>
          <a:p>
            <a:pPr marL="171450" indent="-171450">
              <a:buFont typeface="Arial" panose="020B0604020202020204" pitchFamily="34" charset="0"/>
              <a:buChar char="•"/>
            </a:pPr>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19</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407723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4" name="object 4"/>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65" dirty="0" smtClean="0"/>
              <a:t>Vorbemerkungen</a:t>
            </a:r>
            <a:endParaRPr spc="-60" dirty="0"/>
          </a:p>
        </p:txBody>
      </p:sp>
      <p:sp>
        <p:nvSpPr>
          <p:cNvPr id="13" name="Textplatzhalter 12"/>
          <p:cNvSpPr>
            <a:spLocks noGrp="1"/>
          </p:cNvSpPr>
          <p:nvPr>
            <p:ph type="body" idx="1"/>
          </p:nvPr>
        </p:nvSpPr>
        <p:spPr>
          <a:xfrm>
            <a:off x="120387" y="832870"/>
            <a:ext cx="4369325" cy="2385268"/>
          </a:xfrm>
        </p:spPr>
        <p:txBody>
          <a:bodyPr/>
          <a:lstStyle/>
          <a:p>
            <a:r>
              <a:rPr lang="de-DE" b="1" dirty="0">
                <a:solidFill>
                  <a:srgbClr val="4747BB"/>
                </a:solidFill>
              </a:rPr>
              <a:t>Prof. Dr. Ralf </a:t>
            </a:r>
            <a:r>
              <a:rPr lang="de-DE" b="1" dirty="0" err="1">
                <a:solidFill>
                  <a:srgbClr val="4747BB"/>
                </a:solidFill>
              </a:rPr>
              <a:t>Dewenter</a:t>
            </a:r>
            <a:r>
              <a:rPr lang="de-DE" b="1" dirty="0">
                <a:solidFill>
                  <a:srgbClr val="4747BB"/>
                </a:solidFill>
              </a:rPr>
              <a:t> </a:t>
            </a:r>
            <a:endParaRPr lang="de-DE" b="1" dirty="0" smtClean="0">
              <a:solidFill>
                <a:srgbClr val="4747BB"/>
              </a:solidFill>
            </a:endParaRPr>
          </a:p>
          <a:p>
            <a:r>
              <a:rPr lang="de-DE" dirty="0" smtClean="0">
                <a:solidFill>
                  <a:srgbClr val="4747BB"/>
                </a:solidFill>
              </a:rPr>
              <a:t>Professur </a:t>
            </a:r>
            <a:r>
              <a:rPr lang="de-DE" dirty="0">
                <a:solidFill>
                  <a:srgbClr val="4747BB"/>
                </a:solidFill>
              </a:rPr>
              <a:t>für Industrieökonomik </a:t>
            </a:r>
            <a:endParaRPr lang="de-DE" dirty="0" smtClean="0">
              <a:solidFill>
                <a:srgbClr val="4747BB"/>
              </a:solidFill>
            </a:endParaRPr>
          </a:p>
          <a:p>
            <a:r>
              <a:rPr lang="de-DE" b="1" dirty="0" smtClean="0">
                <a:solidFill>
                  <a:srgbClr val="4747BB"/>
                </a:solidFill>
              </a:rPr>
              <a:t>Raum</a:t>
            </a:r>
            <a:r>
              <a:rPr lang="de-DE" dirty="0">
                <a:solidFill>
                  <a:srgbClr val="4747BB"/>
                </a:solidFill>
              </a:rPr>
              <a:t>:  2124 (H1)</a:t>
            </a:r>
          </a:p>
          <a:p>
            <a:r>
              <a:rPr lang="de-DE" b="1" dirty="0">
                <a:solidFill>
                  <a:srgbClr val="4747BB"/>
                </a:solidFill>
              </a:rPr>
              <a:t>Email</a:t>
            </a:r>
            <a:r>
              <a:rPr lang="de-DE" dirty="0">
                <a:solidFill>
                  <a:srgbClr val="4747BB"/>
                </a:solidFill>
              </a:rPr>
              <a:t>:  </a:t>
            </a:r>
            <a:r>
              <a:rPr lang="de-DE" dirty="0" err="1">
                <a:solidFill>
                  <a:srgbClr val="4747BB"/>
                </a:solidFill>
              </a:rPr>
              <a:t>ralf.dewenter@hsu-hh.de</a:t>
            </a:r>
            <a:r>
              <a:rPr lang="de-DE" dirty="0">
                <a:solidFill>
                  <a:srgbClr val="4747BB"/>
                </a:solidFill>
              </a:rPr>
              <a:t> </a:t>
            </a:r>
            <a:endParaRPr lang="de-DE" dirty="0" smtClean="0">
              <a:solidFill>
                <a:srgbClr val="4747BB"/>
              </a:solidFill>
            </a:endParaRPr>
          </a:p>
          <a:p>
            <a:r>
              <a:rPr lang="de-DE" b="1" dirty="0" smtClean="0">
                <a:solidFill>
                  <a:srgbClr val="4747BB"/>
                </a:solidFill>
              </a:rPr>
              <a:t>Homepage</a:t>
            </a:r>
            <a:r>
              <a:rPr lang="de-DE" dirty="0">
                <a:solidFill>
                  <a:srgbClr val="4747BB"/>
                </a:solidFill>
              </a:rPr>
              <a:t>:  </a:t>
            </a:r>
            <a:r>
              <a:rPr lang="de-DE" dirty="0" err="1">
                <a:solidFill>
                  <a:srgbClr val="4747BB"/>
                </a:solidFill>
              </a:rPr>
              <a:t>www.hsu-hh.de</a:t>
            </a:r>
            <a:r>
              <a:rPr lang="de-DE" dirty="0">
                <a:solidFill>
                  <a:srgbClr val="4747BB"/>
                </a:solidFill>
              </a:rPr>
              <a:t>/</a:t>
            </a:r>
            <a:r>
              <a:rPr lang="de-DE" dirty="0" err="1">
                <a:solidFill>
                  <a:srgbClr val="4747BB"/>
                </a:solidFill>
              </a:rPr>
              <a:t>ioek</a:t>
            </a:r>
            <a:r>
              <a:rPr lang="de-DE" dirty="0">
                <a:solidFill>
                  <a:srgbClr val="4747BB"/>
                </a:solidFill>
              </a:rPr>
              <a:t> </a:t>
            </a:r>
            <a:endParaRPr lang="de-DE" dirty="0" smtClean="0">
              <a:solidFill>
                <a:srgbClr val="4747BB"/>
              </a:solidFill>
            </a:endParaRPr>
          </a:p>
          <a:p>
            <a:r>
              <a:rPr lang="de-DE" b="1" dirty="0" smtClean="0">
                <a:solidFill>
                  <a:srgbClr val="4747BB"/>
                </a:solidFill>
              </a:rPr>
              <a:t>Sprechstunde</a:t>
            </a:r>
            <a:r>
              <a:rPr lang="de-DE" dirty="0">
                <a:solidFill>
                  <a:srgbClr val="4747BB"/>
                </a:solidFill>
              </a:rPr>
              <a:t>:  nach Vereinbarung</a:t>
            </a:r>
          </a:p>
          <a:p>
            <a:endParaRPr lang="de-DE" dirty="0" smtClean="0">
              <a:solidFill>
                <a:srgbClr val="4747BB"/>
              </a:solidFill>
            </a:endParaRPr>
          </a:p>
          <a:p>
            <a:r>
              <a:rPr lang="de-DE" i="1" dirty="0" smtClean="0">
                <a:solidFill>
                  <a:srgbClr val="4747BB"/>
                </a:solidFill>
              </a:rPr>
              <a:t>Verantw</a:t>
            </a:r>
            <a:r>
              <a:rPr lang="de-DE" i="1" dirty="0">
                <a:solidFill>
                  <a:srgbClr val="4747BB"/>
                </a:solidFill>
              </a:rPr>
              <a:t>.  Wiss.  Mitarbeiter &amp; Übungsleiter</a:t>
            </a:r>
          </a:p>
          <a:p>
            <a:r>
              <a:rPr lang="de-DE" dirty="0">
                <a:solidFill>
                  <a:srgbClr val="4747BB"/>
                </a:solidFill>
              </a:rPr>
              <a:t>Franziska Löw (</a:t>
            </a:r>
            <a:r>
              <a:rPr lang="de-DE" dirty="0" err="1">
                <a:solidFill>
                  <a:srgbClr val="4747BB"/>
                </a:solidFill>
              </a:rPr>
              <a:t>loewf@hsu-hh.de</a:t>
            </a:r>
            <a:r>
              <a:rPr lang="de-DE" dirty="0">
                <a:solidFill>
                  <a:srgbClr val="4747BB"/>
                </a:solidFill>
              </a:rPr>
              <a:t>) </a:t>
            </a:r>
            <a:endParaRPr lang="de-DE" dirty="0" smtClean="0">
              <a:solidFill>
                <a:srgbClr val="4747BB"/>
              </a:solidFill>
            </a:endParaRPr>
          </a:p>
          <a:p>
            <a:r>
              <a:rPr lang="de-DE" b="1" dirty="0" smtClean="0">
                <a:solidFill>
                  <a:srgbClr val="4747BB"/>
                </a:solidFill>
              </a:rPr>
              <a:t>Sprechstunden</a:t>
            </a:r>
            <a:r>
              <a:rPr lang="de-DE" dirty="0">
                <a:solidFill>
                  <a:srgbClr val="4747BB"/>
                </a:solidFill>
              </a:rPr>
              <a:t>:  nach </a:t>
            </a:r>
            <a:r>
              <a:rPr lang="de-DE" dirty="0" smtClean="0">
                <a:solidFill>
                  <a:srgbClr val="4747BB"/>
                </a:solidFill>
              </a:rPr>
              <a:t>Vereinbarung</a:t>
            </a:r>
            <a:endParaRPr lang="de-DE" dirty="0">
              <a:solidFill>
                <a:srgbClr val="4747BB"/>
              </a:solidFill>
            </a:endParaRP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Vorbemerkungen</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22" name="Textplatzhalter 21"/>
          <p:cNvSpPr>
            <a:spLocks noGrp="1"/>
          </p:cNvSpPr>
          <p:nvPr>
            <p:ph type="body" idx="1"/>
          </p:nvPr>
        </p:nvSpPr>
        <p:spPr>
          <a:xfrm>
            <a:off x="120387" y="832870"/>
            <a:ext cx="4369325" cy="2385268"/>
          </a:xfrm>
        </p:spPr>
        <p:txBody>
          <a:bodyPr/>
          <a:lstStyle/>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solidFill>
                  <a:srgbClr val="4747BB"/>
                </a:solidFill>
              </a:rPr>
              <a:t>Ziel der Vorlesung ist es, die Theorie darzustellen und anzuwenden </a:t>
            </a:r>
          </a:p>
          <a:p>
            <a:pPr marL="171450" indent="-171450">
              <a:buFont typeface="Arial" panose="020B0604020202020204" pitchFamily="34" charset="0"/>
              <a:buChar char="•"/>
            </a:pPr>
            <a:r>
              <a:rPr lang="de-DE" dirty="0">
                <a:solidFill>
                  <a:srgbClr val="4747BB"/>
                </a:solidFill>
              </a:rPr>
              <a:t>Dies geschieht anhand von einfachen, intuitiven Modellen </a:t>
            </a:r>
          </a:p>
          <a:p>
            <a:pPr marL="171450" indent="-171450">
              <a:buFont typeface="Arial" panose="020B0604020202020204" pitchFamily="34" charset="0"/>
              <a:buChar char="•"/>
            </a:pPr>
            <a:r>
              <a:rPr lang="de-DE" dirty="0">
                <a:solidFill>
                  <a:srgbClr val="4747BB"/>
                </a:solidFill>
              </a:rPr>
              <a:t>Im Fokus stehen dabei: </a:t>
            </a:r>
            <a:endParaRPr lang="de-DE" dirty="0" smtClean="0">
              <a:solidFill>
                <a:srgbClr val="4747BB"/>
              </a:solidFill>
            </a:endParaRPr>
          </a:p>
          <a:p>
            <a:pPr marL="628650" lvl="1" indent="-171450">
              <a:buFont typeface="Symbol" panose="05050102010706020507" pitchFamily="18" charset="2"/>
              <a:buChar char="-"/>
            </a:pPr>
            <a:r>
              <a:rPr lang="de-DE" dirty="0" smtClean="0">
                <a:solidFill>
                  <a:srgbClr val="ADADE0"/>
                </a:solidFill>
              </a:rPr>
              <a:t>Unternehmenspolitische </a:t>
            </a:r>
            <a:r>
              <a:rPr lang="de-DE" dirty="0">
                <a:solidFill>
                  <a:srgbClr val="ADADE0"/>
                </a:solidFill>
              </a:rPr>
              <a:t>Entscheidungen </a:t>
            </a:r>
          </a:p>
          <a:p>
            <a:pPr marL="628650" lvl="1" indent="-171450">
              <a:buFont typeface="Symbol" panose="05050102010706020507" pitchFamily="18" charset="2"/>
              <a:buChar char="-"/>
            </a:pPr>
            <a:r>
              <a:rPr lang="de-DE" dirty="0">
                <a:solidFill>
                  <a:srgbClr val="ADADE0"/>
                </a:solidFill>
              </a:rPr>
              <a:t>Wettbewerbspolitische Fragen </a:t>
            </a:r>
          </a:p>
          <a:p>
            <a:pPr marL="628650" lvl="1" indent="-171450">
              <a:buFont typeface="Symbol" panose="05050102010706020507" pitchFamily="18" charset="2"/>
              <a:buChar char="-"/>
            </a:pPr>
            <a:r>
              <a:rPr lang="de-DE" dirty="0">
                <a:solidFill>
                  <a:srgbClr val="ADADE0"/>
                </a:solidFill>
              </a:rPr>
              <a:t>Implikationen der Theorie für die Praxis </a:t>
            </a:r>
          </a:p>
          <a:p>
            <a:pPr marL="628650" lvl="1" indent="-171450">
              <a:buFont typeface="Symbol" panose="05050102010706020507" pitchFamily="18" charset="2"/>
              <a:buChar char="-"/>
            </a:pPr>
            <a:r>
              <a:rPr lang="de-DE" dirty="0">
                <a:solidFill>
                  <a:srgbClr val="ADADE0"/>
                </a:solidFill>
              </a:rPr>
              <a:t>Anwendungen insbesondere auf Internetmärkten </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20</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extLst>
      <p:ext uri="{BB962C8B-B14F-4D97-AF65-F5344CB8AC3E}">
        <p14:creationId xmlns:p14="http://schemas.microsoft.com/office/powerpoint/2010/main" val="190884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platzhalter 22"/>
          <p:cNvSpPr>
            <a:spLocks noGrp="1"/>
          </p:cNvSpPr>
          <p:nvPr>
            <p:ph type="body" idx="1"/>
          </p:nvPr>
        </p:nvSpPr>
        <p:spPr>
          <a:xfrm>
            <a:off x="120387" y="832870"/>
            <a:ext cx="4369325" cy="2077492"/>
          </a:xfrm>
        </p:spPr>
        <p:txBody>
          <a:bodyPr/>
          <a:lstStyle/>
          <a:p>
            <a:pPr marL="171450" indent="-171450">
              <a:spcAft>
                <a:spcPts val="600"/>
              </a:spcAft>
              <a:buClr>
                <a:srgbClr val="4747BB"/>
              </a:buClr>
              <a:buFont typeface="Arial" charset="0"/>
              <a:buChar char="•"/>
            </a:pPr>
            <a:r>
              <a:rPr lang="de-DE" b="1" dirty="0">
                <a:solidFill>
                  <a:srgbClr val="4747BB"/>
                </a:solidFill>
              </a:rPr>
              <a:t>Enge </a:t>
            </a:r>
            <a:r>
              <a:rPr lang="de-DE" b="1" dirty="0" smtClean="0">
                <a:solidFill>
                  <a:srgbClr val="4747BB"/>
                </a:solidFill>
              </a:rPr>
              <a:t>Definition</a:t>
            </a:r>
            <a:r>
              <a:rPr lang="de-DE" dirty="0" smtClean="0">
                <a:solidFill>
                  <a:srgbClr val="4747BB"/>
                </a:solidFill>
              </a:rPr>
              <a:t>  </a:t>
            </a:r>
            <a:r>
              <a:rPr lang="de-DE" dirty="0">
                <a:solidFill>
                  <a:srgbClr val="4747BB"/>
                </a:solidFill>
              </a:rPr>
              <a:t>Vermittler, der “einen Markt macht”, um Käufer und Verkäufer </a:t>
            </a:r>
            <a:r>
              <a:rPr lang="de-DE" dirty="0" smtClean="0">
                <a:solidFill>
                  <a:srgbClr val="4747BB"/>
                </a:solidFill>
              </a:rPr>
              <a:t>zusammenzubringen</a:t>
            </a:r>
          </a:p>
          <a:p>
            <a:pPr marL="628650" lvl="1" indent="-171450">
              <a:spcAft>
                <a:spcPts val="600"/>
              </a:spcAft>
              <a:buFont typeface="Symbol" panose="05050102010706020507" pitchFamily="18" charset="2"/>
              <a:buChar char="-"/>
            </a:pPr>
            <a:r>
              <a:rPr lang="de-DE" sz="800" dirty="0" smtClean="0">
                <a:solidFill>
                  <a:srgbClr val="ADADE0"/>
                </a:solidFill>
                <a:latin typeface="Arial" charset="0"/>
                <a:ea typeface="Arial" charset="0"/>
                <a:cs typeface="Arial" charset="0"/>
              </a:rPr>
              <a:t>NYSE/Nasdaq-Börsen </a:t>
            </a:r>
            <a:r>
              <a:rPr lang="de-DE" sz="800" dirty="0">
                <a:solidFill>
                  <a:srgbClr val="ADADE0"/>
                </a:solidFill>
                <a:latin typeface="Arial" charset="0"/>
                <a:ea typeface="Arial" charset="0"/>
                <a:cs typeface="Arial" charset="0"/>
              </a:rPr>
              <a:t>für </a:t>
            </a:r>
            <a:r>
              <a:rPr lang="de-DE" sz="800" dirty="0" err="1">
                <a:solidFill>
                  <a:srgbClr val="ADADE0"/>
                </a:solidFill>
                <a:latin typeface="Arial" charset="0"/>
                <a:ea typeface="Arial" charset="0"/>
                <a:cs typeface="Arial" charset="0"/>
              </a:rPr>
              <a:t>öﬀentliche</a:t>
            </a:r>
            <a:r>
              <a:rPr lang="de-DE" sz="800" dirty="0">
                <a:solidFill>
                  <a:srgbClr val="ADADE0"/>
                </a:solidFill>
                <a:latin typeface="Arial" charset="0"/>
                <a:ea typeface="Arial" charset="0"/>
                <a:cs typeface="Arial" charset="0"/>
              </a:rPr>
              <a:t> Aktien </a:t>
            </a:r>
            <a:endParaRPr lang="de-DE" sz="800" dirty="0" smtClean="0">
              <a:solidFill>
                <a:srgbClr val="ADADE0"/>
              </a:solidFill>
              <a:latin typeface="Arial" charset="0"/>
              <a:ea typeface="Arial" charset="0"/>
              <a:cs typeface="Arial" charset="0"/>
            </a:endParaRPr>
          </a:p>
          <a:p>
            <a:pPr marL="628650" lvl="1" indent="-171450">
              <a:spcAft>
                <a:spcPts val="600"/>
              </a:spcAft>
              <a:buFont typeface="Symbol" panose="05050102010706020507" pitchFamily="18" charset="2"/>
              <a:buChar char="-"/>
            </a:pPr>
            <a:r>
              <a:rPr lang="de-DE" sz="800" dirty="0" smtClean="0">
                <a:solidFill>
                  <a:srgbClr val="ADADE0"/>
                </a:solidFill>
                <a:latin typeface="Arial" charset="0"/>
                <a:ea typeface="Arial" charset="0"/>
                <a:cs typeface="Arial" charset="0"/>
              </a:rPr>
              <a:t>eBay </a:t>
            </a:r>
            <a:r>
              <a:rPr lang="de-DE" sz="800" dirty="0">
                <a:solidFill>
                  <a:srgbClr val="ADADE0"/>
                </a:solidFill>
                <a:latin typeface="Arial" charset="0"/>
                <a:ea typeface="Arial" charset="0"/>
                <a:cs typeface="Arial" charset="0"/>
              </a:rPr>
              <a:t>oder </a:t>
            </a:r>
            <a:r>
              <a:rPr lang="de-DE" sz="800" dirty="0" err="1">
                <a:solidFill>
                  <a:srgbClr val="ADADE0"/>
                </a:solidFill>
                <a:latin typeface="Arial" charset="0"/>
                <a:ea typeface="Arial" charset="0"/>
                <a:cs typeface="Arial" charset="0"/>
              </a:rPr>
              <a:t>Amazon’s</a:t>
            </a:r>
            <a:r>
              <a:rPr lang="de-DE" sz="800" dirty="0">
                <a:solidFill>
                  <a:srgbClr val="ADADE0"/>
                </a:solidFill>
                <a:latin typeface="Arial" charset="0"/>
                <a:ea typeface="Arial" charset="0"/>
                <a:cs typeface="Arial" charset="0"/>
              </a:rPr>
              <a:t> </a:t>
            </a:r>
            <a:r>
              <a:rPr lang="de-DE" sz="800" dirty="0" smtClean="0">
                <a:solidFill>
                  <a:srgbClr val="ADADE0"/>
                </a:solidFill>
                <a:latin typeface="Arial" charset="0"/>
                <a:ea typeface="Arial" charset="0"/>
                <a:cs typeface="Arial" charset="0"/>
              </a:rPr>
              <a:t>E-Commerce-Plattformen</a:t>
            </a:r>
          </a:p>
          <a:p>
            <a:pPr marL="628650" lvl="1" indent="-171450">
              <a:spcAft>
                <a:spcPts val="600"/>
              </a:spcAft>
              <a:buFont typeface="Symbol" panose="05050102010706020507" pitchFamily="18" charset="2"/>
              <a:buChar char="-"/>
            </a:pPr>
            <a:r>
              <a:rPr lang="de-DE" sz="800" dirty="0" smtClean="0">
                <a:solidFill>
                  <a:srgbClr val="ADADE0"/>
                </a:solidFill>
                <a:latin typeface="Arial" charset="0"/>
                <a:ea typeface="Arial" charset="0"/>
                <a:cs typeface="Arial" charset="0"/>
              </a:rPr>
              <a:t>Apples </a:t>
            </a:r>
            <a:r>
              <a:rPr lang="de-DE" sz="800" dirty="0">
                <a:solidFill>
                  <a:srgbClr val="ADADE0"/>
                </a:solidFill>
                <a:latin typeface="Arial" charset="0"/>
                <a:ea typeface="Arial" charset="0"/>
                <a:cs typeface="Arial" charset="0"/>
              </a:rPr>
              <a:t>“App Store” für Entwickler und </a:t>
            </a:r>
            <a:r>
              <a:rPr lang="de-DE" sz="800" dirty="0" smtClean="0">
                <a:solidFill>
                  <a:srgbClr val="ADADE0"/>
                </a:solidFill>
                <a:latin typeface="Arial" charset="0"/>
                <a:ea typeface="Arial" charset="0"/>
                <a:cs typeface="Arial" charset="0"/>
              </a:rPr>
              <a:t>Konsumenten</a:t>
            </a:r>
          </a:p>
          <a:p>
            <a:pPr marL="628650" lvl="1" indent="-171450">
              <a:spcAft>
                <a:spcPts val="600"/>
              </a:spcAft>
              <a:buFont typeface="Symbol" panose="05050102010706020507" pitchFamily="18" charset="2"/>
              <a:buChar char="-"/>
            </a:pPr>
            <a:r>
              <a:rPr lang="de-DE" sz="800" dirty="0" smtClean="0">
                <a:solidFill>
                  <a:srgbClr val="ADADE0"/>
                </a:solidFill>
                <a:latin typeface="Arial" charset="0"/>
                <a:ea typeface="Arial" charset="0"/>
                <a:cs typeface="Arial" charset="0"/>
              </a:rPr>
              <a:t>Googles </a:t>
            </a:r>
            <a:r>
              <a:rPr lang="de-DE" sz="800" dirty="0">
                <a:solidFill>
                  <a:srgbClr val="ADADE0"/>
                </a:solidFill>
                <a:latin typeface="Arial" charset="0"/>
                <a:ea typeface="Arial" charset="0"/>
                <a:cs typeface="Arial" charset="0"/>
              </a:rPr>
              <a:t>“Anzeigenplattform” für Websites und Werbetreibende</a:t>
            </a:r>
          </a:p>
          <a:p>
            <a:pPr marL="171450" indent="-171450">
              <a:spcAft>
                <a:spcPts val="600"/>
              </a:spcAft>
              <a:buClr>
                <a:srgbClr val="4747BB"/>
              </a:buClr>
              <a:buFont typeface="Arial" charset="0"/>
              <a:buChar char="•"/>
            </a:pPr>
            <a:r>
              <a:rPr lang="de-DE" b="1" dirty="0" smtClean="0">
                <a:solidFill>
                  <a:srgbClr val="4747BB"/>
                </a:solidFill>
              </a:rPr>
              <a:t>Weitere Definition</a:t>
            </a:r>
            <a:r>
              <a:rPr lang="de-DE" dirty="0" smtClean="0">
                <a:solidFill>
                  <a:srgbClr val="4747BB"/>
                </a:solidFill>
              </a:rPr>
              <a:t>  </a:t>
            </a:r>
            <a:r>
              <a:rPr lang="de-DE" dirty="0">
                <a:solidFill>
                  <a:srgbClr val="4747BB"/>
                </a:solidFill>
              </a:rPr>
              <a:t>Vermittler, der Nutzergruppen zusammenführt, um den wirtschaftlichen oder sozialen Austausch zu </a:t>
            </a:r>
            <a:r>
              <a:rPr lang="de-DE" dirty="0" smtClean="0">
                <a:solidFill>
                  <a:srgbClr val="4747BB"/>
                </a:solidFill>
              </a:rPr>
              <a:t>erleichtern</a:t>
            </a:r>
            <a:endParaRPr lang="de-DE" dirty="0">
              <a:solidFill>
                <a:srgbClr val="4747BB"/>
              </a:solidFill>
            </a:endParaRPr>
          </a:p>
          <a:p>
            <a:pPr marL="628650" lvl="1" indent="-171450">
              <a:spcAft>
                <a:spcPts val="600"/>
              </a:spcAft>
              <a:buFont typeface="Symbol" panose="05050102010706020507" pitchFamily="18" charset="2"/>
              <a:buChar char="-"/>
            </a:pPr>
            <a:r>
              <a:rPr lang="de-DE" sz="800" dirty="0">
                <a:solidFill>
                  <a:srgbClr val="ADADE0"/>
                </a:solidFill>
                <a:latin typeface="Arial" charset="0"/>
                <a:ea typeface="Arial" charset="0"/>
                <a:cs typeface="Arial" charset="0"/>
              </a:rPr>
              <a:t>Zahlungsnetzwerke:  Visa, </a:t>
            </a:r>
            <a:r>
              <a:rPr lang="de-DE" sz="800" dirty="0" err="1">
                <a:solidFill>
                  <a:srgbClr val="ADADE0"/>
                </a:solidFill>
                <a:latin typeface="Arial" charset="0"/>
                <a:ea typeface="Arial" charset="0"/>
                <a:cs typeface="Arial" charset="0"/>
              </a:rPr>
              <a:t>Mastercard</a:t>
            </a:r>
            <a:r>
              <a:rPr lang="de-DE" sz="800" dirty="0">
                <a:solidFill>
                  <a:srgbClr val="ADADE0"/>
                </a:solidFill>
                <a:latin typeface="Arial" charset="0"/>
                <a:ea typeface="Arial" charset="0"/>
                <a:cs typeface="Arial" charset="0"/>
              </a:rPr>
              <a:t>, </a:t>
            </a:r>
            <a:r>
              <a:rPr lang="de-DE" sz="800" dirty="0" err="1">
                <a:solidFill>
                  <a:srgbClr val="ADADE0"/>
                </a:solidFill>
                <a:latin typeface="Arial" charset="0"/>
                <a:ea typeface="Arial" charset="0"/>
                <a:cs typeface="Arial" charset="0"/>
              </a:rPr>
              <a:t>Paypal</a:t>
            </a:r>
            <a:r>
              <a:rPr lang="de-DE" sz="800" dirty="0">
                <a:solidFill>
                  <a:srgbClr val="ADADE0"/>
                </a:solidFill>
                <a:latin typeface="Arial" charset="0"/>
                <a:ea typeface="Arial" charset="0"/>
                <a:cs typeface="Arial" charset="0"/>
              </a:rPr>
              <a:t>, </a:t>
            </a:r>
            <a:r>
              <a:rPr lang="de-DE" sz="800" dirty="0" err="1">
                <a:solidFill>
                  <a:srgbClr val="ADADE0"/>
                </a:solidFill>
                <a:latin typeface="Arial" charset="0"/>
                <a:ea typeface="Arial" charset="0"/>
                <a:cs typeface="Arial" charset="0"/>
              </a:rPr>
              <a:t>Paypal</a:t>
            </a:r>
            <a:r>
              <a:rPr lang="de-DE" sz="800" dirty="0">
                <a:solidFill>
                  <a:srgbClr val="ADADE0"/>
                </a:solidFill>
                <a:latin typeface="Arial" charset="0"/>
                <a:ea typeface="Arial" charset="0"/>
                <a:cs typeface="Arial" charset="0"/>
              </a:rPr>
              <a:t> Soziale Plattformen:  Facebook, Twitter, </a:t>
            </a:r>
            <a:r>
              <a:rPr lang="de-DE" sz="800" dirty="0" smtClean="0">
                <a:solidFill>
                  <a:srgbClr val="ADADE0"/>
                </a:solidFill>
                <a:latin typeface="Arial" charset="0"/>
                <a:ea typeface="Arial" charset="0"/>
                <a:cs typeface="Arial" charset="0"/>
              </a:rPr>
              <a:t>Match.com</a:t>
            </a:r>
            <a:endParaRPr lang="de-DE" sz="800" dirty="0">
              <a:solidFill>
                <a:srgbClr val="ADADE0"/>
              </a:solidFill>
              <a:latin typeface="Arial" charset="0"/>
              <a:ea typeface="Arial" charset="0"/>
              <a:cs typeface="Arial" charset="0"/>
            </a:endParaRPr>
          </a:p>
          <a:p>
            <a:pPr marL="628650" lvl="1" indent="-171450">
              <a:spcAft>
                <a:spcPts val="600"/>
              </a:spcAft>
              <a:buFont typeface="Symbol" panose="05050102010706020507" pitchFamily="18" charset="2"/>
              <a:buChar char="-"/>
            </a:pPr>
            <a:r>
              <a:rPr lang="de-DE" sz="800" dirty="0">
                <a:solidFill>
                  <a:srgbClr val="ADADE0"/>
                </a:solidFill>
                <a:latin typeface="Arial" charset="0"/>
                <a:ea typeface="Arial" charset="0"/>
                <a:cs typeface="Arial" charset="0"/>
              </a:rPr>
              <a:t>Inhalte-Medien (Zeitungen, Websites):  Werbetreibende, Konsumenten, </a:t>
            </a:r>
            <a:r>
              <a:rPr lang="de-DE" sz="800" dirty="0" smtClean="0">
                <a:solidFill>
                  <a:srgbClr val="ADADE0"/>
                </a:solidFill>
                <a:latin typeface="Arial" charset="0"/>
                <a:ea typeface="Arial" charset="0"/>
                <a:cs typeface="Arial" charset="0"/>
              </a:rPr>
              <a:t>Inhalte</a:t>
            </a:r>
            <a:endParaRPr lang="de-DE" sz="800" dirty="0">
              <a:solidFill>
                <a:srgbClr val="ADADE0"/>
              </a:solidFill>
              <a:latin typeface="Arial" charset="0"/>
              <a:ea typeface="Arial" charset="0"/>
              <a:cs typeface="Arial" charset="0"/>
            </a:endParaRPr>
          </a:p>
        </p:txBody>
      </p:sp>
      <p:sp>
        <p:nvSpPr>
          <p:cNvPr id="27" name="Textplatzhalter 26"/>
          <p:cNvSpPr>
            <a:spLocks noGrp="1"/>
          </p:cNvSpPr>
          <p:nvPr>
            <p:ph type="body" idx="10"/>
          </p:nvPr>
        </p:nvSpPr>
        <p:spPr>
          <a:xfrm>
            <a:off x="120386" y="587376"/>
            <a:ext cx="4369325" cy="169277"/>
          </a:xfrm>
        </p:spPr>
        <p:txBody>
          <a:bodyPr/>
          <a:lstStyle/>
          <a:p>
            <a:r>
              <a:rPr lang="de-DE" dirty="0" smtClean="0"/>
              <a:t>Was </a:t>
            </a:r>
            <a:r>
              <a:rPr lang="de-DE" dirty="0"/>
              <a:t>ist eine zweiseitige Plattform</a:t>
            </a:r>
            <a:r>
              <a:rPr lang="de-DE" dirty="0" smtClean="0"/>
              <a:t>?</a:t>
            </a:r>
            <a:endParaRPr lang="de-DE" dirty="0"/>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21</a:t>
            </a:r>
            <a:endParaRPr lang="de-DE" dirty="0">
              <a:solidFill>
                <a:srgbClr val="4747BB"/>
              </a:solidFill>
            </a:endParaRPr>
          </a:p>
        </p:txBody>
      </p:sp>
      <p:sp>
        <p:nvSpPr>
          <p:cNvPr id="7" name="Textfeld 6"/>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platzhalter 19"/>
          <p:cNvSpPr>
            <a:spLocks noGrp="1"/>
          </p:cNvSpPr>
          <p:nvPr>
            <p:ph type="body" idx="1"/>
          </p:nvPr>
        </p:nvSpPr>
        <p:spPr>
          <a:xfrm>
            <a:off x="120387" y="832870"/>
            <a:ext cx="4369325" cy="2000548"/>
          </a:xfrm>
        </p:spPr>
        <p:txBody>
          <a:bodyPr/>
          <a:lstStyle/>
          <a:p>
            <a:pPr>
              <a:spcAft>
                <a:spcPts val="600"/>
              </a:spcAft>
              <a:buClr>
                <a:srgbClr val="4747BB"/>
              </a:buClr>
            </a:pPr>
            <a:endParaRPr lang="de-DE" dirty="0" smtClean="0">
              <a:solidFill>
                <a:srgbClr val="4747BB"/>
              </a:solidFill>
            </a:endParaRPr>
          </a:p>
          <a:p>
            <a:pPr marL="171450" indent="-171450">
              <a:spcAft>
                <a:spcPts val="600"/>
              </a:spcAft>
              <a:buClr>
                <a:srgbClr val="4747BB"/>
              </a:buClr>
              <a:buFont typeface="Arial" charset="0"/>
              <a:buChar char="•"/>
            </a:pPr>
            <a:r>
              <a:rPr lang="de-DE" dirty="0" smtClean="0">
                <a:solidFill>
                  <a:srgbClr val="4747BB"/>
                </a:solidFill>
              </a:rPr>
              <a:t>Leitgedanke </a:t>
            </a:r>
            <a:r>
              <a:rPr lang="de-DE" dirty="0">
                <a:solidFill>
                  <a:srgbClr val="4747BB"/>
                </a:solidFill>
              </a:rPr>
              <a:t>bei der ökonomischen Analyse von Plattformen ist, dass sie auf einem Markt mit Netzwerkeffekten </a:t>
            </a:r>
            <a:r>
              <a:rPr lang="de-DE" dirty="0" smtClean="0">
                <a:solidFill>
                  <a:srgbClr val="4747BB"/>
                </a:solidFill>
              </a:rPr>
              <a:t>agieren</a:t>
            </a:r>
            <a:endParaRPr lang="de-DE" dirty="0">
              <a:solidFill>
                <a:srgbClr val="4747BB"/>
              </a:solidFill>
            </a:endParaRPr>
          </a:p>
          <a:p>
            <a:pPr marL="171450" indent="-171450">
              <a:spcAft>
                <a:spcPts val="600"/>
              </a:spcAft>
              <a:buClr>
                <a:srgbClr val="4747BB"/>
              </a:buClr>
              <a:buFont typeface="Arial" charset="0"/>
              <a:buChar char="•"/>
            </a:pPr>
            <a:r>
              <a:rPr lang="de-DE" dirty="0">
                <a:solidFill>
                  <a:srgbClr val="4747BB"/>
                </a:solidFill>
              </a:rPr>
              <a:t>Beispiele:</a:t>
            </a:r>
          </a:p>
          <a:p>
            <a:pPr marL="628650" lvl="1" indent="-171450">
              <a:spcAft>
                <a:spcPts val="600"/>
              </a:spcAft>
              <a:buClr>
                <a:srgbClr val="4747BB"/>
              </a:buClr>
              <a:buFont typeface="Symbol" panose="05050102010706020507" pitchFamily="18" charset="2"/>
              <a:buChar char="-"/>
            </a:pPr>
            <a:r>
              <a:rPr lang="de-DE" sz="800" dirty="0">
                <a:solidFill>
                  <a:srgbClr val="ADADE0"/>
                </a:solidFill>
                <a:latin typeface="Arial" charset="0"/>
                <a:ea typeface="Arial" charset="0"/>
                <a:cs typeface="Arial" charset="0"/>
              </a:rPr>
              <a:t>Käufer wollen Visa-Karten halten, weil sie weithin akzeptiert werden, und Händler wollen sie akzeptieren, weil die meisten Kunden sie haben</a:t>
            </a:r>
            <a:r>
              <a:rPr lang="de-DE" sz="800" dirty="0" smtClean="0">
                <a:solidFill>
                  <a:srgbClr val="ADADE0"/>
                </a:solidFill>
                <a:latin typeface="Arial" charset="0"/>
                <a:ea typeface="Arial" charset="0"/>
                <a:cs typeface="Arial" charset="0"/>
              </a:rPr>
              <a:t>.</a:t>
            </a:r>
          </a:p>
          <a:p>
            <a:pPr marL="628650" lvl="1" indent="-171450">
              <a:spcAft>
                <a:spcPts val="600"/>
              </a:spcAft>
              <a:buClr>
                <a:srgbClr val="4747BB"/>
              </a:buClr>
              <a:buFont typeface="Symbol" panose="05050102010706020507" pitchFamily="18" charset="2"/>
              <a:buChar char="-"/>
            </a:pPr>
            <a:r>
              <a:rPr lang="de-DE" sz="800" dirty="0" smtClean="0">
                <a:solidFill>
                  <a:srgbClr val="ADADE0"/>
                </a:solidFill>
                <a:latin typeface="Arial" charset="0"/>
                <a:ea typeface="Arial" charset="0"/>
                <a:cs typeface="Arial" charset="0"/>
              </a:rPr>
              <a:t>Entwickler </a:t>
            </a:r>
            <a:r>
              <a:rPr lang="de-DE" sz="800" dirty="0">
                <a:solidFill>
                  <a:srgbClr val="ADADE0"/>
                </a:solidFill>
                <a:latin typeface="Arial" charset="0"/>
                <a:ea typeface="Arial" charset="0"/>
                <a:cs typeface="Arial" charset="0"/>
              </a:rPr>
              <a:t>wollen Produkte für Windows, iPhone und Android entwickeln, da die Kundenbasis sehr groß </a:t>
            </a:r>
            <a:r>
              <a:rPr lang="de-DE" sz="800" dirty="0" smtClean="0">
                <a:solidFill>
                  <a:srgbClr val="ADADE0"/>
                </a:solidFill>
                <a:latin typeface="Arial" charset="0"/>
                <a:ea typeface="Arial" charset="0"/>
                <a:cs typeface="Arial" charset="0"/>
              </a:rPr>
              <a:t>ist </a:t>
            </a:r>
          </a:p>
          <a:p>
            <a:pPr marL="628650" lvl="1" indent="-171450">
              <a:spcAft>
                <a:spcPts val="600"/>
              </a:spcAft>
              <a:buClr>
                <a:srgbClr val="4747BB"/>
              </a:buClr>
              <a:buFont typeface="Symbol" panose="05050102010706020507" pitchFamily="18" charset="2"/>
              <a:buChar char="-"/>
            </a:pPr>
            <a:r>
              <a:rPr lang="de-DE" sz="800" dirty="0" smtClean="0">
                <a:solidFill>
                  <a:srgbClr val="ADADE0"/>
                </a:solidFill>
                <a:latin typeface="Arial" charset="0"/>
                <a:ea typeface="Arial" charset="0"/>
                <a:cs typeface="Arial" charset="0"/>
              </a:rPr>
              <a:t>Die Verbraucher </a:t>
            </a:r>
            <a:r>
              <a:rPr lang="de-DE" sz="800" dirty="0">
                <a:solidFill>
                  <a:srgbClr val="ADADE0"/>
                </a:solidFill>
                <a:latin typeface="Arial" charset="0"/>
                <a:ea typeface="Arial" charset="0"/>
                <a:cs typeface="Arial" charset="0"/>
              </a:rPr>
              <a:t>werden zum Teil durch die Anwendungen </a:t>
            </a:r>
            <a:r>
              <a:rPr lang="de-DE" sz="800" dirty="0" smtClean="0">
                <a:solidFill>
                  <a:srgbClr val="ADADE0"/>
                </a:solidFill>
                <a:latin typeface="Arial" charset="0"/>
                <a:ea typeface="Arial" charset="0"/>
                <a:cs typeface="Arial" charset="0"/>
              </a:rPr>
              <a:t>angezogen</a:t>
            </a:r>
          </a:p>
          <a:p>
            <a:pPr marL="628650" lvl="1" indent="-171450">
              <a:spcAft>
                <a:spcPts val="600"/>
              </a:spcAft>
              <a:buClr>
                <a:srgbClr val="4747BB"/>
              </a:buClr>
              <a:buFont typeface="Symbol" panose="05050102010706020507" pitchFamily="18" charset="2"/>
              <a:buChar char="-"/>
            </a:pPr>
            <a:r>
              <a:rPr lang="de-DE" sz="800" dirty="0" smtClean="0">
                <a:solidFill>
                  <a:srgbClr val="ADADE0"/>
                </a:solidFill>
                <a:latin typeface="Arial" charset="0"/>
                <a:ea typeface="Arial" charset="0"/>
                <a:cs typeface="Arial" charset="0"/>
              </a:rPr>
              <a:t>Werbetreibende </a:t>
            </a:r>
            <a:r>
              <a:rPr lang="de-DE" sz="800" dirty="0">
                <a:solidFill>
                  <a:srgbClr val="ADADE0"/>
                </a:solidFill>
                <a:latin typeface="Arial" charset="0"/>
                <a:ea typeface="Arial" charset="0"/>
                <a:cs typeface="Arial" charset="0"/>
              </a:rPr>
              <a:t>platzieren ihre Werbung in den Zeitungen, die viel gelesen werden.  Leser kaufen aber eventuell lieber Zeitungen mit weniger </a:t>
            </a:r>
            <a:r>
              <a:rPr lang="de-DE" sz="800" dirty="0" smtClean="0">
                <a:solidFill>
                  <a:srgbClr val="ADADE0"/>
                </a:solidFill>
                <a:latin typeface="Arial" charset="0"/>
                <a:ea typeface="Arial" charset="0"/>
                <a:cs typeface="Arial" charset="0"/>
              </a:rPr>
              <a:t>Werbung</a:t>
            </a:r>
            <a:endParaRPr lang="de-DE" sz="800" dirty="0">
              <a:solidFill>
                <a:srgbClr val="ADADE0"/>
              </a:solidFill>
              <a:latin typeface="Arial" charset="0"/>
              <a:ea typeface="Arial" charset="0"/>
              <a:cs typeface="Arial" charset="0"/>
            </a:endParaRPr>
          </a:p>
        </p:txBody>
      </p:sp>
      <p:sp>
        <p:nvSpPr>
          <p:cNvPr id="23" name="Textplatzhalter 22"/>
          <p:cNvSpPr>
            <a:spLocks noGrp="1"/>
          </p:cNvSpPr>
          <p:nvPr>
            <p:ph type="body" idx="10"/>
          </p:nvPr>
        </p:nvSpPr>
        <p:spPr>
          <a:xfrm>
            <a:off x="120386" y="587376"/>
            <a:ext cx="4369325" cy="169277"/>
          </a:xfrm>
        </p:spPr>
        <p:txBody>
          <a:bodyPr/>
          <a:lstStyle/>
          <a:p>
            <a:r>
              <a:rPr lang="de-DE" dirty="0"/>
              <a:t>Was sind </a:t>
            </a:r>
            <a:r>
              <a:rPr lang="de-DE" dirty="0" err="1"/>
              <a:t>Netzwerkeﬀekte</a:t>
            </a:r>
            <a:r>
              <a:rPr lang="de-DE" dirty="0" smtClean="0"/>
              <a:t>?</a:t>
            </a:r>
            <a:endParaRPr lang="de-DE" dirty="0"/>
          </a:p>
        </p:txBody>
      </p:sp>
      <p:sp>
        <p:nvSpPr>
          <p:cNvPr id="5" name="object 5"/>
          <p:cNvSpPr txBox="1">
            <a:spLocks noGrp="1"/>
          </p:cNvSpPr>
          <p:nvPr>
            <p:ph type="title"/>
          </p:nvPr>
        </p:nvSpPr>
        <p:spPr>
          <a:xfrm>
            <a:off x="95301" y="243231"/>
            <a:ext cx="4419496" cy="207645"/>
          </a:xfrm>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22</a:t>
            </a:r>
            <a:endParaRPr lang="de-DE" dirty="0">
              <a:solidFill>
                <a:srgbClr val="4747BB"/>
              </a:solidFill>
            </a:endParaRPr>
          </a:p>
        </p:txBody>
      </p:sp>
      <p:sp>
        <p:nvSpPr>
          <p:cNvPr id="7" name="Textfeld 6"/>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platzhalter 20"/>
          <p:cNvSpPr>
            <a:spLocks noGrp="1"/>
          </p:cNvSpPr>
          <p:nvPr>
            <p:ph type="body" idx="1"/>
          </p:nvPr>
        </p:nvSpPr>
        <p:spPr>
          <a:xfrm>
            <a:off x="120387" y="832870"/>
            <a:ext cx="4369325" cy="2169825"/>
          </a:xfrm>
        </p:spPr>
        <p:txBody>
          <a:bodyPr/>
          <a:lstStyle/>
          <a:p>
            <a:pPr marL="228600" indent="-228600">
              <a:spcAft>
                <a:spcPts val="600"/>
              </a:spcAft>
              <a:buClr>
                <a:srgbClr val="4747BB"/>
              </a:buClr>
              <a:buFont typeface="Arial" panose="020B0604020202020204" pitchFamily="34" charset="0"/>
              <a:buChar char="•"/>
            </a:pPr>
            <a:r>
              <a:rPr lang="de-DE" dirty="0">
                <a:solidFill>
                  <a:srgbClr val="4747BB"/>
                </a:solidFill>
              </a:rPr>
              <a:t>Indirekte Netzwerkeffekte </a:t>
            </a:r>
            <a:r>
              <a:rPr lang="de-DE" dirty="0" err="1">
                <a:solidFill>
                  <a:srgbClr val="4747BB"/>
                </a:solidFill>
              </a:rPr>
              <a:t>beeinﬂussen</a:t>
            </a:r>
            <a:r>
              <a:rPr lang="de-DE" dirty="0">
                <a:solidFill>
                  <a:srgbClr val="4747BB"/>
                </a:solidFill>
              </a:rPr>
              <a:t> . . </a:t>
            </a:r>
            <a:r>
              <a:rPr lang="de-DE" dirty="0" smtClean="0">
                <a:solidFill>
                  <a:srgbClr val="4747BB"/>
                </a:solidFill>
              </a:rPr>
              <a:t>.</a:t>
            </a:r>
          </a:p>
          <a:p>
            <a:pPr marL="685800" lvl="1" indent="-228600">
              <a:spcAft>
                <a:spcPts val="600"/>
              </a:spcAft>
              <a:buClr>
                <a:srgbClr val="4747BB"/>
              </a:buClr>
              <a:buFont typeface="Symbol" panose="05050102010706020507" pitchFamily="18" charset="2"/>
              <a:buChar char="-"/>
            </a:pPr>
            <a:r>
              <a:rPr lang="de-DE" sz="800" dirty="0">
                <a:solidFill>
                  <a:srgbClr val="4747BB"/>
                </a:solidFill>
                <a:latin typeface="Arial" charset="0"/>
                <a:ea typeface="Arial" charset="0"/>
                <a:cs typeface="Arial" charset="0"/>
              </a:rPr>
              <a:t>.</a:t>
            </a:r>
            <a:r>
              <a:rPr lang="de-DE" sz="800" dirty="0" smtClean="0">
                <a:solidFill>
                  <a:srgbClr val="4747BB"/>
                </a:solidFill>
                <a:latin typeface="Arial" charset="0"/>
                <a:ea typeface="Arial" charset="0"/>
                <a:cs typeface="Arial" charset="0"/>
              </a:rPr>
              <a:t> </a:t>
            </a:r>
            <a:r>
              <a:rPr lang="de-DE" sz="800" dirty="0">
                <a:solidFill>
                  <a:srgbClr val="4747BB"/>
                </a:solidFill>
                <a:latin typeface="Arial" charset="0"/>
                <a:ea typeface="Arial" charset="0"/>
                <a:cs typeface="Arial" charset="0"/>
              </a:rPr>
              <a:t>. . das Preissetzungsverhalten der </a:t>
            </a:r>
            <a:r>
              <a:rPr lang="de-DE" sz="800" dirty="0" smtClean="0">
                <a:solidFill>
                  <a:srgbClr val="4747BB"/>
                </a:solidFill>
                <a:latin typeface="Arial" charset="0"/>
                <a:ea typeface="Arial" charset="0"/>
                <a:cs typeface="Arial" charset="0"/>
              </a:rPr>
              <a:t>Plattformen</a:t>
            </a:r>
          </a:p>
          <a:p>
            <a:pPr marL="685800" lvl="1" indent="-228600">
              <a:spcAft>
                <a:spcPts val="600"/>
              </a:spcAft>
              <a:buClr>
                <a:srgbClr val="4747BB"/>
              </a:buClr>
              <a:buFont typeface="Symbol" panose="05050102010706020507" pitchFamily="18" charset="2"/>
              <a:buChar char="-"/>
            </a:pPr>
            <a:r>
              <a:rPr lang="de-DE" sz="800" dirty="0" smtClean="0">
                <a:solidFill>
                  <a:srgbClr val="4747BB"/>
                </a:solidFill>
                <a:latin typeface="Arial" charset="0"/>
                <a:ea typeface="Arial" charset="0"/>
                <a:cs typeface="Arial" charset="0"/>
              </a:rPr>
              <a:t>. </a:t>
            </a:r>
            <a:r>
              <a:rPr lang="de-DE" sz="800" dirty="0">
                <a:solidFill>
                  <a:srgbClr val="4747BB"/>
                </a:solidFill>
                <a:latin typeface="Arial" charset="0"/>
                <a:ea typeface="Arial" charset="0"/>
                <a:cs typeface="Arial" charset="0"/>
              </a:rPr>
              <a:t>. . die Wettbewerbsdynamik auf dem </a:t>
            </a:r>
            <a:r>
              <a:rPr lang="de-DE" sz="800" dirty="0" smtClean="0">
                <a:solidFill>
                  <a:srgbClr val="4747BB"/>
                </a:solidFill>
                <a:latin typeface="Arial" charset="0"/>
                <a:ea typeface="Arial" charset="0"/>
                <a:cs typeface="Arial" charset="0"/>
              </a:rPr>
              <a:t>Markt</a:t>
            </a:r>
          </a:p>
          <a:p>
            <a:pPr marL="685800" lvl="1" indent="-228600">
              <a:spcAft>
                <a:spcPts val="600"/>
              </a:spcAft>
              <a:buClr>
                <a:srgbClr val="4747BB"/>
              </a:buClr>
              <a:buFont typeface="Symbol" panose="05050102010706020507" pitchFamily="18" charset="2"/>
              <a:buChar char="-"/>
            </a:pPr>
            <a:r>
              <a:rPr lang="de-DE" sz="800" dirty="0" smtClean="0">
                <a:solidFill>
                  <a:srgbClr val="4747BB"/>
                </a:solidFill>
                <a:latin typeface="Arial" charset="0"/>
                <a:ea typeface="Arial" charset="0"/>
                <a:cs typeface="Arial" charset="0"/>
              </a:rPr>
              <a:t>. </a:t>
            </a:r>
            <a:r>
              <a:rPr lang="de-DE" sz="800" dirty="0">
                <a:solidFill>
                  <a:srgbClr val="4747BB"/>
                </a:solidFill>
                <a:latin typeface="Arial" charset="0"/>
                <a:ea typeface="Arial" charset="0"/>
                <a:cs typeface="Arial" charset="0"/>
              </a:rPr>
              <a:t>. . die Konsumentenrente</a:t>
            </a:r>
          </a:p>
          <a:p>
            <a:pPr marL="228600" indent="-228600">
              <a:spcAft>
                <a:spcPts val="600"/>
              </a:spcAft>
              <a:buClr>
                <a:srgbClr val="4747BB"/>
              </a:buClr>
              <a:buFont typeface="Arial" panose="020B0604020202020204" pitchFamily="34" charset="0"/>
              <a:buChar char="•"/>
            </a:pPr>
            <a:r>
              <a:rPr lang="de-DE" dirty="0">
                <a:solidFill>
                  <a:srgbClr val="4747BB"/>
                </a:solidFill>
              </a:rPr>
              <a:t>Plattformmärkte entwickeln sich meistens sehr </a:t>
            </a:r>
            <a:r>
              <a:rPr lang="de-DE" dirty="0" smtClean="0">
                <a:solidFill>
                  <a:srgbClr val="4747BB"/>
                </a:solidFill>
              </a:rPr>
              <a:t>dynamisch </a:t>
            </a:r>
          </a:p>
          <a:p>
            <a:pPr marL="228600" indent="-228600">
              <a:spcAft>
                <a:spcPts val="600"/>
              </a:spcAft>
              <a:buClr>
                <a:srgbClr val="4747BB"/>
              </a:buClr>
              <a:buFont typeface="Arial" panose="020B0604020202020204" pitchFamily="34" charset="0"/>
              <a:buChar char="•"/>
            </a:pPr>
            <a:r>
              <a:rPr lang="de-DE" dirty="0" smtClean="0">
                <a:solidFill>
                  <a:srgbClr val="4747BB"/>
                </a:solidFill>
              </a:rPr>
              <a:t>Die </a:t>
            </a:r>
            <a:r>
              <a:rPr lang="de-DE" dirty="0">
                <a:solidFill>
                  <a:srgbClr val="4747BB"/>
                </a:solidFill>
              </a:rPr>
              <a:t>Marktzutrittsbarrieren sind z.T. extrem gering</a:t>
            </a:r>
          </a:p>
          <a:p>
            <a:pPr>
              <a:spcAft>
                <a:spcPts val="600"/>
              </a:spcAft>
            </a:pPr>
            <a:endParaRPr lang="de-DE" dirty="0">
              <a:solidFill>
                <a:srgbClr val="4747BB"/>
              </a:solidFill>
            </a:endParaRPr>
          </a:p>
          <a:p>
            <a:pPr>
              <a:spcAft>
                <a:spcPts val="600"/>
              </a:spcAft>
            </a:pPr>
            <a:r>
              <a:rPr lang="de-DE" dirty="0" smtClean="0">
                <a:solidFill>
                  <a:srgbClr val="4747BB"/>
                </a:solidFill>
                <a:sym typeface="Wingdings"/>
              </a:rPr>
              <a:t> </a:t>
            </a:r>
            <a:r>
              <a:rPr lang="de-DE" dirty="0" smtClean="0">
                <a:solidFill>
                  <a:srgbClr val="4747BB"/>
                </a:solidFill>
              </a:rPr>
              <a:t>Die Ökonomik </a:t>
            </a:r>
            <a:r>
              <a:rPr lang="de-DE" dirty="0">
                <a:solidFill>
                  <a:srgbClr val="4747BB"/>
                </a:solidFill>
              </a:rPr>
              <a:t>hat mit der „Theorie der zweiseitigen Märkte“ ein </a:t>
            </a:r>
            <a:r>
              <a:rPr lang="de-DE" dirty="0" smtClean="0">
                <a:solidFill>
                  <a:srgbClr val="4747BB"/>
                </a:solidFill>
              </a:rPr>
              <a:t/>
            </a:r>
            <a:br>
              <a:rPr lang="de-DE" dirty="0" smtClean="0">
                <a:solidFill>
                  <a:srgbClr val="4747BB"/>
                </a:solidFill>
              </a:rPr>
            </a:br>
            <a:r>
              <a:rPr lang="de-DE" dirty="0" smtClean="0">
                <a:solidFill>
                  <a:srgbClr val="4747BB"/>
                </a:solidFill>
              </a:rPr>
              <a:t>     Tool </a:t>
            </a:r>
            <a:r>
              <a:rPr lang="de-DE" dirty="0">
                <a:solidFill>
                  <a:srgbClr val="4747BB"/>
                </a:solidFill>
              </a:rPr>
              <a:t>entwickelt, um die neuen Situationen zu analysieren</a:t>
            </a:r>
          </a:p>
          <a:p>
            <a:pPr>
              <a:spcAft>
                <a:spcPts val="600"/>
              </a:spcAft>
            </a:pPr>
            <a:endParaRPr lang="de-DE" dirty="0">
              <a:solidFill>
                <a:srgbClr val="4747BB"/>
              </a:solidFill>
            </a:endParaRPr>
          </a:p>
        </p:txBody>
      </p:sp>
      <p:sp>
        <p:nvSpPr>
          <p:cNvPr id="23" name="Textplatzhalter 22"/>
          <p:cNvSpPr>
            <a:spLocks noGrp="1"/>
          </p:cNvSpPr>
          <p:nvPr>
            <p:ph type="body" idx="10"/>
          </p:nvPr>
        </p:nvSpPr>
        <p:spPr>
          <a:xfrm>
            <a:off x="120386" y="587376"/>
            <a:ext cx="4369325" cy="169277"/>
          </a:xfrm>
        </p:spPr>
        <p:txBody>
          <a:bodyPr/>
          <a:lstStyle/>
          <a:p>
            <a:r>
              <a:rPr lang="de-DE" dirty="0"/>
              <a:t>Besonderheiten von </a:t>
            </a:r>
            <a:r>
              <a:rPr lang="de-DE" dirty="0" smtClean="0"/>
              <a:t>Plattformmärkten</a:t>
            </a:r>
            <a:endParaRPr lang="de-DE" dirty="0"/>
          </a:p>
        </p:txBody>
      </p:sp>
      <p:sp>
        <p:nvSpPr>
          <p:cNvPr id="4" name="object 5"/>
          <p:cNvSpPr txBox="1">
            <a:spLocks noGrp="1"/>
          </p:cNvSpPr>
          <p:nvPr>
            <p:ph type="title"/>
          </p:nvPr>
        </p:nvSpPr>
        <p:spPr>
          <a:xfrm>
            <a:off x="95301" y="243231"/>
            <a:ext cx="4419496" cy="207645"/>
          </a:xfrm>
          <a:prstGeom prst="rect">
            <a:avLst/>
          </a:prstGeom>
        </p:spPr>
        <p:txBody>
          <a:bodyPr vert="horz" wrap="square" lIns="0" tIns="0" rIns="0" bIns="0" rtlCol="0">
            <a:spAutoFit/>
          </a:bodyPr>
          <a:lstStyle/>
          <a:p>
            <a:pPr marL="12700">
              <a:lnSpc>
                <a:spcPct val="100000"/>
              </a:lnSpc>
            </a:pPr>
            <a:r>
              <a:rPr spc="-20" dirty="0"/>
              <a:t>E</a:t>
            </a:r>
            <a:r>
              <a:rPr spc="-30" dirty="0"/>
              <a:t>i</a:t>
            </a:r>
            <a:r>
              <a:rPr spc="-50" dirty="0"/>
              <a:t>nführung</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23</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Einführung</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45757" y="1072832"/>
            <a:ext cx="3918585" cy="369332"/>
          </a:xfrm>
        </p:spPr>
        <p:txBody>
          <a:bodyPr/>
          <a:lstStyle/>
          <a:p>
            <a:pPr algn="ctr"/>
            <a:r>
              <a:rPr lang="de-DE" dirty="0" smtClean="0"/>
              <a:t>Grundlagen</a:t>
            </a:r>
            <a:br>
              <a:rPr lang="de-DE" dirty="0" smtClean="0"/>
            </a:br>
            <a:r>
              <a:rPr lang="de-DE" sz="1000" dirty="0" smtClean="0"/>
              <a:t>(</a:t>
            </a:r>
            <a:r>
              <a:rPr lang="de-DE" sz="1000" dirty="0" smtClean="0">
                <a:sym typeface="Wingdings" panose="05000000000000000000" pitchFamily="2" charset="2"/>
              </a:rPr>
              <a:t>Selbststudium  Buch</a:t>
            </a:r>
            <a:r>
              <a:rPr lang="de-DE" sz="1000" dirty="0" smtClean="0"/>
              <a:t>)</a:t>
            </a:r>
            <a:endParaRPr lang="de-DE" sz="1000" dirty="0"/>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24</a:t>
            </a:r>
            <a:endParaRPr lang="de-DE" dirty="0">
              <a:solidFill>
                <a:srgbClr val="4747BB"/>
              </a:solidFill>
            </a:endParaRPr>
          </a:p>
        </p:txBody>
      </p:sp>
    </p:spTree>
    <p:extLst>
      <p:ext uri="{BB962C8B-B14F-4D97-AF65-F5344CB8AC3E}">
        <p14:creationId xmlns:p14="http://schemas.microsoft.com/office/powerpoint/2010/main" val="2105837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platzhalter 20"/>
          <p:cNvSpPr>
            <a:spLocks noGrp="1"/>
          </p:cNvSpPr>
          <p:nvPr>
            <p:ph type="body" idx="1"/>
          </p:nvPr>
        </p:nvSpPr>
        <p:spPr>
          <a:xfrm>
            <a:off x="120387" y="832870"/>
            <a:ext cx="4369325" cy="630942"/>
          </a:xfrm>
        </p:spPr>
        <p:txBody>
          <a:bodyPr/>
          <a:lstStyle/>
          <a:p>
            <a:pPr marL="171450" indent="-171450">
              <a:buFont typeface="Arial" panose="020B0604020202020204" pitchFamily="34" charset="0"/>
              <a:buChar char="•"/>
            </a:pPr>
            <a:r>
              <a:rPr lang="de-DE" sz="1000" dirty="0">
                <a:solidFill>
                  <a:srgbClr val="4747BB"/>
                </a:solidFill>
              </a:rPr>
              <a:t>Nicht-Rivalität </a:t>
            </a:r>
          </a:p>
          <a:p>
            <a:pPr marL="171450" indent="-171450">
              <a:buFont typeface="Arial" panose="020B0604020202020204" pitchFamily="34" charset="0"/>
              <a:buChar char="•"/>
            </a:pPr>
            <a:r>
              <a:rPr lang="de-DE" sz="1000" dirty="0">
                <a:solidFill>
                  <a:srgbClr val="4747BB"/>
                </a:solidFill>
              </a:rPr>
              <a:t>Nicht-Ausschließbarkeit</a:t>
            </a:r>
          </a:p>
          <a:p>
            <a:pPr>
              <a:spcAft>
                <a:spcPts val="600"/>
              </a:spcAft>
            </a:pPr>
            <a:endParaRPr lang="de-DE" dirty="0">
              <a:solidFill>
                <a:srgbClr val="4747BB"/>
              </a:solidFill>
            </a:endParaRPr>
          </a:p>
        </p:txBody>
      </p:sp>
      <p:sp>
        <p:nvSpPr>
          <p:cNvPr id="23" name="Textplatzhalter 22"/>
          <p:cNvSpPr>
            <a:spLocks noGrp="1"/>
          </p:cNvSpPr>
          <p:nvPr>
            <p:ph type="body" idx="10"/>
          </p:nvPr>
        </p:nvSpPr>
        <p:spPr>
          <a:xfrm>
            <a:off x="120386" y="587376"/>
            <a:ext cx="4369325" cy="169277"/>
          </a:xfrm>
        </p:spPr>
        <p:txBody>
          <a:bodyPr/>
          <a:lstStyle/>
          <a:p>
            <a:r>
              <a:rPr lang="de-DE" b="1" i="0" dirty="0" smtClean="0"/>
              <a:t>Öffentliche Güter</a:t>
            </a:r>
            <a:endParaRPr lang="de-DE" b="1" i="0" dirty="0"/>
          </a:p>
        </p:txBody>
      </p:sp>
      <p:sp>
        <p:nvSpPr>
          <p:cNvPr id="4" name="object 5"/>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20" dirty="0" smtClean="0"/>
              <a:t>Grundlagen: Begriffe</a:t>
            </a:r>
            <a:endParaRPr spc="-50" dirty="0"/>
          </a:p>
        </p:txBody>
      </p:sp>
      <p:pic>
        <p:nvPicPr>
          <p:cNvPr id="2" name="Grafik 1"/>
          <p:cNvPicPr>
            <a:picLocks noChangeAspect="1"/>
          </p:cNvPicPr>
          <p:nvPr/>
        </p:nvPicPr>
        <p:blipFill>
          <a:blip r:embed="rId3"/>
          <a:stretch>
            <a:fillRect/>
          </a:stretch>
        </p:blipFill>
        <p:spPr>
          <a:xfrm>
            <a:off x="323850" y="1273175"/>
            <a:ext cx="4125342" cy="1928592"/>
          </a:xfrm>
          <a:prstGeom prst="rect">
            <a:avLst/>
          </a:prstGeom>
        </p:spPr>
      </p:pic>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25</a:t>
            </a:r>
            <a:endParaRPr lang="de-DE" dirty="0">
              <a:solidFill>
                <a:srgbClr val="4747BB"/>
              </a:solidFill>
            </a:endParaRPr>
          </a:p>
        </p:txBody>
      </p:sp>
      <p:sp>
        <p:nvSpPr>
          <p:cNvPr id="8" name="Textfeld 7"/>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Begriffe</a:t>
            </a:r>
            <a:endParaRPr lang="de-DE" sz="800" dirty="0">
              <a:solidFill>
                <a:schemeClr val="bg1"/>
              </a:solidFill>
            </a:endParaRPr>
          </a:p>
        </p:txBody>
      </p:sp>
    </p:spTree>
    <p:extLst>
      <p:ext uri="{BB962C8B-B14F-4D97-AF65-F5344CB8AC3E}">
        <p14:creationId xmlns:p14="http://schemas.microsoft.com/office/powerpoint/2010/main" val="747431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platzhalter 20"/>
          <p:cNvSpPr>
            <a:spLocks noGrp="1"/>
          </p:cNvSpPr>
          <p:nvPr>
            <p:ph type="body" idx="1"/>
          </p:nvPr>
        </p:nvSpPr>
        <p:spPr>
          <a:xfrm>
            <a:off x="120387" y="1059726"/>
            <a:ext cx="4369325" cy="1754326"/>
          </a:xfrm>
        </p:spPr>
        <p:txBody>
          <a:bodyPr/>
          <a:lstStyle/>
          <a:p>
            <a:pPr marL="171450" indent="-171450">
              <a:buFont typeface="Arial" panose="020B0604020202020204" pitchFamily="34" charset="0"/>
              <a:buChar char="•"/>
            </a:pPr>
            <a:r>
              <a:rPr lang="de-DE" b="1" dirty="0" smtClean="0">
                <a:solidFill>
                  <a:srgbClr val="4747BB"/>
                </a:solidFill>
              </a:rPr>
              <a:t>Suchgüter</a:t>
            </a:r>
            <a:r>
              <a:rPr lang="de-DE" b="1" dirty="0">
                <a:solidFill>
                  <a:srgbClr val="4747BB"/>
                </a:solidFill>
              </a:rPr>
              <a:t>: </a:t>
            </a:r>
            <a:r>
              <a:rPr lang="de-DE" dirty="0">
                <a:solidFill>
                  <a:srgbClr val="4747BB"/>
                </a:solidFill>
              </a:rPr>
              <a:t>Eigenschaften eines Produkts sind nicht bekannt, können aber vor dem Kauf beurteilt </a:t>
            </a:r>
            <a:r>
              <a:rPr lang="de-DE" dirty="0" smtClean="0">
                <a:solidFill>
                  <a:srgbClr val="4747BB"/>
                </a:solidFill>
              </a:rPr>
              <a:t>werden (bei Suchkosten) </a:t>
            </a:r>
            <a:endParaRPr lang="de-DE" dirty="0">
              <a:solidFill>
                <a:srgbClr val="4747BB"/>
              </a:solidFill>
            </a:endParaRPr>
          </a:p>
          <a:p>
            <a:pPr marL="171450" indent="-171450">
              <a:buFont typeface="Arial" panose="020B0604020202020204" pitchFamily="34" charset="0"/>
              <a:buChar char="•"/>
            </a:pPr>
            <a:r>
              <a:rPr lang="de-DE" b="1" dirty="0" smtClean="0">
                <a:solidFill>
                  <a:srgbClr val="4747BB"/>
                </a:solidFill>
              </a:rPr>
              <a:t>Erfahrungsgüter</a:t>
            </a:r>
            <a:r>
              <a:rPr lang="de-DE" b="1" dirty="0">
                <a:solidFill>
                  <a:srgbClr val="4747BB"/>
                </a:solidFill>
              </a:rPr>
              <a:t>: </a:t>
            </a:r>
            <a:r>
              <a:rPr lang="de-DE" dirty="0">
                <a:solidFill>
                  <a:srgbClr val="4747BB"/>
                </a:solidFill>
              </a:rPr>
              <a:t>Eigenschaften eines Produkts sind nicht bekannt, können erst nach dem Kauf beurteilt werden (Qualität von Musik-CDs) </a:t>
            </a:r>
          </a:p>
          <a:p>
            <a:pPr marL="171450" indent="-171450">
              <a:buFont typeface="Arial" panose="020B0604020202020204" pitchFamily="34" charset="0"/>
              <a:buChar char="•"/>
            </a:pPr>
            <a:r>
              <a:rPr lang="de-DE" b="1" dirty="0" smtClean="0">
                <a:solidFill>
                  <a:srgbClr val="4747BB"/>
                </a:solidFill>
              </a:rPr>
              <a:t>Vertrauensgüter</a:t>
            </a:r>
            <a:r>
              <a:rPr lang="de-DE" b="1" dirty="0">
                <a:solidFill>
                  <a:srgbClr val="4747BB"/>
                </a:solidFill>
              </a:rPr>
              <a:t>: </a:t>
            </a:r>
            <a:r>
              <a:rPr lang="de-DE" dirty="0">
                <a:solidFill>
                  <a:srgbClr val="4747BB"/>
                </a:solidFill>
              </a:rPr>
              <a:t>Eigenschaften eines Produkts sind nicht bekannt, können auch nach dem Kauf nicht beurteilt werden (Qualität von Nachrichten)</a:t>
            </a:r>
          </a:p>
          <a:p>
            <a:pPr marL="171450" indent="-171450">
              <a:buFont typeface="Arial" panose="020B0604020202020204" pitchFamily="34" charset="0"/>
              <a:buChar char="•"/>
            </a:pPr>
            <a:endParaRPr lang="de-DE" dirty="0">
              <a:solidFill>
                <a:srgbClr val="4747BB"/>
              </a:solidFill>
            </a:endParaRPr>
          </a:p>
        </p:txBody>
      </p:sp>
      <p:sp>
        <p:nvSpPr>
          <p:cNvPr id="23" name="Textplatzhalter 22"/>
          <p:cNvSpPr>
            <a:spLocks noGrp="1"/>
          </p:cNvSpPr>
          <p:nvPr>
            <p:ph type="body" idx="10"/>
          </p:nvPr>
        </p:nvSpPr>
        <p:spPr>
          <a:xfrm>
            <a:off x="120386" y="587376"/>
            <a:ext cx="4369325" cy="169277"/>
          </a:xfrm>
        </p:spPr>
        <p:txBody>
          <a:bodyPr/>
          <a:lstStyle/>
          <a:p>
            <a:r>
              <a:rPr lang="de-DE" b="1" i="0" dirty="0" smtClean="0"/>
              <a:t>Such-, Vertrauens- und Erfahrungsgüter</a:t>
            </a:r>
            <a:endParaRPr lang="de-DE" b="1" i="0" dirty="0"/>
          </a:p>
        </p:txBody>
      </p:sp>
      <p:sp>
        <p:nvSpPr>
          <p:cNvPr id="4" name="object 5"/>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20" dirty="0" smtClean="0"/>
              <a:t>Grundlagen</a:t>
            </a:r>
            <a:endParaRPr spc="-50" dirty="0"/>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26</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Begriffe</a:t>
            </a:r>
            <a:endParaRPr lang="de-DE" sz="800" dirty="0">
              <a:solidFill>
                <a:schemeClr val="bg1"/>
              </a:solidFill>
            </a:endParaRPr>
          </a:p>
        </p:txBody>
      </p:sp>
    </p:spTree>
    <p:extLst>
      <p:ext uri="{BB962C8B-B14F-4D97-AF65-F5344CB8AC3E}">
        <p14:creationId xmlns:p14="http://schemas.microsoft.com/office/powerpoint/2010/main" val="744324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platzhalter 20"/>
          <p:cNvSpPr>
            <a:spLocks noGrp="1"/>
          </p:cNvSpPr>
          <p:nvPr>
            <p:ph type="body" idx="1"/>
          </p:nvPr>
        </p:nvSpPr>
        <p:spPr>
          <a:xfrm>
            <a:off x="120387" y="832870"/>
            <a:ext cx="4369325" cy="1892826"/>
          </a:xfrm>
        </p:spPr>
        <p:txBody>
          <a:bodyPr/>
          <a:lstStyle/>
          <a:p>
            <a:pPr marL="171450" indent="-171450">
              <a:buFont typeface="Arial" panose="020B0604020202020204" pitchFamily="34" charset="0"/>
              <a:buChar char="•"/>
            </a:pPr>
            <a:r>
              <a:rPr lang="de-DE" dirty="0">
                <a:solidFill>
                  <a:srgbClr val="4747BB"/>
                </a:solidFill>
              </a:rPr>
              <a:t>Fixkosten, Sprungfixe Kosten </a:t>
            </a:r>
          </a:p>
          <a:p>
            <a:pPr marL="171450" indent="-171450">
              <a:buFont typeface="Arial" panose="020B0604020202020204" pitchFamily="34" charset="0"/>
              <a:buChar char="•"/>
            </a:pPr>
            <a:r>
              <a:rPr lang="de-DE" dirty="0">
                <a:solidFill>
                  <a:srgbClr val="4747BB"/>
                </a:solidFill>
              </a:rPr>
              <a:t>Variable Kosten </a:t>
            </a:r>
          </a:p>
          <a:p>
            <a:pPr marL="171450" indent="-171450">
              <a:buFont typeface="Arial" panose="020B0604020202020204" pitchFamily="34" charset="0"/>
              <a:buChar char="•"/>
            </a:pPr>
            <a:r>
              <a:rPr lang="de-DE" dirty="0">
                <a:solidFill>
                  <a:srgbClr val="4747BB"/>
                </a:solidFill>
              </a:rPr>
              <a:t>Grenzkosten </a:t>
            </a:r>
          </a:p>
          <a:p>
            <a:pPr marL="171450" indent="-171450">
              <a:buFont typeface="Arial" panose="020B0604020202020204" pitchFamily="34" charset="0"/>
              <a:buChar char="•"/>
            </a:pPr>
            <a:r>
              <a:rPr lang="de-DE" dirty="0">
                <a:solidFill>
                  <a:srgbClr val="4747BB"/>
                </a:solidFill>
              </a:rPr>
              <a:t>Durchschnittskosten </a:t>
            </a:r>
          </a:p>
          <a:p>
            <a:pPr marL="171450" indent="-171450">
              <a:buFont typeface="Arial" panose="020B0604020202020204" pitchFamily="34" charset="0"/>
              <a:buChar char="•"/>
            </a:pPr>
            <a:r>
              <a:rPr lang="de-DE" dirty="0">
                <a:solidFill>
                  <a:srgbClr val="4747BB"/>
                </a:solidFill>
              </a:rPr>
              <a:t>Transaktionskosten </a:t>
            </a:r>
          </a:p>
          <a:p>
            <a:pPr marL="171450" indent="-171450">
              <a:buFont typeface="Arial" panose="020B0604020202020204" pitchFamily="34" charset="0"/>
              <a:buChar char="•"/>
            </a:pPr>
            <a:r>
              <a:rPr lang="de-DE" dirty="0">
                <a:solidFill>
                  <a:srgbClr val="4747BB"/>
                </a:solidFill>
              </a:rPr>
              <a:t>Opportunitätskosten </a:t>
            </a:r>
          </a:p>
          <a:p>
            <a:pPr marL="171450" indent="-171450">
              <a:buFont typeface="Arial" panose="020B0604020202020204" pitchFamily="34" charset="0"/>
              <a:buChar char="•"/>
            </a:pPr>
            <a:r>
              <a:rPr lang="de-DE" dirty="0">
                <a:solidFill>
                  <a:srgbClr val="4747BB"/>
                </a:solidFill>
              </a:rPr>
              <a:t>Versunkene Kosten </a:t>
            </a:r>
          </a:p>
          <a:p>
            <a:pPr marL="171450" indent="-171450">
              <a:spcAft>
                <a:spcPts val="600"/>
              </a:spcAft>
              <a:buFont typeface="Arial" panose="020B0604020202020204" pitchFamily="34" charset="0"/>
              <a:buChar char="•"/>
            </a:pPr>
            <a:endParaRPr lang="de-DE" dirty="0">
              <a:solidFill>
                <a:srgbClr val="4747BB"/>
              </a:solidFill>
            </a:endParaRPr>
          </a:p>
        </p:txBody>
      </p:sp>
      <p:sp>
        <p:nvSpPr>
          <p:cNvPr id="23" name="Textplatzhalter 22"/>
          <p:cNvSpPr>
            <a:spLocks noGrp="1"/>
          </p:cNvSpPr>
          <p:nvPr>
            <p:ph type="body" idx="10"/>
          </p:nvPr>
        </p:nvSpPr>
        <p:spPr>
          <a:xfrm>
            <a:off x="120386" y="587376"/>
            <a:ext cx="4369325" cy="169277"/>
          </a:xfrm>
        </p:spPr>
        <p:txBody>
          <a:bodyPr/>
          <a:lstStyle/>
          <a:p>
            <a:r>
              <a:rPr lang="de-DE" b="1" i="0" dirty="0" smtClean="0"/>
              <a:t>Kosten </a:t>
            </a:r>
            <a:endParaRPr lang="de-DE" b="1" i="0" dirty="0"/>
          </a:p>
        </p:txBody>
      </p:sp>
      <p:sp>
        <p:nvSpPr>
          <p:cNvPr id="4" name="object 5"/>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20" dirty="0"/>
              <a:t>Grundlagen</a:t>
            </a:r>
            <a:endParaRPr spc="-50" dirty="0"/>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27</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Begriffe</a:t>
            </a:r>
            <a:endParaRPr lang="de-DE" sz="800" dirty="0">
              <a:solidFill>
                <a:schemeClr val="bg1"/>
              </a:solidFill>
            </a:endParaRPr>
          </a:p>
        </p:txBody>
      </p:sp>
    </p:spTree>
    <p:extLst>
      <p:ext uri="{BB962C8B-B14F-4D97-AF65-F5344CB8AC3E}">
        <p14:creationId xmlns:p14="http://schemas.microsoft.com/office/powerpoint/2010/main" val="1049795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009650" y="587375"/>
            <a:ext cx="2692249" cy="2658061"/>
          </a:xfrm>
          <a:prstGeom prst="rect">
            <a:avLst/>
          </a:prstGeom>
        </p:spPr>
      </p:pic>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28</a:t>
            </a:r>
            <a:endParaRPr lang="de-DE" dirty="0">
              <a:solidFill>
                <a:srgbClr val="4747BB"/>
              </a:solidFill>
            </a:endParaRPr>
          </a:p>
        </p:txBody>
      </p:sp>
      <p:sp>
        <p:nvSpPr>
          <p:cNvPr id="4" name="Textfeld 3"/>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Begriffe</a:t>
            </a:r>
            <a:endParaRPr lang="de-DE" sz="800" dirty="0">
              <a:solidFill>
                <a:schemeClr val="bg1"/>
              </a:solidFill>
            </a:endParaRPr>
          </a:p>
        </p:txBody>
      </p:sp>
      <p:sp>
        <p:nvSpPr>
          <p:cNvPr id="6" name="object 5"/>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20" dirty="0"/>
              <a:t>Grundlagen</a:t>
            </a:r>
            <a:endParaRPr spc="-50" dirty="0"/>
          </a:p>
        </p:txBody>
      </p:sp>
    </p:spTree>
    <p:extLst>
      <p:ext uri="{BB962C8B-B14F-4D97-AF65-F5344CB8AC3E}">
        <p14:creationId xmlns:p14="http://schemas.microsoft.com/office/powerpoint/2010/main" val="4283284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platzhalter 20"/>
          <p:cNvSpPr>
            <a:spLocks noGrp="1"/>
          </p:cNvSpPr>
          <p:nvPr>
            <p:ph type="body" idx="1"/>
          </p:nvPr>
        </p:nvSpPr>
        <p:spPr>
          <a:xfrm>
            <a:off x="120387" y="832870"/>
            <a:ext cx="4369325" cy="2385268"/>
          </a:xfrm>
        </p:spPr>
        <p:txBody>
          <a:bodyPr/>
          <a:lstStyle/>
          <a:p>
            <a:pPr marL="171450" indent="-171450">
              <a:buFont typeface="Arial" panose="020B0604020202020204" pitchFamily="34" charset="0"/>
              <a:buChar char="•"/>
            </a:pPr>
            <a:endParaRPr lang="de-DE" dirty="0" smtClean="0">
              <a:solidFill>
                <a:srgbClr val="4747BB"/>
              </a:solidFill>
            </a:endParaRPr>
          </a:p>
          <a:p>
            <a:pPr marL="171450" indent="-171450">
              <a:buFont typeface="Arial" panose="020B0604020202020204" pitchFamily="34" charset="0"/>
              <a:buChar char="•"/>
            </a:pPr>
            <a:r>
              <a:rPr lang="de-DE" dirty="0">
                <a:solidFill>
                  <a:srgbClr val="4747BB"/>
                </a:solidFill>
              </a:rPr>
              <a:t>Kostenstrukturen und Skaleneffekte</a:t>
            </a:r>
          </a:p>
          <a:p>
            <a:pPr marL="171450" indent="-171450">
              <a:buFont typeface="Arial" panose="020B0604020202020204" pitchFamily="34" charset="0"/>
              <a:buChar char="•"/>
            </a:pPr>
            <a:r>
              <a:rPr lang="de-DE" dirty="0" err="1">
                <a:solidFill>
                  <a:srgbClr val="4747BB"/>
                </a:solidFill>
              </a:rPr>
              <a:t>Economies</a:t>
            </a:r>
            <a:r>
              <a:rPr lang="de-DE" dirty="0">
                <a:solidFill>
                  <a:srgbClr val="4747BB"/>
                </a:solidFill>
              </a:rPr>
              <a:t> </a:t>
            </a:r>
            <a:r>
              <a:rPr lang="de-DE" dirty="0" err="1">
                <a:solidFill>
                  <a:srgbClr val="4747BB"/>
                </a:solidFill>
              </a:rPr>
              <a:t>of</a:t>
            </a:r>
            <a:r>
              <a:rPr lang="de-DE" dirty="0">
                <a:solidFill>
                  <a:srgbClr val="4747BB"/>
                </a:solidFill>
              </a:rPr>
              <a:t> </a:t>
            </a:r>
            <a:r>
              <a:rPr lang="de-DE" dirty="0" err="1">
                <a:solidFill>
                  <a:srgbClr val="4747BB"/>
                </a:solidFill>
              </a:rPr>
              <a:t>Scale</a:t>
            </a:r>
            <a:endParaRPr lang="de-DE" dirty="0">
              <a:solidFill>
                <a:srgbClr val="4747BB"/>
              </a:solidFill>
            </a:endParaRPr>
          </a:p>
          <a:p>
            <a:pPr marL="171450" indent="-171450">
              <a:buFont typeface="Arial" panose="020B0604020202020204" pitchFamily="34" charset="0"/>
              <a:buChar char="•"/>
            </a:pPr>
            <a:r>
              <a:rPr lang="de-DE" dirty="0" err="1">
                <a:solidFill>
                  <a:srgbClr val="4747BB"/>
                </a:solidFill>
              </a:rPr>
              <a:t>Economies</a:t>
            </a:r>
            <a:r>
              <a:rPr lang="de-DE" dirty="0">
                <a:solidFill>
                  <a:srgbClr val="4747BB"/>
                </a:solidFill>
              </a:rPr>
              <a:t> </a:t>
            </a:r>
            <a:r>
              <a:rPr lang="de-DE" dirty="0" err="1">
                <a:solidFill>
                  <a:srgbClr val="4747BB"/>
                </a:solidFill>
              </a:rPr>
              <a:t>of</a:t>
            </a:r>
            <a:r>
              <a:rPr lang="de-DE" dirty="0">
                <a:solidFill>
                  <a:srgbClr val="4747BB"/>
                </a:solidFill>
              </a:rPr>
              <a:t> </a:t>
            </a:r>
            <a:r>
              <a:rPr lang="de-DE" dirty="0" err="1">
                <a:solidFill>
                  <a:srgbClr val="4747BB"/>
                </a:solidFill>
              </a:rPr>
              <a:t>Scope</a:t>
            </a:r>
            <a:endParaRPr lang="de-DE" dirty="0">
              <a:solidFill>
                <a:srgbClr val="4747BB"/>
              </a:solidFill>
            </a:endParaRPr>
          </a:p>
          <a:p>
            <a:pPr marL="171450" indent="-171450">
              <a:buFont typeface="Arial" panose="020B0604020202020204" pitchFamily="34" charset="0"/>
              <a:buChar char="•"/>
            </a:pPr>
            <a:r>
              <a:rPr lang="de-DE" dirty="0">
                <a:solidFill>
                  <a:srgbClr val="4747BB"/>
                </a:solidFill>
              </a:rPr>
              <a:t>Dichtevorteile </a:t>
            </a:r>
          </a:p>
          <a:p>
            <a:pPr marL="171450" indent="-171450">
              <a:buFont typeface="Arial" panose="020B0604020202020204" pitchFamily="34" charset="0"/>
              <a:buChar char="•"/>
            </a:pPr>
            <a:r>
              <a:rPr lang="de-DE" dirty="0">
                <a:solidFill>
                  <a:srgbClr val="4747BB"/>
                </a:solidFill>
              </a:rPr>
              <a:t>Agglomerationseffekte</a:t>
            </a:r>
          </a:p>
          <a:p>
            <a:pPr marL="171450" indent="-171450">
              <a:buFont typeface="Arial" panose="020B0604020202020204" pitchFamily="34" charset="0"/>
              <a:buChar char="•"/>
            </a:pPr>
            <a:r>
              <a:rPr lang="de-DE" dirty="0" err="1">
                <a:solidFill>
                  <a:srgbClr val="4747BB"/>
                </a:solidFill>
              </a:rPr>
              <a:t>Lernkurvenefffekte</a:t>
            </a:r>
            <a:endParaRPr lang="de-DE" dirty="0">
              <a:solidFill>
                <a:srgbClr val="4747BB"/>
              </a:solidFill>
            </a:endParaRPr>
          </a:p>
          <a:p>
            <a:pPr marL="171450" indent="-171450">
              <a:buFont typeface="Arial" panose="020B0604020202020204" pitchFamily="34" charset="0"/>
              <a:buChar char="•"/>
            </a:pPr>
            <a:r>
              <a:rPr lang="de-DE" dirty="0">
                <a:solidFill>
                  <a:srgbClr val="4747BB"/>
                </a:solidFill>
              </a:rPr>
              <a:t>Marktzutrittsbarrieren</a:t>
            </a:r>
          </a:p>
          <a:p>
            <a:pPr marL="171450" indent="-171450">
              <a:buFont typeface="Arial" panose="020B0604020202020204" pitchFamily="34" charset="0"/>
              <a:buChar char="•"/>
            </a:pPr>
            <a:endParaRPr lang="de-DE" dirty="0">
              <a:solidFill>
                <a:srgbClr val="4747BB"/>
              </a:solidFill>
            </a:endParaRPr>
          </a:p>
          <a:p>
            <a:pPr marL="171450" indent="-171450">
              <a:spcAft>
                <a:spcPts val="600"/>
              </a:spcAft>
              <a:buFont typeface="Arial" panose="020B0604020202020204" pitchFamily="34" charset="0"/>
              <a:buChar char="•"/>
            </a:pPr>
            <a:endParaRPr lang="de-DE" dirty="0">
              <a:solidFill>
                <a:srgbClr val="4747BB"/>
              </a:solidFill>
            </a:endParaRPr>
          </a:p>
        </p:txBody>
      </p:sp>
      <p:sp>
        <p:nvSpPr>
          <p:cNvPr id="23" name="Textplatzhalter 22"/>
          <p:cNvSpPr>
            <a:spLocks noGrp="1"/>
          </p:cNvSpPr>
          <p:nvPr>
            <p:ph type="body" idx="10"/>
          </p:nvPr>
        </p:nvSpPr>
        <p:spPr>
          <a:xfrm>
            <a:off x="120386" y="587376"/>
            <a:ext cx="4369325" cy="169277"/>
          </a:xfrm>
        </p:spPr>
        <p:txBody>
          <a:bodyPr/>
          <a:lstStyle/>
          <a:p>
            <a:r>
              <a:rPr lang="de-DE" b="1" i="0" dirty="0" smtClean="0"/>
              <a:t>Weitere Begriffe</a:t>
            </a:r>
            <a:endParaRPr lang="de-DE" b="1" i="0" dirty="0"/>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29</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Begriffe</a:t>
            </a:r>
            <a:endParaRPr lang="de-DE" sz="800" dirty="0">
              <a:solidFill>
                <a:schemeClr val="bg1"/>
              </a:solidFill>
            </a:endParaRPr>
          </a:p>
        </p:txBody>
      </p:sp>
      <p:sp>
        <p:nvSpPr>
          <p:cNvPr id="2" name="Titel 1"/>
          <p:cNvSpPr>
            <a:spLocks noGrp="1"/>
          </p:cNvSpPr>
          <p:nvPr>
            <p:ph type="title"/>
          </p:nvPr>
        </p:nvSpPr>
        <p:spPr>
          <a:xfrm>
            <a:off x="95301" y="243231"/>
            <a:ext cx="4419496" cy="215444"/>
          </a:xfrm>
        </p:spPr>
        <p:txBody>
          <a:bodyPr/>
          <a:lstStyle/>
          <a:p>
            <a:r>
              <a:rPr lang="de-DE" dirty="0" smtClean="0"/>
              <a:t>Grundlagen</a:t>
            </a:r>
            <a:endParaRPr lang="de-DE" dirty="0"/>
          </a:p>
        </p:txBody>
      </p:sp>
    </p:spTree>
    <p:extLst>
      <p:ext uri="{BB962C8B-B14F-4D97-AF65-F5344CB8AC3E}">
        <p14:creationId xmlns:p14="http://schemas.microsoft.com/office/powerpoint/2010/main" val="395378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4" name="object 4"/>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65" dirty="0" smtClean="0"/>
              <a:t>Vorbemerkungen</a:t>
            </a:r>
            <a:endParaRPr spc="-60" dirty="0"/>
          </a:p>
        </p:txBody>
      </p:sp>
      <p:sp>
        <p:nvSpPr>
          <p:cNvPr id="13" name="Textplatzhalter 12"/>
          <p:cNvSpPr>
            <a:spLocks noGrp="1"/>
          </p:cNvSpPr>
          <p:nvPr>
            <p:ph type="body" idx="1"/>
          </p:nvPr>
        </p:nvSpPr>
        <p:spPr>
          <a:xfrm>
            <a:off x="120387" y="832870"/>
            <a:ext cx="4369325" cy="2015936"/>
          </a:xfrm>
        </p:spPr>
        <p:txBody>
          <a:bodyPr/>
          <a:lstStyle/>
          <a:p>
            <a:r>
              <a:rPr lang="de-DE" b="1" dirty="0" smtClean="0">
                <a:solidFill>
                  <a:srgbClr val="4747BB"/>
                </a:solidFill>
              </a:rPr>
              <a:t>Vorlesung</a:t>
            </a:r>
            <a:r>
              <a:rPr lang="de-DE" dirty="0" smtClean="0">
                <a:solidFill>
                  <a:srgbClr val="4747BB"/>
                </a:solidFill>
              </a:rPr>
              <a:t>  		Mo, 9:45 </a:t>
            </a:r>
            <a:r>
              <a:rPr lang="de-DE" dirty="0">
                <a:solidFill>
                  <a:srgbClr val="4747BB"/>
                </a:solidFill>
              </a:rPr>
              <a:t>- </a:t>
            </a:r>
            <a:r>
              <a:rPr lang="de-DE" dirty="0" smtClean="0">
                <a:solidFill>
                  <a:srgbClr val="4747BB"/>
                </a:solidFill>
              </a:rPr>
              <a:t>11:15, </a:t>
            </a:r>
            <a:r>
              <a:rPr lang="de-DE" dirty="0">
                <a:solidFill>
                  <a:srgbClr val="4747BB"/>
                </a:solidFill>
              </a:rPr>
              <a:t>Seminarraum </a:t>
            </a:r>
            <a:r>
              <a:rPr lang="de-DE" dirty="0" smtClean="0">
                <a:solidFill>
                  <a:srgbClr val="4747BB"/>
                </a:solidFill>
              </a:rPr>
              <a:t>310</a:t>
            </a:r>
            <a:endParaRPr lang="de-DE" dirty="0">
              <a:solidFill>
                <a:srgbClr val="4747BB"/>
              </a:solidFill>
            </a:endParaRPr>
          </a:p>
          <a:p>
            <a:r>
              <a:rPr lang="de-DE" b="1" dirty="0" smtClean="0">
                <a:solidFill>
                  <a:srgbClr val="4747BB"/>
                </a:solidFill>
              </a:rPr>
              <a:t>Übung</a:t>
            </a:r>
            <a:r>
              <a:rPr lang="de-DE" dirty="0" smtClean="0">
                <a:solidFill>
                  <a:srgbClr val="4747BB"/>
                </a:solidFill>
              </a:rPr>
              <a:t> 		Fr, 9:45 </a:t>
            </a:r>
            <a:r>
              <a:rPr lang="de-DE" dirty="0">
                <a:solidFill>
                  <a:srgbClr val="4747BB"/>
                </a:solidFill>
              </a:rPr>
              <a:t>- </a:t>
            </a:r>
            <a:r>
              <a:rPr lang="de-DE" dirty="0" smtClean="0">
                <a:solidFill>
                  <a:srgbClr val="4747BB"/>
                </a:solidFill>
              </a:rPr>
              <a:t>11:15, </a:t>
            </a:r>
            <a:r>
              <a:rPr lang="de-DE" dirty="0">
                <a:solidFill>
                  <a:srgbClr val="4747BB"/>
                </a:solidFill>
              </a:rPr>
              <a:t>Seminarraum </a:t>
            </a:r>
            <a:r>
              <a:rPr lang="de-DE" dirty="0" smtClean="0">
                <a:solidFill>
                  <a:srgbClr val="4747BB"/>
                </a:solidFill>
              </a:rPr>
              <a:t>101 </a:t>
            </a:r>
            <a:br>
              <a:rPr lang="de-DE" dirty="0" smtClean="0">
                <a:solidFill>
                  <a:srgbClr val="4747BB"/>
                </a:solidFill>
              </a:rPr>
            </a:br>
            <a:r>
              <a:rPr lang="de-DE" dirty="0" smtClean="0">
                <a:solidFill>
                  <a:srgbClr val="4747BB"/>
                </a:solidFill>
              </a:rPr>
              <a:t>		(</a:t>
            </a:r>
            <a:r>
              <a:rPr lang="de-DE" dirty="0">
                <a:solidFill>
                  <a:srgbClr val="4747BB"/>
                </a:solidFill>
              </a:rPr>
              <a:t>14-tägig, erster Termin: </a:t>
            </a:r>
            <a:r>
              <a:rPr lang="de-DE" dirty="0" smtClean="0">
                <a:solidFill>
                  <a:srgbClr val="4747BB"/>
                </a:solidFill>
              </a:rPr>
              <a:t>18.01.2019)</a:t>
            </a:r>
            <a:endParaRPr lang="de-DE" dirty="0">
              <a:solidFill>
                <a:srgbClr val="4747BB"/>
              </a:solidFill>
            </a:endParaRPr>
          </a:p>
          <a:p>
            <a:r>
              <a:rPr lang="de-DE" b="1" dirty="0">
                <a:solidFill>
                  <a:srgbClr val="4747BB"/>
                </a:solidFill>
              </a:rPr>
              <a:t>Leistungsnachweis</a:t>
            </a:r>
            <a:r>
              <a:rPr lang="de-DE" dirty="0">
                <a:solidFill>
                  <a:srgbClr val="4747BB"/>
                </a:solidFill>
              </a:rPr>
              <a:t>:  </a:t>
            </a:r>
            <a:r>
              <a:rPr lang="de-DE" dirty="0" smtClean="0">
                <a:solidFill>
                  <a:srgbClr val="4747BB"/>
                </a:solidFill>
              </a:rPr>
              <a:t>	Klausur</a:t>
            </a:r>
          </a:p>
          <a:p>
            <a:endParaRPr lang="de-DE" dirty="0" smtClean="0">
              <a:solidFill>
                <a:srgbClr val="4747BB"/>
              </a:solidFill>
            </a:endParaRPr>
          </a:p>
          <a:p>
            <a:endParaRPr lang="de-DE" dirty="0">
              <a:solidFill>
                <a:srgbClr val="4747BB"/>
              </a:solidFill>
            </a:endParaRPr>
          </a:p>
          <a:p>
            <a:r>
              <a:rPr lang="de-DE" sz="800" dirty="0" smtClean="0">
                <a:solidFill>
                  <a:srgbClr val="4747BB"/>
                </a:solidFill>
              </a:rPr>
              <a:t>Anzurechnen für:		Fortgeschrittene </a:t>
            </a:r>
            <a:r>
              <a:rPr lang="de-DE" sz="800" dirty="0">
                <a:solidFill>
                  <a:srgbClr val="4747BB"/>
                </a:solidFill>
              </a:rPr>
              <a:t>Mikro (</a:t>
            </a:r>
            <a:r>
              <a:rPr lang="de-DE" sz="800" dirty="0" smtClean="0">
                <a:solidFill>
                  <a:srgbClr val="4747BB"/>
                </a:solidFill>
              </a:rPr>
              <a:t>WS41V02)</a:t>
            </a:r>
            <a:br>
              <a:rPr lang="de-DE" sz="800" dirty="0" smtClean="0">
                <a:solidFill>
                  <a:srgbClr val="4747BB"/>
                </a:solidFill>
              </a:rPr>
            </a:br>
            <a:r>
              <a:rPr lang="de-DE" sz="800" dirty="0" smtClean="0">
                <a:solidFill>
                  <a:srgbClr val="4747BB"/>
                </a:solidFill>
              </a:rPr>
              <a:t>		Markt </a:t>
            </a:r>
            <a:r>
              <a:rPr lang="de-DE" sz="800" dirty="0">
                <a:solidFill>
                  <a:srgbClr val="4747BB"/>
                </a:solidFill>
              </a:rPr>
              <a:t>und Staat (</a:t>
            </a:r>
            <a:r>
              <a:rPr lang="de-DE" sz="800" dirty="0" smtClean="0">
                <a:solidFill>
                  <a:srgbClr val="4747BB"/>
                </a:solidFill>
              </a:rPr>
              <a:t>WS43V05)</a:t>
            </a:r>
            <a:br>
              <a:rPr lang="de-DE" sz="800" dirty="0" smtClean="0">
                <a:solidFill>
                  <a:srgbClr val="4747BB"/>
                </a:solidFill>
              </a:rPr>
            </a:br>
            <a:r>
              <a:rPr lang="de-DE" sz="800" dirty="0" smtClean="0">
                <a:solidFill>
                  <a:srgbClr val="4747BB"/>
                </a:solidFill>
              </a:rPr>
              <a:t>		Ökonomik </a:t>
            </a:r>
            <a:r>
              <a:rPr lang="de-DE" sz="800" dirty="0">
                <a:solidFill>
                  <a:srgbClr val="4747BB"/>
                </a:solidFill>
              </a:rPr>
              <a:t>des Marktes I &amp; II (WS23V51/WS23V52) </a:t>
            </a:r>
            <a:r>
              <a:rPr lang="de-DE" sz="800" dirty="0" smtClean="0">
                <a:solidFill>
                  <a:srgbClr val="4747BB"/>
                </a:solidFill>
              </a:rPr>
              <a:t/>
            </a:r>
            <a:br>
              <a:rPr lang="de-DE" sz="800" dirty="0" smtClean="0">
                <a:solidFill>
                  <a:srgbClr val="4747BB"/>
                </a:solidFill>
              </a:rPr>
            </a:br>
            <a:r>
              <a:rPr lang="de-DE" sz="800" dirty="0" smtClean="0">
                <a:solidFill>
                  <a:srgbClr val="4747BB"/>
                </a:solidFill>
              </a:rPr>
              <a:t>		Ökonomik </a:t>
            </a:r>
            <a:r>
              <a:rPr lang="de-DE" sz="800" dirty="0">
                <a:solidFill>
                  <a:srgbClr val="4747BB"/>
                </a:solidFill>
              </a:rPr>
              <a:t>des Staates I &amp; II (WS23V47/WS23V48) 	</a:t>
            </a:r>
            <a:endParaRPr lang="de-DE" dirty="0">
              <a:solidFill>
                <a:srgbClr val="4747BB"/>
              </a:solidFill>
            </a:endParaRPr>
          </a:p>
        </p:txBody>
      </p:sp>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a:t>
            </a:r>
            <a:endParaRPr lang="de-DE" dirty="0">
              <a:solidFill>
                <a:srgbClr val="4747BB"/>
              </a:solidFill>
            </a:endParaRPr>
          </a:p>
        </p:txBody>
      </p:sp>
      <p:sp>
        <p:nvSpPr>
          <p:cNvPr id="7" name="Textfeld 6"/>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Vorbemerkungen</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platzhalter 20"/>
          <p:cNvSpPr>
            <a:spLocks noGrp="1"/>
          </p:cNvSpPr>
          <p:nvPr>
            <p:ph type="body" idx="1"/>
          </p:nvPr>
        </p:nvSpPr>
        <p:spPr>
          <a:xfrm>
            <a:off x="120387" y="998170"/>
            <a:ext cx="4369325" cy="1646605"/>
          </a:xfrm>
        </p:spPr>
        <p:txBody>
          <a:bodyPr/>
          <a:lstStyle/>
          <a:p>
            <a:pPr marL="171450" indent="-171450">
              <a:buFont typeface="Arial" panose="020B0604020202020204" pitchFamily="34" charset="0"/>
              <a:buChar char="•"/>
            </a:pPr>
            <a:endParaRPr lang="de-DE" dirty="0" smtClean="0">
              <a:solidFill>
                <a:srgbClr val="4747BB"/>
              </a:solidFill>
            </a:endParaRPr>
          </a:p>
          <a:p>
            <a:pPr marL="171450" indent="-171450">
              <a:buFont typeface="Arial" panose="020B0604020202020204" pitchFamily="34" charset="0"/>
              <a:buChar char="•"/>
            </a:pPr>
            <a:r>
              <a:rPr lang="de-DE" dirty="0">
                <a:solidFill>
                  <a:srgbClr val="4747BB"/>
                </a:solidFill>
              </a:rPr>
              <a:t>Öffentliche Güter</a:t>
            </a:r>
          </a:p>
          <a:p>
            <a:pPr marL="171450" indent="-171450">
              <a:buFont typeface="Arial" panose="020B0604020202020204" pitchFamily="34" charset="0"/>
              <a:buChar char="•"/>
            </a:pPr>
            <a:r>
              <a:rPr lang="de-DE" dirty="0">
                <a:solidFill>
                  <a:srgbClr val="4747BB"/>
                </a:solidFill>
              </a:rPr>
              <a:t>Externe Effekte</a:t>
            </a:r>
          </a:p>
          <a:p>
            <a:pPr marL="171450" indent="-171450">
              <a:buFont typeface="Arial" panose="020B0604020202020204" pitchFamily="34" charset="0"/>
              <a:buChar char="•"/>
            </a:pPr>
            <a:r>
              <a:rPr lang="de-DE" dirty="0">
                <a:solidFill>
                  <a:srgbClr val="4747BB"/>
                </a:solidFill>
              </a:rPr>
              <a:t>Informationsasymmetrien</a:t>
            </a:r>
          </a:p>
          <a:p>
            <a:pPr marL="171450" indent="-171450">
              <a:buFont typeface="Arial" panose="020B0604020202020204" pitchFamily="34" charset="0"/>
              <a:buChar char="•"/>
            </a:pPr>
            <a:r>
              <a:rPr lang="de-DE" dirty="0">
                <a:solidFill>
                  <a:srgbClr val="4747BB"/>
                </a:solidFill>
              </a:rPr>
              <a:t>Natürliche Monopole</a:t>
            </a:r>
          </a:p>
          <a:p>
            <a:pPr marL="171450" indent="-171450">
              <a:buFont typeface="Arial" panose="020B0604020202020204" pitchFamily="34" charset="0"/>
              <a:buChar char="•"/>
            </a:pPr>
            <a:endParaRPr lang="de-DE" dirty="0">
              <a:solidFill>
                <a:srgbClr val="4747BB"/>
              </a:solidFill>
            </a:endParaRPr>
          </a:p>
          <a:p>
            <a:pPr marL="171450" indent="-171450">
              <a:buFont typeface="Arial" panose="020B0604020202020204" pitchFamily="34" charset="0"/>
              <a:buChar char="•"/>
            </a:pPr>
            <a:endParaRPr lang="de-DE" dirty="0">
              <a:solidFill>
                <a:srgbClr val="4747BB"/>
              </a:solidFill>
            </a:endParaRPr>
          </a:p>
        </p:txBody>
      </p:sp>
      <p:sp>
        <p:nvSpPr>
          <p:cNvPr id="23" name="Textplatzhalter 22"/>
          <p:cNvSpPr>
            <a:spLocks noGrp="1"/>
          </p:cNvSpPr>
          <p:nvPr>
            <p:ph type="body" idx="10"/>
          </p:nvPr>
        </p:nvSpPr>
        <p:spPr>
          <a:xfrm>
            <a:off x="120386" y="587376"/>
            <a:ext cx="4369325" cy="169277"/>
          </a:xfrm>
        </p:spPr>
        <p:txBody>
          <a:bodyPr/>
          <a:lstStyle/>
          <a:p>
            <a:r>
              <a:rPr lang="de-DE" b="1" i="0" dirty="0" smtClean="0"/>
              <a:t> Marktversagen</a:t>
            </a:r>
            <a:endParaRPr lang="de-DE" b="1" i="0" dirty="0"/>
          </a:p>
        </p:txBody>
      </p:sp>
      <p:sp>
        <p:nvSpPr>
          <p:cNvPr id="4" name="object 5"/>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20" dirty="0" smtClean="0"/>
              <a:t>Grundlagen</a:t>
            </a:r>
            <a:endParaRPr spc="-50" dirty="0"/>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30</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Begriffe</a:t>
            </a:r>
            <a:endParaRPr lang="de-DE" sz="800" dirty="0">
              <a:solidFill>
                <a:schemeClr val="bg1"/>
              </a:solidFill>
            </a:endParaRPr>
          </a:p>
        </p:txBody>
      </p:sp>
    </p:spTree>
    <p:extLst>
      <p:ext uri="{BB962C8B-B14F-4D97-AF65-F5344CB8AC3E}">
        <p14:creationId xmlns:p14="http://schemas.microsoft.com/office/powerpoint/2010/main" val="12252265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26163" y="1120775"/>
            <a:ext cx="3457575" cy="830997"/>
          </a:xfrm>
        </p:spPr>
        <p:txBody>
          <a:bodyPr/>
          <a:lstStyle/>
          <a:p>
            <a:pPr>
              <a:lnSpc>
                <a:spcPct val="100000"/>
              </a:lnSpc>
            </a:pPr>
            <a:r>
              <a:rPr lang="de-DE" sz="1600" spc="40" dirty="0" smtClean="0"/>
              <a:t>Ö</a:t>
            </a:r>
            <a:r>
              <a:rPr lang="de-DE" sz="1600" spc="-70" dirty="0" smtClean="0"/>
              <a:t>k</a:t>
            </a:r>
            <a:r>
              <a:rPr lang="de-DE" sz="1600" spc="-50" dirty="0" smtClean="0"/>
              <a:t>onom</a:t>
            </a:r>
            <a:r>
              <a:rPr lang="de-DE" sz="1600" spc="-30" dirty="0" smtClean="0"/>
              <a:t>ik</a:t>
            </a:r>
            <a:r>
              <a:rPr lang="de-DE" sz="1600" spc="135" dirty="0" smtClean="0"/>
              <a:t> </a:t>
            </a:r>
            <a:r>
              <a:rPr lang="de-DE" sz="1600" spc="-40" dirty="0"/>
              <a:t>di</a:t>
            </a:r>
            <a:r>
              <a:rPr lang="de-DE" sz="1600" spc="-50" dirty="0"/>
              <a:t>gi</a:t>
            </a:r>
            <a:r>
              <a:rPr lang="de-DE" sz="1600" spc="110" dirty="0"/>
              <a:t>t</a:t>
            </a:r>
            <a:r>
              <a:rPr lang="de-DE" sz="1600" spc="-35" dirty="0"/>
              <a:t>aler</a:t>
            </a:r>
            <a:r>
              <a:rPr lang="de-DE" sz="1600" spc="135" dirty="0"/>
              <a:t> </a:t>
            </a:r>
            <a:r>
              <a:rPr lang="de-DE" sz="1600" spc="114" dirty="0" smtClean="0"/>
              <a:t>M</a:t>
            </a:r>
            <a:r>
              <a:rPr lang="de-DE" sz="1600" spc="30" dirty="0" smtClean="0"/>
              <a:t>ä</a:t>
            </a:r>
            <a:r>
              <a:rPr lang="de-DE" sz="1600" spc="-20" dirty="0" smtClean="0"/>
              <a:t>rk</a:t>
            </a:r>
            <a:r>
              <a:rPr lang="de-DE" sz="1600" spc="30" dirty="0" smtClean="0"/>
              <a:t>te</a:t>
            </a:r>
            <a:br>
              <a:rPr lang="de-DE" sz="1600" spc="30" dirty="0" smtClean="0"/>
            </a:br>
            <a:r>
              <a:rPr lang="de-DE" sz="1600" dirty="0"/>
              <a:t/>
            </a:r>
            <a:br>
              <a:rPr lang="de-DE" sz="1600" dirty="0"/>
            </a:br>
            <a:r>
              <a:rPr lang="de-DE" sz="1100" spc="-50" dirty="0" smtClean="0"/>
              <a:t>Grundlagen der </a:t>
            </a:r>
            <a:r>
              <a:rPr lang="de-DE" sz="1100" spc="-50" dirty="0" err="1" smtClean="0"/>
              <a:t>Wettbewerbspoltik</a:t>
            </a:r>
            <a:r>
              <a:rPr lang="de-DE" sz="1100" spc="-50" dirty="0" smtClean="0"/>
              <a:t/>
            </a:r>
            <a:br>
              <a:rPr lang="de-DE" sz="1100" spc="-50" dirty="0" smtClean="0"/>
            </a:br>
            <a:r>
              <a:rPr lang="de-DE" sz="1100" spc="-50" dirty="0" smtClean="0"/>
              <a:t>(Selbststudium </a:t>
            </a:r>
            <a:r>
              <a:rPr lang="de-DE" sz="1100" spc="-50" dirty="0" smtClean="0">
                <a:sym typeface="Wingdings" panose="05000000000000000000" pitchFamily="2" charset="2"/>
              </a:rPr>
              <a:t> Buch</a:t>
            </a:r>
            <a:r>
              <a:rPr lang="de-DE" sz="1100" spc="-50" dirty="0" smtClean="0"/>
              <a:t>)</a:t>
            </a:r>
            <a:endParaRPr lang="de-DE" dirty="0"/>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31</a:t>
            </a:r>
            <a:endParaRPr lang="de-DE" dirty="0">
              <a:solidFill>
                <a:srgbClr val="4747BB"/>
              </a:solidFill>
            </a:endParaRPr>
          </a:p>
        </p:txBody>
      </p:sp>
    </p:spTree>
    <p:extLst>
      <p:ext uri="{BB962C8B-B14F-4D97-AF65-F5344CB8AC3E}">
        <p14:creationId xmlns:p14="http://schemas.microsoft.com/office/powerpoint/2010/main" val="3430278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Grundlagen der Wettbewerbspolitik</a:t>
            </a:r>
          </a:p>
        </p:txBody>
      </p:sp>
      <p:sp>
        <p:nvSpPr>
          <p:cNvPr id="3" name="Inhaltsplatzhalter 2"/>
          <p:cNvSpPr>
            <a:spLocks noGrp="1"/>
          </p:cNvSpPr>
          <p:nvPr>
            <p:ph idx="1"/>
          </p:nvPr>
        </p:nvSpPr>
        <p:spPr>
          <a:xfrm>
            <a:off x="209025" y="1501775"/>
            <a:ext cx="4369325" cy="1092607"/>
          </a:xfrm>
        </p:spPr>
        <p:txBody>
          <a:bodyPr>
            <a:noAutofit/>
          </a:bodyPr>
          <a:lstStyle/>
          <a:p>
            <a:pPr marL="342900" indent="-342900">
              <a:buFont typeface="+mj-lt"/>
              <a:buAutoNum type="arabicPeriod"/>
            </a:pPr>
            <a:r>
              <a:rPr lang="de-DE" dirty="0" smtClean="0">
                <a:solidFill>
                  <a:srgbClr val="4747BB"/>
                </a:solidFill>
              </a:rPr>
              <a:t>Definitionen</a:t>
            </a:r>
          </a:p>
          <a:p>
            <a:pPr marL="342900" indent="-342900">
              <a:buFont typeface="+mj-lt"/>
              <a:buAutoNum type="arabicPeriod"/>
            </a:pPr>
            <a:r>
              <a:rPr lang="de-DE" dirty="0" smtClean="0">
                <a:solidFill>
                  <a:srgbClr val="4747BB"/>
                </a:solidFill>
              </a:rPr>
              <a:t>Institutionen und Organisationen</a:t>
            </a:r>
          </a:p>
          <a:p>
            <a:pPr marL="342900" indent="-342900">
              <a:buFont typeface="+mj-lt"/>
              <a:buAutoNum type="arabicPeriod"/>
            </a:pPr>
            <a:r>
              <a:rPr lang="de-DE" dirty="0" smtClean="0">
                <a:solidFill>
                  <a:srgbClr val="4747BB"/>
                </a:solidFill>
              </a:rPr>
              <a:t>Aufbau des Kartellrechts </a:t>
            </a:r>
          </a:p>
          <a:p>
            <a:pPr marL="342900" indent="-342900">
              <a:buFont typeface="+mj-lt"/>
              <a:buAutoNum type="arabicPeriod"/>
            </a:pPr>
            <a:r>
              <a:rPr lang="de-DE" dirty="0" smtClean="0">
                <a:solidFill>
                  <a:srgbClr val="4747BB"/>
                </a:solidFill>
              </a:rPr>
              <a:t>Konzepte:</a:t>
            </a:r>
          </a:p>
          <a:p>
            <a:pPr marL="376650" lvl="1" indent="-171450">
              <a:buFont typeface="Symbol" panose="05050102010706020507" pitchFamily="18" charset="2"/>
              <a:buChar char="-"/>
            </a:pPr>
            <a:r>
              <a:rPr lang="de-DE" sz="800" dirty="0" smtClean="0">
                <a:solidFill>
                  <a:srgbClr val="ADADE0"/>
                </a:solidFill>
              </a:rPr>
              <a:t>Marktmacht </a:t>
            </a:r>
          </a:p>
          <a:p>
            <a:pPr marL="376650" lvl="1" indent="-171450">
              <a:buFont typeface="Symbol" panose="05050102010706020507" pitchFamily="18" charset="2"/>
              <a:buChar char="-"/>
            </a:pPr>
            <a:r>
              <a:rPr lang="de-DE" sz="800" dirty="0" smtClean="0">
                <a:solidFill>
                  <a:srgbClr val="ADADE0"/>
                </a:solidFill>
              </a:rPr>
              <a:t>Marktabgrenzung </a:t>
            </a:r>
          </a:p>
          <a:p>
            <a:pPr marL="376650" lvl="1" indent="-171450">
              <a:buFont typeface="Symbol" panose="05050102010706020507" pitchFamily="18" charset="2"/>
              <a:buChar char="-"/>
            </a:pPr>
            <a:r>
              <a:rPr lang="de-DE" sz="800" dirty="0" smtClean="0">
                <a:solidFill>
                  <a:srgbClr val="ADADE0"/>
                </a:solidFill>
              </a:rPr>
              <a:t>Kartellverbot </a:t>
            </a:r>
          </a:p>
          <a:p>
            <a:pPr marL="376650" lvl="1" indent="-171450">
              <a:buFont typeface="Symbol" panose="05050102010706020507" pitchFamily="18" charset="2"/>
              <a:buChar char="-"/>
            </a:pPr>
            <a:r>
              <a:rPr lang="de-DE" sz="800" dirty="0" smtClean="0">
                <a:solidFill>
                  <a:srgbClr val="ADADE0"/>
                </a:solidFill>
              </a:rPr>
              <a:t>Missbrauchsaufsicht</a:t>
            </a:r>
          </a:p>
          <a:p>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32</a:t>
            </a:r>
            <a:endParaRPr lang="de-DE" dirty="0">
              <a:solidFill>
                <a:srgbClr val="4747BB"/>
              </a:solidFill>
            </a:endParaRPr>
          </a:p>
        </p:txBody>
      </p:sp>
      <p:sp>
        <p:nvSpPr>
          <p:cNvPr id="5" name="Textfeld 4"/>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2999609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184150"/>
            <a:ext cx="3975100" cy="193899"/>
          </a:xfrm>
        </p:spPr>
        <p:txBody>
          <a:bodyPr/>
          <a:lstStyle/>
          <a:p>
            <a:r>
              <a:rPr lang="de-DE" dirty="0" smtClean="0"/>
              <a:t>Definitionen</a:t>
            </a:r>
            <a:endParaRPr lang="de-DE" dirty="0"/>
          </a:p>
        </p:txBody>
      </p:sp>
      <p:sp>
        <p:nvSpPr>
          <p:cNvPr id="3" name="object 4"/>
          <p:cNvSpPr/>
          <p:nvPr/>
        </p:nvSpPr>
        <p:spPr>
          <a:xfrm>
            <a:off x="137655" y="1057604"/>
            <a:ext cx="4332701" cy="1453530"/>
          </a:xfrm>
          <a:prstGeom prst="rect">
            <a:avLst/>
          </a:prstGeom>
          <a:blipFill>
            <a:blip r:embed="rId2" cstate="print"/>
            <a:stretch>
              <a:fillRect/>
            </a:stretch>
          </a:blipFill>
        </p:spPr>
        <p:txBody>
          <a:bodyPr wrap="square" lIns="0" tIns="0" rIns="0" bIns="0" rtlCol="0"/>
          <a:lstStyle/>
          <a:p>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33</a:t>
            </a:r>
            <a:endParaRPr lang="de-DE" dirty="0">
              <a:solidFill>
                <a:srgbClr val="4747BB"/>
              </a:solidFill>
            </a:endParaRPr>
          </a:p>
        </p:txBody>
      </p:sp>
      <p:sp>
        <p:nvSpPr>
          <p:cNvPr id="5" name="Textfeld 4"/>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444081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Institutionen und Organisationen</a:t>
            </a:r>
          </a:p>
        </p:txBody>
      </p:sp>
      <p:sp>
        <p:nvSpPr>
          <p:cNvPr id="3" name="Inhaltsplatzhalter 2"/>
          <p:cNvSpPr>
            <a:spLocks noGrp="1"/>
          </p:cNvSpPr>
          <p:nvPr>
            <p:ph idx="1"/>
          </p:nvPr>
        </p:nvSpPr>
        <p:spPr>
          <a:xfrm>
            <a:off x="120387" y="1273175"/>
            <a:ext cx="4369325" cy="1092607"/>
          </a:xfrm>
        </p:spPr>
        <p:txBody>
          <a:bodyPr>
            <a:noAutofit/>
          </a:bodyPr>
          <a:lstStyle/>
          <a:p>
            <a:pPr marL="12700"/>
            <a:r>
              <a:rPr lang="de-DE" b="1" spc="70" dirty="0" smtClean="0">
                <a:solidFill>
                  <a:srgbClr val="4747BB"/>
                </a:solidFill>
              </a:rPr>
              <a:t>D</a:t>
            </a:r>
            <a:r>
              <a:rPr lang="de-DE" b="1" spc="-55" dirty="0" smtClean="0">
                <a:solidFill>
                  <a:srgbClr val="4747BB"/>
                </a:solidFill>
              </a:rPr>
              <a:t>eutschl</a:t>
            </a:r>
            <a:r>
              <a:rPr lang="de-DE" b="1" spc="-60" dirty="0" smtClean="0">
                <a:solidFill>
                  <a:srgbClr val="4747BB"/>
                </a:solidFill>
              </a:rPr>
              <a:t>and</a:t>
            </a:r>
            <a:endParaRPr lang="de-DE" dirty="0" smtClean="0">
              <a:solidFill>
                <a:srgbClr val="4747BB"/>
              </a:solidFill>
              <a:latin typeface="Times New Roman"/>
              <a:cs typeface="Times New Roman"/>
            </a:endParaRPr>
          </a:p>
          <a:p>
            <a:pPr marL="761610" lvl="1" indent="-171450">
              <a:buFont typeface="Symbol" panose="05050102010706020507" pitchFamily="18" charset="2"/>
              <a:buChar char="-"/>
            </a:pPr>
            <a:r>
              <a:rPr lang="de-DE" sz="800" spc="-45" dirty="0" smtClean="0">
                <a:solidFill>
                  <a:srgbClr val="ADADE0"/>
                </a:solidFill>
                <a:latin typeface="Arial"/>
                <a:cs typeface="Arial"/>
              </a:rPr>
              <a:t>GWB,</a:t>
            </a:r>
            <a:r>
              <a:rPr lang="de-DE" sz="800" spc="55" dirty="0" smtClean="0">
                <a:solidFill>
                  <a:srgbClr val="ADADE0"/>
                </a:solidFill>
                <a:latin typeface="Arial"/>
                <a:cs typeface="Arial"/>
              </a:rPr>
              <a:t> </a:t>
            </a:r>
            <a:r>
              <a:rPr lang="de-DE" sz="800" spc="-25" dirty="0" smtClean="0">
                <a:solidFill>
                  <a:srgbClr val="ADADE0"/>
                </a:solidFill>
                <a:latin typeface="Arial"/>
                <a:cs typeface="Arial"/>
              </a:rPr>
              <a:t>U</a:t>
            </a:r>
            <a:r>
              <a:rPr lang="de-DE" sz="800" spc="-70" dirty="0" smtClean="0">
                <a:solidFill>
                  <a:srgbClr val="ADADE0"/>
                </a:solidFill>
                <a:latin typeface="Arial"/>
                <a:cs typeface="Arial"/>
              </a:rPr>
              <a:t>W</a:t>
            </a:r>
            <a:r>
              <a:rPr lang="de-DE" sz="800" spc="-140" dirty="0" smtClean="0">
                <a:solidFill>
                  <a:srgbClr val="ADADE0"/>
                </a:solidFill>
                <a:latin typeface="Arial"/>
                <a:cs typeface="Arial"/>
              </a:rPr>
              <a:t>G</a:t>
            </a:r>
            <a:endParaRPr lang="de-DE" sz="800" dirty="0" smtClean="0">
              <a:solidFill>
                <a:srgbClr val="ADADE0"/>
              </a:solidFill>
              <a:latin typeface="Arial"/>
              <a:cs typeface="Arial"/>
            </a:endParaRPr>
          </a:p>
          <a:p>
            <a:pPr marL="761610" marR="5080" lvl="1" indent="-171450">
              <a:lnSpc>
                <a:spcPct val="102600"/>
              </a:lnSpc>
              <a:buFont typeface="Symbol" panose="05050102010706020507" pitchFamily="18" charset="2"/>
              <a:buChar char="-"/>
            </a:pPr>
            <a:r>
              <a:rPr lang="de-DE" sz="800" spc="-60" dirty="0" smtClean="0">
                <a:solidFill>
                  <a:srgbClr val="ADADE0"/>
                </a:solidFill>
                <a:latin typeface="Arial"/>
                <a:cs typeface="Arial"/>
              </a:rPr>
              <a:t>Bunde</a:t>
            </a:r>
            <a:r>
              <a:rPr lang="de-DE" sz="800" spc="-80" dirty="0" smtClean="0">
                <a:solidFill>
                  <a:srgbClr val="ADADE0"/>
                </a:solidFill>
                <a:latin typeface="Arial"/>
                <a:cs typeface="Arial"/>
              </a:rPr>
              <a:t>sk</a:t>
            </a:r>
            <a:r>
              <a:rPr lang="de-DE" sz="800" spc="-120" dirty="0" smtClean="0">
                <a:solidFill>
                  <a:srgbClr val="ADADE0"/>
                </a:solidFill>
                <a:latin typeface="Arial"/>
                <a:cs typeface="Arial"/>
              </a:rPr>
              <a:t>a</a:t>
            </a:r>
            <a:r>
              <a:rPr lang="de-DE" sz="800" spc="-10" dirty="0" smtClean="0">
                <a:solidFill>
                  <a:srgbClr val="ADADE0"/>
                </a:solidFill>
                <a:latin typeface="Arial"/>
                <a:cs typeface="Arial"/>
              </a:rPr>
              <a:t>rt</a:t>
            </a:r>
            <a:r>
              <a:rPr lang="de-DE" sz="800" spc="-25" dirty="0" smtClean="0">
                <a:solidFill>
                  <a:srgbClr val="ADADE0"/>
                </a:solidFill>
                <a:latin typeface="Arial"/>
                <a:cs typeface="Arial"/>
              </a:rPr>
              <a:t>ella</a:t>
            </a:r>
            <a:r>
              <a:rPr lang="de-DE" sz="800" spc="10" dirty="0" smtClean="0">
                <a:solidFill>
                  <a:srgbClr val="ADADE0"/>
                </a:solidFill>
                <a:latin typeface="Arial"/>
                <a:cs typeface="Arial"/>
              </a:rPr>
              <a:t>mt,</a:t>
            </a:r>
            <a:r>
              <a:rPr lang="de-DE" sz="800" spc="55" dirty="0" smtClean="0">
                <a:solidFill>
                  <a:srgbClr val="ADADE0"/>
                </a:solidFill>
                <a:latin typeface="Arial"/>
                <a:cs typeface="Arial"/>
              </a:rPr>
              <a:t> </a:t>
            </a:r>
            <a:r>
              <a:rPr lang="de-DE" sz="800" spc="-55" dirty="0" smtClean="0">
                <a:solidFill>
                  <a:srgbClr val="ADADE0"/>
                </a:solidFill>
                <a:latin typeface="Arial"/>
                <a:cs typeface="Arial"/>
              </a:rPr>
              <a:t>La</a:t>
            </a:r>
            <a:r>
              <a:rPr lang="de-DE" sz="800" spc="-80" dirty="0" smtClean="0">
                <a:solidFill>
                  <a:srgbClr val="ADADE0"/>
                </a:solidFill>
                <a:latin typeface="Arial"/>
                <a:cs typeface="Arial"/>
              </a:rPr>
              <a:t>ndesk</a:t>
            </a:r>
            <a:r>
              <a:rPr lang="de-DE" sz="800" spc="-120" dirty="0" smtClean="0">
                <a:solidFill>
                  <a:srgbClr val="ADADE0"/>
                </a:solidFill>
                <a:latin typeface="Arial"/>
                <a:cs typeface="Arial"/>
              </a:rPr>
              <a:t>a</a:t>
            </a:r>
            <a:r>
              <a:rPr lang="de-DE" sz="800" spc="-10" dirty="0" smtClean="0">
                <a:solidFill>
                  <a:srgbClr val="ADADE0"/>
                </a:solidFill>
                <a:latin typeface="Arial"/>
                <a:cs typeface="Arial"/>
              </a:rPr>
              <a:t>rt</a:t>
            </a:r>
            <a:r>
              <a:rPr lang="de-DE" sz="800" spc="-25" dirty="0" smtClean="0">
                <a:solidFill>
                  <a:srgbClr val="ADADE0"/>
                </a:solidFill>
                <a:latin typeface="Arial"/>
                <a:cs typeface="Arial"/>
              </a:rPr>
              <a:t>e</a:t>
            </a:r>
            <a:r>
              <a:rPr lang="de-DE" sz="800" spc="-5" dirty="0" smtClean="0">
                <a:solidFill>
                  <a:srgbClr val="ADADE0"/>
                </a:solidFill>
                <a:latin typeface="Arial"/>
                <a:cs typeface="Arial"/>
              </a:rPr>
              <a:t>ll</a:t>
            </a:r>
            <a:r>
              <a:rPr lang="de-DE" sz="800" spc="15" dirty="0" smtClean="0">
                <a:solidFill>
                  <a:srgbClr val="ADADE0"/>
                </a:solidFill>
                <a:latin typeface="Arial"/>
                <a:cs typeface="Arial"/>
              </a:rPr>
              <a:t>b</a:t>
            </a:r>
            <a:r>
              <a:rPr lang="de-DE" sz="800" spc="-130" dirty="0" smtClean="0">
                <a:solidFill>
                  <a:srgbClr val="ADADE0"/>
                </a:solidFill>
                <a:latin typeface="Arial"/>
                <a:cs typeface="Arial"/>
              </a:rPr>
              <a:t>e</a:t>
            </a:r>
            <a:r>
              <a:rPr lang="de-DE" sz="800" spc="-65" dirty="0" smtClean="0">
                <a:solidFill>
                  <a:srgbClr val="ADADE0"/>
                </a:solidFill>
                <a:latin typeface="Arial"/>
                <a:cs typeface="Arial"/>
              </a:rPr>
              <a:t>h</a:t>
            </a:r>
            <a:r>
              <a:rPr lang="de-DE" sz="800" spc="-100" dirty="0" smtClean="0">
                <a:solidFill>
                  <a:srgbClr val="ADADE0"/>
                </a:solidFill>
                <a:latin typeface="Arial"/>
                <a:cs typeface="Arial"/>
              </a:rPr>
              <a:t>ö</a:t>
            </a:r>
            <a:r>
              <a:rPr lang="de-DE" sz="800" spc="-60" dirty="0" smtClean="0">
                <a:solidFill>
                  <a:srgbClr val="ADADE0"/>
                </a:solidFill>
                <a:latin typeface="Arial"/>
                <a:cs typeface="Arial"/>
              </a:rPr>
              <a:t>rde</a:t>
            </a:r>
            <a:r>
              <a:rPr lang="de-DE" sz="800" spc="-30" dirty="0" smtClean="0">
                <a:solidFill>
                  <a:srgbClr val="ADADE0"/>
                </a:solidFill>
                <a:latin typeface="Arial"/>
                <a:cs typeface="Arial"/>
              </a:rPr>
              <a:t>n,</a:t>
            </a:r>
            <a:r>
              <a:rPr lang="de-DE" sz="800" spc="55" dirty="0" smtClean="0">
                <a:solidFill>
                  <a:srgbClr val="ADADE0"/>
                </a:solidFill>
                <a:latin typeface="Arial"/>
                <a:cs typeface="Arial"/>
              </a:rPr>
              <a:t> </a:t>
            </a:r>
            <a:r>
              <a:rPr lang="de-DE" sz="800" spc="-60" dirty="0" smtClean="0">
                <a:solidFill>
                  <a:srgbClr val="ADADE0"/>
                </a:solidFill>
                <a:latin typeface="Arial"/>
                <a:cs typeface="Arial"/>
              </a:rPr>
              <a:t>Bunde</a:t>
            </a:r>
            <a:r>
              <a:rPr lang="de-DE" sz="800" spc="-110" dirty="0" smtClean="0">
                <a:solidFill>
                  <a:srgbClr val="ADADE0"/>
                </a:solidFill>
                <a:latin typeface="Arial"/>
                <a:cs typeface="Arial"/>
              </a:rPr>
              <a:t>sne</a:t>
            </a:r>
            <a:r>
              <a:rPr lang="de-DE" sz="800" spc="-30" dirty="0" smtClean="0">
                <a:solidFill>
                  <a:srgbClr val="ADADE0"/>
                </a:solidFill>
                <a:latin typeface="Arial"/>
                <a:cs typeface="Arial"/>
              </a:rPr>
              <a:t>tza</a:t>
            </a:r>
            <a:r>
              <a:rPr lang="de-DE" sz="800" spc="-100" dirty="0" smtClean="0">
                <a:solidFill>
                  <a:srgbClr val="ADADE0"/>
                </a:solidFill>
                <a:latin typeface="Arial"/>
                <a:cs typeface="Arial"/>
              </a:rPr>
              <a:t>ge</a:t>
            </a:r>
            <a:r>
              <a:rPr lang="de-DE" sz="800" spc="-5" dirty="0" smtClean="0">
                <a:solidFill>
                  <a:srgbClr val="ADADE0"/>
                </a:solidFill>
                <a:latin typeface="Arial"/>
                <a:cs typeface="Arial"/>
              </a:rPr>
              <a:t>ntur </a:t>
            </a:r>
          </a:p>
          <a:p>
            <a:pPr marL="761610" marR="5080" lvl="1" indent="-171450">
              <a:lnSpc>
                <a:spcPct val="102600"/>
              </a:lnSpc>
              <a:buFont typeface="Symbol" panose="05050102010706020507" pitchFamily="18" charset="2"/>
              <a:buChar char="-"/>
            </a:pPr>
            <a:r>
              <a:rPr lang="de-DE" sz="800" spc="-80" dirty="0" smtClean="0">
                <a:solidFill>
                  <a:srgbClr val="ADADE0"/>
                </a:solidFill>
                <a:latin typeface="Arial"/>
                <a:cs typeface="Arial"/>
              </a:rPr>
              <a:t>LGs,</a:t>
            </a:r>
            <a:r>
              <a:rPr lang="de-DE" sz="800" spc="55" dirty="0" smtClean="0">
                <a:solidFill>
                  <a:srgbClr val="ADADE0"/>
                </a:solidFill>
                <a:latin typeface="Arial"/>
                <a:cs typeface="Arial"/>
              </a:rPr>
              <a:t> </a:t>
            </a:r>
            <a:r>
              <a:rPr lang="de-DE" sz="800" spc="-70" dirty="0" smtClean="0">
                <a:solidFill>
                  <a:srgbClr val="ADADE0"/>
                </a:solidFill>
                <a:latin typeface="Arial"/>
                <a:cs typeface="Arial"/>
              </a:rPr>
              <a:t>OLGs,</a:t>
            </a:r>
            <a:r>
              <a:rPr lang="de-DE" sz="800" spc="60" dirty="0" smtClean="0">
                <a:solidFill>
                  <a:srgbClr val="ADADE0"/>
                </a:solidFill>
                <a:latin typeface="Arial"/>
                <a:cs typeface="Arial"/>
              </a:rPr>
              <a:t> </a:t>
            </a:r>
            <a:r>
              <a:rPr lang="de-DE" sz="800" spc="-10" dirty="0" smtClean="0">
                <a:solidFill>
                  <a:srgbClr val="ADADE0"/>
                </a:solidFill>
                <a:latin typeface="Arial"/>
                <a:cs typeface="Arial"/>
              </a:rPr>
              <a:t>.</a:t>
            </a:r>
            <a:r>
              <a:rPr lang="de-DE" sz="800" spc="-125" dirty="0" smtClean="0">
                <a:solidFill>
                  <a:srgbClr val="ADADE0"/>
                </a:solidFill>
                <a:latin typeface="Arial"/>
                <a:cs typeface="Arial"/>
              </a:rPr>
              <a:t> </a:t>
            </a:r>
            <a:r>
              <a:rPr lang="de-DE" sz="800" spc="-10" dirty="0" smtClean="0">
                <a:solidFill>
                  <a:srgbClr val="ADADE0"/>
                </a:solidFill>
                <a:latin typeface="Arial"/>
                <a:cs typeface="Arial"/>
              </a:rPr>
              <a:t>.</a:t>
            </a:r>
            <a:r>
              <a:rPr lang="de-DE" sz="800" spc="-125" dirty="0" smtClean="0">
                <a:solidFill>
                  <a:srgbClr val="ADADE0"/>
                </a:solidFill>
                <a:latin typeface="Arial"/>
                <a:cs typeface="Arial"/>
              </a:rPr>
              <a:t> </a:t>
            </a:r>
            <a:r>
              <a:rPr lang="de-DE" sz="800" spc="-10" dirty="0" smtClean="0">
                <a:solidFill>
                  <a:srgbClr val="ADADE0"/>
                </a:solidFill>
                <a:latin typeface="Arial"/>
                <a:cs typeface="Arial"/>
              </a:rPr>
              <a:t>.</a:t>
            </a:r>
            <a:endParaRPr lang="de-DE" sz="800" dirty="0" smtClean="0">
              <a:solidFill>
                <a:srgbClr val="ADADE0"/>
              </a:solidFill>
              <a:latin typeface="Times New Roman"/>
              <a:cs typeface="Times New Roman"/>
            </a:endParaRPr>
          </a:p>
          <a:p>
            <a:pPr marL="12700"/>
            <a:r>
              <a:rPr lang="de-DE" b="1" dirty="0" smtClean="0">
                <a:solidFill>
                  <a:srgbClr val="4747BB"/>
                </a:solidFill>
              </a:rPr>
              <a:t>EU</a:t>
            </a:r>
            <a:endParaRPr lang="de-DE" dirty="0" smtClean="0">
              <a:solidFill>
                <a:srgbClr val="4747BB"/>
              </a:solidFill>
              <a:latin typeface="Times New Roman"/>
              <a:cs typeface="Times New Roman"/>
            </a:endParaRPr>
          </a:p>
          <a:p>
            <a:pPr marL="761610" marR="499745" lvl="1" indent="-171450">
              <a:lnSpc>
                <a:spcPct val="102600"/>
              </a:lnSpc>
              <a:buFont typeface="Symbol" panose="05050102010706020507" pitchFamily="18" charset="2"/>
              <a:buChar char="-"/>
            </a:pPr>
            <a:r>
              <a:rPr lang="de-DE" sz="800" spc="-35" dirty="0" smtClean="0">
                <a:solidFill>
                  <a:srgbClr val="ADADE0"/>
                </a:solidFill>
                <a:latin typeface="Arial"/>
                <a:cs typeface="Arial"/>
              </a:rPr>
              <a:t>AEUV,</a:t>
            </a:r>
            <a:r>
              <a:rPr lang="de-DE" sz="800" spc="55" dirty="0" smtClean="0">
                <a:solidFill>
                  <a:srgbClr val="ADADE0"/>
                </a:solidFill>
                <a:latin typeface="Arial"/>
                <a:cs typeface="Arial"/>
              </a:rPr>
              <a:t> </a:t>
            </a:r>
            <a:r>
              <a:rPr lang="de-DE" sz="800" spc="20" dirty="0" smtClean="0">
                <a:solidFill>
                  <a:srgbClr val="ADADE0"/>
                </a:solidFill>
                <a:latin typeface="Arial"/>
                <a:cs typeface="Arial"/>
              </a:rPr>
              <a:t>K</a:t>
            </a:r>
            <a:r>
              <a:rPr lang="de-DE" sz="800" spc="-125" dirty="0" smtClean="0">
                <a:solidFill>
                  <a:srgbClr val="ADADE0"/>
                </a:solidFill>
                <a:latin typeface="Arial"/>
                <a:cs typeface="Arial"/>
              </a:rPr>
              <a:t>a</a:t>
            </a:r>
            <a:r>
              <a:rPr lang="de-DE" sz="800" spc="-10" dirty="0" smtClean="0">
                <a:solidFill>
                  <a:srgbClr val="ADADE0"/>
                </a:solidFill>
                <a:latin typeface="Arial"/>
                <a:cs typeface="Arial"/>
              </a:rPr>
              <a:t>rt</a:t>
            </a:r>
            <a:r>
              <a:rPr lang="de-DE" sz="800" spc="-25" dirty="0" smtClean="0">
                <a:solidFill>
                  <a:srgbClr val="ADADE0"/>
                </a:solidFill>
                <a:latin typeface="Arial"/>
                <a:cs typeface="Arial"/>
              </a:rPr>
              <a:t>e</a:t>
            </a:r>
            <a:r>
              <a:rPr lang="de-DE" sz="800" spc="-35" dirty="0" smtClean="0">
                <a:solidFill>
                  <a:srgbClr val="ADADE0"/>
                </a:solidFill>
                <a:latin typeface="Arial"/>
                <a:cs typeface="Arial"/>
              </a:rPr>
              <a:t>llv</a:t>
            </a:r>
            <a:r>
              <a:rPr lang="de-DE" sz="800" spc="-60" dirty="0" smtClean="0">
                <a:solidFill>
                  <a:srgbClr val="ADADE0"/>
                </a:solidFill>
                <a:latin typeface="Arial"/>
                <a:cs typeface="Arial"/>
              </a:rPr>
              <a:t>e</a:t>
            </a:r>
            <a:r>
              <a:rPr lang="de-DE" sz="800" spc="-30" dirty="0" smtClean="0">
                <a:solidFill>
                  <a:srgbClr val="ADADE0"/>
                </a:solidFill>
                <a:latin typeface="Arial"/>
                <a:cs typeface="Arial"/>
              </a:rPr>
              <a:t>r</a:t>
            </a:r>
            <a:r>
              <a:rPr lang="de-DE" sz="800" spc="-75" dirty="0" smtClean="0">
                <a:solidFill>
                  <a:srgbClr val="ADADE0"/>
                </a:solidFill>
                <a:latin typeface="Arial"/>
                <a:cs typeface="Arial"/>
              </a:rPr>
              <a:t>o</a:t>
            </a:r>
            <a:r>
              <a:rPr lang="de-DE" sz="800" spc="-40" dirty="0" smtClean="0">
                <a:solidFill>
                  <a:srgbClr val="ADADE0"/>
                </a:solidFill>
                <a:latin typeface="Arial"/>
                <a:cs typeface="Arial"/>
              </a:rPr>
              <a:t>rdnung,</a:t>
            </a:r>
            <a:r>
              <a:rPr lang="de-DE" sz="800" spc="55" dirty="0" smtClean="0">
                <a:solidFill>
                  <a:srgbClr val="ADADE0"/>
                </a:solidFill>
                <a:latin typeface="Arial"/>
                <a:cs typeface="Arial"/>
              </a:rPr>
              <a:t> </a:t>
            </a:r>
            <a:r>
              <a:rPr lang="de-DE" sz="800" spc="-90" dirty="0" smtClean="0">
                <a:solidFill>
                  <a:srgbClr val="ADADE0"/>
                </a:solidFill>
                <a:latin typeface="Arial"/>
                <a:cs typeface="Arial"/>
              </a:rPr>
              <a:t>F</a:t>
            </a:r>
            <a:r>
              <a:rPr lang="de-DE" sz="800" spc="-65" dirty="0" smtClean="0">
                <a:solidFill>
                  <a:srgbClr val="ADADE0"/>
                </a:solidFill>
                <a:latin typeface="Arial"/>
                <a:cs typeface="Arial"/>
              </a:rPr>
              <a:t>usions</a:t>
            </a:r>
            <a:r>
              <a:rPr lang="de-DE" sz="800" spc="-105" dirty="0" smtClean="0">
                <a:solidFill>
                  <a:srgbClr val="ADADE0"/>
                </a:solidFill>
                <a:latin typeface="Arial"/>
                <a:cs typeface="Arial"/>
              </a:rPr>
              <a:t>k</a:t>
            </a:r>
            <a:r>
              <a:rPr lang="de-DE" sz="800" spc="-30" dirty="0" smtClean="0">
                <a:solidFill>
                  <a:srgbClr val="ADADE0"/>
                </a:solidFill>
                <a:latin typeface="Arial"/>
                <a:cs typeface="Arial"/>
              </a:rPr>
              <a:t>ontrollver</a:t>
            </a:r>
            <a:r>
              <a:rPr lang="de-DE" sz="800" spc="-80" dirty="0" smtClean="0">
                <a:solidFill>
                  <a:srgbClr val="ADADE0"/>
                </a:solidFill>
                <a:latin typeface="Arial"/>
                <a:cs typeface="Arial"/>
              </a:rPr>
              <a:t>o</a:t>
            </a:r>
            <a:r>
              <a:rPr lang="de-DE" sz="800" spc="-50" dirty="0" smtClean="0">
                <a:solidFill>
                  <a:srgbClr val="ADADE0"/>
                </a:solidFill>
                <a:latin typeface="Arial"/>
                <a:cs typeface="Arial"/>
              </a:rPr>
              <a:t>rdnung</a:t>
            </a:r>
          </a:p>
          <a:p>
            <a:pPr marL="761610" marR="499745" lvl="1" indent="-171450">
              <a:lnSpc>
                <a:spcPct val="102600"/>
              </a:lnSpc>
              <a:buFont typeface="Symbol" panose="05050102010706020507" pitchFamily="18" charset="2"/>
              <a:buChar char="-"/>
            </a:pPr>
            <a:r>
              <a:rPr lang="de-DE" sz="800" spc="-60" dirty="0" smtClean="0">
                <a:solidFill>
                  <a:srgbClr val="ADADE0"/>
                </a:solidFill>
                <a:latin typeface="Arial"/>
                <a:cs typeface="Arial"/>
              </a:rPr>
              <a:t>Europäis</a:t>
            </a:r>
            <a:r>
              <a:rPr lang="de-DE" sz="800" spc="-85" dirty="0" smtClean="0">
                <a:solidFill>
                  <a:srgbClr val="ADADE0"/>
                </a:solidFill>
                <a:latin typeface="Arial"/>
                <a:cs typeface="Arial"/>
              </a:rPr>
              <a:t>c</a:t>
            </a:r>
            <a:r>
              <a:rPr lang="de-DE" sz="800" spc="-95" dirty="0" smtClean="0">
                <a:solidFill>
                  <a:srgbClr val="ADADE0"/>
                </a:solidFill>
                <a:latin typeface="Arial"/>
                <a:cs typeface="Arial"/>
              </a:rPr>
              <a:t>he</a:t>
            </a:r>
            <a:r>
              <a:rPr lang="de-DE" sz="800" spc="55" dirty="0" smtClean="0">
                <a:solidFill>
                  <a:srgbClr val="ADADE0"/>
                </a:solidFill>
                <a:latin typeface="Arial"/>
                <a:cs typeface="Arial"/>
              </a:rPr>
              <a:t> </a:t>
            </a:r>
            <a:r>
              <a:rPr lang="de-DE" sz="800" spc="-15" dirty="0" smtClean="0">
                <a:solidFill>
                  <a:srgbClr val="ADADE0"/>
                </a:solidFill>
                <a:latin typeface="Arial"/>
                <a:cs typeface="Arial"/>
              </a:rPr>
              <a:t>K</a:t>
            </a:r>
            <a:r>
              <a:rPr lang="de-DE" sz="800" spc="-60" dirty="0" smtClean="0">
                <a:solidFill>
                  <a:srgbClr val="ADADE0"/>
                </a:solidFill>
                <a:latin typeface="Arial"/>
                <a:cs typeface="Arial"/>
              </a:rPr>
              <a:t>omm</a:t>
            </a:r>
            <a:r>
              <a:rPr lang="de-DE" sz="800" spc="-55" dirty="0" smtClean="0">
                <a:solidFill>
                  <a:srgbClr val="ADADE0"/>
                </a:solidFill>
                <a:latin typeface="Arial"/>
                <a:cs typeface="Arial"/>
              </a:rPr>
              <a:t>ission,</a:t>
            </a:r>
            <a:r>
              <a:rPr lang="de-DE" sz="800" spc="55" dirty="0" smtClean="0">
                <a:solidFill>
                  <a:srgbClr val="ADADE0"/>
                </a:solidFill>
                <a:latin typeface="Arial"/>
                <a:cs typeface="Arial"/>
              </a:rPr>
              <a:t> </a:t>
            </a:r>
            <a:r>
              <a:rPr lang="de-DE" sz="800" spc="-75" dirty="0" smtClean="0">
                <a:solidFill>
                  <a:srgbClr val="ADADE0"/>
                </a:solidFill>
                <a:latin typeface="Arial"/>
                <a:cs typeface="Arial"/>
              </a:rPr>
              <a:t>GD</a:t>
            </a:r>
            <a:r>
              <a:rPr lang="de-DE" sz="800" spc="55" dirty="0" smtClean="0">
                <a:solidFill>
                  <a:srgbClr val="ADADE0"/>
                </a:solidFill>
                <a:latin typeface="Arial"/>
                <a:cs typeface="Arial"/>
              </a:rPr>
              <a:t> </a:t>
            </a:r>
            <a:r>
              <a:rPr lang="de-DE" sz="800" spc="-50" dirty="0" smtClean="0">
                <a:solidFill>
                  <a:srgbClr val="ADADE0"/>
                </a:solidFill>
                <a:latin typeface="Arial"/>
                <a:cs typeface="Arial"/>
              </a:rPr>
              <a:t>W</a:t>
            </a:r>
            <a:r>
              <a:rPr lang="de-DE" sz="800" spc="-130" dirty="0" smtClean="0">
                <a:solidFill>
                  <a:srgbClr val="ADADE0"/>
                </a:solidFill>
                <a:latin typeface="Arial"/>
                <a:cs typeface="Arial"/>
              </a:rPr>
              <a:t>e</a:t>
            </a:r>
            <a:r>
              <a:rPr lang="de-DE" sz="800" spc="30" dirty="0" smtClean="0">
                <a:solidFill>
                  <a:srgbClr val="ADADE0"/>
                </a:solidFill>
                <a:latin typeface="Arial"/>
                <a:cs typeface="Arial"/>
              </a:rPr>
              <a:t>tt</a:t>
            </a:r>
            <a:r>
              <a:rPr lang="de-DE" sz="800" spc="90" dirty="0" smtClean="0">
                <a:solidFill>
                  <a:srgbClr val="ADADE0"/>
                </a:solidFill>
                <a:latin typeface="Arial"/>
                <a:cs typeface="Arial"/>
              </a:rPr>
              <a:t>b</a:t>
            </a:r>
            <a:r>
              <a:rPr lang="de-DE" sz="800" spc="-130" dirty="0" smtClean="0">
                <a:solidFill>
                  <a:srgbClr val="ADADE0"/>
                </a:solidFill>
                <a:latin typeface="Arial"/>
                <a:cs typeface="Arial"/>
              </a:rPr>
              <a:t>e</a:t>
            </a:r>
            <a:r>
              <a:rPr lang="de-DE" sz="800" spc="-95" dirty="0" smtClean="0">
                <a:solidFill>
                  <a:srgbClr val="ADADE0"/>
                </a:solidFill>
                <a:latin typeface="Arial"/>
                <a:cs typeface="Arial"/>
              </a:rPr>
              <a:t>w</a:t>
            </a:r>
            <a:r>
              <a:rPr lang="de-DE" sz="800" spc="-130" dirty="0" smtClean="0">
                <a:solidFill>
                  <a:srgbClr val="ADADE0"/>
                </a:solidFill>
                <a:latin typeface="Arial"/>
                <a:cs typeface="Arial"/>
              </a:rPr>
              <a:t>e</a:t>
            </a:r>
            <a:r>
              <a:rPr lang="de-DE" sz="800" spc="-25" dirty="0" smtClean="0">
                <a:solidFill>
                  <a:srgbClr val="ADADE0"/>
                </a:solidFill>
                <a:latin typeface="Arial"/>
                <a:cs typeface="Arial"/>
              </a:rPr>
              <a:t>rb</a:t>
            </a:r>
            <a:r>
              <a:rPr lang="de-DE" sz="800" spc="-20" dirty="0" smtClean="0">
                <a:solidFill>
                  <a:srgbClr val="ADADE0"/>
                </a:solidFill>
                <a:latin typeface="Arial"/>
                <a:cs typeface="Arial"/>
              </a:rPr>
              <a:t> </a:t>
            </a:r>
            <a:r>
              <a:rPr lang="de-DE" sz="800" spc="-60" dirty="0" smtClean="0">
                <a:solidFill>
                  <a:srgbClr val="ADADE0"/>
                </a:solidFill>
                <a:latin typeface="Arial"/>
                <a:cs typeface="Arial"/>
              </a:rPr>
              <a:t>Europäis</a:t>
            </a:r>
            <a:r>
              <a:rPr lang="de-DE" sz="800" spc="-85" dirty="0" smtClean="0">
                <a:solidFill>
                  <a:srgbClr val="ADADE0"/>
                </a:solidFill>
                <a:latin typeface="Arial"/>
                <a:cs typeface="Arial"/>
              </a:rPr>
              <a:t>c</a:t>
            </a:r>
            <a:r>
              <a:rPr lang="de-DE" sz="800" spc="-95" dirty="0" smtClean="0">
                <a:solidFill>
                  <a:srgbClr val="ADADE0"/>
                </a:solidFill>
                <a:latin typeface="Arial"/>
                <a:cs typeface="Arial"/>
              </a:rPr>
              <a:t>he</a:t>
            </a:r>
            <a:r>
              <a:rPr lang="de-DE" sz="800" spc="55" dirty="0" smtClean="0">
                <a:solidFill>
                  <a:srgbClr val="ADADE0"/>
                </a:solidFill>
                <a:latin typeface="Arial"/>
                <a:cs typeface="Arial"/>
              </a:rPr>
              <a:t> </a:t>
            </a:r>
            <a:r>
              <a:rPr lang="de-DE" sz="800" spc="-135" dirty="0" smtClean="0">
                <a:solidFill>
                  <a:srgbClr val="ADADE0"/>
                </a:solidFill>
                <a:latin typeface="Arial"/>
                <a:cs typeface="Arial"/>
              </a:rPr>
              <a:t>Ge</a:t>
            </a:r>
            <a:r>
              <a:rPr lang="de-DE" sz="800" spc="-20" dirty="0" smtClean="0">
                <a:solidFill>
                  <a:srgbClr val="ADADE0"/>
                </a:solidFill>
                <a:latin typeface="Arial"/>
                <a:cs typeface="Arial"/>
              </a:rPr>
              <a:t>ric</a:t>
            </a:r>
            <a:r>
              <a:rPr lang="de-DE" sz="800" spc="5" dirty="0" smtClean="0">
                <a:solidFill>
                  <a:srgbClr val="ADADE0"/>
                </a:solidFill>
                <a:latin typeface="Arial"/>
                <a:cs typeface="Arial"/>
              </a:rPr>
              <a:t>ht,</a:t>
            </a:r>
            <a:r>
              <a:rPr lang="de-DE" sz="800" spc="55" dirty="0" smtClean="0">
                <a:solidFill>
                  <a:srgbClr val="ADADE0"/>
                </a:solidFill>
                <a:latin typeface="Arial"/>
                <a:cs typeface="Arial"/>
              </a:rPr>
              <a:t> </a:t>
            </a:r>
          </a:p>
          <a:p>
            <a:pPr marL="761610" marR="499745" lvl="1" indent="-171450">
              <a:lnSpc>
                <a:spcPct val="102600"/>
              </a:lnSpc>
              <a:buFont typeface="Symbol" panose="05050102010706020507" pitchFamily="18" charset="2"/>
              <a:buChar char="-"/>
            </a:pPr>
            <a:r>
              <a:rPr lang="de-DE" sz="800" spc="-60" dirty="0" smtClean="0">
                <a:solidFill>
                  <a:srgbClr val="ADADE0"/>
                </a:solidFill>
                <a:latin typeface="Arial"/>
                <a:cs typeface="Arial"/>
              </a:rPr>
              <a:t>Europäis</a:t>
            </a:r>
            <a:r>
              <a:rPr lang="de-DE" sz="800" spc="-85" dirty="0" smtClean="0">
                <a:solidFill>
                  <a:srgbClr val="ADADE0"/>
                </a:solidFill>
                <a:latin typeface="Arial"/>
                <a:cs typeface="Arial"/>
              </a:rPr>
              <a:t>c</a:t>
            </a:r>
            <a:r>
              <a:rPr lang="de-DE" sz="800" spc="-95" dirty="0" smtClean="0">
                <a:solidFill>
                  <a:srgbClr val="ADADE0"/>
                </a:solidFill>
                <a:latin typeface="Arial"/>
                <a:cs typeface="Arial"/>
              </a:rPr>
              <a:t>he</a:t>
            </a:r>
            <a:r>
              <a:rPr lang="de-DE" sz="800" dirty="0" smtClean="0">
                <a:solidFill>
                  <a:srgbClr val="ADADE0"/>
                </a:solidFill>
                <a:latin typeface="Arial"/>
                <a:cs typeface="Arial"/>
              </a:rPr>
              <a:t>r</a:t>
            </a:r>
            <a:r>
              <a:rPr lang="de-DE" sz="800" spc="55" dirty="0" smtClean="0">
                <a:solidFill>
                  <a:srgbClr val="ADADE0"/>
                </a:solidFill>
                <a:latin typeface="Arial"/>
                <a:cs typeface="Arial"/>
              </a:rPr>
              <a:t> </a:t>
            </a:r>
            <a:r>
              <a:rPr lang="de-DE" sz="800" spc="-135" dirty="0" smtClean="0">
                <a:solidFill>
                  <a:srgbClr val="ADADE0"/>
                </a:solidFill>
                <a:latin typeface="Arial"/>
                <a:cs typeface="Arial"/>
              </a:rPr>
              <a:t>Ge</a:t>
            </a:r>
            <a:r>
              <a:rPr lang="de-DE" sz="800" spc="-20" dirty="0" smtClean="0">
                <a:solidFill>
                  <a:srgbClr val="ADADE0"/>
                </a:solidFill>
                <a:latin typeface="Arial"/>
                <a:cs typeface="Arial"/>
              </a:rPr>
              <a:t>ric</a:t>
            </a:r>
            <a:r>
              <a:rPr lang="de-DE" sz="800" spc="-35" dirty="0" smtClean="0">
                <a:solidFill>
                  <a:srgbClr val="ADADE0"/>
                </a:solidFill>
                <a:latin typeface="Arial"/>
                <a:cs typeface="Arial"/>
              </a:rPr>
              <a:t>htshof</a:t>
            </a:r>
            <a:endParaRPr lang="de-DE" sz="800" dirty="0" smtClean="0">
              <a:solidFill>
                <a:srgbClr val="ADADE0"/>
              </a:solidFill>
              <a:latin typeface="Arial"/>
              <a:cs typeface="Arial"/>
            </a:endParaRPr>
          </a:p>
          <a:p>
            <a:endParaRPr lang="de-DE" dirty="0">
              <a:solidFill>
                <a:srgbClr val="4747BB"/>
              </a:solidFill>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34</a:t>
            </a:r>
            <a:endParaRPr lang="de-DE" dirty="0">
              <a:solidFill>
                <a:srgbClr val="4747BB"/>
              </a:solidFill>
            </a:endParaRPr>
          </a:p>
        </p:txBody>
      </p:sp>
      <p:sp>
        <p:nvSpPr>
          <p:cNvPr id="5" name="Textfeld 4"/>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4125408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Institutionen und Organisationen</a:t>
            </a:r>
          </a:p>
        </p:txBody>
      </p:sp>
      <p:sp>
        <p:nvSpPr>
          <p:cNvPr id="5" name="object 4"/>
          <p:cNvSpPr/>
          <p:nvPr/>
        </p:nvSpPr>
        <p:spPr>
          <a:xfrm>
            <a:off x="137655" y="912059"/>
            <a:ext cx="4332884" cy="1817388"/>
          </a:xfrm>
          <a:prstGeom prst="rect">
            <a:avLst/>
          </a:prstGeom>
          <a:blipFill>
            <a:blip r:embed="rId2" cstate="print"/>
            <a:stretch>
              <a:fillRect/>
            </a:stretch>
          </a:blipFill>
        </p:spPr>
        <p:txBody>
          <a:bodyPr wrap="square" lIns="0" tIns="0" rIns="0" bIns="0" rtlCol="0"/>
          <a:lstStyle/>
          <a:p>
            <a:endParaRP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35</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924286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Aufbau des Kartellrechts</a:t>
            </a:r>
          </a:p>
        </p:txBody>
      </p:sp>
      <p:sp>
        <p:nvSpPr>
          <p:cNvPr id="4" name="object 4"/>
          <p:cNvSpPr/>
          <p:nvPr/>
        </p:nvSpPr>
        <p:spPr>
          <a:xfrm>
            <a:off x="137655" y="631695"/>
            <a:ext cx="3893271" cy="2518324"/>
          </a:xfrm>
          <a:prstGeom prst="rect">
            <a:avLst/>
          </a:prstGeom>
          <a:blipFill>
            <a:blip r:embed="rId2" cstate="print"/>
            <a:stretch>
              <a:fillRect/>
            </a:stretch>
          </a:blipFill>
        </p:spPr>
        <p:txBody>
          <a:bodyPr wrap="square" lIns="0" tIns="0" rIns="0" bIns="0" rtlCol="0"/>
          <a:lstStyle/>
          <a:p>
            <a:endParaRP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36</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3127483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smtClean="0"/>
              <a:t>Konzepte</a:t>
            </a:r>
            <a:endParaRPr lang="de-DE" dirty="0"/>
          </a:p>
        </p:txBody>
      </p:sp>
      <p:sp>
        <p:nvSpPr>
          <p:cNvPr id="3" name="Inhaltsplatzhalter 2"/>
          <p:cNvSpPr>
            <a:spLocks noGrp="1"/>
          </p:cNvSpPr>
          <p:nvPr>
            <p:ph idx="1"/>
          </p:nvPr>
        </p:nvSpPr>
        <p:spPr/>
        <p:txBody>
          <a:bodyPr>
            <a:normAutofit fontScale="92500"/>
          </a:bodyPr>
          <a:lstStyle/>
          <a:p>
            <a:pPr marL="0" indent="0">
              <a:buNone/>
            </a:pPr>
            <a:r>
              <a:rPr lang="de-DE" b="1" dirty="0" smtClean="0">
                <a:solidFill>
                  <a:srgbClr val="4747BB"/>
                </a:solidFill>
              </a:rPr>
              <a:t>Marktmacht</a:t>
            </a:r>
          </a:p>
          <a:p>
            <a:pPr marL="376650" lvl="1" indent="-171450">
              <a:buFont typeface="Arial" panose="020B0604020202020204" pitchFamily="34" charset="0"/>
              <a:buChar char="•"/>
            </a:pPr>
            <a:r>
              <a:rPr lang="de-DE" dirty="0" smtClean="0">
                <a:solidFill>
                  <a:srgbClr val="4747BB"/>
                </a:solidFill>
              </a:rPr>
              <a:t>Üblicherweise:  Fähigkeit, die Preise oberhalb der Grenzkosten zu setzen </a:t>
            </a:r>
          </a:p>
          <a:p>
            <a:pPr marL="376650" lvl="1" indent="-171450">
              <a:buFont typeface="Arial" panose="020B0604020202020204" pitchFamily="34" charset="0"/>
              <a:buChar char="•"/>
            </a:pPr>
            <a:r>
              <a:rPr lang="de-DE" dirty="0" smtClean="0">
                <a:solidFill>
                  <a:srgbClr val="4747BB"/>
                </a:solidFill>
              </a:rPr>
              <a:t>Mit dem Preis wächst der allokative Wohlfahrtsverlust</a:t>
            </a:r>
          </a:p>
          <a:p>
            <a:pPr marL="376650" lvl="1" indent="-171450">
              <a:buFont typeface="Arial" panose="020B0604020202020204" pitchFamily="34" charset="0"/>
              <a:buChar char="•"/>
            </a:pPr>
            <a:r>
              <a:rPr lang="de-DE" dirty="0" smtClean="0">
                <a:solidFill>
                  <a:srgbClr val="4747BB"/>
                </a:solidFill>
              </a:rPr>
              <a:t>Möglicherweise auch produktiver Wohlfahrtsverlust </a:t>
            </a:r>
          </a:p>
          <a:p>
            <a:pPr marL="376650" lvl="1" indent="-171450">
              <a:buFont typeface="Arial" panose="020B0604020202020204" pitchFamily="34" charset="0"/>
              <a:buChar char="•"/>
            </a:pPr>
            <a:r>
              <a:rPr lang="de-DE" dirty="0" smtClean="0">
                <a:solidFill>
                  <a:srgbClr val="4747BB"/>
                </a:solidFill>
              </a:rPr>
              <a:t>Dynamische Effizienz?</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37</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4128607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smtClean="0"/>
              <a:t>Konzepte</a:t>
            </a:r>
            <a:endParaRPr lang="de-DE" dirty="0"/>
          </a:p>
        </p:txBody>
      </p:sp>
      <p:sp>
        <p:nvSpPr>
          <p:cNvPr id="3" name="Inhaltsplatzhalter 2"/>
          <p:cNvSpPr>
            <a:spLocks noGrp="1"/>
          </p:cNvSpPr>
          <p:nvPr>
            <p:ph idx="1"/>
          </p:nvPr>
        </p:nvSpPr>
        <p:spPr/>
        <p:txBody>
          <a:bodyPr>
            <a:normAutofit fontScale="92500" lnSpcReduction="20000"/>
          </a:bodyPr>
          <a:lstStyle/>
          <a:p>
            <a:pPr indent="0">
              <a:buNone/>
            </a:pPr>
            <a:r>
              <a:rPr lang="de-DE" b="1" dirty="0" smtClean="0">
                <a:solidFill>
                  <a:srgbClr val="4747BB"/>
                </a:solidFill>
              </a:rPr>
              <a:t>Marktabgrenzung</a:t>
            </a:r>
            <a:endParaRPr lang="de-DE" dirty="0" smtClean="0">
              <a:solidFill>
                <a:srgbClr val="4747BB"/>
              </a:solidFill>
            </a:endParaRPr>
          </a:p>
          <a:p>
            <a:pPr marL="533250" lvl="1" indent="-171450">
              <a:buFont typeface="Symbol" panose="05050102010706020507" pitchFamily="18" charset="2"/>
              <a:buChar char="-"/>
            </a:pPr>
            <a:r>
              <a:rPr lang="de-DE" dirty="0" smtClean="0">
                <a:solidFill>
                  <a:srgbClr val="ADADE0"/>
                </a:solidFill>
              </a:rPr>
              <a:t>Definition des relevanten Marktes </a:t>
            </a:r>
          </a:p>
          <a:p>
            <a:pPr marL="533250" lvl="1" indent="-171450">
              <a:buFont typeface="Symbol" panose="05050102010706020507" pitchFamily="18" charset="2"/>
              <a:buChar char="-"/>
            </a:pPr>
            <a:r>
              <a:rPr lang="de-DE" dirty="0" smtClean="0">
                <a:solidFill>
                  <a:srgbClr val="ADADE0"/>
                </a:solidFill>
              </a:rPr>
              <a:t>Räumlich, zeitlich, sachlich</a:t>
            </a:r>
          </a:p>
          <a:p>
            <a:pPr marL="533250" lvl="1" indent="-171450">
              <a:buFont typeface="Symbol" panose="05050102010706020507" pitchFamily="18" charset="2"/>
              <a:buChar char="-"/>
            </a:pPr>
            <a:r>
              <a:rPr lang="de-DE" dirty="0" smtClean="0">
                <a:solidFill>
                  <a:srgbClr val="ADADE0"/>
                </a:solidFill>
              </a:rPr>
              <a:t>Typischerweise nach Substitutionskonzepten </a:t>
            </a:r>
          </a:p>
          <a:p>
            <a:pPr marL="533250" lvl="1" indent="-171450">
              <a:buFont typeface="Symbol" panose="05050102010706020507" pitchFamily="18" charset="2"/>
              <a:buChar char="-"/>
            </a:pPr>
            <a:r>
              <a:rPr lang="de-DE" dirty="0" smtClean="0">
                <a:solidFill>
                  <a:srgbClr val="ADADE0"/>
                </a:solidFill>
              </a:rPr>
              <a:t>Bedarfsmarktkonzept</a:t>
            </a:r>
            <a:endParaRPr lang="de-DE" dirty="0">
              <a:solidFill>
                <a:srgbClr val="ADADE0"/>
              </a:solidFill>
            </a:endParaRPr>
          </a:p>
          <a:p>
            <a:pPr marL="533250" lvl="1" indent="-171450">
              <a:buFont typeface="Symbol" panose="05050102010706020507" pitchFamily="18" charset="2"/>
              <a:buChar char="-"/>
            </a:pPr>
            <a:r>
              <a:rPr lang="de-DE" dirty="0" smtClean="0">
                <a:solidFill>
                  <a:srgbClr val="ADADE0"/>
                </a:solidFill>
              </a:rPr>
              <a:t>SSNIP-Test</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38</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1525879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smtClean="0"/>
              <a:t>Konzepte</a:t>
            </a:r>
            <a:endParaRPr lang="de-DE" dirty="0"/>
          </a:p>
        </p:txBody>
      </p:sp>
      <p:sp>
        <p:nvSpPr>
          <p:cNvPr id="3" name="Inhaltsplatzhalter 2"/>
          <p:cNvSpPr>
            <a:spLocks noGrp="1"/>
          </p:cNvSpPr>
          <p:nvPr>
            <p:ph idx="1"/>
          </p:nvPr>
        </p:nvSpPr>
        <p:spPr>
          <a:xfrm>
            <a:off x="120387" y="1322471"/>
            <a:ext cx="4369325" cy="1092607"/>
          </a:xfrm>
        </p:spPr>
        <p:txBody>
          <a:bodyPr>
            <a:noAutofit/>
          </a:bodyPr>
          <a:lstStyle/>
          <a:p>
            <a:pPr marL="530225" lvl="1" indent="-171450">
              <a:buFont typeface="Arial" panose="020B0604020202020204" pitchFamily="34" charset="0"/>
              <a:buChar char="•"/>
            </a:pPr>
            <a:r>
              <a:rPr lang="de-DE" dirty="0" smtClean="0">
                <a:solidFill>
                  <a:srgbClr val="4747BB"/>
                </a:solidFill>
              </a:rPr>
              <a:t>Verbot von Absprachen und aufeinander Abgestimmte</a:t>
            </a:r>
            <a:br>
              <a:rPr lang="de-DE" dirty="0" smtClean="0">
                <a:solidFill>
                  <a:srgbClr val="4747BB"/>
                </a:solidFill>
              </a:rPr>
            </a:br>
            <a:r>
              <a:rPr lang="de-DE" dirty="0" smtClean="0">
                <a:solidFill>
                  <a:srgbClr val="4747BB"/>
                </a:solidFill>
              </a:rPr>
              <a:t>Verhaltensweisen </a:t>
            </a:r>
          </a:p>
          <a:p>
            <a:pPr marL="533250" lvl="1" indent="-171450">
              <a:buFont typeface="Arial" panose="020B0604020202020204" pitchFamily="34" charset="0"/>
              <a:buChar char="•"/>
            </a:pPr>
            <a:r>
              <a:rPr lang="de-DE" dirty="0" smtClean="0">
                <a:solidFill>
                  <a:srgbClr val="4747BB"/>
                </a:solidFill>
              </a:rPr>
              <a:t>Mit dem Ziel der Beschränkung des Wettbewerbs</a:t>
            </a:r>
          </a:p>
          <a:p>
            <a:pPr marL="533250" lvl="1" indent="-171450">
              <a:buFont typeface="Arial" panose="020B0604020202020204" pitchFamily="34" charset="0"/>
              <a:buChar char="•"/>
            </a:pPr>
            <a:r>
              <a:rPr lang="de-DE" dirty="0" smtClean="0">
                <a:solidFill>
                  <a:srgbClr val="4747BB"/>
                </a:solidFill>
              </a:rPr>
              <a:t>Horizontale Absprachen (Kartelle)</a:t>
            </a:r>
          </a:p>
          <a:p>
            <a:pPr marL="533250" lvl="1" indent="-171450">
              <a:buFont typeface="Arial" panose="020B0604020202020204" pitchFamily="34" charset="0"/>
              <a:buChar char="•"/>
            </a:pPr>
            <a:r>
              <a:rPr lang="de-DE" dirty="0" smtClean="0">
                <a:solidFill>
                  <a:srgbClr val="4747BB"/>
                </a:solidFill>
              </a:rPr>
              <a:t>Folge:  Wohlfahrtsverlust (insbesondere bei Hardcore-Kartellen) </a:t>
            </a:r>
          </a:p>
          <a:p>
            <a:pPr marL="533250" lvl="1" indent="-171450">
              <a:buFont typeface="Arial" panose="020B0604020202020204" pitchFamily="34" charset="0"/>
              <a:buChar char="•"/>
            </a:pPr>
            <a:r>
              <a:rPr lang="de-DE" dirty="0" smtClean="0">
                <a:solidFill>
                  <a:srgbClr val="4747BB"/>
                </a:solidFill>
              </a:rPr>
              <a:t>Faktoren der Kartellierung</a:t>
            </a:r>
          </a:p>
          <a:p>
            <a:pPr marL="533250" lvl="1" indent="-171450">
              <a:buFont typeface="Arial" panose="020B0604020202020204" pitchFamily="34" charset="0"/>
              <a:buChar char="•"/>
            </a:pPr>
            <a:r>
              <a:rPr lang="de-DE" dirty="0" smtClean="0">
                <a:solidFill>
                  <a:srgbClr val="4747BB"/>
                </a:solidFill>
              </a:rPr>
              <a:t>Kartellstabilität</a:t>
            </a:r>
          </a:p>
          <a:p>
            <a:pPr marL="533250" lvl="1" indent="-171450">
              <a:buFont typeface="Arial" panose="020B0604020202020204" pitchFamily="34" charset="0"/>
              <a:buChar char="•"/>
            </a:pPr>
            <a:r>
              <a:rPr lang="de-DE" dirty="0" smtClean="0">
                <a:solidFill>
                  <a:srgbClr val="4747BB"/>
                </a:solidFill>
              </a:rPr>
              <a:t>Vertikale Vereinbarungen</a:t>
            </a:r>
          </a:p>
          <a:p>
            <a:pPr marL="533250" lvl="1" indent="-171450">
              <a:buFont typeface="Arial" panose="020B0604020202020204" pitchFamily="34" charset="0"/>
              <a:buChar char="•"/>
            </a:pPr>
            <a:r>
              <a:rPr lang="de-DE" dirty="0" smtClean="0">
                <a:solidFill>
                  <a:srgbClr val="4747BB"/>
                </a:solidFill>
              </a:rPr>
              <a:t>Oftmals typische Käufer-Verkäufer-Beziehungen </a:t>
            </a:r>
          </a:p>
          <a:p>
            <a:pPr marL="533250" lvl="1" indent="-171450">
              <a:buFont typeface="Arial" panose="020B0604020202020204" pitchFamily="34" charset="0"/>
              <a:buChar char="•"/>
            </a:pPr>
            <a:r>
              <a:rPr lang="de-DE" dirty="0" smtClean="0">
                <a:solidFill>
                  <a:srgbClr val="4747BB"/>
                </a:solidFill>
              </a:rPr>
              <a:t>Bewertung z.T. schwierig</a:t>
            </a:r>
          </a:p>
        </p:txBody>
      </p:sp>
      <p:sp>
        <p:nvSpPr>
          <p:cNvPr id="4" name="Inhaltsplatzhalter 3"/>
          <p:cNvSpPr>
            <a:spLocks noGrp="1"/>
          </p:cNvSpPr>
          <p:nvPr>
            <p:ph idx="13"/>
          </p:nvPr>
        </p:nvSpPr>
        <p:spPr/>
        <p:txBody>
          <a:bodyPr>
            <a:normAutofit/>
          </a:bodyPr>
          <a:lstStyle/>
          <a:p>
            <a:r>
              <a:rPr lang="de-DE" b="1" i="0" dirty="0" smtClean="0"/>
              <a:t>Kartellverbot</a:t>
            </a:r>
            <a:endParaRPr lang="de-DE" b="1" i="0" dirty="0"/>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39</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446929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4" name="object 4"/>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a:lnSpc>
                <a:spcPct val="100000"/>
              </a:lnSpc>
            </a:pPr>
            <a:r>
              <a:rPr lang="de-DE" spc="35" dirty="0" smtClean="0"/>
              <a:t>Ziele der Veranstaltung</a:t>
            </a:r>
            <a:endParaRPr spc="-60" dirty="0"/>
          </a:p>
        </p:txBody>
      </p:sp>
      <p:sp>
        <p:nvSpPr>
          <p:cNvPr id="20" name="Textplatzhalter 19"/>
          <p:cNvSpPr>
            <a:spLocks noGrp="1"/>
          </p:cNvSpPr>
          <p:nvPr>
            <p:ph type="body" idx="1"/>
          </p:nvPr>
        </p:nvSpPr>
        <p:spPr>
          <a:xfrm>
            <a:off x="120387" y="832870"/>
            <a:ext cx="4369325" cy="2277547"/>
          </a:xfrm>
        </p:spPr>
        <p:txBody>
          <a:bodyPr/>
          <a:lstStyle/>
          <a:p>
            <a:pPr marL="171450" indent="-171450">
              <a:buClr>
                <a:srgbClr val="4747BB"/>
              </a:buClr>
              <a:buFont typeface="Arial" charset="0"/>
              <a:buChar char="•"/>
            </a:pPr>
            <a:r>
              <a:rPr lang="de-DE" dirty="0">
                <a:solidFill>
                  <a:srgbClr val="4747BB"/>
                </a:solidFill>
              </a:rPr>
              <a:t>Einführung in die </a:t>
            </a:r>
            <a:r>
              <a:rPr lang="de-DE" dirty="0" smtClean="0">
                <a:solidFill>
                  <a:srgbClr val="4747BB"/>
                </a:solidFill>
              </a:rPr>
              <a:t>Ökonomik digitaler Märkte </a:t>
            </a:r>
          </a:p>
          <a:p>
            <a:pPr marL="171450" indent="-171450">
              <a:buClr>
                <a:srgbClr val="4747BB"/>
              </a:buClr>
              <a:buFont typeface="Arial" charset="0"/>
              <a:buChar char="•"/>
            </a:pPr>
            <a:r>
              <a:rPr lang="de-DE" dirty="0" smtClean="0">
                <a:solidFill>
                  <a:srgbClr val="4747BB"/>
                </a:solidFill>
              </a:rPr>
              <a:t>Schwerpunkt: Ökonomik von Plattformmärkten</a:t>
            </a:r>
          </a:p>
          <a:p>
            <a:pPr marL="171450" indent="-171450">
              <a:buFont typeface="Arial" charset="0"/>
              <a:buChar char="•"/>
            </a:pPr>
            <a:r>
              <a:rPr lang="de-DE" dirty="0" smtClean="0">
                <a:solidFill>
                  <a:srgbClr val="4747BB"/>
                </a:solidFill>
              </a:rPr>
              <a:t>Vermittlung der Grundkonzepte, wie  </a:t>
            </a:r>
          </a:p>
          <a:p>
            <a:pPr marL="628650" lvl="1" indent="-171450">
              <a:buFont typeface="Symbol" panose="05050102010706020507" pitchFamily="18" charset="2"/>
              <a:buChar char="-"/>
            </a:pPr>
            <a:r>
              <a:rPr lang="de-DE" dirty="0" smtClean="0">
                <a:solidFill>
                  <a:srgbClr val="ADADE0"/>
                </a:solidFill>
              </a:rPr>
              <a:t>Direkte und indirekte </a:t>
            </a:r>
            <a:r>
              <a:rPr lang="de-DE" dirty="0" err="1" smtClean="0">
                <a:solidFill>
                  <a:srgbClr val="ADADE0"/>
                </a:solidFill>
              </a:rPr>
              <a:t>Netzeﬀekte</a:t>
            </a:r>
            <a:endParaRPr lang="de-DE" dirty="0" smtClean="0">
              <a:solidFill>
                <a:srgbClr val="ADADE0"/>
              </a:solidFill>
            </a:endParaRPr>
          </a:p>
          <a:p>
            <a:pPr marL="628650" lvl="1" indent="-171450">
              <a:buFont typeface="Symbol" panose="05050102010706020507" pitchFamily="18" charset="2"/>
              <a:buChar char="-"/>
            </a:pPr>
            <a:r>
              <a:rPr lang="de-DE" dirty="0" smtClean="0">
                <a:solidFill>
                  <a:srgbClr val="ADADE0"/>
                </a:solidFill>
              </a:rPr>
              <a:t>„</a:t>
            </a:r>
            <a:r>
              <a:rPr lang="de-DE" dirty="0" err="1" smtClean="0">
                <a:solidFill>
                  <a:srgbClr val="ADADE0"/>
                </a:solidFill>
              </a:rPr>
              <a:t>Chicken</a:t>
            </a:r>
            <a:r>
              <a:rPr lang="de-DE" dirty="0" smtClean="0">
                <a:solidFill>
                  <a:srgbClr val="ADADE0"/>
                </a:solidFill>
              </a:rPr>
              <a:t> &amp; Egg</a:t>
            </a:r>
            <a:r>
              <a:rPr lang="de-DE" dirty="0">
                <a:solidFill>
                  <a:srgbClr val="ADADE0"/>
                </a:solidFill>
              </a:rPr>
              <a:t>“ </a:t>
            </a:r>
            <a:r>
              <a:rPr lang="de-DE" dirty="0" smtClean="0">
                <a:solidFill>
                  <a:srgbClr val="ADADE0"/>
                </a:solidFill>
              </a:rPr>
              <a:t>Problem </a:t>
            </a:r>
          </a:p>
          <a:p>
            <a:pPr marL="628650" lvl="1" indent="-171450">
              <a:buFont typeface="Symbol" panose="05050102010706020507" pitchFamily="18" charset="2"/>
              <a:buChar char="-"/>
            </a:pPr>
            <a:r>
              <a:rPr lang="de-DE" dirty="0" smtClean="0">
                <a:solidFill>
                  <a:srgbClr val="ADADE0"/>
                </a:solidFill>
              </a:rPr>
              <a:t>Lock-in</a:t>
            </a:r>
          </a:p>
          <a:p>
            <a:pPr marL="628650" lvl="1" indent="-171450">
              <a:buFont typeface="Symbol" panose="05050102010706020507" pitchFamily="18" charset="2"/>
              <a:buChar char="-"/>
            </a:pPr>
            <a:r>
              <a:rPr lang="de-DE" dirty="0" smtClean="0">
                <a:solidFill>
                  <a:srgbClr val="ADADE0"/>
                </a:solidFill>
              </a:rPr>
              <a:t>Plattformen</a:t>
            </a:r>
          </a:p>
          <a:p>
            <a:pPr marL="628650" lvl="1" indent="-171450">
              <a:buFont typeface="Symbol" panose="05050102010706020507" pitchFamily="18" charset="2"/>
              <a:buChar char="-"/>
            </a:pPr>
            <a:r>
              <a:rPr lang="de-DE" dirty="0" smtClean="0">
                <a:solidFill>
                  <a:srgbClr val="ADADE0"/>
                </a:solidFill>
              </a:rPr>
              <a:t>Digitale Transformation</a:t>
            </a:r>
          </a:p>
          <a:p>
            <a:pPr marL="628650" lvl="1" indent="-171450">
              <a:buFont typeface="Symbol" panose="05050102010706020507" pitchFamily="18" charset="2"/>
              <a:buChar char="-"/>
            </a:pPr>
            <a:r>
              <a:rPr lang="de-DE" dirty="0" smtClean="0">
                <a:solidFill>
                  <a:srgbClr val="ADADE0"/>
                </a:solidFill>
              </a:rPr>
              <a:t>Transaktionsmärkte, Nicht-Transaktionsmärkte</a:t>
            </a:r>
          </a:p>
          <a:p>
            <a:pPr marL="628650" lvl="1" indent="-171450">
              <a:buFont typeface="Symbol" panose="05050102010706020507" pitchFamily="18" charset="2"/>
              <a:buChar char="-"/>
            </a:pPr>
            <a:r>
              <a:rPr lang="de-DE" dirty="0" smtClean="0">
                <a:solidFill>
                  <a:srgbClr val="ADADE0"/>
                </a:solidFill>
              </a:rPr>
              <a:t>Software-Plattformen, </a:t>
            </a:r>
            <a:r>
              <a:rPr lang="de-DE" dirty="0" err="1" smtClean="0">
                <a:solidFill>
                  <a:srgbClr val="ADADE0"/>
                </a:solidFill>
              </a:rPr>
              <a:t>Matching</a:t>
            </a:r>
            <a:r>
              <a:rPr lang="de-DE" dirty="0" smtClean="0">
                <a:solidFill>
                  <a:srgbClr val="ADADE0"/>
                </a:solidFill>
              </a:rPr>
              <a:t>-Plattformen, …</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Ziele </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smtClean="0"/>
              <a:t>Konzepte</a:t>
            </a:r>
            <a:endParaRPr lang="de-DE" dirty="0"/>
          </a:p>
        </p:txBody>
      </p:sp>
      <p:sp>
        <p:nvSpPr>
          <p:cNvPr id="3" name="Inhaltsplatzhalter 2"/>
          <p:cNvSpPr>
            <a:spLocks noGrp="1"/>
          </p:cNvSpPr>
          <p:nvPr>
            <p:ph idx="1"/>
          </p:nvPr>
        </p:nvSpPr>
        <p:spPr>
          <a:xfrm>
            <a:off x="120387" y="1501775"/>
            <a:ext cx="4369325" cy="1092607"/>
          </a:xfrm>
        </p:spPr>
        <p:txBody>
          <a:bodyPr>
            <a:noAutofit/>
          </a:bodyPr>
          <a:lstStyle/>
          <a:p>
            <a:pPr marL="533250" lvl="1" indent="-171450">
              <a:buFont typeface="Arial" panose="020B0604020202020204" pitchFamily="34" charset="0"/>
              <a:buChar char="•"/>
            </a:pPr>
            <a:r>
              <a:rPr lang="de-DE" dirty="0" smtClean="0">
                <a:solidFill>
                  <a:srgbClr val="4747BB"/>
                </a:solidFill>
              </a:rPr>
              <a:t>Verbot des Missbrauchs einer Marktbeherrschung </a:t>
            </a:r>
          </a:p>
          <a:p>
            <a:pPr marL="533250" lvl="1" indent="-171450">
              <a:buFont typeface="Arial" panose="020B0604020202020204" pitchFamily="34" charset="0"/>
              <a:buChar char="•"/>
            </a:pPr>
            <a:r>
              <a:rPr lang="de-DE" dirty="0" smtClean="0">
                <a:solidFill>
                  <a:srgbClr val="4747BB"/>
                </a:solidFill>
              </a:rPr>
              <a:t>Voraussetzungen:  Marktbeherrschung und Missbrauch </a:t>
            </a:r>
          </a:p>
          <a:p>
            <a:pPr marL="533250" lvl="1" indent="-171450">
              <a:buFont typeface="Arial" panose="020B0604020202020204" pitchFamily="34" charset="0"/>
              <a:buChar char="•"/>
            </a:pPr>
            <a:r>
              <a:rPr lang="de-DE" dirty="0" smtClean="0">
                <a:solidFill>
                  <a:srgbClr val="4747BB"/>
                </a:solidFill>
              </a:rPr>
              <a:t>Ausbeutungsmissbrauch und Behinderungsmissbrauch </a:t>
            </a:r>
          </a:p>
          <a:p>
            <a:pPr marL="533250" lvl="1" indent="-171450">
              <a:buFont typeface="Arial" panose="020B0604020202020204" pitchFamily="34" charset="0"/>
              <a:buChar char="•"/>
            </a:pPr>
            <a:r>
              <a:rPr lang="de-DE" dirty="0" smtClean="0">
                <a:solidFill>
                  <a:srgbClr val="4747BB"/>
                </a:solidFill>
              </a:rPr>
              <a:t>Beispiele:</a:t>
            </a:r>
          </a:p>
          <a:p>
            <a:pPr marL="776250" lvl="2" indent="-171450">
              <a:buFont typeface="Symbol" panose="05050102010706020507" pitchFamily="18" charset="2"/>
              <a:buChar char="-"/>
            </a:pPr>
            <a:r>
              <a:rPr lang="de-DE" sz="900" dirty="0" smtClean="0">
                <a:solidFill>
                  <a:srgbClr val="ADADE0"/>
                </a:solidFill>
              </a:rPr>
              <a:t>Verdrängungspreise (unterhalb der Grenzkosten) </a:t>
            </a:r>
          </a:p>
          <a:p>
            <a:pPr marL="776250" lvl="2" indent="-171450">
              <a:buFont typeface="Symbol" panose="05050102010706020507" pitchFamily="18" charset="2"/>
              <a:buChar char="-"/>
            </a:pPr>
            <a:r>
              <a:rPr lang="de-DE" sz="900" dirty="0" smtClean="0">
                <a:solidFill>
                  <a:srgbClr val="ADADE0"/>
                </a:solidFill>
              </a:rPr>
              <a:t>Kopplungsbindungen (Abnahme von weiteren Produkten)</a:t>
            </a:r>
          </a:p>
          <a:p>
            <a:pPr marL="776250" lvl="2" indent="-171450">
              <a:buFont typeface="Symbol" panose="05050102010706020507" pitchFamily="18" charset="2"/>
              <a:buChar char="-"/>
            </a:pPr>
            <a:r>
              <a:rPr lang="de-DE" sz="900" dirty="0" smtClean="0">
                <a:solidFill>
                  <a:srgbClr val="ADADE0"/>
                </a:solidFill>
              </a:rPr>
              <a:t>Überhöhte Preise </a:t>
            </a:r>
          </a:p>
          <a:p>
            <a:pPr marL="776250" lvl="2" indent="-171450">
              <a:buFont typeface="Symbol" panose="05050102010706020507" pitchFamily="18" charset="2"/>
              <a:buChar char="-"/>
            </a:pPr>
            <a:r>
              <a:rPr lang="de-DE" sz="900" dirty="0" smtClean="0">
                <a:solidFill>
                  <a:srgbClr val="ADADE0"/>
                </a:solidFill>
              </a:rPr>
              <a:t>(Preis-)Diskriminierung </a:t>
            </a:r>
          </a:p>
          <a:p>
            <a:pPr marL="776250" lvl="2" indent="-171450">
              <a:buFont typeface="Symbol" panose="05050102010706020507" pitchFamily="18" charset="2"/>
              <a:buChar char="-"/>
            </a:pPr>
            <a:r>
              <a:rPr lang="de-DE" sz="900" dirty="0" smtClean="0">
                <a:solidFill>
                  <a:srgbClr val="ADADE0"/>
                </a:solidFill>
              </a:rPr>
              <a:t>Lieferverweigerungen</a:t>
            </a:r>
            <a:endParaRPr lang="de-DE" sz="900" dirty="0">
              <a:solidFill>
                <a:srgbClr val="ADADE0"/>
              </a:solidFill>
            </a:endParaRPr>
          </a:p>
          <a:p>
            <a:pPr marL="776250" lvl="2" indent="-171450">
              <a:buFont typeface="Symbol" panose="05050102010706020507" pitchFamily="18" charset="2"/>
              <a:buChar char="-"/>
            </a:pPr>
            <a:r>
              <a:rPr lang="de-DE" sz="900" dirty="0" smtClean="0">
                <a:solidFill>
                  <a:srgbClr val="ADADE0"/>
                </a:solidFill>
              </a:rPr>
              <a:t>Zugangsbeschränkungen</a:t>
            </a:r>
          </a:p>
          <a:p>
            <a:pPr marL="776250" lvl="2" indent="-171450">
              <a:buFont typeface="Symbol" panose="05050102010706020507" pitchFamily="18" charset="2"/>
              <a:buChar char="-"/>
            </a:pPr>
            <a:r>
              <a:rPr lang="de-DE" sz="900" dirty="0" smtClean="0">
                <a:solidFill>
                  <a:srgbClr val="ADADE0"/>
                </a:solidFill>
              </a:rPr>
              <a:t>. . .</a:t>
            </a:r>
          </a:p>
        </p:txBody>
      </p:sp>
      <p:sp>
        <p:nvSpPr>
          <p:cNvPr id="4" name="Inhaltsplatzhalter 3"/>
          <p:cNvSpPr>
            <a:spLocks noGrp="1"/>
          </p:cNvSpPr>
          <p:nvPr>
            <p:ph idx="13"/>
          </p:nvPr>
        </p:nvSpPr>
        <p:spPr/>
        <p:txBody>
          <a:bodyPr>
            <a:normAutofit/>
          </a:bodyPr>
          <a:lstStyle/>
          <a:p>
            <a:r>
              <a:rPr lang="de-DE" b="1" i="0" dirty="0" smtClean="0"/>
              <a:t>Missbrauchsaufsicht</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40</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28198361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317500" y="224117"/>
            <a:ext cx="3975100" cy="215444"/>
          </a:xfrm>
        </p:spPr>
        <p:txBody>
          <a:bodyPr/>
          <a:lstStyle/>
          <a:p>
            <a:r>
              <a:rPr lang="de-DE" dirty="0" smtClean="0"/>
              <a:t>Konzepte</a:t>
            </a:r>
            <a:endParaRPr lang="de-DE" dirty="0"/>
          </a:p>
        </p:txBody>
      </p:sp>
      <p:sp>
        <p:nvSpPr>
          <p:cNvPr id="6" name="Inhaltsplatzhalter 5"/>
          <p:cNvSpPr>
            <a:spLocks noGrp="1"/>
          </p:cNvSpPr>
          <p:nvPr>
            <p:ph idx="1"/>
          </p:nvPr>
        </p:nvSpPr>
        <p:spPr/>
        <p:txBody>
          <a:bodyPr>
            <a:normAutofit fontScale="92500" lnSpcReduction="20000"/>
          </a:bodyPr>
          <a:lstStyle/>
          <a:p>
            <a:pPr marL="171450" indent="-171450">
              <a:buFont typeface="Arial" panose="020B0604020202020204" pitchFamily="34" charset="0"/>
              <a:buChar char="•"/>
            </a:pPr>
            <a:r>
              <a:rPr lang="de-DE" sz="1200" b="1" dirty="0" smtClean="0">
                <a:solidFill>
                  <a:srgbClr val="4747BB"/>
                </a:solidFill>
              </a:rPr>
              <a:t>Fusionskontrolle</a:t>
            </a:r>
            <a:endParaRPr lang="de-DE" sz="1200" dirty="0" smtClean="0">
              <a:solidFill>
                <a:srgbClr val="4747BB"/>
              </a:solidFill>
            </a:endParaRPr>
          </a:p>
          <a:p>
            <a:pPr marL="376650" lvl="1" indent="-171450">
              <a:buFont typeface="Symbol" panose="05050102010706020507" pitchFamily="18" charset="2"/>
              <a:buChar char="-"/>
            </a:pPr>
            <a:r>
              <a:rPr lang="de-DE" dirty="0" smtClean="0">
                <a:solidFill>
                  <a:srgbClr val="ADADE0"/>
                </a:solidFill>
              </a:rPr>
              <a:t>Verhinderung von Marktmacht durch externes Unternehmenswachstum </a:t>
            </a:r>
          </a:p>
          <a:p>
            <a:pPr marL="376650" lvl="1" indent="-171450">
              <a:buFont typeface="Symbol" panose="05050102010706020507" pitchFamily="18" charset="2"/>
              <a:buChar char="-"/>
            </a:pPr>
            <a:r>
              <a:rPr lang="de-DE" dirty="0" smtClean="0">
                <a:solidFill>
                  <a:srgbClr val="ADADE0"/>
                </a:solidFill>
              </a:rPr>
              <a:t>Horizontale, vertikale, </a:t>
            </a:r>
            <a:r>
              <a:rPr lang="de-DE" dirty="0" err="1" smtClean="0">
                <a:solidFill>
                  <a:srgbClr val="ADADE0"/>
                </a:solidFill>
              </a:rPr>
              <a:t>konglomerate</a:t>
            </a:r>
            <a:r>
              <a:rPr lang="de-DE" dirty="0" smtClean="0">
                <a:solidFill>
                  <a:srgbClr val="ADADE0"/>
                </a:solidFill>
              </a:rPr>
              <a:t> Zusammenschlüsse</a:t>
            </a:r>
          </a:p>
          <a:p>
            <a:pPr marL="376650" lvl="1" indent="-171450">
              <a:buFont typeface="Symbol" panose="05050102010706020507" pitchFamily="18" charset="2"/>
              <a:buChar char="-"/>
            </a:pPr>
            <a:r>
              <a:rPr lang="de-DE" dirty="0" smtClean="0">
                <a:solidFill>
                  <a:srgbClr val="ADADE0"/>
                </a:solidFill>
              </a:rPr>
              <a:t>Koordinierte und nicht-koordinierte Effekte </a:t>
            </a:r>
          </a:p>
          <a:p>
            <a:pPr marL="376650" lvl="1" indent="-171450">
              <a:buFont typeface="Symbol" panose="05050102010706020507" pitchFamily="18" charset="2"/>
              <a:buChar char="-"/>
            </a:pPr>
            <a:r>
              <a:rPr lang="de-DE" dirty="0" smtClean="0">
                <a:solidFill>
                  <a:srgbClr val="ADADE0"/>
                </a:solidFill>
              </a:rPr>
              <a:t>Effizienzeinrede</a:t>
            </a:r>
          </a:p>
          <a:p>
            <a:pPr marL="376650" lvl="1" indent="-171450">
              <a:buFont typeface="Symbol" panose="05050102010706020507" pitchFamily="18" charset="2"/>
              <a:buChar char="-"/>
            </a:pPr>
            <a:r>
              <a:rPr lang="de-DE" dirty="0" smtClean="0">
                <a:solidFill>
                  <a:srgbClr val="ADADE0"/>
                </a:solidFill>
              </a:rPr>
              <a:t>Double-markup und vertikale Fusionen</a:t>
            </a:r>
          </a:p>
        </p:txBody>
      </p:sp>
      <p:sp>
        <p:nvSpPr>
          <p:cNvPr id="8"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41</a:t>
            </a:r>
            <a:endParaRPr lang="de-DE" dirty="0">
              <a:solidFill>
                <a:srgbClr val="4747BB"/>
              </a:solidFill>
            </a:endParaRPr>
          </a:p>
        </p:txBody>
      </p:sp>
      <p:sp>
        <p:nvSpPr>
          <p:cNvPr id="9" name="Textfeld 8"/>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Grundlagen: Wettbewerbspolitik</a:t>
            </a:r>
            <a:endParaRPr lang="de-DE" sz="800" dirty="0">
              <a:solidFill>
                <a:schemeClr val="bg1"/>
              </a:solidFill>
            </a:endParaRPr>
          </a:p>
        </p:txBody>
      </p:sp>
    </p:spTree>
    <p:extLst>
      <p:ext uri="{BB962C8B-B14F-4D97-AF65-F5344CB8AC3E}">
        <p14:creationId xmlns:p14="http://schemas.microsoft.com/office/powerpoint/2010/main" val="2536153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576263" y="1245352"/>
            <a:ext cx="3457575" cy="526298"/>
          </a:xfrm>
        </p:spPr>
        <p:txBody>
          <a:bodyPr/>
          <a:lstStyle/>
          <a:p>
            <a:r>
              <a:rPr lang="de-DE" dirty="0"/>
              <a:t>Ökonomik digitaler Märkte</a:t>
            </a:r>
            <a:br>
              <a:rPr lang="de-DE" dirty="0"/>
            </a:br>
            <a:r>
              <a:rPr lang="de-DE" sz="1100" dirty="0"/>
              <a:t/>
            </a:r>
            <a:br>
              <a:rPr lang="de-DE" sz="1100" dirty="0"/>
            </a:br>
            <a:r>
              <a:rPr lang="de-DE" sz="1100" dirty="0"/>
              <a:t>Grundlagen:  Mikroökonomie</a:t>
            </a:r>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42</a:t>
            </a:r>
            <a:endParaRPr lang="de-DE" dirty="0">
              <a:solidFill>
                <a:srgbClr val="4747BB"/>
              </a:solidFill>
            </a:endParaRPr>
          </a:p>
        </p:txBody>
      </p:sp>
    </p:spTree>
    <p:extLst>
      <p:ext uri="{BB962C8B-B14F-4D97-AF65-F5344CB8AC3E}">
        <p14:creationId xmlns:p14="http://schemas.microsoft.com/office/powerpoint/2010/main" val="2446744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Grundlagen:  Mikroökonomie</a:t>
            </a:r>
            <a:endParaRPr lang="de-DE" dirty="0"/>
          </a:p>
        </p:txBody>
      </p:sp>
      <p:sp>
        <p:nvSpPr>
          <p:cNvPr id="3" name="Inhaltsplatzhalter 2"/>
          <p:cNvSpPr>
            <a:spLocks noGrp="1"/>
          </p:cNvSpPr>
          <p:nvPr>
            <p:ph idx="1"/>
          </p:nvPr>
        </p:nvSpPr>
        <p:spPr/>
        <p:txBody>
          <a:bodyPr/>
          <a:lstStyle/>
          <a:p>
            <a:pPr marL="72000" indent="-228600">
              <a:buFont typeface="+mj-lt"/>
              <a:buAutoNum type="arabicPeriod"/>
            </a:pPr>
            <a:r>
              <a:rPr lang="de-DE" dirty="0">
                <a:solidFill>
                  <a:srgbClr val="4747BB"/>
                </a:solidFill>
              </a:rPr>
              <a:t>Monopolmärkte </a:t>
            </a:r>
          </a:p>
          <a:p>
            <a:pPr marL="72000" indent="-228600">
              <a:buFont typeface="+mj-lt"/>
              <a:buAutoNum type="arabicPeriod"/>
            </a:pPr>
            <a:r>
              <a:rPr lang="de-DE" dirty="0">
                <a:solidFill>
                  <a:srgbClr val="4747BB"/>
                </a:solidFill>
              </a:rPr>
              <a:t>Cournot-Duopole </a:t>
            </a:r>
          </a:p>
          <a:p>
            <a:pPr marL="72000" indent="-228600">
              <a:buFont typeface="+mj-lt"/>
              <a:buAutoNum type="arabicPeriod"/>
            </a:pPr>
            <a:r>
              <a:rPr lang="de-DE" dirty="0">
                <a:solidFill>
                  <a:srgbClr val="4747BB"/>
                </a:solidFill>
              </a:rPr>
              <a:t>Cournot-Oligopole</a:t>
            </a:r>
          </a:p>
          <a:p>
            <a:pPr marL="72000" indent="-228600">
              <a:buFont typeface="+mj-lt"/>
              <a:buAutoNum type="arabicPeriod"/>
            </a:pPr>
            <a:r>
              <a:rPr lang="de-DE" dirty="0">
                <a:solidFill>
                  <a:srgbClr val="4747BB"/>
                </a:solidFill>
              </a:rPr>
              <a:t>Werbung</a:t>
            </a:r>
          </a:p>
          <a:p>
            <a:pPr indent="0">
              <a:buNone/>
            </a:pPr>
            <a:r>
              <a:rPr lang="de-DE" b="1" dirty="0" smtClean="0">
                <a:solidFill>
                  <a:srgbClr val="C00000"/>
                </a:solidFill>
              </a:rPr>
              <a:t>Übung</a:t>
            </a:r>
            <a:endParaRPr lang="de-DE" dirty="0">
              <a:solidFill>
                <a:srgbClr val="4747BB"/>
              </a:solidFill>
            </a:endParaRPr>
          </a:p>
          <a:p>
            <a:pPr lvl="1">
              <a:buClr>
                <a:srgbClr val="C00000"/>
              </a:buClr>
            </a:pPr>
            <a:r>
              <a:rPr lang="de-DE" dirty="0" err="1">
                <a:solidFill>
                  <a:srgbClr val="C00000"/>
                </a:solidFill>
              </a:rPr>
              <a:t>Externalitäten</a:t>
            </a:r>
            <a:r>
              <a:rPr lang="de-DE" dirty="0">
                <a:solidFill>
                  <a:srgbClr val="C00000"/>
                </a:solidFill>
              </a:rPr>
              <a:t> </a:t>
            </a:r>
          </a:p>
          <a:p>
            <a:pPr lvl="1">
              <a:buClr>
                <a:srgbClr val="C00000"/>
              </a:buClr>
            </a:pPr>
            <a:r>
              <a:rPr lang="de-DE" dirty="0" err="1">
                <a:solidFill>
                  <a:srgbClr val="C00000"/>
                </a:solidFill>
              </a:rPr>
              <a:t>Netzwerkeﬀekte</a:t>
            </a:r>
            <a:r>
              <a:rPr lang="de-DE" dirty="0">
                <a:solidFill>
                  <a:srgbClr val="C00000"/>
                </a:solidFill>
              </a:rPr>
              <a:t> </a:t>
            </a:r>
          </a:p>
          <a:p>
            <a:pPr lvl="1">
              <a:buClr>
                <a:srgbClr val="C00000"/>
              </a:buClr>
            </a:pPr>
            <a:r>
              <a:rPr lang="de-DE" dirty="0">
                <a:solidFill>
                  <a:srgbClr val="C00000"/>
                </a:solidFill>
              </a:rPr>
              <a:t>Marktzutrittsbarrieren</a:t>
            </a:r>
          </a:p>
          <a:p>
            <a:endParaRPr lang="de-DE" dirty="0">
              <a:solidFill>
                <a:srgbClr val="4747BB"/>
              </a:solidFill>
            </a:endParaRPr>
          </a:p>
        </p:txBody>
      </p:sp>
      <p:sp>
        <p:nvSpPr>
          <p:cNvPr id="8" name="Inhaltsplatzhalter 7"/>
          <p:cNvSpPr>
            <a:spLocks noGrp="1"/>
          </p:cNvSpPr>
          <p:nvPr>
            <p:ph idx="13"/>
          </p:nvPr>
        </p:nvSpPr>
        <p:spPr/>
        <p:txBody>
          <a:bodyPr>
            <a:normAutofit fontScale="92500" lnSpcReduction="10000"/>
          </a:bodyPr>
          <a:lstStyle/>
          <a:p>
            <a:r>
              <a:rPr lang="de-DE" b="1" i="0" dirty="0"/>
              <a:t>Agenda</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43</a:t>
            </a:r>
            <a:endParaRPr lang="de-DE" dirty="0">
              <a:solidFill>
                <a:srgbClr val="4747BB"/>
              </a:solidFill>
            </a:endParaRPr>
          </a:p>
        </p:txBody>
      </p:sp>
    </p:spTree>
    <p:extLst>
      <p:ext uri="{BB962C8B-B14F-4D97-AF65-F5344CB8AC3E}">
        <p14:creationId xmlns:p14="http://schemas.microsoft.com/office/powerpoint/2010/main" val="2797744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45757" y="1072832"/>
            <a:ext cx="3918585" cy="193899"/>
          </a:xfrm>
        </p:spPr>
        <p:txBody>
          <a:bodyPr/>
          <a:lstStyle/>
          <a:p>
            <a:r>
              <a:rPr lang="de-DE" dirty="0"/>
              <a:t>Monopolmärkte</a:t>
            </a:r>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44</a:t>
            </a:r>
            <a:endParaRPr lang="de-DE" dirty="0">
              <a:solidFill>
                <a:srgbClr val="4747BB"/>
              </a:solidFill>
            </a:endParaRPr>
          </a:p>
        </p:txBody>
      </p:sp>
    </p:spTree>
    <p:extLst>
      <p:ext uri="{BB962C8B-B14F-4D97-AF65-F5344CB8AC3E}">
        <p14:creationId xmlns:p14="http://schemas.microsoft.com/office/powerpoint/2010/main" val="16921007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Allgemeine Darstellung:</a:t>
            </a:r>
          </a:p>
        </p:txBody>
      </p:sp>
      <p:sp>
        <p:nvSpPr>
          <p:cNvPr id="3" name="Inhaltsplatzhalter 2"/>
          <p:cNvSpPr>
            <a:spLocks noGrp="1"/>
          </p:cNvSpPr>
          <p:nvPr>
            <p:ph idx="1"/>
          </p:nvPr>
        </p:nvSpPr>
        <p:spPr/>
        <p:txBody>
          <a:bodyPr/>
          <a:lstStyle/>
          <a:p>
            <a:r>
              <a:rPr lang="de-DE" dirty="0">
                <a:solidFill>
                  <a:srgbClr val="4747BB"/>
                </a:solidFill>
              </a:rPr>
              <a:t>Nachfrage: p = p(Q) </a:t>
            </a:r>
          </a:p>
          <a:p>
            <a:r>
              <a:rPr lang="de-DE" dirty="0">
                <a:solidFill>
                  <a:srgbClr val="4747BB"/>
                </a:solidFill>
              </a:rPr>
              <a:t>Kosten: C = c(Q)</a:t>
            </a:r>
          </a:p>
          <a:p>
            <a:r>
              <a:rPr lang="de-DE" dirty="0">
                <a:solidFill>
                  <a:srgbClr val="4747BB"/>
                </a:solidFill>
              </a:rPr>
              <a:t>Gewinn (Umsatz - Kosten):</a:t>
            </a:r>
          </a:p>
          <a:p>
            <a:endParaRPr lang="de-DE" dirty="0">
              <a:solidFill>
                <a:srgbClr val="4747BB"/>
              </a:solidFill>
            </a:endParaRPr>
          </a:p>
          <a:p>
            <a:endParaRPr lang="de-DE" dirty="0">
              <a:solidFill>
                <a:srgbClr val="4747BB"/>
              </a:solidFill>
            </a:endParaRPr>
          </a:p>
          <a:p>
            <a:r>
              <a:rPr lang="de-DE" dirty="0">
                <a:solidFill>
                  <a:srgbClr val="4747BB"/>
                </a:solidFill>
              </a:rPr>
              <a:t>Lerner-Index (Preis-Kosten-Marge):</a:t>
            </a:r>
          </a:p>
          <a:p>
            <a:endParaRPr lang="de-DE" dirty="0">
              <a:solidFill>
                <a:srgbClr val="4747BB"/>
              </a:solidFill>
            </a:endParaRPr>
          </a:p>
        </p:txBody>
      </p:sp>
      <p:pic>
        <p:nvPicPr>
          <p:cNvPr id="5" name="Inhaltsplatzhalter 4"/>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509030" y="1965828"/>
            <a:ext cx="1592035" cy="381000"/>
          </a:xfrm>
        </p:spPr>
      </p:pic>
      <p:pic>
        <p:nvPicPr>
          <p:cNvPr id="6" name="Bild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224" y="2802785"/>
            <a:ext cx="715645" cy="466725"/>
          </a:xfrm>
          <a:prstGeom prst="rect">
            <a:avLst/>
          </a:prstGeom>
        </p:spPr>
      </p:pic>
      <p:sp>
        <p:nvSpPr>
          <p:cNvPr id="7"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45</a:t>
            </a:r>
            <a:endParaRPr lang="de-DE" dirty="0">
              <a:solidFill>
                <a:srgbClr val="4747BB"/>
              </a:solidFill>
            </a:endParaRPr>
          </a:p>
        </p:txBody>
      </p:sp>
    </p:spTree>
    <p:extLst>
      <p:ext uri="{BB962C8B-B14F-4D97-AF65-F5344CB8AC3E}">
        <p14:creationId xmlns:p14="http://schemas.microsoft.com/office/powerpoint/2010/main" val="28359999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317500" y="184150"/>
            <a:ext cx="3975100" cy="193899"/>
          </a:xfrm>
        </p:spPr>
        <p:txBody>
          <a:bodyPr/>
          <a:lstStyle/>
          <a:p>
            <a:r>
              <a:rPr lang="de-DE" dirty="0"/>
              <a:t>Lineare Nachfrage</a:t>
            </a:r>
          </a:p>
        </p:txBody>
      </p:sp>
      <p:pic>
        <p:nvPicPr>
          <p:cNvPr id="3" name="Grafik 2">
            <a:extLst>
              <a:ext uri="{FF2B5EF4-FFF2-40B4-BE49-F238E27FC236}">
                <a16:creationId xmlns:a16="http://schemas.microsoft.com/office/drawing/2014/main" xmlns="" id="{12E5D534-B3B8-5C44-86A7-FCB12A0614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025" y="511175"/>
            <a:ext cx="4210050" cy="2735129"/>
          </a:xfrm>
          <a:prstGeom prst="rect">
            <a:avLst/>
          </a:prstGeom>
        </p:spPr>
      </p:pic>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46</a:t>
            </a:r>
            <a:endParaRPr lang="de-DE" dirty="0">
              <a:solidFill>
                <a:srgbClr val="4747BB"/>
              </a:solidFill>
            </a:endParaRPr>
          </a:p>
        </p:txBody>
      </p:sp>
    </p:spTree>
    <p:extLst>
      <p:ext uri="{BB962C8B-B14F-4D97-AF65-F5344CB8AC3E}">
        <p14:creationId xmlns:p14="http://schemas.microsoft.com/office/powerpoint/2010/main" val="3101431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7500" y="224117"/>
            <a:ext cx="3975100" cy="193899"/>
          </a:xfrm>
        </p:spPr>
        <p:txBody>
          <a:bodyPr/>
          <a:lstStyle/>
          <a:p>
            <a:r>
              <a:rPr lang="de-DE" dirty="0"/>
              <a:t>Lineare Nachfrage</a:t>
            </a:r>
          </a:p>
        </p:txBody>
      </p:sp>
      <p:sp>
        <p:nvSpPr>
          <p:cNvPr id="4" name="Inhaltsplatzhalter 3"/>
          <p:cNvSpPr>
            <a:spLocks noGrp="1"/>
          </p:cNvSpPr>
          <p:nvPr>
            <p:ph idx="1"/>
          </p:nvPr>
        </p:nvSpPr>
        <p:spPr/>
        <p:txBody>
          <a:bodyPr/>
          <a:lstStyle/>
          <a:p>
            <a:r>
              <a:rPr lang="de-DE" dirty="0">
                <a:solidFill>
                  <a:srgbClr val="4747BB"/>
                </a:solidFill>
              </a:rPr>
              <a:t>Nachfragefunktion: p(Q) = a − </a:t>
            </a:r>
            <a:r>
              <a:rPr lang="de-DE" dirty="0" err="1">
                <a:solidFill>
                  <a:srgbClr val="4747BB"/>
                </a:solidFill>
              </a:rPr>
              <a:t>bQ</a:t>
            </a:r>
            <a:r>
              <a:rPr lang="de-DE" dirty="0">
                <a:solidFill>
                  <a:srgbClr val="4747BB"/>
                </a:solidFill>
              </a:rPr>
              <a:t> </a:t>
            </a:r>
          </a:p>
          <a:p>
            <a:r>
              <a:rPr lang="de-DE" dirty="0">
                <a:solidFill>
                  <a:srgbClr val="4747BB"/>
                </a:solidFill>
              </a:rPr>
              <a:t>Kostenfunktion: C (Q) = </a:t>
            </a:r>
            <a:r>
              <a:rPr lang="de-DE" dirty="0" err="1">
                <a:solidFill>
                  <a:srgbClr val="4747BB"/>
                </a:solidFill>
              </a:rPr>
              <a:t>cQ</a:t>
            </a:r>
            <a:r>
              <a:rPr lang="de-DE" dirty="0">
                <a:solidFill>
                  <a:srgbClr val="4747BB"/>
                </a:solidFill>
              </a:rPr>
              <a:t> + F </a:t>
            </a:r>
          </a:p>
          <a:p>
            <a:r>
              <a:rPr lang="de-DE" dirty="0">
                <a:solidFill>
                  <a:srgbClr val="4747BB"/>
                </a:solidFill>
              </a:rPr>
              <a:t>Gewinn:</a:t>
            </a:r>
          </a:p>
          <a:p>
            <a:endParaRPr lang="de-DE" dirty="0">
              <a:solidFill>
                <a:srgbClr val="4747BB"/>
              </a:solidFill>
            </a:endParaRPr>
          </a:p>
          <a:p>
            <a:endParaRPr lang="de-DE" dirty="0">
              <a:solidFill>
                <a:srgbClr val="4747BB"/>
              </a:solidFill>
            </a:endParaRPr>
          </a:p>
          <a:p>
            <a:r>
              <a:rPr lang="de-DE" dirty="0">
                <a:solidFill>
                  <a:srgbClr val="4747BB"/>
                </a:solidFill>
              </a:rPr>
              <a:t>Gewinnmaximierung:</a:t>
            </a:r>
          </a:p>
          <a:p>
            <a:endParaRPr lang="de-DE" dirty="0">
              <a:solidFill>
                <a:srgbClr val="4747BB"/>
              </a:solidFill>
            </a:endParaRPr>
          </a:p>
        </p:txBody>
      </p:sp>
      <p:pic>
        <p:nvPicPr>
          <p:cNvPr id="6" name="Inhaltsplatzhalter 5"/>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594084" y="1806575"/>
            <a:ext cx="1421931" cy="685800"/>
          </a:xfrm>
        </p:spPr>
      </p:pic>
      <p:pic>
        <p:nvPicPr>
          <p:cNvPr id="7" name="Bild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650" y="2815243"/>
            <a:ext cx="1828800" cy="302607"/>
          </a:xfrm>
          <a:prstGeom prst="rect">
            <a:avLst/>
          </a:prstGeom>
        </p:spPr>
      </p:pic>
      <p:sp>
        <p:nvSpPr>
          <p:cNvPr id="8"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47</a:t>
            </a:r>
            <a:endParaRPr lang="de-DE" dirty="0">
              <a:solidFill>
                <a:srgbClr val="4747BB"/>
              </a:solidFill>
            </a:endParaRPr>
          </a:p>
        </p:txBody>
      </p:sp>
    </p:spTree>
    <p:extLst>
      <p:ext uri="{BB962C8B-B14F-4D97-AF65-F5344CB8AC3E}">
        <p14:creationId xmlns:p14="http://schemas.microsoft.com/office/powerpoint/2010/main" val="75853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7"/>
          <p:cNvSpPr>
            <a:spLocks noGrp="1"/>
          </p:cNvSpPr>
          <p:nvPr>
            <p:ph type="title"/>
          </p:nvPr>
        </p:nvSpPr>
        <p:spPr>
          <a:xfrm>
            <a:off x="317500" y="224117"/>
            <a:ext cx="3975100" cy="193899"/>
          </a:xfrm>
        </p:spPr>
        <p:txBody>
          <a:bodyPr anchor="t"/>
          <a:lstStyle/>
          <a:p>
            <a:r>
              <a:rPr lang="de-DE" dirty="0"/>
              <a:t>Monopolmärkte</a:t>
            </a:r>
          </a:p>
        </p:txBody>
      </p:sp>
      <p:sp>
        <p:nvSpPr>
          <p:cNvPr id="19" name="Inhaltsplatzhalter 18"/>
          <p:cNvSpPr>
            <a:spLocks noGrp="1"/>
          </p:cNvSpPr>
          <p:nvPr>
            <p:ph idx="1"/>
          </p:nvPr>
        </p:nvSpPr>
        <p:spPr/>
        <p:txBody>
          <a:bodyPr anchor="t"/>
          <a:lstStyle/>
          <a:p>
            <a:r>
              <a:rPr lang="de-DE" dirty="0">
                <a:solidFill>
                  <a:srgbClr val="4747BB"/>
                </a:solidFill>
              </a:rPr>
              <a:t>optimale Menge:</a:t>
            </a:r>
          </a:p>
          <a:p>
            <a:endParaRPr lang="de-DE" dirty="0">
              <a:solidFill>
                <a:srgbClr val="4747BB"/>
              </a:solidFill>
            </a:endParaRPr>
          </a:p>
          <a:p>
            <a:r>
              <a:rPr lang="de-DE" dirty="0">
                <a:solidFill>
                  <a:srgbClr val="4747BB"/>
                </a:solidFill>
              </a:rPr>
              <a:t>optimale Preise:</a:t>
            </a:r>
          </a:p>
          <a:p>
            <a:endParaRPr lang="de-DE" dirty="0">
              <a:solidFill>
                <a:srgbClr val="4747BB"/>
              </a:solidFill>
            </a:endParaRPr>
          </a:p>
          <a:p>
            <a:r>
              <a:rPr lang="de-DE" dirty="0">
                <a:solidFill>
                  <a:srgbClr val="4747BB"/>
                </a:solidFill>
              </a:rPr>
              <a:t>Gewinn: </a:t>
            </a:r>
          </a:p>
        </p:txBody>
      </p:sp>
      <p:pic>
        <p:nvPicPr>
          <p:cNvPr id="34" name="Inhaltsplatzhalter 33"/>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818584" y="1070624"/>
            <a:ext cx="796879" cy="428625"/>
          </a:xfrm>
        </p:spPr>
      </p:pic>
      <p:pic>
        <p:nvPicPr>
          <p:cNvPr id="36" name="Bild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819" y="2312590"/>
            <a:ext cx="1038750" cy="463623"/>
          </a:xfrm>
          <a:prstGeom prst="rect">
            <a:avLst/>
          </a:prstGeom>
        </p:spPr>
      </p:pic>
      <p:pic>
        <p:nvPicPr>
          <p:cNvPr id="3" name="Grafik 2">
            <a:extLst>
              <a:ext uri="{FF2B5EF4-FFF2-40B4-BE49-F238E27FC236}">
                <a16:creationId xmlns:a16="http://schemas.microsoft.com/office/drawing/2014/main" xmlns="" id="{BB707E2D-7454-DF49-8C4D-4E55AB18D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050" y="1804135"/>
            <a:ext cx="1636641" cy="271036"/>
          </a:xfrm>
          <a:prstGeom prst="rect">
            <a:avLst/>
          </a:prstGeom>
        </p:spPr>
      </p:pic>
      <p:sp>
        <p:nvSpPr>
          <p:cNvPr id="7"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48</a:t>
            </a:r>
            <a:endParaRPr lang="de-DE" dirty="0">
              <a:solidFill>
                <a:srgbClr val="4747BB"/>
              </a:solidFill>
            </a:endParaRPr>
          </a:p>
        </p:txBody>
      </p:sp>
    </p:spTree>
    <p:extLst>
      <p:ext uri="{BB962C8B-B14F-4D97-AF65-F5344CB8AC3E}">
        <p14:creationId xmlns:p14="http://schemas.microsoft.com/office/powerpoint/2010/main" val="7112164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Monopolmärkte</a:t>
            </a:r>
          </a:p>
        </p:txBody>
      </p:sp>
      <p:sp>
        <p:nvSpPr>
          <p:cNvPr id="3" name="Inhaltsplatzhalter 2"/>
          <p:cNvSpPr>
            <a:spLocks noGrp="1"/>
          </p:cNvSpPr>
          <p:nvPr>
            <p:ph idx="1"/>
          </p:nvPr>
        </p:nvSpPr>
        <p:spPr/>
        <p:txBody>
          <a:bodyPr/>
          <a:lstStyle/>
          <a:p>
            <a:r>
              <a:rPr lang="de-DE" dirty="0">
                <a:solidFill>
                  <a:srgbClr val="4747BB"/>
                </a:solidFill>
              </a:rPr>
              <a:t>Die gewinnmaximale Menge des Monopolisten liegt dort, wo der Grenzertrag den Grenzkosten entspricht (a − 2bQ = c).</a:t>
            </a:r>
          </a:p>
          <a:p>
            <a:r>
              <a:rPr lang="de-DE" dirty="0">
                <a:solidFill>
                  <a:srgbClr val="4747BB"/>
                </a:solidFill>
              </a:rPr>
              <a:t>Menge Q hängt positiv von a ab, aber negativ von c und b. </a:t>
            </a:r>
          </a:p>
          <a:p>
            <a:r>
              <a:rPr lang="de-DE" dirty="0">
                <a:solidFill>
                  <a:srgbClr val="4747BB"/>
                </a:solidFill>
              </a:rPr>
              <a:t>p &gt; c, d.h. der Monopolist hat Marktmacht.</a:t>
            </a:r>
          </a:p>
          <a:p>
            <a:r>
              <a:rPr lang="de-DE" dirty="0">
                <a:solidFill>
                  <a:srgbClr val="4747BB"/>
                </a:solidFill>
              </a:rPr>
              <a:t>Marktmacht kann mithilfe des Preis–Kosten–Aufschlags dargestellt und gemessen werden</a:t>
            </a:r>
          </a:p>
        </p:txBody>
      </p:sp>
      <p:sp>
        <p:nvSpPr>
          <p:cNvPr id="4" name="Inhaltsplatzhalter 3"/>
          <p:cNvSpPr>
            <a:spLocks noGrp="1"/>
          </p:cNvSpPr>
          <p:nvPr>
            <p:ph idx="13"/>
          </p:nvPr>
        </p:nvSpPr>
        <p:spPr/>
        <p:txBody>
          <a:bodyPr>
            <a:normAutofit fontScale="92500" lnSpcReduction="10000"/>
          </a:bodyPr>
          <a:lstStyle/>
          <a:p>
            <a:r>
              <a:rPr lang="de-DE" dirty="0"/>
              <a:t>Merke</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49</a:t>
            </a:r>
            <a:endParaRPr lang="de-DE" dirty="0">
              <a:solidFill>
                <a:srgbClr val="4747BB"/>
              </a:solidFill>
            </a:endParaRPr>
          </a:p>
        </p:txBody>
      </p:sp>
    </p:spTree>
    <p:extLst>
      <p:ext uri="{BB962C8B-B14F-4D97-AF65-F5344CB8AC3E}">
        <p14:creationId xmlns:p14="http://schemas.microsoft.com/office/powerpoint/2010/main" val="102705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4" name="object 4"/>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35" dirty="0"/>
              <a:t>Ziele der Veranstaltung</a:t>
            </a:r>
            <a:endParaRPr spc="-60" dirty="0"/>
          </a:p>
        </p:txBody>
      </p:sp>
      <p:sp>
        <p:nvSpPr>
          <p:cNvPr id="20" name="Textplatzhalter 19"/>
          <p:cNvSpPr>
            <a:spLocks noGrp="1"/>
          </p:cNvSpPr>
          <p:nvPr>
            <p:ph type="body" idx="1"/>
          </p:nvPr>
        </p:nvSpPr>
        <p:spPr>
          <a:xfrm>
            <a:off x="120387" y="832870"/>
            <a:ext cx="4369325" cy="1384995"/>
          </a:xfrm>
        </p:spPr>
        <p:txBody>
          <a:bodyPr/>
          <a:lstStyle/>
          <a:p>
            <a:pPr marL="171450" indent="-171450">
              <a:buClr>
                <a:srgbClr val="4747BB"/>
              </a:buClr>
              <a:buFont typeface="Arial" charset="0"/>
              <a:buChar char="•"/>
            </a:pPr>
            <a:r>
              <a:rPr lang="de-DE" dirty="0" smtClean="0">
                <a:solidFill>
                  <a:srgbClr val="4747BB"/>
                </a:solidFill>
              </a:rPr>
              <a:t>Analyse </a:t>
            </a:r>
            <a:r>
              <a:rPr lang="de-DE" dirty="0">
                <a:solidFill>
                  <a:srgbClr val="4747BB"/>
                </a:solidFill>
              </a:rPr>
              <a:t>von Plattformmärkten anhand von Theorie und </a:t>
            </a:r>
            <a:r>
              <a:rPr lang="de-DE" dirty="0" smtClean="0">
                <a:solidFill>
                  <a:srgbClr val="4747BB"/>
                </a:solidFill>
              </a:rPr>
              <a:t>Fallstudien</a:t>
            </a:r>
          </a:p>
          <a:p>
            <a:pPr marL="628650" lvl="1" indent="-171450">
              <a:buClr>
                <a:srgbClr val="4747BB"/>
              </a:buClr>
              <a:buFont typeface="Symbol" panose="05050102010706020507" pitchFamily="18" charset="2"/>
              <a:buChar char="-"/>
            </a:pPr>
            <a:r>
              <a:rPr lang="de-DE" sz="900" dirty="0" smtClean="0">
                <a:solidFill>
                  <a:srgbClr val="ADADE0"/>
                </a:solidFill>
              </a:rPr>
              <a:t>Modeltheoretische </a:t>
            </a:r>
            <a:r>
              <a:rPr lang="de-DE" sz="900" dirty="0">
                <a:solidFill>
                  <a:srgbClr val="ADADE0"/>
                </a:solidFill>
              </a:rPr>
              <a:t>Besonderheiten:  </a:t>
            </a:r>
            <a:r>
              <a:rPr lang="de-DE" sz="900" dirty="0" smtClean="0">
                <a:solidFill>
                  <a:srgbClr val="ADADE0"/>
                </a:solidFill>
              </a:rPr>
              <a:t>Modellierung der Netzeffekte</a:t>
            </a:r>
          </a:p>
          <a:p>
            <a:pPr marL="628650" lvl="1" indent="-171450">
              <a:buClr>
                <a:srgbClr val="4747BB"/>
              </a:buClr>
              <a:buFont typeface="Symbol" panose="05050102010706020507" pitchFamily="18" charset="2"/>
              <a:buChar char="-"/>
            </a:pPr>
            <a:r>
              <a:rPr lang="de-DE" sz="900" dirty="0" smtClean="0">
                <a:solidFill>
                  <a:srgbClr val="ADADE0"/>
                </a:solidFill>
              </a:rPr>
              <a:t>Modellierung von Wettbewerb </a:t>
            </a:r>
            <a:r>
              <a:rPr lang="de-DE" sz="900" dirty="0">
                <a:solidFill>
                  <a:srgbClr val="ADADE0"/>
                </a:solidFill>
              </a:rPr>
              <a:t>auf Plattformmärkten, Preissetzungsverhalten, Wohlfahrtsanalyse, . . </a:t>
            </a:r>
            <a:r>
              <a:rPr lang="de-DE" sz="900" dirty="0" smtClean="0">
                <a:solidFill>
                  <a:srgbClr val="ADADE0"/>
                </a:solidFill>
              </a:rPr>
              <a:t>.</a:t>
            </a:r>
          </a:p>
          <a:p>
            <a:pPr marL="628650" lvl="1" indent="-171450">
              <a:buClr>
                <a:srgbClr val="4747BB"/>
              </a:buClr>
              <a:buFont typeface="Symbol" panose="05050102010706020507" pitchFamily="18" charset="2"/>
              <a:buChar char="-"/>
            </a:pPr>
            <a:r>
              <a:rPr lang="de-DE" sz="900" dirty="0" smtClean="0">
                <a:solidFill>
                  <a:srgbClr val="ADADE0"/>
                </a:solidFill>
              </a:rPr>
              <a:t>Modellierung unterschiedlicher Plattformarten</a:t>
            </a:r>
          </a:p>
          <a:p>
            <a:pPr marL="628650" lvl="1" indent="-171450">
              <a:buClr>
                <a:srgbClr val="4747BB"/>
              </a:buClr>
              <a:buFont typeface="Symbol" panose="05050102010706020507" pitchFamily="18" charset="2"/>
              <a:buChar char="-"/>
            </a:pPr>
            <a:r>
              <a:rPr lang="de-DE" sz="900" dirty="0" smtClean="0">
                <a:solidFill>
                  <a:srgbClr val="ADADE0"/>
                </a:solidFill>
              </a:rPr>
              <a:t>Fallstudien </a:t>
            </a:r>
            <a:r>
              <a:rPr lang="de-DE" sz="900" dirty="0">
                <a:solidFill>
                  <a:srgbClr val="ADADE0"/>
                </a:solidFill>
              </a:rPr>
              <a:t>digitaler </a:t>
            </a:r>
            <a:r>
              <a:rPr lang="de-DE" sz="900" dirty="0" smtClean="0">
                <a:solidFill>
                  <a:srgbClr val="ADADE0"/>
                </a:solidFill>
              </a:rPr>
              <a:t>Märkte</a:t>
            </a:r>
          </a:p>
          <a:p>
            <a:pPr marL="628650" lvl="1" indent="-171450">
              <a:buClr>
                <a:srgbClr val="4747BB"/>
              </a:buClr>
              <a:buFont typeface="Symbol" panose="05050102010706020507" pitchFamily="18" charset="2"/>
              <a:buChar char="-"/>
            </a:pPr>
            <a:r>
              <a:rPr lang="de-DE" sz="900" dirty="0" smtClean="0">
                <a:solidFill>
                  <a:srgbClr val="ADADE0"/>
                </a:solidFill>
              </a:rPr>
              <a:t>Business Cases digitaler Märkte</a:t>
            </a:r>
            <a:endParaRPr lang="de-DE" sz="900" dirty="0">
              <a:solidFill>
                <a:srgbClr val="ADADE0"/>
              </a:solidFill>
            </a:endParaRPr>
          </a:p>
        </p:txBody>
      </p:sp>
      <p:pic>
        <p:nvPicPr>
          <p:cNvPr id="1026" name="Picture 2" descr="Bildergebnis fÃ¼r goog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0" y="2797175"/>
            <a:ext cx="720000" cy="4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Ã¼r goo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575" y="2797175"/>
            <a:ext cx="720000" cy="4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Ã¼r Faceboo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9700" y="281967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ergebnis fÃ¼r Twit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0952" y="285717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Bildergebnis fÃ¼r Whatsap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52700" y="281999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Ãhnliches Fot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09900" y="284217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ildergebnis fÃ¼r drivenow"/>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44819" y="281967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ildergebnis fÃ¼r linkedi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02019" y="2864745"/>
            <a:ext cx="360000" cy="269860"/>
          </a:xfrm>
          <a:prstGeom prst="rect">
            <a:avLst/>
          </a:prstGeom>
          <a:noFill/>
          <a:extLst>
            <a:ext uri="{909E8E84-426E-40DD-AFC4-6F175D3DCCD1}">
              <a14:hiddenFill xmlns:a14="http://schemas.microsoft.com/office/drawing/2010/main">
                <a:solidFill>
                  <a:srgbClr val="FFFFFF"/>
                </a:solidFill>
              </a14:hiddenFill>
            </a:ext>
          </a:extLst>
        </p:spPr>
      </p:pic>
      <p:sp>
        <p:nvSpPr>
          <p:cNvPr id="1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a:t>
            </a:r>
            <a:endParaRPr lang="de-DE" dirty="0">
              <a:solidFill>
                <a:srgbClr val="4747BB"/>
              </a:solidFill>
            </a:endParaRPr>
          </a:p>
        </p:txBody>
      </p:sp>
      <p:sp>
        <p:nvSpPr>
          <p:cNvPr id="15" name="Textfeld 14"/>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Ziele</a:t>
            </a:r>
            <a:endParaRPr lang="de-DE" sz="800" dirty="0">
              <a:solidFill>
                <a:schemeClr val="bg1"/>
              </a:solidFill>
            </a:endParaRPr>
          </a:p>
        </p:txBody>
      </p:sp>
    </p:spTree>
    <p:extLst>
      <p:ext uri="{BB962C8B-B14F-4D97-AF65-F5344CB8AC3E}">
        <p14:creationId xmlns:p14="http://schemas.microsoft.com/office/powerpoint/2010/main" val="1530726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Monopolmärkte</a:t>
            </a:r>
          </a:p>
        </p:txBody>
      </p:sp>
      <p:sp>
        <p:nvSpPr>
          <p:cNvPr id="3" name="Inhaltsplatzhalter 2"/>
          <p:cNvSpPr>
            <a:spLocks noGrp="1"/>
          </p:cNvSpPr>
          <p:nvPr>
            <p:ph idx="1"/>
          </p:nvPr>
        </p:nvSpPr>
        <p:spPr/>
        <p:txBody>
          <a:bodyPr/>
          <a:lstStyle/>
          <a:p>
            <a:r>
              <a:rPr lang="de-DE" dirty="0">
                <a:solidFill>
                  <a:srgbClr val="4747BB"/>
                </a:solidFill>
              </a:rPr>
              <a:t>Um Modelle leichter vergleichen zu können, setzen wir. . .</a:t>
            </a:r>
          </a:p>
          <a:p>
            <a:pPr lvl="1"/>
            <a:r>
              <a:rPr lang="de-DE" dirty="0">
                <a:solidFill>
                  <a:srgbClr val="4747BB"/>
                </a:solidFill>
              </a:rPr>
              <a:t>a = b = 1</a:t>
            </a:r>
          </a:p>
          <a:p>
            <a:pPr lvl="1"/>
            <a:endParaRPr lang="de-DE" dirty="0">
              <a:solidFill>
                <a:srgbClr val="4747BB"/>
              </a:solidFill>
            </a:endParaRPr>
          </a:p>
          <a:p>
            <a:pPr lvl="1"/>
            <a:endParaRPr lang="de-DE" dirty="0">
              <a:solidFill>
                <a:srgbClr val="4747BB"/>
              </a:solidFill>
            </a:endParaRPr>
          </a:p>
          <a:p>
            <a:pPr lvl="1"/>
            <a:r>
              <a:rPr lang="mr-IN" dirty="0" err="1">
                <a:solidFill>
                  <a:srgbClr val="4747BB"/>
                </a:solidFill>
              </a:rPr>
              <a:t>c</a:t>
            </a:r>
            <a:r>
              <a:rPr lang="mr-IN" dirty="0">
                <a:solidFill>
                  <a:srgbClr val="4747BB"/>
                </a:solidFill>
              </a:rPr>
              <a:t> = 0</a:t>
            </a:r>
            <a:endParaRPr lang="de-DE" dirty="0">
              <a:solidFill>
                <a:srgbClr val="4747BB"/>
              </a:solidFill>
            </a:endParaRPr>
          </a:p>
          <a:p>
            <a:pPr lvl="1"/>
            <a:endParaRPr lang="de-DE" dirty="0">
              <a:solidFill>
                <a:srgbClr val="4747BB"/>
              </a:solidFill>
            </a:endParaRPr>
          </a:p>
          <a:p>
            <a:endParaRPr lang="de-DE" dirty="0">
              <a:solidFill>
                <a:srgbClr val="4747BB"/>
              </a:solidFill>
            </a:endParaRPr>
          </a:p>
        </p:txBody>
      </p:sp>
      <p:sp>
        <p:nvSpPr>
          <p:cNvPr id="7" name="Inhaltsplatzhalter 6"/>
          <p:cNvSpPr>
            <a:spLocks noGrp="1"/>
          </p:cNvSpPr>
          <p:nvPr>
            <p:ph idx="13"/>
          </p:nvPr>
        </p:nvSpPr>
        <p:spPr/>
        <p:txBody>
          <a:bodyPr>
            <a:normAutofit fontScale="92500" lnSpcReduction="10000"/>
          </a:bodyPr>
          <a:lstStyle/>
          <a:p>
            <a:r>
              <a:rPr lang="de-DE" dirty="0"/>
              <a:t>Normierte Märkte</a:t>
            </a:r>
          </a:p>
        </p:txBody>
      </p:sp>
      <p:pic>
        <p:nvPicPr>
          <p:cNvPr id="8" name="Bild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056" y="1774169"/>
            <a:ext cx="2152650" cy="246352"/>
          </a:xfrm>
          <a:prstGeom prst="rect">
            <a:avLst/>
          </a:prstGeom>
        </p:spPr>
      </p:pic>
      <p:pic>
        <p:nvPicPr>
          <p:cNvPr id="5" name="Grafik 4">
            <a:extLst>
              <a:ext uri="{FF2B5EF4-FFF2-40B4-BE49-F238E27FC236}">
                <a16:creationId xmlns:a16="http://schemas.microsoft.com/office/drawing/2014/main" xmlns="" id="{1A2D6C7A-F29B-8242-8BBD-65F0CD4B7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806" y="2430768"/>
            <a:ext cx="1581150" cy="276834"/>
          </a:xfrm>
          <a:prstGeom prst="rect">
            <a:avLst/>
          </a:prstGeom>
        </p:spPr>
      </p:pic>
      <p:sp>
        <p:nvSpPr>
          <p:cNvPr id="9"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50</a:t>
            </a:r>
            <a:endParaRPr lang="de-DE" dirty="0">
              <a:solidFill>
                <a:srgbClr val="4747BB"/>
              </a:solidFill>
            </a:endParaRPr>
          </a:p>
        </p:txBody>
      </p:sp>
    </p:spTree>
    <p:extLst>
      <p:ext uri="{BB962C8B-B14F-4D97-AF65-F5344CB8AC3E}">
        <p14:creationId xmlns:p14="http://schemas.microsoft.com/office/powerpoint/2010/main" val="40050116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xmlns="" id="{89F57984-C38C-0E4A-A9B2-4454CB8D2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2861"/>
            <a:ext cx="4610100" cy="2995028"/>
          </a:xfrm>
          <a:prstGeom prst="rect">
            <a:avLst/>
          </a:prstGeom>
        </p:spPr>
      </p:pic>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51</a:t>
            </a:r>
            <a:endParaRPr lang="de-DE" dirty="0">
              <a:solidFill>
                <a:srgbClr val="4747BB"/>
              </a:solidFill>
            </a:endParaRPr>
          </a:p>
        </p:txBody>
      </p:sp>
    </p:spTree>
    <p:extLst>
      <p:ext uri="{BB962C8B-B14F-4D97-AF65-F5344CB8AC3E}">
        <p14:creationId xmlns:p14="http://schemas.microsoft.com/office/powerpoint/2010/main" val="982643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511175"/>
            <a:ext cx="3740150" cy="304800"/>
          </a:xfrm>
        </p:spPr>
        <p:txBody>
          <a:bodyPr/>
          <a:lstStyle/>
          <a:p>
            <a:r>
              <a:rPr lang="de-DE" dirty="0">
                <a:solidFill>
                  <a:srgbClr val="4747BB"/>
                </a:solidFill>
              </a:rPr>
              <a:t>Konsumentenrente (KR) + Produzentenrente (PR)</a:t>
            </a:r>
            <a:br>
              <a:rPr lang="de-DE" dirty="0">
                <a:solidFill>
                  <a:srgbClr val="4747BB"/>
                </a:solidFill>
              </a:rPr>
            </a:br>
            <a:endParaRPr lang="de-DE" dirty="0">
              <a:solidFill>
                <a:srgbClr val="4747BB"/>
              </a:solidFill>
            </a:endParaRPr>
          </a:p>
        </p:txBody>
      </p:sp>
      <p:sp>
        <p:nvSpPr>
          <p:cNvPr id="4" name="Textplatzhalter 3"/>
          <p:cNvSpPr>
            <a:spLocks noGrp="1"/>
          </p:cNvSpPr>
          <p:nvPr>
            <p:ph type="body" sz="half" idx="2"/>
          </p:nvPr>
        </p:nvSpPr>
        <p:spPr>
          <a:xfrm>
            <a:off x="317500" y="815975"/>
            <a:ext cx="1716970" cy="2387600"/>
          </a:xfrm>
        </p:spPr>
        <p:txBody>
          <a:bodyPr anchor="ctr"/>
          <a:lstStyle/>
          <a:p>
            <a:pPr marL="171450" indent="-171450">
              <a:buFont typeface="Arial" charset="0"/>
              <a:buChar char="•"/>
            </a:pPr>
            <a:r>
              <a:rPr lang="de-DE" dirty="0">
                <a:solidFill>
                  <a:srgbClr val="4747BB"/>
                </a:solidFill>
              </a:rPr>
              <a:t>A (KR): Differenz zwischen maximaler Zahlungsbereitschaft des Konsumenten und dem gezahlten Preis</a:t>
            </a:r>
          </a:p>
          <a:p>
            <a:pPr marL="171450" indent="-171450">
              <a:buFont typeface="Arial" charset="0"/>
              <a:buChar char="•"/>
            </a:pPr>
            <a:r>
              <a:rPr lang="de-DE" dirty="0">
                <a:solidFill>
                  <a:srgbClr val="4747BB"/>
                </a:solidFill>
              </a:rPr>
              <a:t>B (PR): Gewinn (Preis x Absatzmenge - Kosten)</a:t>
            </a:r>
          </a:p>
          <a:p>
            <a:pPr marL="171450" indent="-171450">
              <a:buFont typeface="Arial" charset="0"/>
              <a:buChar char="•"/>
            </a:pPr>
            <a:r>
              <a:rPr lang="de-DE" dirty="0">
                <a:solidFill>
                  <a:srgbClr val="4747BB"/>
                </a:solidFill>
              </a:rPr>
              <a:t>C (NWV): Netto-Wohlfahrtsverlust</a:t>
            </a:r>
          </a:p>
        </p:txBody>
      </p:sp>
      <p:sp>
        <p:nvSpPr>
          <p:cNvPr id="7" name="Titel 1"/>
          <p:cNvSpPr txBox="1">
            <a:spLocks/>
          </p:cNvSpPr>
          <p:nvPr/>
        </p:nvSpPr>
        <p:spPr>
          <a:xfrm>
            <a:off x="317500" y="224117"/>
            <a:ext cx="3975100" cy="193899"/>
          </a:xfrm>
          <a:prstGeom prst="rect">
            <a:avLst/>
          </a:prstGeom>
        </p:spPr>
        <p:txBody>
          <a:bodyPr wrap="square" lIns="0" tIns="0" rIns="0" bIns="0" anchor="b">
            <a:spAutoFit/>
          </a:bodyPr>
          <a:lstStyle>
            <a:lvl1pPr algn="l" defTabSz="914400" rtl="0" eaLnBrk="1" latinLnBrk="0" hangingPunct="1">
              <a:lnSpc>
                <a:spcPct val="90000"/>
              </a:lnSpc>
              <a:spcBef>
                <a:spcPct val="0"/>
              </a:spcBef>
              <a:buNone/>
              <a:defRPr sz="1100" b="1" i="0" kern="1200">
                <a:solidFill>
                  <a:schemeClr val="tx1"/>
                </a:solidFill>
                <a:latin typeface="Arial"/>
                <a:ea typeface="+mj-ea"/>
                <a:cs typeface="Aria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de-DE" sz="1400" b="1" i="0" u="none" strike="noStrike" kern="1200" cap="none" spc="0" normalizeH="0" baseline="0" noProof="0" dirty="0">
                <a:ln>
                  <a:noFill/>
                </a:ln>
                <a:solidFill>
                  <a:srgbClr val="4747BB"/>
                </a:solidFill>
                <a:effectLst/>
                <a:uLnTx/>
                <a:uFillTx/>
                <a:latin typeface="Arial"/>
                <a:ea typeface="+mj-ea"/>
                <a:cs typeface="Arial"/>
              </a:rPr>
              <a:t>Wohlfahrt im Monopol</a:t>
            </a:r>
          </a:p>
        </p:txBody>
      </p:sp>
      <p:pic>
        <p:nvPicPr>
          <p:cNvPr id="9" name="Inhaltsplatzhalter 8">
            <a:extLst>
              <a:ext uri="{FF2B5EF4-FFF2-40B4-BE49-F238E27FC236}">
                <a16:creationId xmlns:a16="http://schemas.microsoft.com/office/drawing/2014/main" xmlns="" id="{FAF076E4-1E54-1341-8B1A-9FCE1C1755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7739" y="779463"/>
            <a:ext cx="2187222" cy="2460625"/>
          </a:xfrm>
        </p:spPr>
      </p:pic>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52</a:t>
            </a:r>
            <a:endParaRPr lang="de-DE" dirty="0">
              <a:solidFill>
                <a:srgbClr val="4747BB"/>
              </a:solidFill>
            </a:endParaRPr>
          </a:p>
        </p:txBody>
      </p:sp>
    </p:spTree>
    <p:extLst>
      <p:ext uri="{BB962C8B-B14F-4D97-AF65-F5344CB8AC3E}">
        <p14:creationId xmlns:p14="http://schemas.microsoft.com/office/powerpoint/2010/main" val="36729357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half" idx="4294967295"/>
          </p:nvPr>
        </p:nvSpPr>
        <p:spPr>
          <a:xfrm>
            <a:off x="171450" y="206375"/>
            <a:ext cx="1863020" cy="3124200"/>
          </a:xfrm>
        </p:spPr>
        <p:txBody>
          <a:bodyPr>
            <a:normAutofit/>
          </a:bodyPr>
          <a:lstStyle/>
          <a:p>
            <a:pPr marL="0" indent="0">
              <a:buNone/>
            </a:pPr>
            <a:r>
              <a:rPr lang="de-DE" sz="1000" dirty="0">
                <a:solidFill>
                  <a:srgbClr val="4747BB"/>
                </a:solidFill>
              </a:rPr>
              <a:t>Konsumentenrente:</a:t>
            </a: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r>
              <a:rPr lang="de-DE" sz="1000" dirty="0">
                <a:solidFill>
                  <a:srgbClr val="4747BB"/>
                </a:solidFill>
              </a:rPr>
              <a:t>Produzentenrente (Gewinn):</a:t>
            </a: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r>
              <a:rPr lang="de-DE" sz="1000" dirty="0">
                <a:solidFill>
                  <a:srgbClr val="4747BB"/>
                </a:solidFill>
              </a:rPr>
              <a:t>Netto-Wohlfahrtsverlust:</a:t>
            </a: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r>
              <a:rPr lang="de-DE" sz="1000" dirty="0">
                <a:solidFill>
                  <a:srgbClr val="4747BB"/>
                </a:solidFill>
                <a:sym typeface="Wingdings"/>
              </a:rPr>
              <a:t> Ökonomisch Effizient?</a:t>
            </a:r>
            <a:endParaRPr lang="de-DE" sz="1000" dirty="0">
              <a:solidFill>
                <a:srgbClr val="4747BB"/>
              </a:solidFill>
            </a:endParaRPr>
          </a:p>
        </p:txBody>
      </p:sp>
      <p:pic>
        <p:nvPicPr>
          <p:cNvPr id="10" name="Bild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47" y="1349375"/>
            <a:ext cx="1146046" cy="447947"/>
          </a:xfrm>
          <a:prstGeom prst="rect">
            <a:avLst/>
          </a:prstGeom>
        </p:spPr>
      </p:pic>
      <p:pic>
        <p:nvPicPr>
          <p:cNvPr id="3" name="Grafik 2">
            <a:extLst>
              <a:ext uri="{FF2B5EF4-FFF2-40B4-BE49-F238E27FC236}">
                <a16:creationId xmlns:a16="http://schemas.microsoft.com/office/drawing/2014/main" xmlns="" id="{CA0A2E99-0E2D-3E4D-8E0F-A4AED472A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23" y="415072"/>
            <a:ext cx="1377547" cy="646694"/>
          </a:xfrm>
          <a:prstGeom prst="rect">
            <a:avLst/>
          </a:prstGeom>
        </p:spPr>
      </p:pic>
      <p:pic>
        <p:nvPicPr>
          <p:cNvPr id="6" name="Grafik 5">
            <a:extLst>
              <a:ext uri="{FF2B5EF4-FFF2-40B4-BE49-F238E27FC236}">
                <a16:creationId xmlns:a16="http://schemas.microsoft.com/office/drawing/2014/main" xmlns="" id="{09551D17-E3C3-4E4B-B6BF-3022B187F9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0" y="2148220"/>
            <a:ext cx="1557243" cy="780853"/>
          </a:xfrm>
          <a:prstGeom prst="rect">
            <a:avLst/>
          </a:prstGeom>
        </p:spPr>
      </p:pic>
      <p:pic>
        <p:nvPicPr>
          <p:cNvPr id="13" name="Inhaltsplatzhalter 8">
            <a:extLst>
              <a:ext uri="{FF2B5EF4-FFF2-40B4-BE49-F238E27FC236}">
                <a16:creationId xmlns:a16="http://schemas.microsoft.com/office/drawing/2014/main" xmlns="" id="{F1C2CDBA-477E-834B-B34F-A702D12A0A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7739" y="779463"/>
            <a:ext cx="2187222" cy="2460625"/>
          </a:xfrm>
          <a:prstGeom prst="rect">
            <a:avLst/>
          </a:prstGeom>
        </p:spPr>
      </p:pic>
      <p:sp>
        <p:nvSpPr>
          <p:cNvPr id="7"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53</a:t>
            </a:r>
            <a:endParaRPr lang="de-DE" dirty="0">
              <a:solidFill>
                <a:srgbClr val="4747BB"/>
              </a:solidFill>
            </a:endParaRPr>
          </a:p>
        </p:txBody>
      </p:sp>
    </p:spTree>
    <p:extLst>
      <p:ext uri="{BB962C8B-B14F-4D97-AF65-F5344CB8AC3E}">
        <p14:creationId xmlns:p14="http://schemas.microsoft.com/office/powerpoint/2010/main" val="2458931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Monopolmärkte</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580" y="920750"/>
            <a:ext cx="3654940" cy="2197100"/>
          </a:xfrm>
        </p:spPr>
      </p:pic>
      <p:sp>
        <p:nvSpPr>
          <p:cNvPr id="4" name="Inhaltsplatzhalter 3"/>
          <p:cNvSpPr>
            <a:spLocks noGrp="1"/>
          </p:cNvSpPr>
          <p:nvPr>
            <p:ph idx="13"/>
          </p:nvPr>
        </p:nvSpPr>
        <p:spPr/>
        <p:txBody>
          <a:bodyPr>
            <a:normAutofit fontScale="92500" lnSpcReduction="10000"/>
          </a:bodyPr>
          <a:lstStyle/>
          <a:p>
            <a:r>
              <a:rPr lang="de-DE" dirty="0"/>
              <a:t>Sozialer Planer</a:t>
            </a:r>
          </a:p>
        </p:txBody>
      </p:sp>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54</a:t>
            </a:r>
            <a:endParaRPr lang="de-DE" dirty="0">
              <a:solidFill>
                <a:srgbClr val="4747BB"/>
              </a:solidFill>
            </a:endParaRPr>
          </a:p>
        </p:txBody>
      </p:sp>
    </p:spTree>
    <p:extLst>
      <p:ext uri="{BB962C8B-B14F-4D97-AF65-F5344CB8AC3E}">
        <p14:creationId xmlns:p14="http://schemas.microsoft.com/office/powerpoint/2010/main" val="887855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Monopolmärkte</a:t>
            </a:r>
          </a:p>
        </p:txBody>
      </p:sp>
      <p:sp>
        <p:nvSpPr>
          <p:cNvPr id="3" name="Inhaltsplatzhalter 2"/>
          <p:cNvSpPr>
            <a:spLocks noGrp="1"/>
          </p:cNvSpPr>
          <p:nvPr>
            <p:ph idx="1"/>
          </p:nvPr>
        </p:nvSpPr>
        <p:spPr/>
        <p:txBody>
          <a:bodyPr/>
          <a:lstStyle/>
          <a:p>
            <a:r>
              <a:rPr lang="de-DE" dirty="0">
                <a:solidFill>
                  <a:srgbClr val="4747BB"/>
                </a:solidFill>
              </a:rPr>
              <a:t>allokative Ineffizienz</a:t>
            </a:r>
          </a:p>
          <a:p>
            <a:r>
              <a:rPr lang="de-DE" dirty="0">
                <a:solidFill>
                  <a:srgbClr val="4747BB"/>
                </a:solidFill>
              </a:rPr>
              <a:t>qualitative Ineffizienz(?) </a:t>
            </a:r>
          </a:p>
          <a:p>
            <a:r>
              <a:rPr lang="de-DE" dirty="0">
                <a:solidFill>
                  <a:srgbClr val="4747BB"/>
                </a:solidFill>
              </a:rPr>
              <a:t>produktive Ineffizienz(?)</a:t>
            </a:r>
          </a:p>
          <a:p>
            <a:endParaRPr lang="de-DE" dirty="0">
              <a:solidFill>
                <a:srgbClr val="4747BB"/>
              </a:solidFill>
            </a:endParaRPr>
          </a:p>
          <a:p>
            <a:pPr indent="0">
              <a:buNone/>
            </a:pPr>
            <a:r>
              <a:rPr lang="de-DE" dirty="0">
                <a:solidFill>
                  <a:srgbClr val="4747BB"/>
                </a:solidFill>
              </a:rPr>
              <a:t>Aber:</a:t>
            </a:r>
          </a:p>
          <a:p>
            <a:r>
              <a:rPr lang="de-DE" dirty="0">
                <a:solidFill>
                  <a:srgbClr val="4747BB"/>
                </a:solidFill>
              </a:rPr>
              <a:t>Innovation und Patente Bestreitbare Märkte</a:t>
            </a:r>
          </a:p>
        </p:txBody>
      </p:sp>
      <p:sp>
        <p:nvSpPr>
          <p:cNvPr id="4" name="Inhaltsplatzhalter 3"/>
          <p:cNvSpPr>
            <a:spLocks noGrp="1"/>
          </p:cNvSpPr>
          <p:nvPr>
            <p:ph idx="13"/>
          </p:nvPr>
        </p:nvSpPr>
        <p:spPr/>
        <p:txBody>
          <a:bodyPr>
            <a:normAutofit fontScale="92500" lnSpcReduction="10000"/>
          </a:bodyPr>
          <a:lstStyle/>
          <a:p>
            <a:r>
              <a:rPr lang="de-DE" dirty="0"/>
              <a:t>Ineffizienzen im Monopol</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55</a:t>
            </a:r>
            <a:endParaRPr lang="de-DE" dirty="0">
              <a:solidFill>
                <a:srgbClr val="4747BB"/>
              </a:solidFill>
            </a:endParaRPr>
          </a:p>
        </p:txBody>
      </p:sp>
    </p:spTree>
    <p:extLst>
      <p:ext uri="{BB962C8B-B14F-4D97-AF65-F5344CB8AC3E}">
        <p14:creationId xmlns:p14="http://schemas.microsoft.com/office/powerpoint/2010/main" val="3858955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45757" y="1072832"/>
            <a:ext cx="3918585" cy="193899"/>
          </a:xfrm>
        </p:spPr>
        <p:txBody>
          <a:bodyPr/>
          <a:lstStyle/>
          <a:p>
            <a:r>
              <a:rPr lang="de-DE" dirty="0" err="1"/>
              <a:t>Duopolistische</a:t>
            </a:r>
            <a:r>
              <a:rPr lang="de-DE" dirty="0"/>
              <a:t> Märkte</a:t>
            </a:r>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56</a:t>
            </a:r>
            <a:endParaRPr lang="de-DE" dirty="0">
              <a:solidFill>
                <a:srgbClr val="4747BB"/>
              </a:solidFill>
            </a:endParaRPr>
          </a:p>
        </p:txBody>
      </p:sp>
    </p:spTree>
    <p:extLst>
      <p:ext uri="{BB962C8B-B14F-4D97-AF65-F5344CB8AC3E}">
        <p14:creationId xmlns:p14="http://schemas.microsoft.com/office/powerpoint/2010/main" val="31931740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p:cNvSpPr>
            <a:spLocks noGrp="1"/>
          </p:cNvSpPr>
          <p:nvPr>
            <p:ph type="title"/>
          </p:nvPr>
        </p:nvSpPr>
        <p:spPr>
          <a:xfrm>
            <a:off x="317500" y="224117"/>
            <a:ext cx="3975100" cy="193899"/>
          </a:xfrm>
        </p:spPr>
        <p:txBody>
          <a:bodyPr/>
          <a:lstStyle/>
          <a:p>
            <a:r>
              <a:rPr lang="de-DE" dirty="0" err="1"/>
              <a:t>Duopolistische</a:t>
            </a:r>
            <a:r>
              <a:rPr lang="de-DE" dirty="0"/>
              <a:t> Märkte</a:t>
            </a:r>
          </a:p>
        </p:txBody>
      </p:sp>
      <p:sp>
        <p:nvSpPr>
          <p:cNvPr id="20" name="Inhaltsplatzhalter 19"/>
          <p:cNvSpPr>
            <a:spLocks noGrp="1"/>
          </p:cNvSpPr>
          <p:nvPr>
            <p:ph idx="1"/>
          </p:nvPr>
        </p:nvSpPr>
        <p:spPr/>
        <p:txBody>
          <a:bodyPr>
            <a:normAutofit fontScale="92500" lnSpcReduction="10000"/>
          </a:bodyPr>
          <a:lstStyle/>
          <a:p>
            <a:pPr indent="0">
              <a:buNone/>
            </a:pPr>
            <a:r>
              <a:rPr lang="de-DE" dirty="0">
                <a:solidFill>
                  <a:srgbClr val="4747BB"/>
                </a:solidFill>
              </a:rPr>
              <a:t>2 homogene Produzenten i , </a:t>
            </a:r>
            <a:r>
              <a:rPr lang="de-DE" dirty="0" err="1">
                <a:solidFill>
                  <a:srgbClr val="4747BB"/>
                </a:solidFill>
              </a:rPr>
              <a:t>j</a:t>
            </a:r>
            <a:r>
              <a:rPr lang="de-DE" dirty="0">
                <a:solidFill>
                  <a:srgbClr val="4747BB"/>
                </a:solidFill>
              </a:rPr>
              <a:t> wählen jeweils ihre optimale Menge </a:t>
            </a:r>
            <a:r>
              <a:rPr lang="de-DE" dirty="0" err="1">
                <a:solidFill>
                  <a:srgbClr val="4747BB"/>
                </a:solidFill>
              </a:rPr>
              <a:t>qi</a:t>
            </a:r>
            <a:r>
              <a:rPr lang="de-DE" dirty="0">
                <a:solidFill>
                  <a:srgbClr val="4747BB"/>
                </a:solidFill>
              </a:rPr>
              <a:t>  und </a:t>
            </a:r>
            <a:r>
              <a:rPr lang="de-DE" dirty="0" err="1">
                <a:solidFill>
                  <a:srgbClr val="4747BB"/>
                </a:solidFill>
              </a:rPr>
              <a:t>qj</a:t>
            </a:r>
            <a:r>
              <a:rPr lang="de-DE" dirty="0">
                <a:solidFill>
                  <a:srgbClr val="4747BB"/>
                </a:solidFill>
              </a:rPr>
              <a:t>.</a:t>
            </a:r>
          </a:p>
          <a:p>
            <a:pPr indent="0">
              <a:buNone/>
            </a:pPr>
            <a:r>
              <a:rPr lang="de-DE" dirty="0">
                <a:solidFill>
                  <a:srgbClr val="4747BB"/>
                </a:solidFill>
              </a:rPr>
              <a:t>Annahmen:</a:t>
            </a:r>
          </a:p>
          <a:p>
            <a:pPr lvl="1"/>
            <a:r>
              <a:rPr lang="de-DE" b="1" dirty="0">
                <a:solidFill>
                  <a:srgbClr val="4747BB"/>
                </a:solidFill>
              </a:rPr>
              <a:t>homogene Produkte</a:t>
            </a:r>
            <a:r>
              <a:rPr lang="de-DE" dirty="0">
                <a:solidFill>
                  <a:srgbClr val="4747BB"/>
                </a:solidFill>
              </a:rPr>
              <a:t>:  Die Produkte sind aus Konsumentensicht perfekte Substitute.</a:t>
            </a:r>
          </a:p>
          <a:p>
            <a:pPr lvl="1"/>
            <a:r>
              <a:rPr lang="de-DE" b="1" dirty="0">
                <a:solidFill>
                  <a:srgbClr val="4747BB"/>
                </a:solidFill>
              </a:rPr>
              <a:t>Markttransparenz</a:t>
            </a:r>
            <a:r>
              <a:rPr lang="de-DE" dirty="0">
                <a:solidFill>
                  <a:srgbClr val="4747BB"/>
                </a:solidFill>
              </a:rPr>
              <a:t>:  Konsumenten kennen das Angebot und den Marktpreis.</a:t>
            </a:r>
          </a:p>
          <a:p>
            <a:pPr lvl="1"/>
            <a:r>
              <a:rPr lang="de-DE" b="1" dirty="0">
                <a:solidFill>
                  <a:srgbClr val="4747BB"/>
                </a:solidFill>
              </a:rPr>
              <a:t>Kostenstruktur</a:t>
            </a:r>
            <a:r>
              <a:rPr lang="de-DE" dirty="0">
                <a:solidFill>
                  <a:srgbClr val="4747BB"/>
                </a:solidFill>
              </a:rPr>
              <a:t>:  Beide Unternehmen haben die gleiche Kostenstruktur K = </a:t>
            </a:r>
            <a:r>
              <a:rPr lang="de-DE" dirty="0" err="1">
                <a:solidFill>
                  <a:srgbClr val="4747BB"/>
                </a:solidFill>
              </a:rPr>
              <a:t>cqi</a:t>
            </a:r>
            <a:r>
              <a:rPr lang="de-DE" dirty="0">
                <a:solidFill>
                  <a:srgbClr val="4747BB"/>
                </a:solidFill>
              </a:rPr>
              <a:t>  + F .</a:t>
            </a:r>
          </a:p>
          <a:p>
            <a:pPr lvl="1"/>
            <a:r>
              <a:rPr lang="de-DE" b="1" dirty="0">
                <a:solidFill>
                  <a:srgbClr val="4747BB"/>
                </a:solidFill>
              </a:rPr>
              <a:t>strategische Variable</a:t>
            </a:r>
            <a:r>
              <a:rPr lang="de-DE" dirty="0">
                <a:solidFill>
                  <a:srgbClr val="4747BB"/>
                </a:solidFill>
              </a:rPr>
              <a:t>:  Produktionsmenge</a:t>
            </a:r>
          </a:p>
          <a:p>
            <a:pPr lvl="1"/>
            <a:r>
              <a:rPr lang="de-DE" b="1" dirty="0">
                <a:solidFill>
                  <a:srgbClr val="4747BB"/>
                </a:solidFill>
              </a:rPr>
              <a:t>simultane Züge</a:t>
            </a:r>
            <a:r>
              <a:rPr lang="de-DE" dirty="0">
                <a:solidFill>
                  <a:srgbClr val="4747BB"/>
                </a:solidFill>
              </a:rPr>
              <a:t>:  Die beiden Unternehmen entscheiden gleichzeitig über ihre Angebotsmenge.</a:t>
            </a:r>
          </a:p>
        </p:txBody>
      </p:sp>
      <p:sp>
        <p:nvSpPr>
          <p:cNvPr id="23" name="Inhaltsplatzhalter 22"/>
          <p:cNvSpPr>
            <a:spLocks noGrp="1"/>
          </p:cNvSpPr>
          <p:nvPr>
            <p:ph idx="13"/>
          </p:nvPr>
        </p:nvSpPr>
        <p:spPr/>
        <p:txBody>
          <a:bodyPr>
            <a:normAutofit fontScale="92500" lnSpcReduction="10000"/>
          </a:bodyPr>
          <a:lstStyle/>
          <a:p>
            <a:r>
              <a:rPr lang="de-DE" spc="5" dirty="0"/>
              <a:t>Mengenwettbewerb (Cournot-Wettbewerb)</a:t>
            </a:r>
            <a:endParaRPr lang="de-DE" dirty="0"/>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57</a:t>
            </a:r>
            <a:endParaRPr lang="de-DE" dirty="0">
              <a:solidFill>
                <a:srgbClr val="4747BB"/>
              </a:solidFill>
            </a:endParaRPr>
          </a:p>
        </p:txBody>
      </p:sp>
    </p:spTree>
    <p:extLst>
      <p:ext uri="{BB962C8B-B14F-4D97-AF65-F5344CB8AC3E}">
        <p14:creationId xmlns:p14="http://schemas.microsoft.com/office/powerpoint/2010/main" val="23141752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317500" y="224117"/>
            <a:ext cx="3975100" cy="193899"/>
          </a:xfrm>
        </p:spPr>
        <p:txBody>
          <a:bodyPr/>
          <a:lstStyle/>
          <a:p>
            <a:r>
              <a:rPr lang="de-DE" dirty="0" err="1"/>
              <a:t>Duopolistische</a:t>
            </a:r>
            <a:r>
              <a:rPr lang="de-DE" dirty="0"/>
              <a:t> Märkte</a:t>
            </a:r>
          </a:p>
        </p:txBody>
      </p:sp>
      <mc:AlternateContent xmlns:mc="http://schemas.openxmlformats.org/markup-compatibility/2006" xmlns:a14="http://schemas.microsoft.com/office/drawing/2010/main">
        <mc:Choice Requires="a14">
          <p:sp>
            <p:nvSpPr>
              <p:cNvPr id="4" name="Textplatzhalter 3"/>
              <p:cNvSpPr>
                <a:spLocks noGrp="1"/>
              </p:cNvSpPr>
              <p:nvPr>
                <p:ph idx="1"/>
              </p:nvPr>
            </p:nvSpPr>
            <p:spPr>
              <a:xfrm>
                <a:off x="317500" y="511175"/>
                <a:ext cx="1987550" cy="2606675"/>
              </a:xfrm>
            </p:spPr>
            <p:txBody>
              <a:bodyPr>
                <a:normAutofit lnSpcReduction="10000"/>
              </a:bodyPr>
              <a:lstStyle/>
              <a:p>
                <a:pPr marL="0" indent="0">
                  <a:buNone/>
                </a:pPr>
                <a:r>
                  <a:rPr lang="de-DE" sz="1000" dirty="0" smtClean="0">
                    <a:solidFill>
                      <a:srgbClr val="4747BB"/>
                    </a:solidFill>
                  </a:rPr>
                  <a:t>Lineare inverse Nachfrage:</a:t>
                </a:r>
              </a:p>
              <a:p>
                <a:pPr marL="0" indent="0">
                  <a:buNone/>
                </a:pPr>
                <a:endParaRPr lang="de-DE" sz="1000" dirty="0">
                  <a:solidFill>
                    <a:srgbClr val="4747BB"/>
                  </a:solidFill>
                </a:endParaRPr>
              </a:p>
              <a:p>
                <a:pPr marL="0" indent="0">
                  <a:buNone/>
                </a:pPr>
                <a:r>
                  <a:rPr lang="de-DE" sz="1000" dirty="0">
                    <a:solidFill>
                      <a:srgbClr val="4747BB"/>
                    </a:solidFill>
                  </a:rPr>
                  <a:t>Gewinn:</a:t>
                </a: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r>
                  <a:rPr lang="de-DE" sz="1000" dirty="0">
                    <a:solidFill>
                      <a:srgbClr val="4747BB"/>
                    </a:solidFill>
                    <a:sym typeface="Wingdings"/>
                  </a:rPr>
                  <a:t> </a:t>
                </a:r>
                <a14:m>
                  <m:oMath xmlns:m="http://schemas.openxmlformats.org/officeDocument/2006/math">
                    <m:sSub>
                      <m:sSubPr>
                        <m:ctrlPr>
                          <a:rPr lang="en-US" sz="1000" i="1" smtClean="0">
                            <a:solidFill>
                              <a:srgbClr val="4747BB"/>
                            </a:solidFill>
                            <a:latin typeface="Cambria Math" charset="0"/>
                            <a:sym typeface="Wingdings"/>
                          </a:rPr>
                        </m:ctrlPr>
                      </m:sSubPr>
                      <m:e>
                        <m:r>
                          <a:rPr lang="de-DE" sz="1000" b="0" i="1" smtClean="0">
                            <a:solidFill>
                              <a:srgbClr val="4747BB"/>
                            </a:solidFill>
                            <a:latin typeface="Cambria Math" charset="0"/>
                            <a:sym typeface="Wingdings"/>
                          </a:rPr>
                          <m:t>𝑞</m:t>
                        </m:r>
                      </m:e>
                      <m:sub>
                        <m:r>
                          <a:rPr lang="de-DE" sz="1000" b="0" i="1" smtClean="0">
                            <a:solidFill>
                              <a:srgbClr val="4747BB"/>
                            </a:solidFill>
                            <a:latin typeface="Cambria Math" charset="0"/>
                            <a:sym typeface="Wingdings"/>
                          </a:rPr>
                          <m:t>𝑖𝑗</m:t>
                        </m:r>
                      </m:sub>
                    </m:sSub>
                  </m:oMath>
                </a14:m>
                <a:r>
                  <a:rPr lang="de-DE" sz="1000" dirty="0">
                    <a:solidFill>
                      <a:srgbClr val="4747BB"/>
                    </a:solidFill>
                    <a:sym typeface="Wingdings"/>
                  </a:rPr>
                  <a:t> bezeichnet man auch als Reaktionsfunktionen </a:t>
                </a:r>
                <a14:m>
                  <m:oMath xmlns:m="http://schemas.openxmlformats.org/officeDocument/2006/math">
                    <m:sSub>
                      <m:sSubPr>
                        <m:ctrlPr>
                          <a:rPr lang="en-US" sz="1000" i="1" smtClean="0">
                            <a:solidFill>
                              <a:srgbClr val="4747BB"/>
                            </a:solidFill>
                            <a:latin typeface="Cambria Math" charset="0"/>
                            <a:sym typeface="Wingdings"/>
                          </a:rPr>
                        </m:ctrlPr>
                      </m:sSubPr>
                      <m:e>
                        <m:r>
                          <a:rPr lang="de-DE" sz="1000" b="0" i="1" smtClean="0">
                            <a:solidFill>
                              <a:srgbClr val="4747BB"/>
                            </a:solidFill>
                            <a:latin typeface="Cambria Math" charset="0"/>
                            <a:sym typeface="Wingdings"/>
                          </a:rPr>
                          <m:t>𝑅</m:t>
                        </m:r>
                      </m:e>
                      <m:sub>
                        <m:r>
                          <a:rPr lang="de-DE" sz="1000" b="0" i="1" smtClean="0">
                            <a:solidFill>
                              <a:srgbClr val="4747BB"/>
                            </a:solidFill>
                            <a:latin typeface="Cambria Math" charset="0"/>
                            <a:sym typeface="Wingdings"/>
                          </a:rPr>
                          <m:t>𝑖𝑗</m:t>
                        </m:r>
                      </m:sub>
                    </m:sSub>
                  </m:oMath>
                </a14:m>
                <a:r>
                  <a:rPr lang="de-DE" sz="1000" dirty="0">
                    <a:solidFill>
                      <a:srgbClr val="4747BB"/>
                    </a:solidFill>
                    <a:sym typeface="Wingdings"/>
                  </a:rPr>
                  <a:t> </a:t>
                </a:r>
              </a:p>
            </p:txBody>
          </p:sp>
        </mc:Choice>
        <mc:Fallback xmlns="">
          <p:sp>
            <p:nvSpPr>
              <p:cNvPr id="4" name="Textplatzhalter 3"/>
              <p:cNvSpPr>
                <a:spLocks noGrp="1" noRot="1" noChangeAspect="1" noMove="1" noResize="1" noEditPoints="1" noAdjustHandles="1" noChangeArrowheads="1" noChangeShapeType="1" noTextEdit="1"/>
              </p:cNvSpPr>
              <p:nvPr>
                <p:ph idx="1"/>
              </p:nvPr>
            </p:nvSpPr>
            <p:spPr>
              <a:xfrm>
                <a:off x="317500" y="511175"/>
                <a:ext cx="1987550" cy="2606675"/>
              </a:xfrm>
              <a:blipFill>
                <a:blip r:embed="rId2"/>
                <a:stretch>
                  <a:fillRect/>
                </a:stretch>
              </a:blipFill>
            </p:spPr>
            <p:txBody>
              <a:bodyPr/>
              <a:lstStyle/>
              <a:p>
                <a:r>
                  <a:rPr lang="de-DE">
                    <a:noFill/>
                  </a:rPr>
                  <a:t> </a:t>
                </a:r>
              </a:p>
            </p:txBody>
          </p:sp>
        </mc:Fallback>
      </mc:AlternateContent>
      <p:pic>
        <p:nvPicPr>
          <p:cNvPr id="3" name="Bild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07" y="787296"/>
            <a:ext cx="1178399" cy="235680"/>
          </a:xfrm>
          <a:prstGeom prst="rect">
            <a:avLst/>
          </a:prstGeom>
        </p:spPr>
      </p:pic>
      <p:pic>
        <p:nvPicPr>
          <p:cNvPr id="6" name="Bild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596" y="1882775"/>
            <a:ext cx="1621536" cy="609600"/>
          </a:xfrm>
          <a:prstGeom prst="rect">
            <a:avLst/>
          </a:prstGeom>
        </p:spPr>
      </p:pic>
      <p:pic>
        <p:nvPicPr>
          <p:cNvPr id="9" name="Grafik 8">
            <a:extLst>
              <a:ext uri="{FF2B5EF4-FFF2-40B4-BE49-F238E27FC236}">
                <a16:creationId xmlns:a16="http://schemas.microsoft.com/office/drawing/2014/main" xmlns="" id="{26D9D053-11EC-474E-84D5-BA1089584C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0146" y="896163"/>
            <a:ext cx="1876778" cy="2111375"/>
          </a:xfrm>
          <a:prstGeom prst="rect">
            <a:avLst/>
          </a:prstGeom>
        </p:spPr>
      </p:pic>
      <p:pic>
        <p:nvPicPr>
          <p:cNvPr id="8" name="Grafik 7">
            <a:extLst>
              <a:ext uri="{FF2B5EF4-FFF2-40B4-BE49-F238E27FC236}">
                <a16:creationId xmlns:a16="http://schemas.microsoft.com/office/drawing/2014/main" xmlns="" id="{53D00161-A15D-7441-AFC3-F85F3D28AF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075" y="1338141"/>
            <a:ext cx="1676400" cy="229469"/>
          </a:xfrm>
          <a:prstGeom prst="rect">
            <a:avLst/>
          </a:prstGeom>
        </p:spPr>
      </p:pic>
      <p:sp>
        <p:nvSpPr>
          <p:cNvPr id="10"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58</a:t>
            </a:r>
            <a:endParaRPr lang="de-DE" dirty="0">
              <a:solidFill>
                <a:srgbClr val="4747BB"/>
              </a:solidFill>
            </a:endParaRPr>
          </a:p>
        </p:txBody>
      </p:sp>
    </p:spTree>
    <p:extLst>
      <p:ext uri="{BB962C8B-B14F-4D97-AF65-F5344CB8AC3E}">
        <p14:creationId xmlns:p14="http://schemas.microsoft.com/office/powerpoint/2010/main" val="27340004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err="1"/>
              <a:t>Duopolistische</a:t>
            </a:r>
            <a:r>
              <a:rPr lang="de-DE" dirty="0"/>
              <a:t> Märkte</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317500" y="511175"/>
                <a:ext cx="3975100" cy="2606675"/>
              </a:xfrm>
            </p:spPr>
            <p:txBody>
              <a:bodyPr>
                <a:normAutofit lnSpcReduction="10000"/>
              </a:bodyPr>
              <a:lstStyle/>
              <a:p>
                <a:pPr indent="0">
                  <a:buNone/>
                </a:pPr>
                <a:r>
                  <a:rPr lang="de-DE" b="1" dirty="0" smtClean="0">
                    <a:solidFill>
                      <a:srgbClr val="4747BB"/>
                    </a:solidFill>
                  </a:rPr>
                  <a:t>optimale Mengen:</a:t>
                </a:r>
              </a:p>
              <a:p>
                <a:pPr marL="171450" indent="-171450"/>
                <a14:m>
                  <m:oMath xmlns:m="http://schemas.openxmlformats.org/officeDocument/2006/math">
                    <m:sSub>
                      <m:sSubPr>
                        <m:ctrlPr>
                          <a:rPr lang="en-US" i="1" smtClean="0">
                            <a:solidFill>
                              <a:srgbClr val="4747BB"/>
                            </a:solidFill>
                            <a:latin typeface="Cambria Math" charset="0"/>
                          </a:rPr>
                        </m:ctrlPr>
                      </m:sSubPr>
                      <m:e>
                        <m:r>
                          <a:rPr lang="de-DE" b="0" i="1" smtClean="0">
                            <a:solidFill>
                              <a:srgbClr val="4747BB"/>
                            </a:solidFill>
                            <a:latin typeface="Cambria Math" charset="0"/>
                          </a:rPr>
                          <m:t>𝑅</m:t>
                        </m:r>
                      </m:e>
                      <m:sub>
                        <m:r>
                          <a:rPr lang="de-DE" b="0" i="1" smtClean="0">
                            <a:solidFill>
                              <a:srgbClr val="4747BB"/>
                            </a:solidFill>
                            <a:latin typeface="Cambria Math" charset="0"/>
                          </a:rPr>
                          <m:t>𝑖</m:t>
                        </m:r>
                      </m:sub>
                    </m:sSub>
                    <m:r>
                      <a:rPr lang="de-DE" b="0" i="1" smtClean="0">
                        <a:solidFill>
                          <a:srgbClr val="4747BB"/>
                        </a:solidFill>
                        <a:latin typeface="Cambria Math" charset="0"/>
                      </a:rPr>
                      <m:t>=</m:t>
                    </m:r>
                    <m:sSub>
                      <m:sSubPr>
                        <m:ctrlPr>
                          <a:rPr lang="en-US" b="0" i="1" smtClean="0">
                            <a:solidFill>
                              <a:srgbClr val="4747BB"/>
                            </a:solidFill>
                            <a:latin typeface="Cambria Math" charset="0"/>
                          </a:rPr>
                        </m:ctrlPr>
                      </m:sSubPr>
                      <m:e>
                        <m:r>
                          <a:rPr lang="de-DE" b="0" i="1" smtClean="0">
                            <a:solidFill>
                              <a:srgbClr val="4747BB"/>
                            </a:solidFill>
                            <a:latin typeface="Cambria Math" charset="0"/>
                          </a:rPr>
                          <m:t>𝑅</m:t>
                        </m:r>
                      </m:e>
                      <m:sub>
                        <m:r>
                          <a:rPr lang="de-DE" b="0" i="1" smtClean="0">
                            <a:solidFill>
                              <a:srgbClr val="4747BB"/>
                            </a:solidFill>
                            <a:latin typeface="Cambria Math" charset="0"/>
                          </a:rPr>
                          <m:t>𝑗</m:t>
                        </m:r>
                      </m:sub>
                    </m:sSub>
                  </m:oMath>
                </a14:m>
                <a:endParaRPr lang="de-DE" dirty="0">
                  <a:solidFill>
                    <a:srgbClr val="4747BB"/>
                  </a:solidFill>
                </a:endParaRPr>
              </a:p>
              <a:p>
                <a:pPr marL="171450" indent="-171450"/>
                <a:endParaRPr lang="de-DE" dirty="0">
                  <a:solidFill>
                    <a:srgbClr val="4747BB"/>
                  </a:solidFill>
                </a:endParaRPr>
              </a:p>
              <a:p>
                <a:pPr marL="171450" indent="-171450"/>
                <a:r>
                  <a:rPr lang="de-DE" dirty="0">
                    <a:solidFill>
                      <a:srgbClr val="4747BB"/>
                    </a:solidFill>
                  </a:rPr>
                  <a:t>somit gilt: </a:t>
                </a:r>
                <a14:m>
                  <m:oMath xmlns:m="http://schemas.openxmlformats.org/officeDocument/2006/math">
                    <m:sSub>
                      <m:sSubPr>
                        <m:ctrlPr>
                          <a:rPr lang="en-US" i="1" smtClean="0">
                            <a:solidFill>
                              <a:srgbClr val="4747BB"/>
                            </a:solidFill>
                            <a:latin typeface="Cambria Math" charset="0"/>
                          </a:rPr>
                        </m:ctrlPr>
                      </m:sSubPr>
                      <m:e>
                        <m:r>
                          <a:rPr lang="de-DE" b="0" i="1" smtClean="0">
                            <a:solidFill>
                              <a:srgbClr val="4747BB"/>
                            </a:solidFill>
                            <a:latin typeface="Cambria Math" charset="0"/>
                          </a:rPr>
                          <m:t>𝑄</m:t>
                        </m:r>
                      </m:e>
                      <m:sub>
                        <m:r>
                          <a:rPr lang="de-DE" b="0" i="1" smtClean="0">
                            <a:solidFill>
                              <a:srgbClr val="4747BB"/>
                            </a:solidFill>
                            <a:latin typeface="Cambria Math" charset="0"/>
                          </a:rPr>
                          <m:t>𝑑</m:t>
                        </m:r>
                      </m:sub>
                    </m:sSub>
                    <m:r>
                      <a:rPr lang="de-DE" b="0" i="1" smtClean="0">
                        <a:solidFill>
                          <a:srgbClr val="4747BB"/>
                        </a:solidFill>
                        <a:latin typeface="Cambria Math" charset="0"/>
                      </a:rPr>
                      <m:t>=</m:t>
                    </m:r>
                    <m:sSub>
                      <m:sSubPr>
                        <m:ctrlPr>
                          <a:rPr lang="en-US" b="0" i="1" smtClean="0">
                            <a:solidFill>
                              <a:srgbClr val="4747BB"/>
                            </a:solidFill>
                            <a:latin typeface="Cambria Math" charset="0"/>
                          </a:rPr>
                        </m:ctrlPr>
                      </m:sSubPr>
                      <m:e>
                        <m:r>
                          <a:rPr lang="de-DE" b="0" i="1" smtClean="0">
                            <a:solidFill>
                              <a:srgbClr val="4747BB"/>
                            </a:solidFill>
                            <a:latin typeface="Cambria Math" charset="0"/>
                          </a:rPr>
                          <m:t>𝑞</m:t>
                        </m:r>
                      </m:e>
                      <m:sub>
                        <m:r>
                          <a:rPr lang="de-DE" b="0" i="1" smtClean="0">
                            <a:solidFill>
                              <a:srgbClr val="4747BB"/>
                            </a:solidFill>
                            <a:latin typeface="Cambria Math" charset="0"/>
                          </a:rPr>
                          <m:t>𝑖</m:t>
                        </m:r>
                      </m:sub>
                    </m:sSub>
                    <m:r>
                      <a:rPr lang="de-DE" b="0" i="1" smtClean="0">
                        <a:solidFill>
                          <a:srgbClr val="4747BB"/>
                        </a:solidFill>
                        <a:latin typeface="Cambria Math" charset="0"/>
                      </a:rPr>
                      <m:t>+</m:t>
                    </m:r>
                    <m:sSub>
                      <m:sSubPr>
                        <m:ctrlPr>
                          <a:rPr lang="en-US" b="0" i="1" smtClean="0">
                            <a:solidFill>
                              <a:srgbClr val="4747BB"/>
                            </a:solidFill>
                            <a:latin typeface="Cambria Math" charset="0"/>
                          </a:rPr>
                        </m:ctrlPr>
                      </m:sSubPr>
                      <m:e>
                        <m:r>
                          <a:rPr lang="de-DE" b="0" i="1" smtClean="0">
                            <a:solidFill>
                              <a:srgbClr val="4747BB"/>
                            </a:solidFill>
                            <a:latin typeface="Cambria Math" charset="0"/>
                          </a:rPr>
                          <m:t>𝑞</m:t>
                        </m:r>
                      </m:e>
                      <m:sub>
                        <m:r>
                          <a:rPr lang="de-DE" b="0" i="1" smtClean="0">
                            <a:solidFill>
                              <a:srgbClr val="4747BB"/>
                            </a:solidFill>
                            <a:latin typeface="Cambria Math" charset="0"/>
                          </a:rPr>
                          <m:t>𝑗</m:t>
                        </m:r>
                      </m:sub>
                    </m:sSub>
                    <m:r>
                      <a:rPr lang="de-DE" b="0" i="1" smtClean="0">
                        <a:solidFill>
                          <a:srgbClr val="4747BB"/>
                        </a:solidFill>
                        <a:latin typeface="Cambria Math" charset="0"/>
                      </a:rPr>
                      <m:t>&gt;</m:t>
                    </m:r>
                    <m:sSub>
                      <m:sSubPr>
                        <m:ctrlPr>
                          <a:rPr lang="en-US" b="0" i="1" smtClean="0">
                            <a:solidFill>
                              <a:srgbClr val="4747BB"/>
                            </a:solidFill>
                            <a:latin typeface="Cambria Math" charset="0"/>
                          </a:rPr>
                        </m:ctrlPr>
                      </m:sSubPr>
                      <m:e>
                        <m:r>
                          <a:rPr lang="de-DE" b="0" i="1" smtClean="0">
                            <a:solidFill>
                              <a:srgbClr val="4747BB"/>
                            </a:solidFill>
                            <a:latin typeface="Cambria Math" charset="0"/>
                          </a:rPr>
                          <m:t>𝑄</m:t>
                        </m:r>
                      </m:e>
                      <m:sub>
                        <m:r>
                          <a:rPr lang="de-DE" b="0" i="1" smtClean="0">
                            <a:solidFill>
                              <a:srgbClr val="4747BB"/>
                            </a:solidFill>
                            <a:latin typeface="Cambria Math" charset="0"/>
                          </a:rPr>
                          <m:t>𝑚</m:t>
                        </m:r>
                      </m:sub>
                    </m:sSub>
                  </m:oMath>
                </a14:m>
                <a:endParaRPr lang="de-DE" dirty="0">
                  <a:solidFill>
                    <a:srgbClr val="4747BB"/>
                  </a:solidFill>
                </a:endParaRPr>
              </a:p>
              <a:p>
                <a:pPr indent="0">
                  <a:buNone/>
                </a:pPr>
                <a:r>
                  <a:rPr lang="de-DE" b="1" dirty="0">
                    <a:solidFill>
                      <a:srgbClr val="4747BB"/>
                    </a:solidFill>
                  </a:rPr>
                  <a:t>optimale Preise:</a:t>
                </a:r>
              </a:p>
              <a:p>
                <a:pPr indent="0">
                  <a:buNone/>
                </a:pPr>
                <a:endParaRPr lang="de-DE" dirty="0">
                  <a:solidFill>
                    <a:srgbClr val="4747BB"/>
                  </a:solidFill>
                </a:endParaRPr>
              </a:p>
              <a:p>
                <a:pPr marL="171450" indent="-171450"/>
                <a:r>
                  <a:rPr lang="de-DE" dirty="0">
                    <a:solidFill>
                      <a:srgbClr val="4747BB"/>
                    </a:solidFill>
                  </a:rPr>
                  <a:t>somit gilt: </a:t>
                </a:r>
                <a14:m>
                  <m:oMath xmlns:m="http://schemas.openxmlformats.org/officeDocument/2006/math">
                    <m:sSub>
                      <m:sSubPr>
                        <m:ctrlPr>
                          <a:rPr lang="en-US" b="0" i="1" smtClean="0">
                            <a:solidFill>
                              <a:srgbClr val="4747BB"/>
                            </a:solidFill>
                            <a:latin typeface="Cambria Math" charset="0"/>
                          </a:rPr>
                        </m:ctrlPr>
                      </m:sSubPr>
                      <m:e>
                        <m:r>
                          <a:rPr lang="de-DE" b="0" i="1" smtClean="0">
                            <a:solidFill>
                              <a:srgbClr val="4747BB"/>
                            </a:solidFill>
                            <a:latin typeface="Cambria Math" charset="0"/>
                          </a:rPr>
                          <m:t>𝑝</m:t>
                        </m:r>
                      </m:e>
                      <m:sub>
                        <m:r>
                          <a:rPr lang="de-DE" b="0" i="1" smtClean="0">
                            <a:solidFill>
                              <a:srgbClr val="4747BB"/>
                            </a:solidFill>
                            <a:latin typeface="Cambria Math" charset="0"/>
                          </a:rPr>
                          <m:t>𝑑</m:t>
                        </m:r>
                      </m:sub>
                    </m:sSub>
                    <m:r>
                      <a:rPr lang="de-DE" b="0" i="1" smtClean="0">
                        <a:solidFill>
                          <a:srgbClr val="4747BB"/>
                        </a:solidFill>
                        <a:latin typeface="Cambria Math" panose="02040503050406030204" pitchFamily="18" charset="0"/>
                      </a:rPr>
                      <m:t>&lt;</m:t>
                    </m:r>
                    <m:sSub>
                      <m:sSubPr>
                        <m:ctrlPr>
                          <a:rPr lang="en-US" b="0" i="1" smtClean="0">
                            <a:solidFill>
                              <a:srgbClr val="4747BB"/>
                            </a:solidFill>
                            <a:latin typeface="Cambria Math" charset="0"/>
                          </a:rPr>
                        </m:ctrlPr>
                      </m:sSubPr>
                      <m:e>
                        <m:r>
                          <a:rPr lang="de-DE" b="0" i="1" smtClean="0">
                            <a:solidFill>
                              <a:srgbClr val="4747BB"/>
                            </a:solidFill>
                            <a:latin typeface="Cambria Math" charset="0"/>
                          </a:rPr>
                          <m:t>𝑝</m:t>
                        </m:r>
                      </m:e>
                      <m:sub>
                        <m:r>
                          <a:rPr lang="de-DE" b="0" i="1" smtClean="0">
                            <a:solidFill>
                              <a:srgbClr val="4747BB"/>
                            </a:solidFill>
                            <a:latin typeface="Cambria Math" charset="0"/>
                          </a:rPr>
                          <m:t>𝑚</m:t>
                        </m:r>
                      </m:sub>
                    </m:sSub>
                  </m:oMath>
                </a14:m>
                <a:endParaRPr lang="de-DE" dirty="0">
                  <a:solidFill>
                    <a:srgbClr val="4747BB"/>
                  </a:solidFill>
                </a:endParaRPr>
              </a:p>
              <a:p>
                <a:pPr indent="0">
                  <a:buNone/>
                </a:pPr>
                <a:r>
                  <a:rPr lang="de-DE" b="1" dirty="0">
                    <a:solidFill>
                      <a:srgbClr val="4747BB"/>
                    </a:solidFill>
                  </a:rPr>
                  <a:t>Gewinn: </a:t>
                </a:r>
              </a:p>
              <a:p>
                <a:pPr indent="0">
                  <a:buNone/>
                </a:pPr>
                <a:r>
                  <a:rPr lang="de-DE" dirty="0">
                    <a:solidFill>
                      <a:srgbClr val="4747BB"/>
                    </a:solidFill>
                  </a:rPr>
                  <a:t> </a:t>
                </a:r>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317500" y="511175"/>
                <a:ext cx="3975100" cy="2606675"/>
              </a:xfrm>
              <a:blipFill>
                <a:blip r:embed="rId2"/>
                <a:stretch>
                  <a:fillRect/>
                </a:stretch>
              </a:blipFill>
            </p:spPr>
            <p:txBody>
              <a:bodyPr/>
              <a:lstStyle/>
              <a:p>
                <a:r>
                  <a:rPr lang="de-DE">
                    <a:noFill/>
                  </a:rPr>
                  <a:t> </a:t>
                </a:r>
              </a:p>
            </p:txBody>
          </p:sp>
        </mc:Fallback>
      </mc:AlternateContent>
      <p:pic>
        <p:nvPicPr>
          <p:cNvPr id="5" name="Bild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0" y="968375"/>
            <a:ext cx="762000" cy="342000"/>
          </a:xfrm>
          <a:prstGeom prst="rect">
            <a:avLst/>
          </a:prstGeom>
        </p:spPr>
      </p:pic>
      <p:pic>
        <p:nvPicPr>
          <p:cNvPr id="7" name="Bild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3525" y="2738855"/>
            <a:ext cx="1200150" cy="378995"/>
          </a:xfrm>
          <a:prstGeom prst="rect">
            <a:avLst/>
          </a:prstGeom>
        </p:spPr>
      </p:pic>
      <p:pic>
        <p:nvPicPr>
          <p:cNvPr id="8" name="Grafik 7">
            <a:extLst>
              <a:ext uri="{FF2B5EF4-FFF2-40B4-BE49-F238E27FC236}">
                <a16:creationId xmlns:a16="http://schemas.microsoft.com/office/drawing/2014/main" xmlns="" id="{6005D5DD-81B4-A549-974C-3CEC2435A1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2550" y="1882775"/>
            <a:ext cx="1562100" cy="398495"/>
          </a:xfrm>
          <a:prstGeom prst="rect">
            <a:avLst/>
          </a:prstGeom>
        </p:spPr>
      </p:pic>
      <p:sp>
        <p:nvSpPr>
          <p:cNvPr id="9"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59</a:t>
            </a:r>
            <a:endParaRPr lang="de-DE" dirty="0">
              <a:solidFill>
                <a:srgbClr val="4747BB"/>
              </a:solidFill>
            </a:endParaRPr>
          </a:p>
        </p:txBody>
      </p:sp>
    </p:spTree>
    <p:extLst>
      <p:ext uri="{BB962C8B-B14F-4D97-AF65-F5344CB8AC3E}">
        <p14:creationId xmlns:p14="http://schemas.microsoft.com/office/powerpoint/2010/main" val="277540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44447"/>
            <a:ext cx="4608195" cy="345440"/>
          </a:xfrm>
          <a:custGeom>
            <a:avLst/>
            <a:gdLst/>
            <a:ahLst/>
            <a:cxnLst/>
            <a:rect l="l" t="t" r="r" b="b"/>
            <a:pathLst>
              <a:path w="4608195" h="345440">
                <a:moveTo>
                  <a:pt x="0" y="345067"/>
                </a:moveTo>
                <a:lnTo>
                  <a:pt x="4607940" y="345067"/>
                </a:lnTo>
                <a:lnTo>
                  <a:pt x="4607940" y="0"/>
                </a:lnTo>
                <a:lnTo>
                  <a:pt x="0" y="0"/>
                </a:lnTo>
                <a:lnTo>
                  <a:pt x="0" y="345067"/>
                </a:lnTo>
              </a:path>
            </a:pathLst>
          </a:custGeom>
          <a:solidFill>
            <a:srgbClr val="F2F2F2"/>
          </a:solidFill>
        </p:spPr>
        <p:txBody>
          <a:bodyPr wrap="square" lIns="0" tIns="0" rIns="0" bIns="0" rtlCol="0"/>
          <a:lstStyle/>
          <a:p>
            <a:endParaRPr/>
          </a:p>
        </p:txBody>
      </p:sp>
      <p:sp>
        <p:nvSpPr>
          <p:cNvPr id="4" name="object 4"/>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35" dirty="0"/>
              <a:t>Ziele der Veranstaltung</a:t>
            </a:r>
            <a:endParaRPr spc="-60" dirty="0"/>
          </a:p>
        </p:txBody>
      </p:sp>
      <p:sp>
        <p:nvSpPr>
          <p:cNvPr id="20" name="Textplatzhalter 19"/>
          <p:cNvSpPr>
            <a:spLocks noGrp="1"/>
          </p:cNvSpPr>
          <p:nvPr>
            <p:ph type="body" idx="1"/>
          </p:nvPr>
        </p:nvSpPr>
        <p:spPr>
          <a:xfrm>
            <a:off x="120387" y="832870"/>
            <a:ext cx="4369325" cy="1600438"/>
          </a:xfrm>
        </p:spPr>
        <p:txBody>
          <a:bodyPr/>
          <a:lstStyle/>
          <a:p>
            <a:pPr marL="171450" indent="-171450">
              <a:buClr>
                <a:srgbClr val="4747BB"/>
              </a:buClr>
              <a:buFont typeface="Arial" charset="0"/>
              <a:buChar char="•"/>
            </a:pPr>
            <a:r>
              <a:rPr lang="de-DE" dirty="0" smtClean="0">
                <a:solidFill>
                  <a:srgbClr val="4747BB"/>
                </a:solidFill>
              </a:rPr>
              <a:t>Analyse </a:t>
            </a:r>
            <a:r>
              <a:rPr lang="de-DE" dirty="0">
                <a:solidFill>
                  <a:srgbClr val="4747BB"/>
                </a:solidFill>
              </a:rPr>
              <a:t>der </a:t>
            </a:r>
            <a:endParaRPr lang="de-DE" dirty="0" smtClean="0">
              <a:solidFill>
                <a:srgbClr val="4747BB"/>
              </a:solidFill>
            </a:endParaRPr>
          </a:p>
          <a:p>
            <a:pPr marL="628650" lvl="1" indent="-171450">
              <a:buFont typeface="Symbol" panose="05050102010706020507" pitchFamily="18" charset="2"/>
              <a:buChar char="-"/>
            </a:pPr>
            <a:r>
              <a:rPr lang="de-DE" sz="900" dirty="0" err="1" smtClean="0">
                <a:solidFill>
                  <a:srgbClr val="ADADE0"/>
                </a:solidFill>
              </a:rPr>
              <a:t>ﬁrmenpolitischen</a:t>
            </a:r>
            <a:r>
              <a:rPr lang="de-DE" sz="900" dirty="0" smtClean="0">
                <a:solidFill>
                  <a:srgbClr val="ADADE0"/>
                </a:solidFill>
              </a:rPr>
              <a:t>, </a:t>
            </a:r>
          </a:p>
          <a:p>
            <a:pPr marL="628650" lvl="1" indent="-171450">
              <a:buFont typeface="Symbol" panose="05050102010706020507" pitchFamily="18" charset="2"/>
              <a:buChar char="-"/>
            </a:pPr>
            <a:r>
              <a:rPr lang="de-DE" sz="900" dirty="0" smtClean="0">
                <a:solidFill>
                  <a:srgbClr val="ADADE0"/>
                </a:solidFill>
              </a:rPr>
              <a:t>wirtschaftspolitischen</a:t>
            </a:r>
            <a:r>
              <a:rPr lang="de-DE" sz="900" dirty="0">
                <a:solidFill>
                  <a:srgbClr val="ADADE0"/>
                </a:solidFill>
              </a:rPr>
              <a:t>, </a:t>
            </a:r>
            <a:endParaRPr lang="de-DE" sz="900" dirty="0" smtClean="0">
              <a:solidFill>
                <a:srgbClr val="ADADE0"/>
              </a:solidFill>
            </a:endParaRPr>
          </a:p>
          <a:p>
            <a:pPr marL="628650" lvl="1" indent="-171450">
              <a:buFont typeface="Symbol" panose="05050102010706020507" pitchFamily="18" charset="2"/>
              <a:buChar char="-"/>
            </a:pPr>
            <a:r>
              <a:rPr lang="de-DE" sz="900" dirty="0" smtClean="0">
                <a:solidFill>
                  <a:srgbClr val="ADADE0"/>
                </a:solidFill>
              </a:rPr>
              <a:t>insb</a:t>
            </a:r>
            <a:r>
              <a:rPr lang="de-DE" sz="900" dirty="0">
                <a:solidFill>
                  <a:srgbClr val="ADADE0"/>
                </a:solidFill>
              </a:rPr>
              <a:t>. wettbewerbspolitischen </a:t>
            </a:r>
            <a:r>
              <a:rPr lang="de-DE" sz="900" dirty="0" smtClean="0">
                <a:solidFill>
                  <a:srgbClr val="ADADE0"/>
                </a:solidFill>
              </a:rPr>
              <a:t>Implikationen</a:t>
            </a:r>
            <a:endParaRPr lang="de-DE" sz="900" dirty="0">
              <a:solidFill>
                <a:srgbClr val="ADADE0"/>
              </a:solidFill>
            </a:endParaRPr>
          </a:p>
          <a:p>
            <a:pPr>
              <a:buClr>
                <a:srgbClr val="4747BB"/>
              </a:buClr>
            </a:pPr>
            <a:endParaRPr lang="de-DE" dirty="0" smtClean="0">
              <a:solidFill>
                <a:srgbClr val="4747BB"/>
              </a:solidFill>
            </a:endParaRPr>
          </a:p>
          <a:p>
            <a:pPr>
              <a:buClr>
                <a:srgbClr val="4747BB"/>
              </a:buClr>
            </a:pPr>
            <a:endParaRPr lang="de-DE" dirty="0" smtClean="0">
              <a:solidFill>
                <a:srgbClr val="4747BB"/>
              </a:solidFill>
            </a:endParaRPr>
          </a:p>
          <a:p>
            <a:pPr>
              <a:buClr>
                <a:srgbClr val="4747BB"/>
              </a:buClr>
            </a:pPr>
            <a:r>
              <a:rPr lang="de-DE" dirty="0" smtClean="0">
                <a:solidFill>
                  <a:srgbClr val="4747BB"/>
                </a:solidFill>
                <a:sym typeface="Wingdings" panose="05000000000000000000" pitchFamily="2" charset="2"/>
              </a:rPr>
              <a:t> Ableitung von Handlungsempfehlungen</a:t>
            </a:r>
            <a:endParaRPr lang="de-DE" dirty="0">
              <a:solidFill>
                <a:srgbClr val="4747BB"/>
              </a:solidFill>
            </a:endParaRP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Ziele</a:t>
            </a:r>
            <a:endParaRPr lang="de-DE" sz="800" dirty="0">
              <a:solidFill>
                <a:schemeClr val="bg1"/>
              </a:solidFill>
            </a:endParaRPr>
          </a:p>
        </p:txBody>
      </p:sp>
    </p:spTree>
    <p:extLst>
      <p:ext uri="{BB962C8B-B14F-4D97-AF65-F5344CB8AC3E}">
        <p14:creationId xmlns:p14="http://schemas.microsoft.com/office/powerpoint/2010/main" val="25996993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err="1"/>
              <a:t>Duopolistische</a:t>
            </a:r>
            <a:r>
              <a:rPr lang="de-DE" dirty="0"/>
              <a:t> Märkte</a:t>
            </a:r>
          </a:p>
        </p:txBody>
      </p:sp>
      <p:sp>
        <p:nvSpPr>
          <p:cNvPr id="3" name="Inhaltsplatzhalter 2"/>
          <p:cNvSpPr>
            <a:spLocks noGrp="1"/>
          </p:cNvSpPr>
          <p:nvPr>
            <p:ph idx="1"/>
          </p:nvPr>
        </p:nvSpPr>
        <p:spPr/>
        <p:txBody>
          <a:bodyPr>
            <a:normAutofit/>
          </a:bodyPr>
          <a:lstStyle/>
          <a:p>
            <a:pPr>
              <a:spcBef>
                <a:spcPts val="400"/>
              </a:spcBef>
            </a:pPr>
            <a:r>
              <a:rPr lang="de-DE" sz="1050" dirty="0">
                <a:solidFill>
                  <a:srgbClr val="4747BB"/>
                </a:solidFill>
              </a:rPr>
              <a:t>Im Cournot-Duopol konkurrieren die beiden Unternehmen in </a:t>
            </a:r>
            <a:r>
              <a:rPr lang="de-DE" sz="1050" dirty="0" smtClean="0">
                <a:solidFill>
                  <a:srgbClr val="4747BB"/>
                </a:solidFill>
              </a:rPr>
              <a:t/>
            </a:r>
            <a:br>
              <a:rPr lang="de-DE" sz="1050" dirty="0" smtClean="0">
                <a:solidFill>
                  <a:srgbClr val="4747BB"/>
                </a:solidFill>
              </a:rPr>
            </a:br>
            <a:r>
              <a:rPr lang="de-DE" sz="1050" dirty="0" smtClean="0">
                <a:solidFill>
                  <a:srgbClr val="4747BB"/>
                </a:solidFill>
              </a:rPr>
              <a:t>    Mengen </a:t>
            </a:r>
            <a:endParaRPr lang="de-DE" sz="1050" dirty="0">
              <a:solidFill>
                <a:srgbClr val="4747BB"/>
              </a:solidFill>
            </a:endParaRPr>
          </a:p>
          <a:p>
            <a:pPr>
              <a:spcBef>
                <a:spcPts val="400"/>
              </a:spcBef>
            </a:pPr>
            <a:r>
              <a:rPr lang="de-DE" sz="1050" dirty="0">
                <a:solidFill>
                  <a:srgbClr val="4747BB"/>
                </a:solidFill>
              </a:rPr>
              <a:t>Die Mengen sind strategische Substitute, die Wettbewerber </a:t>
            </a:r>
            <a:r>
              <a:rPr lang="de-DE" sz="1050" dirty="0" smtClean="0">
                <a:solidFill>
                  <a:srgbClr val="4747BB"/>
                </a:solidFill>
              </a:rPr>
              <a:t/>
            </a:r>
            <a:br>
              <a:rPr lang="de-DE" sz="1050" dirty="0" smtClean="0">
                <a:solidFill>
                  <a:srgbClr val="4747BB"/>
                </a:solidFill>
              </a:rPr>
            </a:br>
            <a:r>
              <a:rPr lang="de-DE" sz="1050" dirty="0" smtClean="0">
                <a:solidFill>
                  <a:srgbClr val="4747BB"/>
                </a:solidFill>
              </a:rPr>
              <a:t>    senken </a:t>
            </a:r>
            <a:r>
              <a:rPr lang="de-DE" sz="1050" dirty="0">
                <a:solidFill>
                  <a:srgbClr val="4747BB"/>
                </a:solidFill>
              </a:rPr>
              <a:t>ihre Mengen, wenn das andere Unternehmen seine </a:t>
            </a:r>
            <a:r>
              <a:rPr lang="de-DE" sz="1050" dirty="0" smtClean="0">
                <a:solidFill>
                  <a:srgbClr val="4747BB"/>
                </a:solidFill>
              </a:rPr>
              <a:t/>
            </a:r>
            <a:br>
              <a:rPr lang="de-DE" sz="1050" dirty="0" smtClean="0">
                <a:solidFill>
                  <a:srgbClr val="4747BB"/>
                </a:solidFill>
              </a:rPr>
            </a:br>
            <a:r>
              <a:rPr lang="de-DE" sz="1050" dirty="0" smtClean="0">
                <a:solidFill>
                  <a:srgbClr val="4747BB"/>
                </a:solidFill>
              </a:rPr>
              <a:t>    Menge erhöht </a:t>
            </a:r>
            <a:endParaRPr lang="de-DE" sz="1050" dirty="0">
              <a:solidFill>
                <a:srgbClr val="4747BB"/>
              </a:solidFill>
            </a:endParaRPr>
          </a:p>
          <a:p>
            <a:pPr>
              <a:spcBef>
                <a:spcPts val="400"/>
              </a:spcBef>
            </a:pPr>
            <a:r>
              <a:rPr lang="de-DE" sz="1050" dirty="0">
                <a:solidFill>
                  <a:srgbClr val="4747BB"/>
                </a:solidFill>
              </a:rPr>
              <a:t>Die Gesamtmenge ist größer als im Monopol, die </a:t>
            </a:r>
            <a:r>
              <a:rPr lang="de-DE" sz="1050" dirty="0" smtClean="0">
                <a:solidFill>
                  <a:srgbClr val="4747BB"/>
                </a:solidFill>
              </a:rPr>
              <a:t/>
            </a:r>
            <a:br>
              <a:rPr lang="de-DE" sz="1050" dirty="0" smtClean="0">
                <a:solidFill>
                  <a:srgbClr val="4747BB"/>
                </a:solidFill>
              </a:rPr>
            </a:br>
            <a:r>
              <a:rPr lang="de-DE" sz="1050" dirty="0" smtClean="0">
                <a:solidFill>
                  <a:srgbClr val="4747BB"/>
                </a:solidFill>
              </a:rPr>
              <a:t>    Einzelmengen </a:t>
            </a:r>
            <a:r>
              <a:rPr lang="de-DE" sz="1050" dirty="0">
                <a:solidFill>
                  <a:srgbClr val="4747BB"/>
                </a:solidFill>
              </a:rPr>
              <a:t>der Unternehmen dagegen kleiner als die </a:t>
            </a:r>
            <a:r>
              <a:rPr lang="de-DE" sz="1050" dirty="0" smtClean="0">
                <a:solidFill>
                  <a:srgbClr val="4747BB"/>
                </a:solidFill>
              </a:rPr>
              <a:t/>
            </a:r>
            <a:br>
              <a:rPr lang="de-DE" sz="1050" dirty="0" smtClean="0">
                <a:solidFill>
                  <a:srgbClr val="4747BB"/>
                </a:solidFill>
              </a:rPr>
            </a:br>
            <a:r>
              <a:rPr lang="de-DE" sz="1050" dirty="0" smtClean="0">
                <a:solidFill>
                  <a:srgbClr val="4747BB"/>
                </a:solidFill>
              </a:rPr>
              <a:t>    Monopolmenge</a:t>
            </a:r>
            <a:endParaRPr lang="de-DE" sz="1050" dirty="0">
              <a:solidFill>
                <a:srgbClr val="4747BB"/>
              </a:solidFill>
            </a:endParaRPr>
          </a:p>
          <a:p>
            <a:pPr>
              <a:spcBef>
                <a:spcPts val="400"/>
              </a:spcBef>
            </a:pPr>
            <a:r>
              <a:rPr lang="de-DE" sz="1050" dirty="0">
                <a:solidFill>
                  <a:srgbClr val="4747BB"/>
                </a:solidFill>
              </a:rPr>
              <a:t>Der Gewinn der Unternehmen ist kleiner als im Monopol.</a:t>
            </a:r>
          </a:p>
          <a:p>
            <a:pPr>
              <a:spcBef>
                <a:spcPts val="400"/>
              </a:spcBef>
            </a:pPr>
            <a:r>
              <a:rPr lang="de-DE" sz="1050" dirty="0">
                <a:solidFill>
                  <a:srgbClr val="4747BB"/>
                </a:solidFill>
              </a:rPr>
              <a:t>Der Preis liegt oberhalb der Grenzkosten. Die Unternehmen </a:t>
            </a:r>
            <a:r>
              <a:rPr lang="de-DE" sz="1050" dirty="0" smtClean="0">
                <a:solidFill>
                  <a:srgbClr val="4747BB"/>
                </a:solidFill>
              </a:rPr>
              <a:t/>
            </a:r>
            <a:br>
              <a:rPr lang="de-DE" sz="1050" dirty="0" smtClean="0">
                <a:solidFill>
                  <a:srgbClr val="4747BB"/>
                </a:solidFill>
              </a:rPr>
            </a:br>
            <a:r>
              <a:rPr lang="de-DE" sz="1050" dirty="0" smtClean="0">
                <a:solidFill>
                  <a:srgbClr val="4747BB"/>
                </a:solidFill>
              </a:rPr>
              <a:t>    besitzen Marktmacht</a:t>
            </a:r>
            <a:endParaRPr lang="de-DE" sz="1050" dirty="0">
              <a:solidFill>
                <a:srgbClr val="4747BB"/>
              </a:solidFill>
            </a:endParaRPr>
          </a:p>
        </p:txBody>
      </p:sp>
      <p:sp>
        <p:nvSpPr>
          <p:cNvPr id="4" name="Inhaltsplatzhalter 3"/>
          <p:cNvSpPr>
            <a:spLocks noGrp="1"/>
          </p:cNvSpPr>
          <p:nvPr>
            <p:ph idx="13"/>
          </p:nvPr>
        </p:nvSpPr>
        <p:spPr/>
        <p:txBody>
          <a:bodyPr>
            <a:normAutofit fontScale="92500" lnSpcReduction="10000"/>
          </a:bodyPr>
          <a:lstStyle/>
          <a:p>
            <a:r>
              <a:rPr lang="de-DE" dirty="0"/>
              <a:t>Merke</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60</a:t>
            </a:r>
            <a:endParaRPr lang="de-DE" dirty="0">
              <a:solidFill>
                <a:srgbClr val="4747BB"/>
              </a:solidFill>
            </a:endParaRPr>
          </a:p>
        </p:txBody>
      </p:sp>
    </p:spTree>
    <p:extLst>
      <p:ext uri="{BB962C8B-B14F-4D97-AF65-F5344CB8AC3E}">
        <p14:creationId xmlns:p14="http://schemas.microsoft.com/office/powerpoint/2010/main" val="6437609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err="1"/>
              <a:t>Duopolistische</a:t>
            </a:r>
            <a:r>
              <a:rPr lang="de-DE" dirty="0"/>
              <a:t> Märkte</a:t>
            </a:r>
          </a:p>
        </p:txBody>
      </p:sp>
      <p:sp>
        <p:nvSpPr>
          <p:cNvPr id="3" name="Inhaltsplatzhalter 2"/>
          <p:cNvSpPr>
            <a:spLocks noGrp="1"/>
          </p:cNvSpPr>
          <p:nvPr>
            <p:ph idx="1"/>
          </p:nvPr>
        </p:nvSpPr>
        <p:spPr/>
        <p:txBody>
          <a:bodyPr/>
          <a:lstStyle/>
          <a:p>
            <a:pPr lvl="1"/>
            <a:r>
              <a:rPr lang="de-DE" dirty="0">
                <a:solidFill>
                  <a:srgbClr val="4747BB"/>
                </a:solidFill>
              </a:rPr>
              <a:t>a = b = 1</a:t>
            </a:r>
          </a:p>
          <a:p>
            <a:pPr lvl="1"/>
            <a:endParaRPr lang="de-DE" dirty="0">
              <a:solidFill>
                <a:srgbClr val="4747BB"/>
              </a:solidFill>
            </a:endParaRPr>
          </a:p>
          <a:p>
            <a:pPr lvl="1"/>
            <a:endParaRPr lang="de-DE" dirty="0">
              <a:solidFill>
                <a:srgbClr val="4747BB"/>
              </a:solidFill>
            </a:endParaRPr>
          </a:p>
          <a:p>
            <a:pPr lvl="1"/>
            <a:r>
              <a:rPr lang="mr-IN" dirty="0" err="1">
                <a:solidFill>
                  <a:srgbClr val="4747BB"/>
                </a:solidFill>
              </a:rPr>
              <a:t>c</a:t>
            </a:r>
            <a:r>
              <a:rPr lang="mr-IN" dirty="0">
                <a:solidFill>
                  <a:srgbClr val="4747BB"/>
                </a:solidFill>
              </a:rPr>
              <a:t> = 0</a:t>
            </a:r>
            <a:endParaRPr lang="de-DE" dirty="0">
              <a:solidFill>
                <a:srgbClr val="4747BB"/>
              </a:solidFill>
            </a:endParaRPr>
          </a:p>
          <a:p>
            <a:pPr lvl="1"/>
            <a:endParaRPr lang="de-DE" dirty="0">
              <a:solidFill>
                <a:srgbClr val="4747BB"/>
              </a:solidFill>
            </a:endParaRPr>
          </a:p>
          <a:p>
            <a:pPr marL="205200" lvl="1" indent="0" algn="ctr">
              <a:buNone/>
            </a:pPr>
            <a:endParaRPr lang="de-DE" dirty="0">
              <a:solidFill>
                <a:srgbClr val="4747BB"/>
              </a:solidFill>
            </a:endParaRPr>
          </a:p>
          <a:p>
            <a:pPr marL="205200" lvl="1" indent="0" algn="ctr">
              <a:buNone/>
            </a:pPr>
            <a:r>
              <a:rPr lang="de-DE" dirty="0">
                <a:solidFill>
                  <a:srgbClr val="4747BB"/>
                </a:solidFill>
              </a:rPr>
              <a:t>Wie groß sind die Wohlfahrtseffekte?</a:t>
            </a:r>
          </a:p>
          <a:p>
            <a:pPr lvl="1"/>
            <a:endParaRPr lang="de-DE" dirty="0">
              <a:solidFill>
                <a:srgbClr val="4747BB"/>
              </a:solidFill>
            </a:endParaRPr>
          </a:p>
          <a:p>
            <a:endParaRPr lang="de-DE" dirty="0">
              <a:solidFill>
                <a:srgbClr val="4747BB"/>
              </a:solidFill>
            </a:endParaRPr>
          </a:p>
        </p:txBody>
      </p:sp>
      <p:sp>
        <p:nvSpPr>
          <p:cNvPr id="7" name="Inhaltsplatzhalter 6"/>
          <p:cNvSpPr>
            <a:spLocks noGrp="1"/>
          </p:cNvSpPr>
          <p:nvPr>
            <p:ph idx="13"/>
          </p:nvPr>
        </p:nvSpPr>
        <p:spPr/>
        <p:txBody>
          <a:bodyPr>
            <a:normAutofit fontScale="92500" lnSpcReduction="10000"/>
          </a:bodyPr>
          <a:lstStyle/>
          <a:p>
            <a:r>
              <a:rPr lang="de-DE" dirty="0"/>
              <a:t>Normierte Märkte</a:t>
            </a:r>
          </a:p>
        </p:txBody>
      </p:sp>
      <p:pic>
        <p:nvPicPr>
          <p:cNvPr id="4" name="Bild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1273175"/>
            <a:ext cx="2889477" cy="345237"/>
          </a:xfrm>
          <a:prstGeom prst="rect">
            <a:avLst/>
          </a:prstGeom>
        </p:spPr>
      </p:pic>
      <p:pic>
        <p:nvPicPr>
          <p:cNvPr id="8" name="Grafik 7">
            <a:extLst>
              <a:ext uri="{FF2B5EF4-FFF2-40B4-BE49-F238E27FC236}">
                <a16:creationId xmlns:a16="http://schemas.microsoft.com/office/drawing/2014/main" xmlns="" id="{A5878619-4ED3-9D4B-ABA0-0A8B9ECDD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650" y="1849526"/>
            <a:ext cx="2095500" cy="417730"/>
          </a:xfrm>
          <a:prstGeom prst="rect">
            <a:avLst/>
          </a:prstGeom>
        </p:spPr>
      </p:pic>
      <p:sp>
        <p:nvSpPr>
          <p:cNvPr id="9"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61</a:t>
            </a:r>
            <a:endParaRPr lang="de-DE" dirty="0">
              <a:solidFill>
                <a:srgbClr val="4747BB"/>
              </a:solidFill>
            </a:endParaRPr>
          </a:p>
        </p:txBody>
      </p:sp>
    </p:spTree>
    <p:extLst>
      <p:ext uri="{BB962C8B-B14F-4D97-AF65-F5344CB8AC3E}">
        <p14:creationId xmlns:p14="http://schemas.microsoft.com/office/powerpoint/2010/main" val="41839716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317500" y="224117"/>
            <a:ext cx="3975100" cy="193899"/>
          </a:xfrm>
        </p:spPr>
        <p:txBody>
          <a:bodyPr/>
          <a:lstStyle/>
          <a:p>
            <a:r>
              <a:rPr lang="de-DE" dirty="0" err="1"/>
              <a:t>Duopolistische</a:t>
            </a:r>
            <a:r>
              <a:rPr lang="de-DE" dirty="0"/>
              <a:t> Märkte</a:t>
            </a:r>
          </a:p>
        </p:txBody>
      </p:sp>
      <p:sp>
        <p:nvSpPr>
          <p:cNvPr id="4" name="Textplatzhalter 3"/>
          <p:cNvSpPr>
            <a:spLocks noGrp="1"/>
          </p:cNvSpPr>
          <p:nvPr>
            <p:ph idx="1"/>
          </p:nvPr>
        </p:nvSpPr>
        <p:spPr>
          <a:xfrm>
            <a:off x="317500" y="511175"/>
            <a:ext cx="1758950" cy="2606675"/>
          </a:xfrm>
        </p:spPr>
        <p:txBody>
          <a:bodyPr>
            <a:normAutofit/>
          </a:bodyPr>
          <a:lstStyle/>
          <a:p>
            <a:pPr marL="0" indent="0">
              <a:buNone/>
            </a:pPr>
            <a:r>
              <a:rPr lang="de-DE" sz="1000" dirty="0">
                <a:solidFill>
                  <a:srgbClr val="4747BB"/>
                </a:solidFill>
              </a:rPr>
              <a:t>Mengen:</a:t>
            </a: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r>
              <a:rPr lang="de-DE" sz="1000" dirty="0">
                <a:solidFill>
                  <a:srgbClr val="4747BB"/>
                </a:solidFill>
              </a:rPr>
              <a:t>Preise:</a:t>
            </a:r>
          </a:p>
          <a:p>
            <a:pPr marL="0" indent="0">
              <a:buNone/>
            </a:pPr>
            <a:endParaRPr lang="de-DE" sz="1000" dirty="0">
              <a:solidFill>
                <a:srgbClr val="4747BB"/>
              </a:solidFill>
            </a:endParaRPr>
          </a:p>
          <a:p>
            <a:pPr marL="0" indent="0">
              <a:buNone/>
            </a:pPr>
            <a:endParaRPr lang="de-DE" sz="1000" dirty="0">
              <a:solidFill>
                <a:srgbClr val="4747BB"/>
              </a:solidFill>
            </a:endParaRPr>
          </a:p>
          <a:p>
            <a:pPr marL="0" indent="0">
              <a:buNone/>
            </a:pPr>
            <a:r>
              <a:rPr lang="de-DE" sz="1000" dirty="0">
                <a:solidFill>
                  <a:srgbClr val="4747BB"/>
                </a:solidFill>
              </a:rPr>
              <a:t>Gewinn:</a:t>
            </a:r>
          </a:p>
          <a:p>
            <a:pPr marL="0" indent="0">
              <a:buNone/>
            </a:pPr>
            <a:r>
              <a:rPr lang="de-DE" sz="1000" dirty="0">
                <a:solidFill>
                  <a:srgbClr val="4747BB"/>
                </a:solidFill>
                <a:sym typeface="Wingdings"/>
              </a:rPr>
              <a:t> </a:t>
            </a:r>
          </a:p>
        </p:txBody>
      </p:sp>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 y="1044575"/>
            <a:ext cx="1136650" cy="361123"/>
          </a:xfrm>
          <a:prstGeom prst="rect">
            <a:avLst/>
          </a:prstGeom>
        </p:spPr>
      </p:pic>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 y="1791755"/>
            <a:ext cx="1213611" cy="505124"/>
          </a:xfrm>
          <a:prstGeom prst="rect">
            <a:avLst/>
          </a:prstGeom>
        </p:spPr>
      </p:pic>
      <p:pic>
        <p:nvPicPr>
          <p:cNvPr id="9" name="Bild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50" y="2682936"/>
            <a:ext cx="1187450" cy="480033"/>
          </a:xfrm>
          <a:prstGeom prst="rect">
            <a:avLst/>
          </a:prstGeom>
        </p:spPr>
      </p:pic>
      <p:pic>
        <p:nvPicPr>
          <p:cNvPr id="3" name="Grafik 2">
            <a:extLst>
              <a:ext uri="{FF2B5EF4-FFF2-40B4-BE49-F238E27FC236}">
                <a16:creationId xmlns:a16="http://schemas.microsoft.com/office/drawing/2014/main" xmlns="" id="{5F0BF1AE-53D6-604F-92DC-A34255CF78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7739" y="609600"/>
            <a:ext cx="2350911" cy="2644775"/>
          </a:xfrm>
          <a:prstGeom prst="rect">
            <a:avLst/>
          </a:prstGeom>
        </p:spPr>
      </p:pic>
      <p:sp>
        <p:nvSpPr>
          <p:cNvPr id="11"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62</a:t>
            </a:r>
            <a:endParaRPr lang="de-DE" dirty="0">
              <a:solidFill>
                <a:srgbClr val="4747BB"/>
              </a:solidFill>
            </a:endParaRPr>
          </a:p>
        </p:txBody>
      </p:sp>
    </p:spTree>
    <p:extLst>
      <p:ext uri="{BB962C8B-B14F-4D97-AF65-F5344CB8AC3E}">
        <p14:creationId xmlns:p14="http://schemas.microsoft.com/office/powerpoint/2010/main" val="19471810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45757" y="1072832"/>
            <a:ext cx="3918585" cy="193899"/>
          </a:xfrm>
        </p:spPr>
        <p:txBody>
          <a:bodyPr/>
          <a:lstStyle/>
          <a:p>
            <a:r>
              <a:rPr lang="de-DE" dirty="0"/>
              <a:t>Cournot-Oligopol</a:t>
            </a:r>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63</a:t>
            </a:r>
            <a:endParaRPr lang="de-DE" dirty="0">
              <a:solidFill>
                <a:srgbClr val="4747BB"/>
              </a:solidFill>
            </a:endParaRPr>
          </a:p>
        </p:txBody>
      </p:sp>
    </p:spTree>
    <p:extLst>
      <p:ext uri="{BB962C8B-B14F-4D97-AF65-F5344CB8AC3E}">
        <p14:creationId xmlns:p14="http://schemas.microsoft.com/office/powerpoint/2010/main" val="8021043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Cournot-Oligopol</a:t>
            </a:r>
          </a:p>
        </p:txBody>
      </p:sp>
      <p:sp>
        <p:nvSpPr>
          <p:cNvPr id="3" name="Inhaltsplatzhalter 2"/>
          <p:cNvSpPr>
            <a:spLocks noGrp="1"/>
          </p:cNvSpPr>
          <p:nvPr>
            <p:ph idx="1"/>
          </p:nvPr>
        </p:nvSpPr>
        <p:spPr/>
        <p:txBody>
          <a:bodyPr/>
          <a:lstStyle/>
          <a:p>
            <a:pPr indent="0">
              <a:buNone/>
            </a:pPr>
            <a:r>
              <a:rPr lang="de-DE" dirty="0">
                <a:solidFill>
                  <a:srgbClr val="4747BB"/>
                </a:solidFill>
              </a:rPr>
              <a:t>Die gesamte Menge am Markt setzt sich zusammen aus der Summe der Teilmengen der i = 1, ..., </a:t>
            </a:r>
            <a:r>
              <a:rPr lang="de-DE" dirty="0" err="1">
                <a:solidFill>
                  <a:srgbClr val="4747BB"/>
                </a:solidFill>
              </a:rPr>
              <a:t>n</a:t>
            </a:r>
            <a:r>
              <a:rPr lang="de-DE" dirty="0">
                <a:solidFill>
                  <a:srgbClr val="4747BB"/>
                </a:solidFill>
              </a:rPr>
              <a:t> Wettbewerber zusammen:</a:t>
            </a:r>
          </a:p>
          <a:p>
            <a:pPr indent="0">
              <a:buNone/>
            </a:pPr>
            <a:endParaRPr lang="de-DE" dirty="0">
              <a:solidFill>
                <a:srgbClr val="4747BB"/>
              </a:solidFill>
            </a:endParaRPr>
          </a:p>
          <a:p>
            <a:pPr indent="0">
              <a:buNone/>
            </a:pPr>
            <a:endParaRPr lang="de-DE" dirty="0">
              <a:solidFill>
                <a:srgbClr val="4747BB"/>
              </a:solidFill>
            </a:endParaRPr>
          </a:p>
          <a:p>
            <a:pPr indent="0">
              <a:buNone/>
            </a:pPr>
            <a:r>
              <a:rPr lang="de-DE" b="1" dirty="0">
                <a:solidFill>
                  <a:srgbClr val="4747BB"/>
                </a:solidFill>
              </a:rPr>
              <a:t>Annahmen:</a:t>
            </a:r>
          </a:p>
          <a:p>
            <a:r>
              <a:rPr lang="de-DE" dirty="0">
                <a:solidFill>
                  <a:srgbClr val="4747BB"/>
                </a:solidFill>
              </a:rPr>
              <a:t>Symmetrische Unternehmen</a:t>
            </a:r>
          </a:p>
          <a:p>
            <a:r>
              <a:rPr lang="de-DE" dirty="0">
                <a:solidFill>
                  <a:srgbClr val="4747BB"/>
                </a:solidFill>
              </a:rPr>
              <a:t>lineare Kosten- und Nachfragefunktionen</a:t>
            </a:r>
          </a:p>
        </p:txBody>
      </p:sp>
      <p:pic>
        <p:nvPicPr>
          <p:cNvPr id="5" name="Inhaltsplatzhalter 4"/>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948703" y="1654175"/>
            <a:ext cx="712694" cy="457200"/>
          </a:xfrm>
        </p:spPr>
      </p:pic>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64</a:t>
            </a:r>
            <a:endParaRPr lang="de-DE" dirty="0">
              <a:solidFill>
                <a:srgbClr val="4747BB"/>
              </a:solidFill>
            </a:endParaRPr>
          </a:p>
        </p:txBody>
      </p:sp>
    </p:spTree>
    <p:extLst>
      <p:ext uri="{BB962C8B-B14F-4D97-AF65-F5344CB8AC3E}">
        <p14:creationId xmlns:p14="http://schemas.microsoft.com/office/powerpoint/2010/main" val="17615311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Cournot-Oligopol</a:t>
            </a:r>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185" y="920750"/>
            <a:ext cx="3637730" cy="2197100"/>
          </a:xfrm>
        </p:spPr>
      </p:pic>
      <p:sp>
        <p:nvSpPr>
          <p:cNvPr id="4" name="Inhaltsplatzhalter 3"/>
          <p:cNvSpPr>
            <a:spLocks noGrp="1"/>
          </p:cNvSpPr>
          <p:nvPr>
            <p:ph idx="13"/>
          </p:nvPr>
        </p:nvSpPr>
        <p:spPr/>
        <p:txBody>
          <a:bodyPr>
            <a:normAutofit fontScale="92500" lnSpcReduction="10000"/>
          </a:bodyPr>
          <a:lstStyle/>
          <a:p>
            <a:r>
              <a:rPr lang="de-DE" dirty="0"/>
              <a:t>Gewinn des Wettbewerbers i:</a:t>
            </a:r>
          </a:p>
        </p:txBody>
      </p:sp>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65</a:t>
            </a:r>
            <a:endParaRPr lang="de-DE" dirty="0">
              <a:solidFill>
                <a:srgbClr val="4747BB"/>
              </a:solidFill>
            </a:endParaRPr>
          </a:p>
        </p:txBody>
      </p:sp>
    </p:spTree>
    <p:extLst>
      <p:ext uri="{BB962C8B-B14F-4D97-AF65-F5344CB8AC3E}">
        <p14:creationId xmlns:p14="http://schemas.microsoft.com/office/powerpoint/2010/main" val="33571574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Cournot-Oligopol</a:t>
            </a:r>
          </a:p>
        </p:txBody>
      </p:sp>
      <p:sp>
        <p:nvSpPr>
          <p:cNvPr id="3" name="Inhaltsplatzhalter 2"/>
          <p:cNvSpPr>
            <a:spLocks noGrp="1"/>
          </p:cNvSpPr>
          <p:nvPr>
            <p:ph idx="1"/>
          </p:nvPr>
        </p:nvSpPr>
        <p:spPr/>
        <p:txBody>
          <a:bodyPr>
            <a:normAutofit lnSpcReduction="10000"/>
          </a:bodyPr>
          <a:lstStyle/>
          <a:p>
            <a:pPr>
              <a:spcBef>
                <a:spcPts val="0"/>
              </a:spcBef>
            </a:pPr>
            <a:r>
              <a:rPr lang="de-DE" sz="1050" dirty="0">
                <a:solidFill>
                  <a:srgbClr val="4747BB"/>
                </a:solidFill>
              </a:rPr>
              <a:t>Unternehmen sind symmetrisch, d.h. identische Kosten und gleiche. . .</a:t>
            </a:r>
          </a:p>
          <a:p>
            <a:pPr lvl="1">
              <a:spcBef>
                <a:spcPts val="0"/>
              </a:spcBef>
            </a:pPr>
            <a:r>
              <a:rPr lang="de-DE" sz="900" dirty="0">
                <a:solidFill>
                  <a:srgbClr val="4747BB"/>
                </a:solidFill>
              </a:rPr>
              <a:t>. . .  Marktgröße a</a:t>
            </a:r>
          </a:p>
          <a:p>
            <a:pPr lvl="1">
              <a:spcBef>
                <a:spcPts val="0"/>
              </a:spcBef>
            </a:pPr>
            <a:r>
              <a:rPr lang="de-DE" sz="900" dirty="0">
                <a:solidFill>
                  <a:srgbClr val="4747BB"/>
                </a:solidFill>
              </a:rPr>
              <a:t>. . . Anzahl an Marktteilnehmern </a:t>
            </a:r>
            <a:r>
              <a:rPr lang="de-DE" sz="900" dirty="0" err="1">
                <a:solidFill>
                  <a:srgbClr val="4747BB"/>
                </a:solidFill>
              </a:rPr>
              <a:t>n</a:t>
            </a:r>
            <a:endParaRPr lang="de-DE" sz="900" dirty="0">
              <a:solidFill>
                <a:srgbClr val="4747BB"/>
              </a:solidFill>
            </a:endParaRPr>
          </a:p>
          <a:p>
            <a:pPr lvl="1">
              <a:spcBef>
                <a:spcPts val="0"/>
              </a:spcBef>
            </a:pPr>
            <a:r>
              <a:rPr lang="de-DE" sz="900" dirty="0">
                <a:solidFill>
                  <a:srgbClr val="4747BB"/>
                </a:solidFill>
              </a:rPr>
              <a:t>. . .  Steigung b</a:t>
            </a:r>
          </a:p>
          <a:p>
            <a:pPr lvl="1">
              <a:spcBef>
                <a:spcPts val="0"/>
              </a:spcBef>
            </a:pPr>
            <a:endParaRPr lang="de-DE" sz="900" dirty="0">
              <a:solidFill>
                <a:srgbClr val="4747BB"/>
              </a:solidFill>
            </a:endParaRPr>
          </a:p>
          <a:p>
            <a:pPr>
              <a:spcBef>
                <a:spcPts val="0"/>
              </a:spcBef>
            </a:pPr>
            <a:r>
              <a:rPr lang="de-DE" sz="1050" dirty="0">
                <a:solidFill>
                  <a:srgbClr val="4747BB"/>
                </a:solidFill>
              </a:rPr>
              <a:t>Im Gleichgewicht handeln alle </a:t>
            </a:r>
            <a:r>
              <a:rPr lang="de-DE" sz="1050" dirty="0" err="1">
                <a:solidFill>
                  <a:srgbClr val="4747BB"/>
                </a:solidFill>
              </a:rPr>
              <a:t>n</a:t>
            </a:r>
            <a:r>
              <a:rPr lang="de-DE" sz="1050" dirty="0">
                <a:solidFill>
                  <a:srgbClr val="4747BB"/>
                </a:solidFill>
              </a:rPr>
              <a:t> Wettbewerber gleich</a:t>
            </a:r>
          </a:p>
          <a:p>
            <a:pPr>
              <a:spcBef>
                <a:spcPts val="0"/>
              </a:spcBef>
            </a:pPr>
            <a:endParaRPr lang="de-DE" sz="1050" dirty="0">
              <a:solidFill>
                <a:srgbClr val="4747BB"/>
              </a:solidFill>
            </a:endParaRPr>
          </a:p>
          <a:p>
            <a:pPr>
              <a:spcBef>
                <a:spcPts val="0"/>
              </a:spcBef>
            </a:pPr>
            <a:endParaRPr lang="de-DE" sz="1050" dirty="0">
              <a:solidFill>
                <a:srgbClr val="4747BB"/>
              </a:solidFill>
            </a:endParaRPr>
          </a:p>
          <a:p>
            <a:pPr>
              <a:spcBef>
                <a:spcPts val="0"/>
              </a:spcBef>
            </a:pPr>
            <a:endParaRPr lang="de-DE" sz="1050" dirty="0">
              <a:solidFill>
                <a:srgbClr val="4747BB"/>
              </a:solidFill>
            </a:endParaRPr>
          </a:p>
          <a:p>
            <a:pPr>
              <a:spcBef>
                <a:spcPts val="0"/>
              </a:spcBef>
            </a:pPr>
            <a:endParaRPr lang="de-DE" sz="1050" dirty="0">
              <a:solidFill>
                <a:srgbClr val="4747BB"/>
              </a:solidFill>
            </a:endParaRPr>
          </a:p>
          <a:p>
            <a:pPr>
              <a:spcBef>
                <a:spcPts val="0"/>
              </a:spcBef>
            </a:pPr>
            <a:endParaRPr lang="de-DE" sz="1050" dirty="0">
              <a:solidFill>
                <a:srgbClr val="4747BB"/>
              </a:solidFill>
            </a:endParaRPr>
          </a:p>
          <a:p>
            <a:pPr>
              <a:spcBef>
                <a:spcPts val="0"/>
              </a:spcBef>
            </a:pPr>
            <a:r>
              <a:rPr lang="de-DE" sz="1050" dirty="0">
                <a:solidFill>
                  <a:srgbClr val="4747BB"/>
                </a:solidFill>
              </a:rPr>
              <a:t>Mit zunehmenden Markteintritt </a:t>
            </a:r>
            <a:r>
              <a:rPr lang="de-DE" sz="1050" dirty="0" err="1">
                <a:solidFill>
                  <a:srgbClr val="4747BB"/>
                </a:solidFill>
              </a:rPr>
              <a:t>n</a:t>
            </a:r>
            <a:r>
              <a:rPr lang="de-DE" sz="1050" dirty="0">
                <a:solidFill>
                  <a:srgbClr val="4747BB"/>
                </a:solidFill>
              </a:rPr>
              <a:t> ↑,</a:t>
            </a:r>
          </a:p>
          <a:p>
            <a:pPr lvl="1">
              <a:spcBef>
                <a:spcPts val="0"/>
              </a:spcBef>
            </a:pPr>
            <a:r>
              <a:rPr lang="de-DE" sz="900" dirty="0">
                <a:solidFill>
                  <a:srgbClr val="4747BB"/>
                </a:solidFill>
              </a:rPr>
              <a:t>sinkt die Menge des Einzelnen </a:t>
            </a:r>
            <a:r>
              <a:rPr lang="de-DE" sz="900" dirty="0" err="1">
                <a:solidFill>
                  <a:srgbClr val="4747BB"/>
                </a:solidFill>
              </a:rPr>
              <a:t>qi</a:t>
            </a:r>
            <a:r>
              <a:rPr lang="de-DE" sz="900" dirty="0">
                <a:solidFill>
                  <a:srgbClr val="4747BB"/>
                </a:solidFill>
              </a:rPr>
              <a:t>  ↓</a:t>
            </a:r>
          </a:p>
          <a:p>
            <a:pPr lvl="1">
              <a:spcBef>
                <a:spcPts val="0"/>
              </a:spcBef>
            </a:pPr>
            <a:r>
              <a:rPr lang="de-DE" sz="900" dirty="0">
                <a:solidFill>
                  <a:srgbClr val="4747BB"/>
                </a:solidFill>
              </a:rPr>
              <a:t>steigt gesamte Menge am Markt Q ↑.</a:t>
            </a:r>
          </a:p>
        </p:txBody>
      </p:sp>
      <p:sp>
        <p:nvSpPr>
          <p:cNvPr id="6" name="Inhaltsplatzhalter 5"/>
          <p:cNvSpPr>
            <a:spLocks noGrp="1"/>
          </p:cNvSpPr>
          <p:nvPr>
            <p:ph idx="13"/>
          </p:nvPr>
        </p:nvSpPr>
        <p:spPr/>
        <p:txBody>
          <a:bodyPr>
            <a:normAutofit fontScale="92500" lnSpcReduction="10000"/>
          </a:bodyPr>
          <a:lstStyle/>
          <a:p>
            <a:r>
              <a:rPr lang="de-DE" dirty="0"/>
              <a:t>optimale Mengen</a:t>
            </a:r>
          </a:p>
        </p:txBody>
      </p:sp>
      <p:pic>
        <p:nvPicPr>
          <p:cNvPr id="5" name="Bild 4"/>
          <p:cNvPicPr>
            <a:picLocks noChangeAspect="1"/>
          </p:cNvPicPr>
          <p:nvPr/>
        </p:nvPicPr>
        <p:blipFill rotWithShape="1">
          <a:blip r:embed="rId2">
            <a:extLst>
              <a:ext uri="{28A0092B-C50C-407E-A947-70E740481C1C}">
                <a14:useLocalDpi xmlns:a14="http://schemas.microsoft.com/office/drawing/2010/main" val="0"/>
              </a:ext>
            </a:extLst>
          </a:blip>
          <a:srcRect t="15097" b="10876"/>
          <a:stretch/>
        </p:blipFill>
        <p:spPr>
          <a:xfrm>
            <a:off x="1771650" y="1958975"/>
            <a:ext cx="1283675" cy="641838"/>
          </a:xfrm>
          <a:prstGeom prst="rect">
            <a:avLst/>
          </a:prstGeom>
        </p:spPr>
      </p:pic>
      <p:sp>
        <p:nvSpPr>
          <p:cNvPr id="7"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66</a:t>
            </a:r>
            <a:endParaRPr lang="de-DE" dirty="0">
              <a:solidFill>
                <a:srgbClr val="4747BB"/>
              </a:solidFill>
            </a:endParaRPr>
          </a:p>
        </p:txBody>
      </p:sp>
    </p:spTree>
    <p:extLst>
      <p:ext uri="{BB962C8B-B14F-4D97-AF65-F5344CB8AC3E}">
        <p14:creationId xmlns:p14="http://schemas.microsoft.com/office/powerpoint/2010/main" val="8208664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Cournot-Oligopol</a:t>
            </a:r>
          </a:p>
        </p:txBody>
      </p:sp>
      <p:sp>
        <p:nvSpPr>
          <p:cNvPr id="3" name="Inhaltsplatzhalter 2"/>
          <p:cNvSpPr>
            <a:spLocks noGrp="1"/>
          </p:cNvSpPr>
          <p:nvPr>
            <p:ph idx="1"/>
          </p:nvPr>
        </p:nvSpPr>
        <p:spPr/>
        <p:txBody>
          <a:bodyPr>
            <a:normAutofit/>
          </a:bodyPr>
          <a:lstStyle/>
          <a:p>
            <a:r>
              <a:rPr lang="de-DE" sz="1000" dirty="0">
                <a:solidFill>
                  <a:srgbClr val="4747BB"/>
                </a:solidFill>
              </a:rPr>
              <a:t>Q in Nachfragefunktion einsetzen:</a:t>
            </a:r>
          </a:p>
          <a:p>
            <a:endParaRPr lang="de-DE" sz="1000" dirty="0">
              <a:solidFill>
                <a:srgbClr val="4747BB"/>
              </a:solidFill>
            </a:endParaRPr>
          </a:p>
          <a:p>
            <a:endParaRPr lang="de-DE" sz="1000" dirty="0">
              <a:solidFill>
                <a:srgbClr val="4747BB"/>
              </a:solidFill>
            </a:endParaRPr>
          </a:p>
          <a:p>
            <a:r>
              <a:rPr lang="de-DE" sz="1000" dirty="0">
                <a:solidFill>
                  <a:srgbClr val="4747BB"/>
                </a:solidFill>
              </a:rPr>
              <a:t>Mit zunehmenden Markteintritt </a:t>
            </a:r>
            <a:r>
              <a:rPr lang="de-DE" sz="1000" dirty="0" err="1">
                <a:solidFill>
                  <a:srgbClr val="4747BB"/>
                </a:solidFill>
              </a:rPr>
              <a:t>n</a:t>
            </a:r>
            <a:r>
              <a:rPr lang="de-DE" sz="1000" dirty="0">
                <a:solidFill>
                  <a:srgbClr val="4747BB"/>
                </a:solidFill>
              </a:rPr>
              <a:t> ↑:</a:t>
            </a:r>
          </a:p>
          <a:p>
            <a:pPr lvl="1"/>
            <a:r>
              <a:rPr lang="de-DE" sz="900" dirty="0">
                <a:solidFill>
                  <a:srgbClr val="4747BB"/>
                </a:solidFill>
              </a:rPr>
              <a:t>sinkt der Marktpreis p ↓</a:t>
            </a:r>
          </a:p>
          <a:p>
            <a:pPr lvl="1"/>
            <a:r>
              <a:rPr lang="de-DE" sz="900" dirty="0">
                <a:solidFill>
                  <a:srgbClr val="4747BB"/>
                </a:solidFill>
              </a:rPr>
              <a:t>sinkt der Preis-Kosten-Aufschlag (die Marktmacht)</a:t>
            </a:r>
          </a:p>
          <a:p>
            <a:r>
              <a:rPr lang="de-DE" sz="1000" b="1" dirty="0">
                <a:solidFill>
                  <a:srgbClr val="4747BB"/>
                </a:solidFill>
              </a:rPr>
              <a:t>Cournot-Logik:  </a:t>
            </a:r>
            <a:r>
              <a:rPr lang="de-DE" sz="1000" dirty="0">
                <a:solidFill>
                  <a:srgbClr val="4747BB"/>
                </a:solidFill>
              </a:rPr>
              <a:t>Markteintritt führt zu einer Mengenausdehnung und damit zu einer Preissenkung.</a:t>
            </a:r>
          </a:p>
        </p:txBody>
      </p:sp>
      <p:sp>
        <p:nvSpPr>
          <p:cNvPr id="11" name="Inhaltsplatzhalter 10"/>
          <p:cNvSpPr>
            <a:spLocks noGrp="1"/>
          </p:cNvSpPr>
          <p:nvPr>
            <p:ph idx="13"/>
          </p:nvPr>
        </p:nvSpPr>
        <p:spPr/>
        <p:txBody>
          <a:bodyPr>
            <a:normAutofit fontScale="92500" lnSpcReduction="10000"/>
          </a:bodyPr>
          <a:lstStyle/>
          <a:p>
            <a:r>
              <a:rPr lang="de-DE" dirty="0"/>
              <a:t>optimale Preise</a:t>
            </a:r>
          </a:p>
        </p:txBody>
      </p:sp>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50" y="1349375"/>
            <a:ext cx="1593850" cy="480685"/>
          </a:xfrm>
          <a:prstGeom prst="rect">
            <a:avLst/>
          </a:prstGeom>
        </p:spPr>
      </p:pic>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67</a:t>
            </a:r>
            <a:endParaRPr lang="de-DE" dirty="0">
              <a:solidFill>
                <a:srgbClr val="4747BB"/>
              </a:solidFill>
            </a:endParaRPr>
          </a:p>
        </p:txBody>
      </p:sp>
    </p:spTree>
    <p:extLst>
      <p:ext uri="{BB962C8B-B14F-4D97-AF65-F5344CB8AC3E}">
        <p14:creationId xmlns:p14="http://schemas.microsoft.com/office/powerpoint/2010/main" val="10946639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a:t>Cournot-Oligopol</a:t>
            </a:r>
          </a:p>
        </p:txBody>
      </p:sp>
      <p:sp>
        <p:nvSpPr>
          <p:cNvPr id="3" name="Inhaltsplatzhalter 2"/>
          <p:cNvSpPr>
            <a:spLocks noGrp="1"/>
          </p:cNvSpPr>
          <p:nvPr>
            <p:ph idx="1"/>
          </p:nvPr>
        </p:nvSpPr>
        <p:spPr>
          <a:xfrm>
            <a:off x="317500" y="920750"/>
            <a:ext cx="4197350" cy="2197100"/>
          </a:xfrm>
        </p:spPr>
        <p:txBody>
          <a:bodyPr/>
          <a:lstStyle/>
          <a:p>
            <a:r>
              <a:rPr lang="de-DE" dirty="0">
                <a:solidFill>
                  <a:srgbClr val="4747BB"/>
                </a:solidFill>
              </a:rPr>
              <a:t>Mit zunehmenden Markteintritt </a:t>
            </a:r>
            <a:r>
              <a:rPr lang="de-DE" dirty="0" smtClean="0">
                <a:solidFill>
                  <a:srgbClr val="4747BB"/>
                </a:solidFill>
              </a:rPr>
              <a:t>n</a:t>
            </a:r>
            <a:r>
              <a:rPr lang="de-DE" baseline="30000" dirty="0" smtClean="0">
                <a:solidFill>
                  <a:srgbClr val="4747BB"/>
                </a:solidFill>
              </a:rPr>
              <a:t>↑</a:t>
            </a:r>
            <a:r>
              <a:rPr lang="de-DE" dirty="0">
                <a:solidFill>
                  <a:srgbClr val="4747BB"/>
                </a:solidFill>
              </a:rPr>
              <a:t>:</a:t>
            </a:r>
          </a:p>
          <a:p>
            <a:pPr lvl="1"/>
            <a:r>
              <a:rPr lang="de-DE" dirty="0">
                <a:solidFill>
                  <a:srgbClr val="4747BB"/>
                </a:solidFill>
              </a:rPr>
              <a:t>sinken die Deckungsbeiträge</a:t>
            </a:r>
          </a:p>
          <a:p>
            <a:r>
              <a:rPr lang="de-DE" dirty="0">
                <a:solidFill>
                  <a:srgbClr val="4747BB"/>
                </a:solidFill>
              </a:rPr>
              <a:t>Marktzutritt erfolgt solange, wie die PR die </a:t>
            </a:r>
            <a:r>
              <a:rPr lang="de-DE" dirty="0" smtClean="0">
                <a:solidFill>
                  <a:srgbClr val="4747BB"/>
                </a:solidFill>
              </a:rPr>
              <a:t>Fixkosten decken</a:t>
            </a:r>
            <a:endParaRPr lang="de-DE" dirty="0">
              <a:solidFill>
                <a:srgbClr val="4747BB"/>
              </a:solidFill>
            </a:endParaRPr>
          </a:p>
          <a:p>
            <a:endParaRPr lang="de-DE" dirty="0">
              <a:solidFill>
                <a:srgbClr val="4747BB"/>
              </a:solidFill>
            </a:endParaRPr>
          </a:p>
          <a:p>
            <a:endParaRPr lang="de-DE" dirty="0">
              <a:solidFill>
                <a:srgbClr val="4747BB"/>
              </a:solidFill>
            </a:endParaRPr>
          </a:p>
        </p:txBody>
      </p:sp>
      <p:sp>
        <p:nvSpPr>
          <p:cNvPr id="10" name="Inhaltsplatzhalter 9"/>
          <p:cNvSpPr>
            <a:spLocks noGrp="1"/>
          </p:cNvSpPr>
          <p:nvPr>
            <p:ph idx="13"/>
          </p:nvPr>
        </p:nvSpPr>
        <p:spPr/>
        <p:txBody>
          <a:bodyPr>
            <a:normAutofit fontScale="92500" lnSpcReduction="10000"/>
          </a:bodyPr>
          <a:lstStyle/>
          <a:p>
            <a:r>
              <a:rPr lang="de-DE" dirty="0"/>
              <a:t>Gewinne</a:t>
            </a:r>
          </a:p>
        </p:txBody>
      </p:sp>
      <p:pic>
        <p:nvPicPr>
          <p:cNvPr id="7" name="Bild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824" y="739775"/>
            <a:ext cx="1292452" cy="441325"/>
          </a:xfrm>
          <a:prstGeom prst="rect">
            <a:avLst/>
          </a:prstGeom>
        </p:spPr>
      </p:pic>
      <p:pic>
        <p:nvPicPr>
          <p:cNvPr id="8" name="Bild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225" y="2187575"/>
            <a:ext cx="1263650" cy="865600"/>
          </a:xfrm>
          <a:prstGeom prst="rect">
            <a:avLst/>
          </a:prstGeom>
        </p:spPr>
      </p:pic>
      <p:sp>
        <p:nvSpPr>
          <p:cNvPr id="9"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68</a:t>
            </a:r>
            <a:endParaRPr lang="de-DE" dirty="0">
              <a:solidFill>
                <a:srgbClr val="4747BB"/>
              </a:solidFill>
            </a:endParaRPr>
          </a:p>
        </p:txBody>
      </p:sp>
    </p:spTree>
    <p:extLst>
      <p:ext uri="{BB962C8B-B14F-4D97-AF65-F5344CB8AC3E}">
        <p14:creationId xmlns:p14="http://schemas.microsoft.com/office/powerpoint/2010/main" val="32659054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57555" y="2474087"/>
            <a:ext cx="3147695" cy="0"/>
          </a:xfrm>
          <a:custGeom>
            <a:avLst/>
            <a:gdLst/>
            <a:ahLst/>
            <a:cxnLst/>
            <a:rect l="l" t="t" r="r" b="b"/>
            <a:pathLst>
              <a:path w="3147695">
                <a:moveTo>
                  <a:pt x="0" y="0"/>
                </a:moveTo>
                <a:lnTo>
                  <a:pt x="3147303"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object 7"/>
          <p:cNvSpPr/>
          <p:nvPr/>
        </p:nvSpPr>
        <p:spPr>
          <a:xfrm>
            <a:off x="757555" y="1999742"/>
            <a:ext cx="3147695" cy="0"/>
          </a:xfrm>
          <a:custGeom>
            <a:avLst/>
            <a:gdLst/>
            <a:ahLst/>
            <a:cxnLst/>
            <a:rect l="l" t="t" r="r" b="b"/>
            <a:pathLst>
              <a:path w="3147695">
                <a:moveTo>
                  <a:pt x="0" y="0"/>
                </a:moveTo>
                <a:lnTo>
                  <a:pt x="3147303"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object 8"/>
          <p:cNvSpPr/>
          <p:nvPr/>
        </p:nvSpPr>
        <p:spPr>
          <a:xfrm>
            <a:off x="757555" y="1525519"/>
            <a:ext cx="3147695" cy="0"/>
          </a:xfrm>
          <a:custGeom>
            <a:avLst/>
            <a:gdLst/>
            <a:ahLst/>
            <a:cxnLst/>
            <a:rect l="l" t="t" r="r" b="b"/>
            <a:pathLst>
              <a:path w="3147695">
                <a:moveTo>
                  <a:pt x="0" y="0"/>
                </a:moveTo>
                <a:lnTo>
                  <a:pt x="3147303"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object 9"/>
          <p:cNvSpPr/>
          <p:nvPr/>
        </p:nvSpPr>
        <p:spPr>
          <a:xfrm>
            <a:off x="757555" y="1051302"/>
            <a:ext cx="3147695" cy="0"/>
          </a:xfrm>
          <a:custGeom>
            <a:avLst/>
            <a:gdLst/>
            <a:ahLst/>
            <a:cxnLst/>
            <a:rect l="l" t="t" r="r" b="b"/>
            <a:pathLst>
              <a:path w="3147695">
                <a:moveTo>
                  <a:pt x="0" y="0"/>
                </a:moveTo>
                <a:lnTo>
                  <a:pt x="3147303"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bject 10"/>
          <p:cNvSpPr/>
          <p:nvPr/>
        </p:nvSpPr>
        <p:spPr>
          <a:xfrm>
            <a:off x="1258320" y="968375"/>
            <a:ext cx="0" cy="1826260"/>
          </a:xfrm>
          <a:custGeom>
            <a:avLst/>
            <a:gdLst/>
            <a:ahLst/>
            <a:cxnLst/>
            <a:rect l="l" t="t" r="r" b="b"/>
            <a:pathLst>
              <a:path h="1826260">
                <a:moveTo>
                  <a:pt x="0" y="1825751"/>
                </a:moveTo>
                <a:lnTo>
                  <a:pt x="0"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bject 11"/>
          <p:cNvSpPr/>
          <p:nvPr/>
        </p:nvSpPr>
        <p:spPr>
          <a:xfrm>
            <a:off x="1973576" y="968375"/>
            <a:ext cx="0" cy="1826260"/>
          </a:xfrm>
          <a:custGeom>
            <a:avLst/>
            <a:gdLst/>
            <a:ahLst/>
            <a:cxnLst/>
            <a:rect l="l" t="t" r="r" b="b"/>
            <a:pathLst>
              <a:path h="1826260">
                <a:moveTo>
                  <a:pt x="0" y="1825751"/>
                </a:moveTo>
                <a:lnTo>
                  <a:pt x="0"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p:nvPr/>
        </p:nvSpPr>
        <p:spPr>
          <a:xfrm>
            <a:off x="2688844" y="968375"/>
            <a:ext cx="0" cy="1826260"/>
          </a:xfrm>
          <a:custGeom>
            <a:avLst/>
            <a:gdLst/>
            <a:ahLst/>
            <a:cxnLst/>
            <a:rect l="l" t="t" r="r" b="b"/>
            <a:pathLst>
              <a:path h="1826260">
                <a:moveTo>
                  <a:pt x="0" y="1825751"/>
                </a:moveTo>
                <a:lnTo>
                  <a:pt x="0"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object 13"/>
          <p:cNvSpPr/>
          <p:nvPr/>
        </p:nvSpPr>
        <p:spPr>
          <a:xfrm>
            <a:off x="3404237" y="968375"/>
            <a:ext cx="0" cy="1826260"/>
          </a:xfrm>
          <a:custGeom>
            <a:avLst/>
            <a:gdLst/>
            <a:ahLst/>
            <a:cxnLst/>
            <a:rect l="l" t="t" r="r" b="b"/>
            <a:pathLst>
              <a:path h="1826260">
                <a:moveTo>
                  <a:pt x="0" y="1825751"/>
                </a:moveTo>
                <a:lnTo>
                  <a:pt x="0" y="0"/>
                </a:lnTo>
              </a:path>
            </a:pathLst>
          </a:custGeom>
          <a:ln w="7366">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bject 14"/>
          <p:cNvSpPr/>
          <p:nvPr/>
        </p:nvSpPr>
        <p:spPr>
          <a:xfrm>
            <a:off x="757555" y="2711191"/>
            <a:ext cx="3147695" cy="0"/>
          </a:xfrm>
          <a:custGeom>
            <a:avLst/>
            <a:gdLst/>
            <a:ahLst/>
            <a:cxnLst/>
            <a:rect l="l" t="t" r="r" b="b"/>
            <a:pathLst>
              <a:path w="3147695">
                <a:moveTo>
                  <a:pt x="0" y="0"/>
                </a:moveTo>
                <a:lnTo>
                  <a:pt x="3147303"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object 15"/>
          <p:cNvSpPr/>
          <p:nvPr/>
        </p:nvSpPr>
        <p:spPr>
          <a:xfrm>
            <a:off x="757555" y="2236974"/>
            <a:ext cx="3147695" cy="0"/>
          </a:xfrm>
          <a:custGeom>
            <a:avLst/>
            <a:gdLst/>
            <a:ahLst/>
            <a:cxnLst/>
            <a:rect l="l" t="t" r="r" b="b"/>
            <a:pathLst>
              <a:path w="3147695">
                <a:moveTo>
                  <a:pt x="0" y="0"/>
                </a:moveTo>
                <a:lnTo>
                  <a:pt x="3147303"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p:nvPr/>
        </p:nvSpPr>
        <p:spPr>
          <a:xfrm>
            <a:off x="757555" y="1762629"/>
            <a:ext cx="3147695" cy="0"/>
          </a:xfrm>
          <a:custGeom>
            <a:avLst/>
            <a:gdLst/>
            <a:ahLst/>
            <a:cxnLst/>
            <a:rect l="l" t="t" r="r" b="b"/>
            <a:pathLst>
              <a:path w="3147695">
                <a:moveTo>
                  <a:pt x="0" y="0"/>
                </a:moveTo>
                <a:lnTo>
                  <a:pt x="3147303"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object 17"/>
          <p:cNvSpPr/>
          <p:nvPr/>
        </p:nvSpPr>
        <p:spPr>
          <a:xfrm>
            <a:off x="757555" y="1288415"/>
            <a:ext cx="3147695" cy="0"/>
          </a:xfrm>
          <a:custGeom>
            <a:avLst/>
            <a:gdLst/>
            <a:ahLst/>
            <a:cxnLst/>
            <a:rect l="l" t="t" r="r" b="b"/>
            <a:pathLst>
              <a:path w="3147695">
                <a:moveTo>
                  <a:pt x="0" y="0"/>
                </a:moveTo>
                <a:lnTo>
                  <a:pt x="3147303"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object 18"/>
          <p:cNvSpPr/>
          <p:nvPr/>
        </p:nvSpPr>
        <p:spPr>
          <a:xfrm>
            <a:off x="900561" y="968375"/>
            <a:ext cx="0" cy="1826260"/>
          </a:xfrm>
          <a:custGeom>
            <a:avLst/>
            <a:gdLst/>
            <a:ahLst/>
            <a:cxnLst/>
            <a:rect l="l" t="t" r="r" b="b"/>
            <a:pathLst>
              <a:path h="1826260">
                <a:moveTo>
                  <a:pt x="0" y="1825751"/>
                </a:moveTo>
                <a:lnTo>
                  <a:pt x="0"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object 19"/>
          <p:cNvSpPr/>
          <p:nvPr/>
        </p:nvSpPr>
        <p:spPr>
          <a:xfrm>
            <a:off x="1615948" y="968375"/>
            <a:ext cx="0" cy="1826260"/>
          </a:xfrm>
          <a:custGeom>
            <a:avLst/>
            <a:gdLst/>
            <a:ahLst/>
            <a:cxnLst/>
            <a:rect l="l" t="t" r="r" b="b"/>
            <a:pathLst>
              <a:path h="1826260">
                <a:moveTo>
                  <a:pt x="0" y="1825751"/>
                </a:moveTo>
                <a:lnTo>
                  <a:pt x="0"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bject 20"/>
          <p:cNvSpPr/>
          <p:nvPr/>
        </p:nvSpPr>
        <p:spPr>
          <a:xfrm>
            <a:off x="2331216" y="968375"/>
            <a:ext cx="0" cy="1826260"/>
          </a:xfrm>
          <a:custGeom>
            <a:avLst/>
            <a:gdLst/>
            <a:ahLst/>
            <a:cxnLst/>
            <a:rect l="l" t="t" r="r" b="b"/>
            <a:pathLst>
              <a:path h="1826260">
                <a:moveTo>
                  <a:pt x="0" y="1825751"/>
                </a:moveTo>
                <a:lnTo>
                  <a:pt x="0"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bject 21"/>
          <p:cNvSpPr/>
          <p:nvPr/>
        </p:nvSpPr>
        <p:spPr>
          <a:xfrm>
            <a:off x="3046472" y="968375"/>
            <a:ext cx="0" cy="1826260"/>
          </a:xfrm>
          <a:custGeom>
            <a:avLst/>
            <a:gdLst/>
            <a:ahLst/>
            <a:cxnLst/>
            <a:rect l="l" t="t" r="r" b="b"/>
            <a:pathLst>
              <a:path h="1826260">
                <a:moveTo>
                  <a:pt x="0" y="1825751"/>
                </a:moveTo>
                <a:lnTo>
                  <a:pt x="0"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bject 22"/>
          <p:cNvSpPr/>
          <p:nvPr/>
        </p:nvSpPr>
        <p:spPr>
          <a:xfrm>
            <a:off x="3761859" y="968375"/>
            <a:ext cx="0" cy="1826260"/>
          </a:xfrm>
          <a:custGeom>
            <a:avLst/>
            <a:gdLst/>
            <a:ahLst/>
            <a:cxnLst/>
            <a:rect l="l" t="t" r="r" b="b"/>
            <a:pathLst>
              <a:path h="1826260">
                <a:moveTo>
                  <a:pt x="0" y="1825751"/>
                </a:moveTo>
                <a:lnTo>
                  <a:pt x="0" y="0"/>
                </a:lnTo>
              </a:path>
            </a:pathLst>
          </a:custGeom>
          <a:ln w="14731">
            <a:solidFill>
              <a:srgbClr val="EBEBEB"/>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bject 23"/>
          <p:cNvSpPr/>
          <p:nvPr/>
        </p:nvSpPr>
        <p:spPr>
          <a:xfrm>
            <a:off x="900561" y="968375"/>
            <a:ext cx="2861310" cy="1743075"/>
          </a:xfrm>
          <a:custGeom>
            <a:avLst/>
            <a:gdLst/>
            <a:ahLst/>
            <a:cxnLst/>
            <a:rect l="l" t="t" r="r" b="b"/>
            <a:pathLst>
              <a:path w="2861310" h="1743075">
                <a:moveTo>
                  <a:pt x="0" y="0"/>
                </a:moveTo>
                <a:lnTo>
                  <a:pt x="28693" y="1315973"/>
                </a:lnTo>
                <a:lnTo>
                  <a:pt x="57268" y="1454907"/>
                </a:lnTo>
                <a:lnTo>
                  <a:pt x="85843" y="1516379"/>
                </a:lnTo>
                <a:lnTo>
                  <a:pt x="114549" y="1553077"/>
                </a:lnTo>
                <a:lnTo>
                  <a:pt x="171699" y="1596639"/>
                </a:lnTo>
                <a:lnTo>
                  <a:pt x="228980" y="1622547"/>
                </a:lnTo>
                <a:lnTo>
                  <a:pt x="286130" y="1640204"/>
                </a:lnTo>
                <a:lnTo>
                  <a:pt x="343399" y="1653280"/>
                </a:lnTo>
                <a:lnTo>
                  <a:pt x="400549" y="1663445"/>
                </a:lnTo>
                <a:lnTo>
                  <a:pt x="457830" y="1671696"/>
                </a:lnTo>
                <a:lnTo>
                  <a:pt x="515111" y="1678426"/>
                </a:lnTo>
                <a:lnTo>
                  <a:pt x="572261" y="1684141"/>
                </a:lnTo>
                <a:lnTo>
                  <a:pt x="629530" y="1689094"/>
                </a:lnTo>
                <a:lnTo>
                  <a:pt x="686680" y="1693413"/>
                </a:lnTo>
                <a:lnTo>
                  <a:pt x="715386" y="1695318"/>
                </a:lnTo>
                <a:lnTo>
                  <a:pt x="743961" y="1697223"/>
                </a:lnTo>
                <a:lnTo>
                  <a:pt x="772536" y="1698878"/>
                </a:lnTo>
                <a:lnTo>
                  <a:pt x="801242" y="1700524"/>
                </a:lnTo>
                <a:lnTo>
                  <a:pt x="829817" y="1702176"/>
                </a:lnTo>
                <a:lnTo>
                  <a:pt x="858392" y="1703572"/>
                </a:lnTo>
                <a:lnTo>
                  <a:pt x="886967" y="1704974"/>
                </a:lnTo>
                <a:lnTo>
                  <a:pt x="915661" y="1706367"/>
                </a:lnTo>
                <a:lnTo>
                  <a:pt x="944236" y="1707641"/>
                </a:lnTo>
                <a:lnTo>
                  <a:pt x="972811" y="1708906"/>
                </a:lnTo>
                <a:lnTo>
                  <a:pt x="1001517" y="1710049"/>
                </a:lnTo>
                <a:lnTo>
                  <a:pt x="1030092" y="1711192"/>
                </a:lnTo>
                <a:lnTo>
                  <a:pt x="1058667" y="1712213"/>
                </a:lnTo>
                <a:lnTo>
                  <a:pt x="1087373" y="1713225"/>
                </a:lnTo>
                <a:lnTo>
                  <a:pt x="1115948" y="1714240"/>
                </a:lnTo>
                <a:lnTo>
                  <a:pt x="1144523" y="1715261"/>
                </a:lnTo>
                <a:lnTo>
                  <a:pt x="1173098" y="1716145"/>
                </a:lnTo>
                <a:lnTo>
                  <a:pt x="1201792" y="1717035"/>
                </a:lnTo>
                <a:lnTo>
                  <a:pt x="1230367" y="1717928"/>
                </a:lnTo>
                <a:lnTo>
                  <a:pt x="1258942" y="1718690"/>
                </a:lnTo>
                <a:lnTo>
                  <a:pt x="1287648" y="1719452"/>
                </a:lnTo>
                <a:lnTo>
                  <a:pt x="1316223" y="1720214"/>
                </a:lnTo>
                <a:lnTo>
                  <a:pt x="1344798" y="1720976"/>
                </a:lnTo>
                <a:lnTo>
                  <a:pt x="1373373" y="1721738"/>
                </a:lnTo>
                <a:lnTo>
                  <a:pt x="1402079" y="1722500"/>
                </a:lnTo>
                <a:lnTo>
                  <a:pt x="1430654" y="1723131"/>
                </a:lnTo>
                <a:lnTo>
                  <a:pt x="1459229" y="1723765"/>
                </a:lnTo>
                <a:lnTo>
                  <a:pt x="1487923" y="1724405"/>
                </a:lnTo>
                <a:lnTo>
                  <a:pt x="1516498" y="1725036"/>
                </a:lnTo>
                <a:lnTo>
                  <a:pt x="1545073" y="1725670"/>
                </a:lnTo>
                <a:lnTo>
                  <a:pt x="1573779" y="1726310"/>
                </a:lnTo>
                <a:lnTo>
                  <a:pt x="1602354" y="1726813"/>
                </a:lnTo>
                <a:lnTo>
                  <a:pt x="1630929" y="1727322"/>
                </a:lnTo>
                <a:lnTo>
                  <a:pt x="1659504" y="1727956"/>
                </a:lnTo>
                <a:lnTo>
                  <a:pt x="1688210" y="1728465"/>
                </a:lnTo>
                <a:lnTo>
                  <a:pt x="1716785" y="1728977"/>
                </a:lnTo>
                <a:lnTo>
                  <a:pt x="1745360" y="1729480"/>
                </a:lnTo>
                <a:lnTo>
                  <a:pt x="1774054" y="1729989"/>
                </a:lnTo>
                <a:lnTo>
                  <a:pt x="1802629" y="1730501"/>
                </a:lnTo>
                <a:lnTo>
                  <a:pt x="1831204" y="1730882"/>
                </a:lnTo>
                <a:lnTo>
                  <a:pt x="1859779" y="1731385"/>
                </a:lnTo>
                <a:lnTo>
                  <a:pt x="1888485" y="1731766"/>
                </a:lnTo>
                <a:lnTo>
                  <a:pt x="1917060" y="1732275"/>
                </a:lnTo>
                <a:lnTo>
                  <a:pt x="1945635" y="1732656"/>
                </a:lnTo>
                <a:lnTo>
                  <a:pt x="1974341" y="1733168"/>
                </a:lnTo>
                <a:lnTo>
                  <a:pt x="2002916" y="1733549"/>
                </a:lnTo>
                <a:lnTo>
                  <a:pt x="2031491" y="1733930"/>
                </a:lnTo>
                <a:lnTo>
                  <a:pt x="2060185" y="1734311"/>
                </a:lnTo>
                <a:lnTo>
                  <a:pt x="2088760" y="1734692"/>
                </a:lnTo>
                <a:lnTo>
                  <a:pt x="2117335" y="1735073"/>
                </a:lnTo>
                <a:lnTo>
                  <a:pt x="2145910" y="1735454"/>
                </a:lnTo>
                <a:lnTo>
                  <a:pt x="2174616" y="1735835"/>
                </a:lnTo>
                <a:lnTo>
                  <a:pt x="2203191" y="1736216"/>
                </a:lnTo>
                <a:lnTo>
                  <a:pt x="2231766" y="1736466"/>
                </a:lnTo>
                <a:lnTo>
                  <a:pt x="2260472" y="1736847"/>
                </a:lnTo>
                <a:lnTo>
                  <a:pt x="2289047" y="1737228"/>
                </a:lnTo>
                <a:lnTo>
                  <a:pt x="2317622" y="1737481"/>
                </a:lnTo>
                <a:lnTo>
                  <a:pt x="2346197" y="1737862"/>
                </a:lnTo>
                <a:lnTo>
                  <a:pt x="2374891" y="1738121"/>
                </a:lnTo>
                <a:lnTo>
                  <a:pt x="2403466" y="1738502"/>
                </a:lnTo>
                <a:lnTo>
                  <a:pt x="2432047" y="1738752"/>
                </a:lnTo>
                <a:lnTo>
                  <a:pt x="2460760" y="1739005"/>
                </a:lnTo>
                <a:lnTo>
                  <a:pt x="2489319" y="1739386"/>
                </a:lnTo>
                <a:lnTo>
                  <a:pt x="2517910" y="1739645"/>
                </a:lnTo>
                <a:lnTo>
                  <a:pt x="2546591" y="1739895"/>
                </a:lnTo>
                <a:lnTo>
                  <a:pt x="2575181" y="1740148"/>
                </a:lnTo>
                <a:lnTo>
                  <a:pt x="2603741" y="1740529"/>
                </a:lnTo>
                <a:lnTo>
                  <a:pt x="2632331" y="1740788"/>
                </a:lnTo>
                <a:lnTo>
                  <a:pt x="2661013" y="1741038"/>
                </a:lnTo>
                <a:lnTo>
                  <a:pt x="2689603" y="1741291"/>
                </a:lnTo>
                <a:lnTo>
                  <a:pt x="2718163" y="1741550"/>
                </a:lnTo>
                <a:lnTo>
                  <a:pt x="2746875" y="1741800"/>
                </a:lnTo>
                <a:lnTo>
                  <a:pt x="2775466" y="1742053"/>
                </a:lnTo>
                <a:lnTo>
                  <a:pt x="2804025" y="1742312"/>
                </a:lnTo>
                <a:lnTo>
                  <a:pt x="2832616" y="1742562"/>
                </a:lnTo>
                <a:lnTo>
                  <a:pt x="2861297" y="1742815"/>
                </a:lnTo>
              </a:path>
            </a:pathLst>
          </a:custGeom>
          <a:ln w="13588">
            <a:solidFill>
              <a:srgbClr val="EE5C4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bject 24"/>
          <p:cNvSpPr txBox="1"/>
          <p:nvPr/>
        </p:nvSpPr>
        <p:spPr>
          <a:xfrm>
            <a:off x="535306" y="1223173"/>
            <a:ext cx="167005" cy="1575435"/>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30</a:t>
            </a:r>
            <a:endParaRPr kumimoji="0" sz="10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4"/>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20</a:t>
            </a:r>
            <a:endParaRPr kumimoji="0" sz="10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5"/>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10</a:t>
            </a:r>
            <a:endParaRPr kumimoji="0" sz="10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4"/>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Times New Roman"/>
              <a:ea typeface="+mn-ea"/>
              <a:cs typeface="Times New Roman"/>
            </a:endParaRPr>
          </a:p>
          <a:p>
            <a:pPr marL="70485" marR="0" lvl="0" indent="0" algn="ctr"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0</a:t>
            </a:r>
            <a:endParaRPr kumimoji="0" sz="1000" b="0" i="0" u="none" strike="noStrike" kern="1200" cap="none" spc="0" normalizeH="0" baseline="0" noProof="0">
              <a:ln>
                <a:noFill/>
              </a:ln>
              <a:solidFill>
                <a:prstClr val="black"/>
              </a:solidFill>
              <a:effectLst/>
              <a:uLnTx/>
              <a:uFillTx/>
              <a:latin typeface="Arial"/>
              <a:ea typeface="+mn-ea"/>
              <a:cs typeface="Arial"/>
            </a:endParaRPr>
          </a:p>
        </p:txBody>
      </p:sp>
      <p:sp>
        <p:nvSpPr>
          <p:cNvPr id="25" name="object 25"/>
          <p:cNvSpPr/>
          <p:nvPr/>
        </p:nvSpPr>
        <p:spPr>
          <a:xfrm>
            <a:off x="719586" y="2711191"/>
            <a:ext cx="38100" cy="0"/>
          </a:xfrm>
          <a:custGeom>
            <a:avLst/>
            <a:gdLst/>
            <a:ahLst/>
            <a:cxnLst/>
            <a:rect l="l" t="t" r="r" b="b"/>
            <a:pathLst>
              <a:path w="38100">
                <a:moveTo>
                  <a:pt x="0" y="0"/>
                </a:moveTo>
                <a:lnTo>
                  <a:pt x="37968"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bject 26"/>
          <p:cNvSpPr/>
          <p:nvPr/>
        </p:nvSpPr>
        <p:spPr>
          <a:xfrm>
            <a:off x="719586" y="2236974"/>
            <a:ext cx="38100" cy="0"/>
          </a:xfrm>
          <a:custGeom>
            <a:avLst/>
            <a:gdLst/>
            <a:ahLst/>
            <a:cxnLst/>
            <a:rect l="l" t="t" r="r" b="b"/>
            <a:pathLst>
              <a:path w="38100">
                <a:moveTo>
                  <a:pt x="0" y="0"/>
                </a:moveTo>
                <a:lnTo>
                  <a:pt x="37968"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bject 27"/>
          <p:cNvSpPr/>
          <p:nvPr/>
        </p:nvSpPr>
        <p:spPr>
          <a:xfrm>
            <a:off x="719586" y="1762629"/>
            <a:ext cx="38100" cy="0"/>
          </a:xfrm>
          <a:custGeom>
            <a:avLst/>
            <a:gdLst/>
            <a:ahLst/>
            <a:cxnLst/>
            <a:rect l="l" t="t" r="r" b="b"/>
            <a:pathLst>
              <a:path w="38100">
                <a:moveTo>
                  <a:pt x="0" y="0"/>
                </a:moveTo>
                <a:lnTo>
                  <a:pt x="37968"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bject 28"/>
          <p:cNvSpPr/>
          <p:nvPr/>
        </p:nvSpPr>
        <p:spPr>
          <a:xfrm>
            <a:off x="719586" y="1288415"/>
            <a:ext cx="38100" cy="0"/>
          </a:xfrm>
          <a:custGeom>
            <a:avLst/>
            <a:gdLst/>
            <a:ahLst/>
            <a:cxnLst/>
            <a:rect l="l" t="t" r="r" b="b"/>
            <a:pathLst>
              <a:path w="38100">
                <a:moveTo>
                  <a:pt x="0" y="0"/>
                </a:moveTo>
                <a:lnTo>
                  <a:pt x="37968"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object 29"/>
          <p:cNvSpPr/>
          <p:nvPr/>
        </p:nvSpPr>
        <p:spPr>
          <a:xfrm>
            <a:off x="900561" y="2794127"/>
            <a:ext cx="0" cy="38100"/>
          </a:xfrm>
          <a:custGeom>
            <a:avLst/>
            <a:gdLst/>
            <a:ahLst/>
            <a:cxnLst/>
            <a:rect l="l" t="t" r="r" b="b"/>
            <a:pathLst>
              <a:path h="38100">
                <a:moveTo>
                  <a:pt x="0" y="37968"/>
                </a:moveTo>
                <a:lnTo>
                  <a:pt x="0"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object 30"/>
          <p:cNvSpPr/>
          <p:nvPr/>
        </p:nvSpPr>
        <p:spPr>
          <a:xfrm>
            <a:off x="1615948" y="2794127"/>
            <a:ext cx="0" cy="38100"/>
          </a:xfrm>
          <a:custGeom>
            <a:avLst/>
            <a:gdLst/>
            <a:ahLst/>
            <a:cxnLst/>
            <a:rect l="l" t="t" r="r" b="b"/>
            <a:pathLst>
              <a:path h="38100">
                <a:moveTo>
                  <a:pt x="0" y="37968"/>
                </a:moveTo>
                <a:lnTo>
                  <a:pt x="0"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object 31"/>
          <p:cNvSpPr/>
          <p:nvPr/>
        </p:nvSpPr>
        <p:spPr>
          <a:xfrm>
            <a:off x="2331216" y="2794127"/>
            <a:ext cx="0" cy="38100"/>
          </a:xfrm>
          <a:custGeom>
            <a:avLst/>
            <a:gdLst/>
            <a:ahLst/>
            <a:cxnLst/>
            <a:rect l="l" t="t" r="r" b="b"/>
            <a:pathLst>
              <a:path h="38100">
                <a:moveTo>
                  <a:pt x="0" y="37968"/>
                </a:moveTo>
                <a:lnTo>
                  <a:pt x="0"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bject 32"/>
          <p:cNvSpPr/>
          <p:nvPr/>
        </p:nvSpPr>
        <p:spPr>
          <a:xfrm>
            <a:off x="3046472" y="2794127"/>
            <a:ext cx="0" cy="38100"/>
          </a:xfrm>
          <a:custGeom>
            <a:avLst/>
            <a:gdLst/>
            <a:ahLst/>
            <a:cxnLst/>
            <a:rect l="l" t="t" r="r" b="b"/>
            <a:pathLst>
              <a:path h="38100">
                <a:moveTo>
                  <a:pt x="0" y="37968"/>
                </a:moveTo>
                <a:lnTo>
                  <a:pt x="0"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bject 33"/>
          <p:cNvSpPr/>
          <p:nvPr/>
        </p:nvSpPr>
        <p:spPr>
          <a:xfrm>
            <a:off x="3761859" y="2794127"/>
            <a:ext cx="0" cy="38100"/>
          </a:xfrm>
          <a:custGeom>
            <a:avLst/>
            <a:gdLst/>
            <a:ahLst/>
            <a:cxnLst/>
            <a:rect l="l" t="t" r="r" b="b"/>
            <a:pathLst>
              <a:path h="38100">
                <a:moveTo>
                  <a:pt x="0" y="37968"/>
                </a:moveTo>
                <a:lnTo>
                  <a:pt x="0" y="0"/>
                </a:lnTo>
              </a:path>
            </a:pathLst>
          </a:custGeom>
          <a:ln w="14731">
            <a:solidFill>
              <a:srgbClr val="3333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bject 34"/>
          <p:cNvSpPr txBox="1"/>
          <p:nvPr/>
        </p:nvSpPr>
        <p:spPr>
          <a:xfrm>
            <a:off x="764287" y="2842805"/>
            <a:ext cx="273050" cy="1524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0.00</a:t>
            </a:r>
            <a:endParaRPr kumimoji="0" sz="1000" b="0" i="0" u="none" strike="noStrike" kern="1200" cap="none" spc="0" normalizeH="0" baseline="0" noProof="0">
              <a:ln>
                <a:noFill/>
              </a:ln>
              <a:solidFill>
                <a:prstClr val="black"/>
              </a:solidFill>
              <a:effectLst/>
              <a:uLnTx/>
              <a:uFillTx/>
              <a:latin typeface="Arial"/>
              <a:ea typeface="+mn-ea"/>
              <a:cs typeface="Arial"/>
            </a:endParaRPr>
          </a:p>
        </p:txBody>
      </p:sp>
      <p:sp>
        <p:nvSpPr>
          <p:cNvPr id="35" name="object 35"/>
          <p:cNvSpPr txBox="1"/>
          <p:nvPr/>
        </p:nvSpPr>
        <p:spPr>
          <a:xfrm>
            <a:off x="1479675" y="2842805"/>
            <a:ext cx="273050" cy="1524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0.25</a:t>
            </a:r>
            <a:endParaRPr kumimoji="0" sz="1000" b="0" i="0" u="none" strike="noStrike" kern="1200" cap="none" spc="0" normalizeH="0" baseline="0" noProof="0">
              <a:ln>
                <a:noFill/>
              </a:ln>
              <a:solidFill>
                <a:prstClr val="black"/>
              </a:solidFill>
              <a:effectLst/>
              <a:uLnTx/>
              <a:uFillTx/>
              <a:latin typeface="Arial"/>
              <a:ea typeface="+mn-ea"/>
              <a:cs typeface="Arial"/>
            </a:endParaRPr>
          </a:p>
        </p:txBody>
      </p:sp>
      <p:sp>
        <p:nvSpPr>
          <p:cNvPr id="36" name="object 36"/>
          <p:cNvSpPr txBox="1"/>
          <p:nvPr/>
        </p:nvSpPr>
        <p:spPr>
          <a:xfrm>
            <a:off x="2194944" y="2842805"/>
            <a:ext cx="273050" cy="295910"/>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0.50</a:t>
            </a:r>
            <a:endParaRPr kumimoji="0" sz="1000" b="0" i="0" u="none" strike="noStrike" kern="1200" cap="none" spc="0" normalizeH="0" baseline="0" noProof="0">
              <a:ln>
                <a:noFill/>
              </a:ln>
              <a:solidFill>
                <a:prstClr val="black"/>
              </a:solidFill>
              <a:effectLst/>
              <a:uLnTx/>
              <a:uFillTx/>
              <a:latin typeface="Arial"/>
              <a:ea typeface="+mn-ea"/>
              <a:cs typeface="Arial"/>
            </a:endParaRPr>
          </a:p>
          <a:p>
            <a:pPr marL="0" marR="0" lvl="0" indent="0" algn="ctr" defTabSz="914400" rtl="0" eaLnBrk="1" fontAlgn="auto" latinLnBrk="0" hangingPunct="1">
              <a:lnSpc>
                <a:spcPct val="100000"/>
              </a:lnSpc>
              <a:spcBef>
                <a:spcPts val="170"/>
              </a:spcBef>
              <a:spcAft>
                <a:spcPts val="0"/>
              </a:spcAft>
              <a:buClrTx/>
              <a:buSzTx/>
              <a:buFontTx/>
              <a:buNone/>
              <a:tabLst/>
              <a:defRPr/>
            </a:pPr>
            <a:r>
              <a:rPr kumimoji="0" sz="800" b="0" i="0" u="none" strike="noStrike" kern="1200" cap="none" spc="0" normalizeH="0" baseline="0" noProof="0" dirty="0">
                <a:ln>
                  <a:noFill/>
                </a:ln>
                <a:solidFill>
                  <a:prstClr val="black"/>
                </a:solidFill>
                <a:effectLst/>
                <a:uLnTx/>
                <a:uFillTx/>
                <a:latin typeface="Arial"/>
                <a:ea typeface="+mn-ea"/>
                <a:cs typeface="Arial"/>
              </a:rPr>
              <a:t>F</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sp>
        <p:nvSpPr>
          <p:cNvPr id="37" name="object 37"/>
          <p:cNvSpPr txBox="1"/>
          <p:nvPr/>
        </p:nvSpPr>
        <p:spPr>
          <a:xfrm>
            <a:off x="2910212" y="2842805"/>
            <a:ext cx="273050" cy="1524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0.75</a:t>
            </a:r>
            <a:endParaRPr kumimoji="0" sz="1000" b="0" i="0" u="none" strike="noStrike" kern="1200" cap="none" spc="0" normalizeH="0" baseline="0" noProof="0">
              <a:ln>
                <a:noFill/>
              </a:ln>
              <a:solidFill>
                <a:prstClr val="black"/>
              </a:solidFill>
              <a:effectLst/>
              <a:uLnTx/>
              <a:uFillTx/>
              <a:latin typeface="Arial"/>
              <a:ea typeface="+mn-ea"/>
              <a:cs typeface="Arial"/>
            </a:endParaRPr>
          </a:p>
        </p:txBody>
      </p:sp>
      <p:sp>
        <p:nvSpPr>
          <p:cNvPr id="38" name="object 38"/>
          <p:cNvSpPr txBox="1"/>
          <p:nvPr/>
        </p:nvSpPr>
        <p:spPr>
          <a:xfrm>
            <a:off x="3625600" y="2842805"/>
            <a:ext cx="273050" cy="15240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rgbClr val="4D4D4D"/>
                </a:solidFill>
                <a:effectLst/>
                <a:uLnTx/>
                <a:uFillTx/>
                <a:latin typeface="Arial"/>
                <a:ea typeface="+mn-ea"/>
                <a:cs typeface="Arial"/>
              </a:rPr>
              <a:t>1.00</a:t>
            </a:r>
            <a:endParaRPr kumimoji="0" sz="1000" b="0" i="0" u="none" strike="noStrike" kern="1200" cap="none" spc="0" normalizeH="0" baseline="0" noProof="0">
              <a:ln>
                <a:noFill/>
              </a:ln>
              <a:solidFill>
                <a:prstClr val="black"/>
              </a:solidFill>
              <a:effectLst/>
              <a:uLnTx/>
              <a:uFillTx/>
              <a:latin typeface="Arial"/>
              <a:ea typeface="+mn-ea"/>
              <a:cs typeface="Arial"/>
            </a:endParaRPr>
          </a:p>
        </p:txBody>
      </p:sp>
      <p:sp>
        <p:nvSpPr>
          <p:cNvPr id="39" name="object 39"/>
          <p:cNvSpPr txBox="1"/>
          <p:nvPr/>
        </p:nvSpPr>
        <p:spPr>
          <a:xfrm>
            <a:off x="380851" y="1840251"/>
            <a:ext cx="127000" cy="81915"/>
          </a:xfrm>
          <a:prstGeom prst="rect">
            <a:avLst/>
          </a:prstGeom>
        </p:spPr>
        <p:txBody>
          <a:bodyPr vert="vert270"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a:ln>
                  <a:noFill/>
                </a:ln>
                <a:solidFill>
                  <a:prstClr val="black"/>
                </a:solidFill>
                <a:effectLst/>
                <a:uLnTx/>
                <a:uFillTx/>
                <a:latin typeface="Arial"/>
                <a:ea typeface="+mn-ea"/>
                <a:cs typeface="Arial"/>
              </a:rPr>
              <a:t>n</a:t>
            </a:r>
            <a:endParaRPr kumimoji="0" sz="8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5" name="object 5"/>
          <p:cNvGraphicFramePr>
            <a:graphicFrameLocks noGrp="1"/>
          </p:cNvGraphicFramePr>
          <p:nvPr>
            <p:extLst/>
          </p:nvPr>
        </p:nvGraphicFramePr>
        <p:xfrm>
          <a:off x="400050" y="517239"/>
          <a:ext cx="3813912" cy="354271"/>
        </p:xfrm>
        <a:graphic>
          <a:graphicData uri="http://schemas.openxmlformats.org/drawingml/2006/table">
            <a:tbl>
              <a:tblPr firstRow="1" bandRow="1">
                <a:tableStyleId>{2D5ABB26-0587-4C30-8999-92F81FD0307C}</a:tableStyleId>
              </a:tblPr>
              <a:tblGrid>
                <a:gridCol w="230730">
                  <a:extLst>
                    <a:ext uri="{9D8B030D-6E8A-4147-A177-3AD203B41FA5}">
                      <a16:colId xmlns:a16="http://schemas.microsoft.com/office/drawing/2014/main" xmlns="" val="20000"/>
                    </a:ext>
                  </a:extLst>
                </a:gridCol>
                <a:gridCol w="398132">
                  <a:extLst>
                    <a:ext uri="{9D8B030D-6E8A-4147-A177-3AD203B41FA5}">
                      <a16:colId xmlns:a16="http://schemas.microsoft.com/office/drawing/2014/main" xmlns="" val="20001"/>
                    </a:ext>
                  </a:extLst>
                </a:gridCol>
                <a:gridCol w="398132">
                  <a:extLst>
                    <a:ext uri="{9D8B030D-6E8A-4147-A177-3AD203B41FA5}">
                      <a16:colId xmlns:a16="http://schemas.microsoft.com/office/drawing/2014/main" xmlns="" val="20002"/>
                    </a:ext>
                  </a:extLst>
                </a:gridCol>
                <a:gridCol w="398135">
                  <a:extLst>
                    <a:ext uri="{9D8B030D-6E8A-4147-A177-3AD203B41FA5}">
                      <a16:colId xmlns:a16="http://schemas.microsoft.com/office/drawing/2014/main" xmlns="" val="20003"/>
                    </a:ext>
                  </a:extLst>
                </a:gridCol>
                <a:gridCol w="398132">
                  <a:extLst>
                    <a:ext uri="{9D8B030D-6E8A-4147-A177-3AD203B41FA5}">
                      <a16:colId xmlns:a16="http://schemas.microsoft.com/office/drawing/2014/main" xmlns="" val="20004"/>
                    </a:ext>
                  </a:extLst>
                </a:gridCol>
                <a:gridCol w="398120">
                  <a:extLst>
                    <a:ext uri="{9D8B030D-6E8A-4147-A177-3AD203B41FA5}">
                      <a16:colId xmlns:a16="http://schemas.microsoft.com/office/drawing/2014/main" xmlns="" val="20005"/>
                    </a:ext>
                  </a:extLst>
                </a:gridCol>
                <a:gridCol w="398132">
                  <a:extLst>
                    <a:ext uri="{9D8B030D-6E8A-4147-A177-3AD203B41FA5}">
                      <a16:colId xmlns:a16="http://schemas.microsoft.com/office/drawing/2014/main" xmlns="" val="20006"/>
                    </a:ext>
                  </a:extLst>
                </a:gridCol>
                <a:gridCol w="398141">
                  <a:extLst>
                    <a:ext uri="{9D8B030D-6E8A-4147-A177-3AD203B41FA5}">
                      <a16:colId xmlns:a16="http://schemas.microsoft.com/office/drawing/2014/main" xmlns="" val="20007"/>
                    </a:ext>
                  </a:extLst>
                </a:gridCol>
                <a:gridCol w="398129">
                  <a:extLst>
                    <a:ext uri="{9D8B030D-6E8A-4147-A177-3AD203B41FA5}">
                      <a16:colId xmlns:a16="http://schemas.microsoft.com/office/drawing/2014/main" xmlns="" val="20008"/>
                    </a:ext>
                  </a:extLst>
                </a:gridCol>
                <a:gridCol w="398129">
                  <a:extLst>
                    <a:ext uri="{9D8B030D-6E8A-4147-A177-3AD203B41FA5}">
                      <a16:colId xmlns:a16="http://schemas.microsoft.com/office/drawing/2014/main" xmlns="" val="20009"/>
                    </a:ext>
                  </a:extLst>
                </a:gridCol>
              </a:tblGrid>
              <a:tr h="177131">
                <a:tc>
                  <a:txBody>
                    <a:bodyPr/>
                    <a:lstStyle/>
                    <a:p>
                      <a:pPr marL="75565">
                        <a:lnSpc>
                          <a:spcPct val="100000"/>
                        </a:lnSpc>
                      </a:pPr>
                      <a:r>
                        <a:rPr sz="1100" dirty="0">
                          <a:latin typeface="Tahoma"/>
                          <a:cs typeface="Tahoma"/>
                        </a:rPr>
                        <a:t>F</a:t>
                      </a:r>
                      <a:endParaRPr sz="1100">
                        <a:latin typeface="Tahoma"/>
                        <a:cs typeface="Tahoma"/>
                      </a:endParaRPr>
                    </a:p>
                  </a:txBody>
                  <a:tcPr marL="0" marR="0" marT="0" marB="0">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0.01</a:t>
                      </a: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0.02</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0.03</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0.04</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0.05</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0.06</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0.07</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0.08</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0.12</a:t>
                      </a:r>
                      <a:endParaRPr sz="1100">
                        <a:latin typeface="Tahoma"/>
                        <a:cs typeface="Tahoma"/>
                      </a:endParaRPr>
                    </a:p>
                  </a:txBody>
                  <a:tcPr marL="0" marR="0" marT="0" marB="0">
                    <a:lnL w="5054">
                      <a:solidFill>
                        <a:srgbClr val="000000"/>
                      </a:solidFill>
                      <a:prstDash val="solid"/>
                    </a:lnL>
                    <a:lnT w="5054">
                      <a:solidFill>
                        <a:srgbClr val="000000"/>
                      </a:solidFill>
                      <a:prstDash val="solid"/>
                    </a:lnT>
                    <a:lnB w="5054">
                      <a:solidFill>
                        <a:srgbClr val="000000"/>
                      </a:solidFill>
                      <a:prstDash val="solid"/>
                    </a:lnB>
                  </a:tcPr>
                </a:tc>
                <a:extLst>
                  <a:ext uri="{0D108BD9-81ED-4DB2-BD59-A6C34878D82A}">
                    <a16:rowId xmlns:a16="http://schemas.microsoft.com/office/drawing/2014/main" xmlns="" val="10000"/>
                  </a:ext>
                </a:extLst>
              </a:tr>
              <a:tr h="177140">
                <a:tc>
                  <a:txBody>
                    <a:bodyPr/>
                    <a:lstStyle/>
                    <a:p>
                      <a:pPr marL="75565">
                        <a:lnSpc>
                          <a:spcPct val="100000"/>
                        </a:lnSpc>
                      </a:pPr>
                      <a:r>
                        <a:rPr sz="1100" dirty="0">
                          <a:latin typeface="Tahoma"/>
                          <a:cs typeface="Tahoma"/>
                        </a:rPr>
                        <a:t>n</a:t>
                      </a:r>
                      <a:endParaRPr sz="1100">
                        <a:latin typeface="Tahoma"/>
                        <a:cs typeface="Tahoma"/>
                      </a:endParaRPr>
                    </a:p>
                  </a:txBody>
                  <a:tcPr marL="0" marR="0" marT="0" marB="0">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9.00</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6.00</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5.00</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4.00</a:t>
                      </a: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3.00</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3.00</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3.00</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3.00</a:t>
                      </a:r>
                      <a:endParaRPr sz="1100">
                        <a:latin typeface="Tahoma"/>
                        <a:cs typeface="Tahoma"/>
                      </a:endParaRPr>
                    </a:p>
                  </a:txBody>
                  <a:tcPr marL="0" marR="0" marT="0" marB="0">
                    <a:lnL w="5054">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73025">
                        <a:lnSpc>
                          <a:spcPct val="100000"/>
                        </a:lnSpc>
                      </a:pPr>
                      <a:r>
                        <a:rPr sz="1100" dirty="0">
                          <a:latin typeface="Tahoma"/>
                          <a:cs typeface="Tahoma"/>
                        </a:rPr>
                        <a:t>2.00</a:t>
                      </a:r>
                    </a:p>
                  </a:txBody>
                  <a:tcPr marL="0" marR="0" marT="0" marB="0">
                    <a:lnL w="5054">
                      <a:solidFill>
                        <a:srgbClr val="000000"/>
                      </a:solidFill>
                      <a:prstDash val="solid"/>
                    </a:lnL>
                    <a:lnT w="5054">
                      <a:solidFill>
                        <a:srgbClr val="000000"/>
                      </a:solidFill>
                      <a:prstDash val="solid"/>
                    </a:lnT>
                    <a:lnB w="5054">
                      <a:solidFill>
                        <a:srgbClr val="000000"/>
                      </a:solidFill>
                      <a:prstDash val="solid"/>
                    </a:lnB>
                  </a:tcPr>
                </a:tc>
                <a:extLst>
                  <a:ext uri="{0D108BD9-81ED-4DB2-BD59-A6C34878D82A}">
                    <a16:rowId xmlns:a16="http://schemas.microsoft.com/office/drawing/2014/main" xmlns="" val="10001"/>
                  </a:ext>
                </a:extLst>
              </a:tr>
            </a:tbl>
          </a:graphicData>
        </a:graphic>
      </p:graphicFrame>
      <p:sp>
        <p:nvSpPr>
          <p:cNvPr id="4" name="object 4"/>
          <p:cNvSpPr txBox="1">
            <a:spLocks noGrp="1"/>
          </p:cNvSpPr>
          <p:nvPr>
            <p:ph type="ctrTitle"/>
          </p:nvPr>
        </p:nvSpPr>
        <p:spPr>
          <a:xfrm>
            <a:off x="226799" y="1029144"/>
            <a:ext cx="3918585" cy="215444"/>
          </a:xfrm>
          <a:prstGeom prst="rect">
            <a:avLst/>
          </a:prstGeom>
        </p:spPr>
        <p:txBody>
          <a:bodyPr vert="horz" wrap="square" lIns="0" tIns="65034" rIns="0" bIns="0" rtlCol="0">
            <a:spAutoFit/>
          </a:bodyPr>
          <a:lstStyle/>
          <a:p>
            <a:pPr marL="41910">
              <a:lnSpc>
                <a:spcPct val="100000"/>
              </a:lnSpc>
            </a:pPr>
            <a:r>
              <a:rPr sz="1100" b="0" spc="35" dirty="0">
                <a:solidFill>
                  <a:srgbClr val="000000"/>
                </a:solidFill>
                <a:latin typeface="Tahoma"/>
                <a:cs typeface="Tahoma"/>
              </a:rPr>
              <a:t>F</a:t>
            </a:r>
            <a:r>
              <a:rPr sz="1100" b="0" spc="-45" dirty="0">
                <a:solidFill>
                  <a:srgbClr val="000000"/>
                </a:solidFill>
                <a:latin typeface="Tahoma"/>
                <a:cs typeface="Tahoma"/>
              </a:rPr>
              <a:t>ür</a:t>
            </a:r>
            <a:r>
              <a:rPr sz="1100" b="0" spc="20" dirty="0">
                <a:solidFill>
                  <a:srgbClr val="000000"/>
                </a:solidFill>
                <a:latin typeface="Tahoma"/>
                <a:cs typeface="Tahoma"/>
              </a:rPr>
              <a:t> </a:t>
            </a:r>
            <a:r>
              <a:rPr sz="1100" b="0" i="1" spc="-95" dirty="0">
                <a:solidFill>
                  <a:srgbClr val="000000"/>
                </a:solidFill>
                <a:latin typeface="Arial"/>
                <a:cs typeface="Arial"/>
              </a:rPr>
              <a:t>a</a:t>
            </a:r>
            <a:r>
              <a:rPr sz="1100" b="0" i="1" spc="20" dirty="0">
                <a:solidFill>
                  <a:srgbClr val="000000"/>
                </a:solidFill>
                <a:latin typeface="Arial"/>
                <a:cs typeface="Arial"/>
              </a:rPr>
              <a:t> </a:t>
            </a:r>
            <a:r>
              <a:rPr sz="1100" b="0" spc="40" dirty="0">
                <a:solidFill>
                  <a:srgbClr val="000000"/>
                </a:solidFill>
                <a:latin typeface="Tahoma"/>
                <a:cs typeface="Tahoma"/>
              </a:rPr>
              <a:t>=</a:t>
            </a:r>
            <a:r>
              <a:rPr sz="1100" b="0" spc="-45" dirty="0">
                <a:solidFill>
                  <a:srgbClr val="000000"/>
                </a:solidFill>
                <a:latin typeface="Tahoma"/>
                <a:cs typeface="Tahoma"/>
              </a:rPr>
              <a:t> </a:t>
            </a:r>
            <a:r>
              <a:rPr sz="1100" b="0" i="1" spc="-50" dirty="0">
                <a:solidFill>
                  <a:srgbClr val="000000"/>
                </a:solidFill>
                <a:latin typeface="Arial"/>
                <a:cs typeface="Arial"/>
              </a:rPr>
              <a:t>b</a:t>
            </a:r>
            <a:r>
              <a:rPr sz="1100" b="0" i="1" spc="45" dirty="0">
                <a:solidFill>
                  <a:srgbClr val="000000"/>
                </a:solidFill>
                <a:latin typeface="Arial"/>
                <a:cs typeface="Arial"/>
              </a:rPr>
              <a:t> </a:t>
            </a:r>
            <a:r>
              <a:rPr sz="1100" b="0" spc="40" dirty="0">
                <a:solidFill>
                  <a:srgbClr val="000000"/>
                </a:solidFill>
                <a:latin typeface="Tahoma"/>
                <a:cs typeface="Tahoma"/>
              </a:rPr>
              <a:t>=</a:t>
            </a:r>
            <a:r>
              <a:rPr sz="1100" b="0" spc="-45" dirty="0">
                <a:solidFill>
                  <a:srgbClr val="000000"/>
                </a:solidFill>
                <a:latin typeface="Tahoma"/>
                <a:cs typeface="Tahoma"/>
              </a:rPr>
              <a:t> </a:t>
            </a:r>
            <a:r>
              <a:rPr sz="1100" b="0" spc="-60" dirty="0">
                <a:solidFill>
                  <a:srgbClr val="000000"/>
                </a:solidFill>
                <a:latin typeface="Tahoma"/>
                <a:cs typeface="Tahoma"/>
              </a:rPr>
              <a:t>1</a:t>
            </a:r>
            <a:r>
              <a:rPr sz="1100" b="0" spc="15" dirty="0">
                <a:solidFill>
                  <a:srgbClr val="000000"/>
                </a:solidFill>
                <a:latin typeface="Tahoma"/>
                <a:cs typeface="Tahoma"/>
              </a:rPr>
              <a:t> </a:t>
            </a:r>
            <a:r>
              <a:rPr sz="1100" b="0" spc="-55" dirty="0">
                <a:solidFill>
                  <a:srgbClr val="000000"/>
                </a:solidFill>
                <a:latin typeface="Tahoma"/>
                <a:cs typeface="Tahoma"/>
              </a:rPr>
              <a:t>und</a:t>
            </a:r>
            <a:r>
              <a:rPr sz="1100" b="0" spc="15" dirty="0">
                <a:solidFill>
                  <a:srgbClr val="000000"/>
                </a:solidFill>
                <a:latin typeface="Tahoma"/>
                <a:cs typeface="Tahoma"/>
              </a:rPr>
              <a:t> </a:t>
            </a:r>
            <a:r>
              <a:rPr sz="1100" b="0" i="1" spc="-70" dirty="0">
                <a:solidFill>
                  <a:srgbClr val="000000"/>
                </a:solidFill>
                <a:latin typeface="Arial"/>
                <a:cs typeface="Arial"/>
              </a:rPr>
              <a:t>c</a:t>
            </a:r>
            <a:r>
              <a:rPr sz="1100" b="0" i="1" spc="85" dirty="0">
                <a:solidFill>
                  <a:srgbClr val="000000"/>
                </a:solidFill>
                <a:latin typeface="Arial"/>
                <a:cs typeface="Arial"/>
              </a:rPr>
              <a:t> </a:t>
            </a:r>
            <a:r>
              <a:rPr sz="1100" b="0" spc="40" dirty="0">
                <a:solidFill>
                  <a:srgbClr val="000000"/>
                </a:solidFill>
                <a:latin typeface="Tahoma"/>
                <a:cs typeface="Tahoma"/>
              </a:rPr>
              <a:t>=</a:t>
            </a:r>
            <a:r>
              <a:rPr sz="1100" b="0" spc="-45" dirty="0">
                <a:solidFill>
                  <a:srgbClr val="000000"/>
                </a:solidFill>
                <a:latin typeface="Tahoma"/>
                <a:cs typeface="Tahoma"/>
              </a:rPr>
              <a:t> </a:t>
            </a:r>
            <a:r>
              <a:rPr sz="1100" b="0" spc="-60" dirty="0">
                <a:solidFill>
                  <a:srgbClr val="000000"/>
                </a:solidFill>
                <a:latin typeface="Tahoma"/>
                <a:cs typeface="Tahoma"/>
              </a:rPr>
              <a:t>0</a:t>
            </a:r>
            <a:endParaRPr sz="1100">
              <a:latin typeface="Tahoma"/>
              <a:cs typeface="Tahoma"/>
            </a:endParaRPr>
          </a:p>
        </p:txBody>
      </p:sp>
      <p:sp>
        <p:nvSpPr>
          <p:cNvPr id="47" name="Inhaltsplatzhalter 7"/>
          <p:cNvSpPr txBox="1">
            <a:spLocks/>
          </p:cNvSpPr>
          <p:nvPr/>
        </p:nvSpPr>
        <p:spPr>
          <a:xfrm>
            <a:off x="238862" y="153647"/>
            <a:ext cx="3975100" cy="228600"/>
          </a:xfrm>
          <a:prstGeom prst="rect">
            <a:avLst/>
          </a:prstGeom>
        </p:spPr>
        <p:txBody>
          <a:bodyPr/>
          <a:lstStyle>
            <a:lvl1pPr marL="228600" indent="-228600" algn="l" defTabSz="914400" rtl="0" eaLnBrk="1" latinLnBrk="0" hangingPunct="1">
              <a:lnSpc>
                <a:spcPct val="100000"/>
              </a:lnSpc>
              <a:spcBef>
                <a:spcPts val="1000"/>
              </a:spcBef>
              <a:spcAft>
                <a:spcPts val="0"/>
              </a:spcAft>
              <a:buClr>
                <a:srgbClr val="4747BA"/>
              </a:buClr>
              <a:buFont typeface="Arial"/>
              <a:buChar char="•"/>
              <a:defRPr sz="1400" kern="1200">
                <a:solidFill>
                  <a:schemeClr val="tx1"/>
                </a:solidFill>
                <a:latin typeface="Arial" charset="0"/>
                <a:ea typeface="Arial" charset="0"/>
                <a:cs typeface="Arial" charset="0"/>
              </a:defRPr>
            </a:lvl1pPr>
            <a:lvl2pPr marL="685800" indent="-228600" algn="l" defTabSz="914400" rtl="0" eaLnBrk="1" latinLnBrk="0" hangingPunct="1">
              <a:lnSpc>
                <a:spcPct val="100000"/>
              </a:lnSpc>
              <a:spcBef>
                <a:spcPts val="500"/>
              </a:spcBef>
              <a:spcAft>
                <a:spcPts val="0"/>
              </a:spcAft>
              <a:buClr>
                <a:srgbClr val="4747BA"/>
              </a:buClr>
              <a:buFont typeface="Arial"/>
              <a:buChar char="•"/>
              <a:defRPr sz="1200" kern="1200">
                <a:solidFill>
                  <a:schemeClr val="tx1"/>
                </a:solidFill>
                <a:latin typeface="Arial" charset="0"/>
                <a:ea typeface="Arial" charset="0"/>
                <a:cs typeface="Arial" charset="0"/>
              </a:defRPr>
            </a:lvl2pPr>
            <a:lvl3pPr marL="1143000" indent="-228600" algn="l" defTabSz="914400" rtl="0" eaLnBrk="1" latinLnBrk="0" hangingPunct="1">
              <a:lnSpc>
                <a:spcPct val="100000"/>
              </a:lnSpc>
              <a:spcBef>
                <a:spcPts val="500"/>
              </a:spcBef>
              <a:spcAft>
                <a:spcPts val="0"/>
              </a:spcAft>
              <a:buClr>
                <a:srgbClr val="4747BA"/>
              </a:buClr>
              <a:buFont typeface="Arial"/>
              <a:buChar char="•"/>
              <a:defRPr sz="1100" kern="1200">
                <a:solidFill>
                  <a:schemeClr val="tx1"/>
                </a:solidFill>
                <a:latin typeface="Arial" charset="0"/>
                <a:ea typeface="Arial" charset="0"/>
                <a:cs typeface="Arial" charset="0"/>
              </a:defRPr>
            </a:lvl3pPr>
            <a:lvl4pPr marL="1600200" indent="-228600" algn="l" defTabSz="914400" rtl="0" eaLnBrk="1" latinLnBrk="0" hangingPunct="1">
              <a:lnSpc>
                <a:spcPct val="100000"/>
              </a:lnSpc>
              <a:spcBef>
                <a:spcPts val="500"/>
              </a:spcBef>
              <a:spcAft>
                <a:spcPts val="0"/>
              </a:spcAft>
              <a:buClr>
                <a:srgbClr val="4747BA"/>
              </a:buClr>
              <a:buFont typeface="Arial"/>
              <a:buChar char="•"/>
              <a:defRPr sz="1050" kern="1200">
                <a:solidFill>
                  <a:schemeClr val="tx1"/>
                </a:solidFill>
                <a:latin typeface="Arial" charset="0"/>
                <a:ea typeface="Arial" charset="0"/>
                <a:cs typeface="Arial" charset="0"/>
              </a:defRPr>
            </a:lvl4pPr>
            <a:lvl5pPr marL="2057400" indent="-228600" algn="l" defTabSz="914400" rtl="0" eaLnBrk="1" latinLnBrk="0" hangingPunct="1">
              <a:lnSpc>
                <a:spcPct val="100000"/>
              </a:lnSpc>
              <a:spcBef>
                <a:spcPts val="500"/>
              </a:spcBef>
              <a:spcAft>
                <a:spcPts val="0"/>
              </a:spcAft>
              <a:buClr>
                <a:srgbClr val="4747BA"/>
              </a:buClr>
              <a:buFont typeface="Arial"/>
              <a:buChar char="•"/>
              <a:defRPr sz="105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4747BA"/>
              </a:buClr>
              <a:buSzTx/>
              <a:buFont typeface="Arial"/>
              <a:buNone/>
              <a:tabLst/>
              <a:defRPr/>
            </a:pPr>
            <a:r>
              <a:rPr kumimoji="0" lang="de-DE" sz="1200" b="0" i="1" u="none" strike="noStrike" kern="1200" cap="none" spc="0" normalizeH="0" baseline="0" noProof="0" dirty="0">
                <a:ln>
                  <a:noFill/>
                </a:ln>
                <a:solidFill>
                  <a:srgbClr val="4747BB"/>
                </a:solidFill>
                <a:effectLst/>
                <a:uLnTx/>
                <a:uFillTx/>
                <a:latin typeface="Arial" charset="0"/>
                <a:cs typeface="Arial" charset="0"/>
              </a:rPr>
              <a:t>Marktzutritt</a:t>
            </a:r>
          </a:p>
        </p:txBody>
      </p:sp>
      <p:sp>
        <p:nvSpPr>
          <p:cNvPr id="40"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69</a:t>
            </a:r>
            <a:endParaRPr lang="de-DE" dirty="0">
              <a:solidFill>
                <a:srgbClr val="4747BB"/>
              </a:solidFill>
            </a:endParaRPr>
          </a:p>
        </p:txBody>
      </p:sp>
    </p:spTree>
    <p:extLst>
      <p:ext uri="{BB962C8B-B14F-4D97-AF65-F5344CB8AC3E}">
        <p14:creationId xmlns:p14="http://schemas.microsoft.com/office/powerpoint/2010/main" val="811236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5301" y="243231"/>
            <a:ext cx="4419496" cy="215444"/>
          </a:xfrm>
          <a:prstGeom prst="rect">
            <a:avLst/>
          </a:prstGeom>
        </p:spPr>
        <p:txBody>
          <a:bodyPr vert="horz" wrap="square" lIns="0" tIns="0" rIns="0" bIns="0" rtlCol="0">
            <a:spAutoFit/>
          </a:bodyPr>
          <a:lstStyle/>
          <a:p>
            <a:pPr marL="12700">
              <a:lnSpc>
                <a:spcPct val="100000"/>
              </a:lnSpc>
            </a:pPr>
            <a:r>
              <a:rPr lang="de-DE" spc="65" dirty="0" smtClean="0"/>
              <a:t>Voraussetzungen</a:t>
            </a:r>
            <a:endParaRPr spc="-50" dirty="0"/>
          </a:p>
        </p:txBody>
      </p:sp>
      <p:sp>
        <p:nvSpPr>
          <p:cNvPr id="21" name="Textplatzhalter 20"/>
          <p:cNvSpPr>
            <a:spLocks noGrp="1"/>
          </p:cNvSpPr>
          <p:nvPr>
            <p:ph type="body" idx="1"/>
          </p:nvPr>
        </p:nvSpPr>
        <p:spPr>
          <a:xfrm>
            <a:off x="120387" y="832870"/>
            <a:ext cx="4369325" cy="2246769"/>
          </a:xfrm>
        </p:spPr>
        <p:txBody>
          <a:bodyPr/>
          <a:lstStyle/>
          <a:p>
            <a:pPr marL="171450" indent="-171450">
              <a:buClr>
                <a:srgbClr val="4747BB"/>
              </a:buClr>
              <a:buFont typeface="Arial" charset="0"/>
              <a:buChar char="•"/>
            </a:pPr>
            <a:r>
              <a:rPr lang="de-DE" dirty="0">
                <a:solidFill>
                  <a:srgbClr val="4747BB"/>
                </a:solidFill>
              </a:rPr>
              <a:t>Grundlegende mathematische Kenntnisse</a:t>
            </a:r>
          </a:p>
          <a:p>
            <a:pPr marL="171450" indent="-171450">
              <a:buClr>
                <a:srgbClr val="4747BB"/>
              </a:buClr>
              <a:buFont typeface="Arial" charset="0"/>
              <a:buChar char="•"/>
            </a:pPr>
            <a:r>
              <a:rPr lang="de-DE" dirty="0">
                <a:solidFill>
                  <a:srgbClr val="4747BB"/>
                </a:solidFill>
              </a:rPr>
              <a:t>Grundlegende mikroökonomische Kenntnisse</a:t>
            </a:r>
          </a:p>
          <a:p>
            <a:pPr marL="171450" indent="-171450">
              <a:buClr>
                <a:srgbClr val="4747BB"/>
              </a:buClr>
              <a:buFont typeface="Arial" charset="0"/>
              <a:buChar char="•"/>
            </a:pPr>
            <a:r>
              <a:rPr lang="de-DE" dirty="0">
                <a:solidFill>
                  <a:srgbClr val="4747BB"/>
                </a:solidFill>
              </a:rPr>
              <a:t>Interesse an </a:t>
            </a:r>
            <a:r>
              <a:rPr lang="de-DE" dirty="0" smtClean="0">
                <a:solidFill>
                  <a:srgbClr val="4747BB"/>
                </a:solidFill>
              </a:rPr>
              <a:t>medienökonomischen Fragen</a:t>
            </a:r>
          </a:p>
          <a:p>
            <a:pPr marL="628650" lvl="1" indent="-171450">
              <a:buFont typeface="Symbol" panose="05050102010706020507" pitchFamily="18" charset="2"/>
              <a:buChar char="-"/>
            </a:pPr>
            <a:r>
              <a:rPr lang="de-DE" dirty="0" smtClean="0">
                <a:solidFill>
                  <a:srgbClr val="ADADE0"/>
                </a:solidFill>
              </a:rPr>
              <a:t>Ökonomik digitaler Märkte</a:t>
            </a:r>
            <a:br>
              <a:rPr lang="de-DE" dirty="0" smtClean="0">
                <a:solidFill>
                  <a:srgbClr val="ADADE0"/>
                </a:solidFill>
              </a:rPr>
            </a:br>
            <a:r>
              <a:rPr lang="de-DE" sz="800" dirty="0" smtClean="0">
                <a:solidFill>
                  <a:srgbClr val="ADADE0"/>
                </a:solidFill>
              </a:rPr>
              <a:t>(Internetplattformen</a:t>
            </a:r>
            <a:r>
              <a:rPr lang="de-DE" sz="800" dirty="0">
                <a:solidFill>
                  <a:srgbClr val="ADADE0"/>
                </a:solidFill>
              </a:rPr>
              <a:t>, Smartphone </a:t>
            </a:r>
            <a:r>
              <a:rPr lang="de-DE" sz="800" dirty="0" smtClean="0">
                <a:solidFill>
                  <a:srgbClr val="ADADE0"/>
                </a:solidFill>
              </a:rPr>
              <a:t>Apps, Datenmärkte…)</a:t>
            </a:r>
            <a:endParaRPr lang="de-DE" sz="800" dirty="0">
              <a:solidFill>
                <a:srgbClr val="ADADE0"/>
              </a:solidFill>
            </a:endParaRPr>
          </a:p>
          <a:p>
            <a:pPr marL="628650" lvl="1" indent="-171450">
              <a:buFont typeface="Symbol" panose="05050102010706020507" pitchFamily="18" charset="2"/>
              <a:buChar char="-"/>
            </a:pPr>
            <a:r>
              <a:rPr lang="de-DE" dirty="0">
                <a:solidFill>
                  <a:srgbClr val="ADADE0"/>
                </a:solidFill>
              </a:rPr>
              <a:t>Unternehmenspolitische Implikationen </a:t>
            </a:r>
            <a:r>
              <a:rPr lang="de-DE" dirty="0" smtClean="0">
                <a:solidFill>
                  <a:srgbClr val="ADADE0"/>
                </a:solidFill>
              </a:rPr>
              <a:t/>
            </a:r>
            <a:br>
              <a:rPr lang="de-DE" dirty="0" smtClean="0">
                <a:solidFill>
                  <a:srgbClr val="ADADE0"/>
                </a:solidFill>
              </a:rPr>
            </a:br>
            <a:r>
              <a:rPr lang="de-DE" sz="800" dirty="0" smtClean="0">
                <a:solidFill>
                  <a:srgbClr val="ADADE0"/>
                </a:solidFill>
              </a:rPr>
              <a:t>(Bildung und Optimierung von Plattformen, Stärkung der Netzeffekte…)</a:t>
            </a:r>
            <a:endParaRPr lang="de-DE" sz="800" dirty="0">
              <a:solidFill>
                <a:srgbClr val="ADADE0"/>
              </a:solidFill>
            </a:endParaRPr>
          </a:p>
          <a:p>
            <a:pPr marL="628650" lvl="1" indent="-171450">
              <a:buClr>
                <a:srgbClr val="4747BB"/>
              </a:buClr>
              <a:buFont typeface="Symbol" panose="05050102010706020507" pitchFamily="18" charset="2"/>
              <a:buChar char="-"/>
            </a:pPr>
            <a:r>
              <a:rPr lang="de-DE" dirty="0" smtClean="0">
                <a:solidFill>
                  <a:srgbClr val="ADADE0"/>
                </a:solidFill>
              </a:rPr>
              <a:t>Wettbewerbspolitische </a:t>
            </a:r>
            <a:r>
              <a:rPr lang="de-DE" dirty="0">
                <a:solidFill>
                  <a:srgbClr val="ADADE0"/>
                </a:solidFill>
              </a:rPr>
              <a:t>Implikationen </a:t>
            </a:r>
            <a:r>
              <a:rPr lang="de-DE" dirty="0" smtClean="0">
                <a:solidFill>
                  <a:srgbClr val="ADADE0"/>
                </a:solidFill>
              </a:rPr>
              <a:t/>
            </a:r>
            <a:br>
              <a:rPr lang="de-DE" dirty="0" smtClean="0">
                <a:solidFill>
                  <a:srgbClr val="ADADE0"/>
                </a:solidFill>
              </a:rPr>
            </a:br>
            <a:r>
              <a:rPr lang="de-DE" sz="800" dirty="0" smtClean="0">
                <a:solidFill>
                  <a:srgbClr val="ADADE0"/>
                </a:solidFill>
              </a:rPr>
              <a:t>(Marktmacht in digitalen Märkten, Kartelle zwischen Plattformen, Fusionen…)</a:t>
            </a:r>
          </a:p>
          <a:p>
            <a:pPr>
              <a:buClr>
                <a:srgbClr val="4747BB"/>
              </a:buClr>
            </a:pPr>
            <a:endParaRPr lang="de-DE" dirty="0">
              <a:solidFill>
                <a:srgbClr val="4747BB"/>
              </a:solidFill>
            </a:endParaRPr>
          </a:p>
          <a:p>
            <a:pPr>
              <a:buClr>
                <a:srgbClr val="4747BB"/>
              </a:buClr>
            </a:pPr>
            <a:endParaRPr lang="de-DE" dirty="0">
              <a:solidFill>
                <a:srgbClr val="4747BB"/>
              </a:solidFill>
            </a:endParaRP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a:t>
            </a:r>
            <a:endParaRPr lang="de-DE" dirty="0">
              <a:solidFill>
                <a:srgbClr val="4747BB"/>
              </a:solidFill>
            </a:endParaRPr>
          </a:p>
        </p:txBody>
      </p:sp>
      <p:sp>
        <p:nvSpPr>
          <p:cNvPr id="6" name="Textfeld 5"/>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Voraussetzungen</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dirty="0" err="1"/>
              <a:t>Cournot</a:t>
            </a:r>
            <a:r>
              <a:rPr lang="de-DE" dirty="0"/>
              <a:t> Oligopol</a:t>
            </a:r>
          </a:p>
        </p:txBody>
      </p:sp>
      <p:sp>
        <p:nvSpPr>
          <p:cNvPr id="3" name="Inhaltsplatzhalter 2"/>
          <p:cNvSpPr>
            <a:spLocks noGrp="1"/>
          </p:cNvSpPr>
          <p:nvPr>
            <p:ph idx="1"/>
          </p:nvPr>
        </p:nvSpPr>
        <p:spPr/>
        <p:txBody>
          <a:bodyPr/>
          <a:lstStyle/>
          <a:p>
            <a:pPr lvl="1"/>
            <a:r>
              <a:rPr lang="de-DE" dirty="0">
                <a:solidFill>
                  <a:srgbClr val="4747BB"/>
                </a:solidFill>
              </a:rPr>
              <a:t>a = b = 1</a:t>
            </a:r>
          </a:p>
          <a:p>
            <a:pPr lvl="1"/>
            <a:endParaRPr lang="de-DE" dirty="0">
              <a:solidFill>
                <a:srgbClr val="4747BB"/>
              </a:solidFill>
            </a:endParaRPr>
          </a:p>
          <a:p>
            <a:pPr lvl="1"/>
            <a:endParaRPr lang="de-DE" dirty="0">
              <a:solidFill>
                <a:srgbClr val="4747BB"/>
              </a:solidFill>
            </a:endParaRPr>
          </a:p>
          <a:p>
            <a:pPr lvl="1"/>
            <a:r>
              <a:rPr lang="mr-IN" dirty="0" err="1">
                <a:solidFill>
                  <a:srgbClr val="4747BB"/>
                </a:solidFill>
              </a:rPr>
              <a:t>c</a:t>
            </a:r>
            <a:r>
              <a:rPr lang="mr-IN" dirty="0">
                <a:solidFill>
                  <a:srgbClr val="4747BB"/>
                </a:solidFill>
              </a:rPr>
              <a:t> = 0</a:t>
            </a:r>
            <a:endParaRPr lang="de-DE" dirty="0">
              <a:solidFill>
                <a:srgbClr val="4747BB"/>
              </a:solidFill>
            </a:endParaRPr>
          </a:p>
          <a:p>
            <a:pPr lvl="1"/>
            <a:endParaRPr lang="de-DE" dirty="0">
              <a:solidFill>
                <a:srgbClr val="4747BB"/>
              </a:solidFill>
            </a:endParaRPr>
          </a:p>
          <a:p>
            <a:pPr marL="205200" lvl="1" indent="0" algn="ctr">
              <a:buNone/>
            </a:pPr>
            <a:endParaRPr lang="de-DE" dirty="0">
              <a:solidFill>
                <a:srgbClr val="4747BB"/>
              </a:solidFill>
            </a:endParaRPr>
          </a:p>
          <a:p>
            <a:pPr marL="205200" lvl="1" indent="0" algn="ctr">
              <a:buNone/>
            </a:pPr>
            <a:r>
              <a:rPr lang="de-DE" dirty="0">
                <a:solidFill>
                  <a:srgbClr val="4747BB"/>
                </a:solidFill>
              </a:rPr>
              <a:t>Wie groß sind die Wohlfahrtseffekte?</a:t>
            </a:r>
          </a:p>
          <a:p>
            <a:pPr lvl="1"/>
            <a:endParaRPr lang="de-DE" dirty="0">
              <a:solidFill>
                <a:srgbClr val="4747BB"/>
              </a:solidFill>
            </a:endParaRPr>
          </a:p>
          <a:p>
            <a:endParaRPr lang="de-DE" dirty="0">
              <a:solidFill>
                <a:srgbClr val="4747BB"/>
              </a:solidFill>
            </a:endParaRPr>
          </a:p>
        </p:txBody>
      </p:sp>
      <p:sp>
        <p:nvSpPr>
          <p:cNvPr id="7" name="Inhaltsplatzhalter 6"/>
          <p:cNvSpPr>
            <a:spLocks noGrp="1"/>
          </p:cNvSpPr>
          <p:nvPr>
            <p:ph idx="13"/>
          </p:nvPr>
        </p:nvSpPr>
        <p:spPr/>
        <p:txBody>
          <a:bodyPr>
            <a:normAutofit fontScale="92500" lnSpcReduction="10000"/>
          </a:bodyPr>
          <a:lstStyle/>
          <a:p>
            <a:r>
              <a:rPr lang="de-DE" dirty="0"/>
              <a:t>Normierte Märkte</a:t>
            </a:r>
          </a:p>
        </p:txBody>
      </p:sp>
      <p:pic>
        <p:nvPicPr>
          <p:cNvPr id="6" name="Bild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1196975"/>
            <a:ext cx="3123121" cy="403721"/>
          </a:xfrm>
          <a:prstGeom prst="rect">
            <a:avLst/>
          </a:prstGeom>
        </p:spPr>
      </p:pic>
      <p:pic>
        <p:nvPicPr>
          <p:cNvPr id="5" name="Grafik 4">
            <a:extLst>
              <a:ext uri="{FF2B5EF4-FFF2-40B4-BE49-F238E27FC236}">
                <a16:creationId xmlns:a16="http://schemas.microsoft.com/office/drawing/2014/main" xmlns="" id="{A48397C4-BD12-854C-AAB9-1A7D99A8C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 y="1821919"/>
            <a:ext cx="2914650" cy="394761"/>
          </a:xfrm>
          <a:prstGeom prst="rect">
            <a:avLst/>
          </a:prstGeom>
        </p:spPr>
      </p:pic>
      <p:sp>
        <p:nvSpPr>
          <p:cNvPr id="8"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70</a:t>
            </a:r>
            <a:endParaRPr lang="de-DE" dirty="0">
              <a:solidFill>
                <a:srgbClr val="4747BB"/>
              </a:solidFill>
            </a:endParaRPr>
          </a:p>
        </p:txBody>
      </p:sp>
    </p:spTree>
    <p:extLst>
      <p:ext uri="{BB962C8B-B14F-4D97-AF65-F5344CB8AC3E}">
        <p14:creationId xmlns:p14="http://schemas.microsoft.com/office/powerpoint/2010/main" val="14821332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45757" y="1072832"/>
            <a:ext cx="3918585" cy="193899"/>
          </a:xfrm>
        </p:spPr>
        <p:txBody>
          <a:bodyPr/>
          <a:lstStyle/>
          <a:p>
            <a:r>
              <a:rPr lang="de-DE" dirty="0"/>
              <a:t>Werbung</a:t>
            </a:r>
          </a:p>
        </p:txBody>
      </p:sp>
      <p:sp>
        <p:nvSpPr>
          <p:cNvPr id="3"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71</a:t>
            </a:r>
            <a:endParaRPr lang="de-DE" dirty="0">
              <a:solidFill>
                <a:srgbClr val="4747BB"/>
              </a:solidFill>
            </a:endParaRPr>
          </a:p>
        </p:txBody>
      </p:sp>
    </p:spTree>
    <p:extLst>
      <p:ext uri="{BB962C8B-B14F-4D97-AF65-F5344CB8AC3E}">
        <p14:creationId xmlns:p14="http://schemas.microsoft.com/office/powerpoint/2010/main" val="29747362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694EF72-632A-5643-B9C2-F0010AA77196}"/>
              </a:ext>
            </a:extLst>
          </p:cNvPr>
          <p:cNvSpPr>
            <a:spLocks noGrp="1"/>
          </p:cNvSpPr>
          <p:nvPr>
            <p:ph type="title"/>
          </p:nvPr>
        </p:nvSpPr>
        <p:spPr>
          <a:xfrm>
            <a:off x="317500" y="224117"/>
            <a:ext cx="3975100" cy="193899"/>
          </a:xfrm>
        </p:spPr>
        <p:txBody>
          <a:bodyPr/>
          <a:lstStyle/>
          <a:p>
            <a:r>
              <a:rPr lang="de-DE" dirty="0"/>
              <a:t>Werbung</a:t>
            </a:r>
          </a:p>
        </p:txBody>
      </p:sp>
      <p:sp>
        <p:nvSpPr>
          <p:cNvPr id="3" name="Inhaltsplatzhalter 2">
            <a:extLst>
              <a:ext uri="{FF2B5EF4-FFF2-40B4-BE49-F238E27FC236}">
                <a16:creationId xmlns:a16="http://schemas.microsoft.com/office/drawing/2014/main" xmlns="" id="{3B1660C0-09AF-0A4D-9BDE-266710AFFBD1}"/>
              </a:ext>
            </a:extLst>
          </p:cNvPr>
          <p:cNvSpPr>
            <a:spLocks noGrp="1"/>
          </p:cNvSpPr>
          <p:nvPr>
            <p:ph idx="1"/>
          </p:nvPr>
        </p:nvSpPr>
        <p:spPr/>
        <p:txBody>
          <a:bodyPr/>
          <a:lstStyle/>
          <a:p>
            <a:r>
              <a:rPr lang="de-DE" dirty="0">
                <a:solidFill>
                  <a:srgbClr val="4747BB"/>
                </a:solidFill>
              </a:rPr>
              <a:t>2 Formen:</a:t>
            </a:r>
          </a:p>
          <a:p>
            <a:pPr lvl="1"/>
            <a:r>
              <a:rPr lang="de-DE" dirty="0">
                <a:solidFill>
                  <a:srgbClr val="4747BB"/>
                </a:solidFill>
              </a:rPr>
              <a:t>suggestive Werbung</a:t>
            </a:r>
          </a:p>
          <a:p>
            <a:pPr lvl="1"/>
            <a:r>
              <a:rPr lang="de-DE" dirty="0">
                <a:solidFill>
                  <a:srgbClr val="4747BB"/>
                </a:solidFill>
              </a:rPr>
              <a:t>informative Werbung</a:t>
            </a:r>
          </a:p>
          <a:p>
            <a:r>
              <a:rPr lang="de-DE" dirty="0">
                <a:solidFill>
                  <a:srgbClr val="4747BB"/>
                </a:solidFill>
              </a:rPr>
              <a:t>2 Effekte:</a:t>
            </a:r>
          </a:p>
          <a:p>
            <a:pPr lvl="1"/>
            <a:r>
              <a:rPr lang="de-DE" dirty="0" err="1">
                <a:solidFill>
                  <a:srgbClr val="4747BB"/>
                </a:solidFill>
              </a:rPr>
              <a:t>market</a:t>
            </a:r>
            <a:r>
              <a:rPr lang="de-DE" dirty="0">
                <a:solidFill>
                  <a:srgbClr val="4747BB"/>
                </a:solidFill>
              </a:rPr>
              <a:t> </a:t>
            </a:r>
            <a:r>
              <a:rPr lang="de-DE" dirty="0" err="1">
                <a:solidFill>
                  <a:srgbClr val="4747BB"/>
                </a:solidFill>
              </a:rPr>
              <a:t>enlargement</a:t>
            </a:r>
            <a:r>
              <a:rPr lang="de-DE" dirty="0">
                <a:solidFill>
                  <a:srgbClr val="4747BB"/>
                </a:solidFill>
              </a:rPr>
              <a:t> (Verschiebung der Nachfragefunktion)</a:t>
            </a:r>
          </a:p>
          <a:p>
            <a:pPr lvl="1"/>
            <a:r>
              <a:rPr lang="de-DE" dirty="0" err="1">
                <a:solidFill>
                  <a:srgbClr val="4747BB"/>
                </a:solidFill>
              </a:rPr>
              <a:t>business</a:t>
            </a:r>
            <a:r>
              <a:rPr lang="de-DE" dirty="0">
                <a:solidFill>
                  <a:srgbClr val="4747BB"/>
                </a:solidFill>
              </a:rPr>
              <a:t> </a:t>
            </a:r>
            <a:r>
              <a:rPr lang="de-DE" dirty="0" err="1">
                <a:solidFill>
                  <a:srgbClr val="4747BB"/>
                </a:solidFill>
              </a:rPr>
              <a:t>stealing</a:t>
            </a:r>
            <a:r>
              <a:rPr lang="de-DE" dirty="0">
                <a:solidFill>
                  <a:srgbClr val="4747BB"/>
                </a:solidFill>
              </a:rPr>
              <a:t> (Konkurrenz wird Nachfrage entzogen)</a:t>
            </a:r>
          </a:p>
        </p:txBody>
      </p:sp>
      <p:sp>
        <p:nvSpPr>
          <p:cNvPr id="4" name="Inhaltsplatzhalter 3">
            <a:extLst>
              <a:ext uri="{FF2B5EF4-FFF2-40B4-BE49-F238E27FC236}">
                <a16:creationId xmlns:a16="http://schemas.microsoft.com/office/drawing/2014/main" xmlns="" id="{075C3D65-BFF5-BC45-BE7D-D337305684C7}"/>
              </a:ext>
            </a:extLst>
          </p:cNvPr>
          <p:cNvSpPr>
            <a:spLocks noGrp="1"/>
          </p:cNvSpPr>
          <p:nvPr>
            <p:ph idx="13"/>
          </p:nvPr>
        </p:nvSpPr>
        <p:spPr/>
        <p:txBody>
          <a:bodyPr>
            <a:normAutofit fontScale="92500" lnSpcReduction="10000"/>
          </a:bodyPr>
          <a:lstStyle/>
          <a:p>
            <a:r>
              <a:rPr lang="de-DE" dirty="0"/>
              <a:t>Wie wirkt Werbung?</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72</a:t>
            </a:r>
            <a:endParaRPr lang="de-DE" dirty="0">
              <a:solidFill>
                <a:srgbClr val="4747BB"/>
              </a:solidFill>
            </a:endParaRPr>
          </a:p>
        </p:txBody>
      </p:sp>
    </p:spTree>
    <p:extLst>
      <p:ext uri="{BB962C8B-B14F-4D97-AF65-F5344CB8AC3E}">
        <p14:creationId xmlns:p14="http://schemas.microsoft.com/office/powerpoint/2010/main" val="4163369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2B40C10-409B-E94A-8613-482A782BF0D4}"/>
              </a:ext>
            </a:extLst>
          </p:cNvPr>
          <p:cNvSpPr>
            <a:spLocks noGrp="1"/>
          </p:cNvSpPr>
          <p:nvPr>
            <p:ph type="title"/>
          </p:nvPr>
        </p:nvSpPr>
        <p:spPr>
          <a:xfrm>
            <a:off x="317500" y="224117"/>
            <a:ext cx="3975100" cy="193899"/>
          </a:xfrm>
        </p:spPr>
        <p:txBody>
          <a:bodyPr/>
          <a:lstStyle/>
          <a:p>
            <a:r>
              <a:rPr lang="de-DE" dirty="0"/>
              <a:t>Werbung</a:t>
            </a:r>
          </a:p>
        </p:txBody>
      </p:sp>
      <p:sp>
        <p:nvSpPr>
          <p:cNvPr id="3" name="Inhaltsplatzhalter 2">
            <a:extLst>
              <a:ext uri="{FF2B5EF4-FFF2-40B4-BE49-F238E27FC236}">
                <a16:creationId xmlns:a16="http://schemas.microsoft.com/office/drawing/2014/main" xmlns="" id="{866BFB05-CA04-C646-9B1D-67FBE4198704}"/>
              </a:ext>
            </a:extLst>
          </p:cNvPr>
          <p:cNvSpPr>
            <a:spLocks noGrp="1"/>
          </p:cNvSpPr>
          <p:nvPr>
            <p:ph idx="1"/>
          </p:nvPr>
        </p:nvSpPr>
        <p:spPr/>
        <p:txBody>
          <a:bodyPr/>
          <a:lstStyle/>
          <a:p>
            <a:r>
              <a:rPr lang="de-DE" dirty="0">
                <a:solidFill>
                  <a:srgbClr val="4747BB"/>
                </a:solidFill>
              </a:rPr>
              <a:t>Der Konkurrenz wird Nachfrage entzogen.</a:t>
            </a:r>
          </a:p>
          <a:p>
            <a:r>
              <a:rPr lang="de-DE" dirty="0">
                <a:solidFill>
                  <a:srgbClr val="4747BB"/>
                </a:solidFill>
              </a:rPr>
              <a:t>Die eigene Nachfrage steigt (PAF vs. NF).</a:t>
            </a:r>
          </a:p>
          <a:p>
            <a:pPr indent="0">
              <a:buNone/>
            </a:pPr>
            <a:r>
              <a:rPr lang="de-DE" b="1" dirty="0">
                <a:solidFill>
                  <a:srgbClr val="4747BB"/>
                </a:solidFill>
              </a:rPr>
              <a:t>Beispiel</a:t>
            </a:r>
            <a:r>
              <a:rPr lang="de-DE" dirty="0">
                <a:solidFill>
                  <a:srgbClr val="4747BB"/>
                </a:solidFill>
              </a:rPr>
              <a:t>: Duopol, homogene Firmen und homogene Produkte</a:t>
            </a:r>
          </a:p>
          <a:p>
            <a:pPr lvl="1"/>
            <a:r>
              <a:rPr lang="de-DE" dirty="0">
                <a:solidFill>
                  <a:srgbClr val="4747BB"/>
                </a:solidFill>
              </a:rPr>
              <a:t>Erlöse von Firma i (</a:t>
            </a:r>
            <a:r>
              <a:rPr lang="de-DE" dirty="0" err="1">
                <a:solidFill>
                  <a:srgbClr val="4747BB"/>
                </a:solidFill>
              </a:rPr>
              <a:t>j</a:t>
            </a:r>
            <a:r>
              <a:rPr lang="de-DE" dirty="0">
                <a:solidFill>
                  <a:srgbClr val="4747BB"/>
                </a:solidFill>
              </a:rPr>
              <a:t>) ohne Werbung: 50 (50)</a:t>
            </a:r>
          </a:p>
          <a:p>
            <a:pPr lvl="1"/>
            <a:r>
              <a:rPr lang="de-DE" dirty="0">
                <a:solidFill>
                  <a:srgbClr val="4747BB"/>
                </a:solidFill>
              </a:rPr>
              <a:t>Erlöse von Firma i mit Werbung (</a:t>
            </a:r>
            <a:r>
              <a:rPr lang="de-DE" dirty="0" err="1">
                <a:solidFill>
                  <a:srgbClr val="4747BB"/>
                </a:solidFill>
              </a:rPr>
              <a:t>j</a:t>
            </a:r>
            <a:r>
              <a:rPr lang="de-DE" dirty="0">
                <a:solidFill>
                  <a:srgbClr val="4747BB"/>
                </a:solidFill>
              </a:rPr>
              <a:t> wirbt nicht): 80 (20)</a:t>
            </a:r>
          </a:p>
          <a:p>
            <a:pPr lvl="1"/>
            <a:r>
              <a:rPr lang="de-DE" dirty="0">
                <a:solidFill>
                  <a:srgbClr val="4747BB"/>
                </a:solidFill>
              </a:rPr>
              <a:t>Erlöse von Firma i (</a:t>
            </a:r>
            <a:r>
              <a:rPr lang="de-DE" dirty="0" err="1">
                <a:solidFill>
                  <a:srgbClr val="4747BB"/>
                </a:solidFill>
              </a:rPr>
              <a:t>j</a:t>
            </a:r>
            <a:r>
              <a:rPr lang="de-DE" dirty="0">
                <a:solidFill>
                  <a:srgbClr val="4747BB"/>
                </a:solidFill>
              </a:rPr>
              <a:t>), wenn beide werben: 50 (50)</a:t>
            </a:r>
          </a:p>
          <a:p>
            <a:pPr lvl="1"/>
            <a:r>
              <a:rPr lang="de-DE" dirty="0">
                <a:solidFill>
                  <a:srgbClr val="4747BB"/>
                </a:solidFill>
              </a:rPr>
              <a:t>Kosten der Werbung: 20</a:t>
            </a:r>
          </a:p>
          <a:p>
            <a:pPr indent="0">
              <a:buNone/>
            </a:pPr>
            <a:r>
              <a:rPr lang="de-DE" dirty="0">
                <a:solidFill>
                  <a:srgbClr val="4747BB"/>
                </a:solidFill>
              </a:rPr>
              <a:t>Welche Firma wirbt? Diskussion!</a:t>
            </a:r>
          </a:p>
        </p:txBody>
      </p:sp>
      <p:sp>
        <p:nvSpPr>
          <p:cNvPr id="4" name="Inhaltsplatzhalter 3">
            <a:extLst>
              <a:ext uri="{FF2B5EF4-FFF2-40B4-BE49-F238E27FC236}">
                <a16:creationId xmlns:a16="http://schemas.microsoft.com/office/drawing/2014/main" xmlns="" id="{823D48AB-461F-9345-928B-32AB4B1C65AF}"/>
              </a:ext>
            </a:extLst>
          </p:cNvPr>
          <p:cNvSpPr>
            <a:spLocks noGrp="1"/>
          </p:cNvSpPr>
          <p:nvPr>
            <p:ph idx="13"/>
          </p:nvPr>
        </p:nvSpPr>
        <p:spPr/>
        <p:txBody>
          <a:bodyPr>
            <a:normAutofit fontScale="92500" lnSpcReduction="10000"/>
          </a:bodyPr>
          <a:lstStyle/>
          <a:p>
            <a:r>
              <a:rPr lang="de-DE" dirty="0"/>
              <a:t>Business-</a:t>
            </a:r>
            <a:r>
              <a:rPr lang="de-DE" dirty="0" err="1"/>
              <a:t>Stealing</a:t>
            </a:r>
            <a:r>
              <a:rPr lang="de-DE" dirty="0"/>
              <a:t>-Effekt</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73</a:t>
            </a:r>
            <a:endParaRPr lang="de-DE" dirty="0">
              <a:solidFill>
                <a:srgbClr val="4747BB"/>
              </a:solidFill>
            </a:endParaRPr>
          </a:p>
        </p:txBody>
      </p:sp>
    </p:spTree>
    <p:extLst>
      <p:ext uri="{BB962C8B-B14F-4D97-AF65-F5344CB8AC3E}">
        <p14:creationId xmlns:p14="http://schemas.microsoft.com/office/powerpoint/2010/main" val="36994515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4C930DA-FC04-A740-8CFA-4FF9B9FFFAB6}"/>
              </a:ext>
            </a:extLst>
          </p:cNvPr>
          <p:cNvSpPr>
            <a:spLocks noGrp="1"/>
          </p:cNvSpPr>
          <p:nvPr>
            <p:ph type="title"/>
          </p:nvPr>
        </p:nvSpPr>
        <p:spPr>
          <a:xfrm>
            <a:off x="317500" y="224117"/>
            <a:ext cx="3975100" cy="193899"/>
          </a:xfrm>
        </p:spPr>
        <p:txBody>
          <a:bodyPr/>
          <a:lstStyle/>
          <a:p>
            <a:r>
              <a:rPr lang="de-DE" dirty="0"/>
              <a:t>Business-</a:t>
            </a:r>
            <a:r>
              <a:rPr lang="de-DE" dirty="0" err="1"/>
              <a:t>Stealing</a:t>
            </a:r>
            <a:r>
              <a:rPr lang="de-DE" dirty="0"/>
              <a:t>-Effekt</a:t>
            </a:r>
          </a:p>
        </p:txBody>
      </p:sp>
      <p:pic>
        <p:nvPicPr>
          <p:cNvPr id="6" name="Inhaltsplatzhalter 5">
            <a:extLst>
              <a:ext uri="{FF2B5EF4-FFF2-40B4-BE49-F238E27FC236}">
                <a16:creationId xmlns:a16="http://schemas.microsoft.com/office/drawing/2014/main" xmlns="" id="{D43F8031-3A17-0D44-88D5-13FF099CCD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855" y="920750"/>
            <a:ext cx="3240390" cy="2197100"/>
          </a:xfrm>
        </p:spPr>
      </p:pic>
      <p:sp>
        <p:nvSpPr>
          <p:cNvPr id="4" name="Inhaltsplatzhalter 3">
            <a:extLst>
              <a:ext uri="{FF2B5EF4-FFF2-40B4-BE49-F238E27FC236}">
                <a16:creationId xmlns:a16="http://schemas.microsoft.com/office/drawing/2014/main" xmlns="" id="{2FA6FACE-FA00-8F47-8DAA-63E449A66E38}"/>
              </a:ext>
            </a:extLst>
          </p:cNvPr>
          <p:cNvSpPr>
            <a:spLocks noGrp="1"/>
          </p:cNvSpPr>
          <p:nvPr>
            <p:ph idx="13"/>
          </p:nvPr>
        </p:nvSpPr>
        <p:spPr/>
        <p:txBody>
          <a:bodyPr>
            <a:normAutofit fontScale="92500" lnSpcReduction="10000"/>
          </a:bodyPr>
          <a:lstStyle/>
          <a:p>
            <a:pPr algn="ctr"/>
            <a:r>
              <a:rPr lang="de-DE" i="0" dirty="0"/>
              <a:t>Auszahlungsmatrix</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74</a:t>
            </a:r>
            <a:endParaRPr lang="de-DE" dirty="0">
              <a:solidFill>
                <a:srgbClr val="4747BB"/>
              </a:solidFill>
            </a:endParaRPr>
          </a:p>
        </p:txBody>
      </p:sp>
    </p:spTree>
    <p:extLst>
      <p:ext uri="{BB962C8B-B14F-4D97-AF65-F5344CB8AC3E}">
        <p14:creationId xmlns:p14="http://schemas.microsoft.com/office/powerpoint/2010/main" val="6997168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E86908A-CC40-1547-8B9F-8F438B1B1F26}"/>
              </a:ext>
            </a:extLst>
          </p:cNvPr>
          <p:cNvSpPr>
            <a:spLocks noGrp="1"/>
          </p:cNvSpPr>
          <p:nvPr>
            <p:ph type="title"/>
          </p:nvPr>
        </p:nvSpPr>
        <p:spPr>
          <a:xfrm>
            <a:off x="317500" y="224117"/>
            <a:ext cx="3975100" cy="193899"/>
          </a:xfrm>
        </p:spPr>
        <p:txBody>
          <a:bodyPr/>
          <a:lstStyle/>
          <a:p>
            <a:r>
              <a:rPr lang="de-DE" dirty="0"/>
              <a:t>Business-</a:t>
            </a:r>
            <a:r>
              <a:rPr lang="de-DE" dirty="0" err="1"/>
              <a:t>Stealing</a:t>
            </a:r>
            <a:r>
              <a:rPr lang="de-DE" dirty="0"/>
              <a:t>-Effekt</a:t>
            </a:r>
          </a:p>
        </p:txBody>
      </p:sp>
      <p:sp>
        <p:nvSpPr>
          <p:cNvPr id="3" name="Inhaltsplatzhalter 2">
            <a:extLst>
              <a:ext uri="{FF2B5EF4-FFF2-40B4-BE49-F238E27FC236}">
                <a16:creationId xmlns:a16="http://schemas.microsoft.com/office/drawing/2014/main" xmlns="" id="{0DA47469-AC39-1840-BCA0-6C0B7B9E0F1D}"/>
              </a:ext>
            </a:extLst>
          </p:cNvPr>
          <p:cNvSpPr>
            <a:spLocks noGrp="1"/>
          </p:cNvSpPr>
          <p:nvPr>
            <p:ph idx="1"/>
          </p:nvPr>
        </p:nvSpPr>
        <p:spPr>
          <a:xfrm>
            <a:off x="317500" y="587375"/>
            <a:ext cx="3975100" cy="2530475"/>
          </a:xfrm>
        </p:spPr>
        <p:txBody>
          <a:bodyPr>
            <a:normAutofit lnSpcReduction="10000"/>
          </a:bodyPr>
          <a:lstStyle/>
          <a:p>
            <a:pPr indent="0">
              <a:buNone/>
            </a:pPr>
            <a:r>
              <a:rPr lang="de-DE" b="1" dirty="0">
                <a:solidFill>
                  <a:srgbClr val="4747BB"/>
                </a:solidFill>
              </a:rPr>
              <a:t>Gefangenendilemma</a:t>
            </a:r>
          </a:p>
          <a:p>
            <a:pPr lvl="1"/>
            <a:r>
              <a:rPr lang="de-DE" dirty="0">
                <a:solidFill>
                  <a:srgbClr val="4747BB"/>
                </a:solidFill>
              </a:rPr>
              <a:t>der gemeinsame Gewinn wird ohne Werbung maximiert</a:t>
            </a:r>
          </a:p>
          <a:p>
            <a:pPr lvl="1"/>
            <a:r>
              <a:rPr lang="de-DE" dirty="0">
                <a:solidFill>
                  <a:srgbClr val="4747BB"/>
                </a:solidFill>
              </a:rPr>
              <a:t>jeder hat aber einen individuellen Anreiz zu werben</a:t>
            </a:r>
          </a:p>
          <a:p>
            <a:pPr lvl="1"/>
            <a:r>
              <a:rPr lang="de-DE" dirty="0">
                <a:solidFill>
                  <a:srgbClr val="4747BB"/>
                </a:solidFill>
              </a:rPr>
              <a:t>Nash-Gleichgewicht bei (Werbung/Werbung=30/30)</a:t>
            </a:r>
          </a:p>
          <a:p>
            <a:pPr lvl="1"/>
            <a:r>
              <a:rPr lang="de-DE" dirty="0">
                <a:solidFill>
                  <a:srgbClr val="4747BB"/>
                </a:solidFill>
              </a:rPr>
              <a:t>Jede Firma wird werben, wenn der Business-</a:t>
            </a:r>
            <a:r>
              <a:rPr lang="de-DE" dirty="0" err="1">
                <a:solidFill>
                  <a:srgbClr val="4747BB"/>
                </a:solidFill>
              </a:rPr>
              <a:t>Stealing</a:t>
            </a:r>
            <a:r>
              <a:rPr lang="de-DE" dirty="0">
                <a:solidFill>
                  <a:srgbClr val="4747BB"/>
                </a:solidFill>
              </a:rPr>
              <a:t>-Effekt groß genug</a:t>
            </a:r>
          </a:p>
          <a:p>
            <a:pPr lvl="1"/>
            <a:r>
              <a:rPr lang="de-DE" dirty="0">
                <a:solidFill>
                  <a:srgbClr val="4747BB"/>
                </a:solidFill>
              </a:rPr>
              <a:t>ist, obwohl sich die Firmen am Ende schlechter stellen</a:t>
            </a:r>
          </a:p>
          <a:p>
            <a:pPr indent="0">
              <a:buNone/>
            </a:pPr>
            <a:r>
              <a:rPr lang="de-DE" dirty="0">
                <a:solidFill>
                  <a:srgbClr val="4747BB"/>
                </a:solidFill>
              </a:rPr>
              <a:t>Warum </a:t>
            </a:r>
            <a:r>
              <a:rPr lang="de-DE" i="1" dirty="0">
                <a:solidFill>
                  <a:srgbClr val="4747BB"/>
                </a:solidFill>
              </a:rPr>
              <a:t>könnte</a:t>
            </a:r>
            <a:r>
              <a:rPr lang="de-DE" dirty="0">
                <a:solidFill>
                  <a:srgbClr val="4747BB"/>
                </a:solidFill>
              </a:rPr>
              <a:t> der Verband der Tabakindustrie </a:t>
            </a:r>
            <a:r>
              <a:rPr lang="de-DE" dirty="0" smtClean="0">
                <a:solidFill>
                  <a:srgbClr val="4747BB"/>
                </a:solidFill>
              </a:rPr>
              <a:t>für </a:t>
            </a:r>
            <a:r>
              <a:rPr lang="de-DE" dirty="0">
                <a:solidFill>
                  <a:srgbClr val="4747BB"/>
                </a:solidFill>
              </a:rPr>
              <a:t>ein Verbot von Zigarettenwerbung eintreten?</a:t>
            </a:r>
          </a:p>
          <a:p>
            <a:pPr lvl="1"/>
            <a:r>
              <a:rPr lang="de-DE" dirty="0">
                <a:solidFill>
                  <a:srgbClr val="4747BB"/>
                </a:solidFill>
              </a:rPr>
              <a:t>Verband tritt </a:t>
            </a:r>
            <a:r>
              <a:rPr lang="de-DE" dirty="0" err="1">
                <a:solidFill>
                  <a:srgbClr val="4747BB"/>
                </a:solidFill>
              </a:rPr>
              <a:t>für</a:t>
            </a:r>
            <a:r>
              <a:rPr lang="de-DE" dirty="0">
                <a:solidFill>
                  <a:srgbClr val="4747BB"/>
                </a:solidFill>
              </a:rPr>
              <a:t> Werbeverbot ein, da eine freiwillige Einigung wahrscheinlich nicht stabil ist.</a:t>
            </a:r>
          </a:p>
          <a:p>
            <a:pPr lvl="1"/>
            <a:r>
              <a:rPr lang="de-DE" dirty="0">
                <a:solidFill>
                  <a:srgbClr val="4747BB"/>
                </a:solidFill>
              </a:rPr>
              <a:t>nur ein Verbot unter Androhung von Strafe kann das Gefangenendilemma verhindern</a:t>
            </a:r>
          </a:p>
        </p:txBody>
      </p:sp>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75</a:t>
            </a:r>
            <a:endParaRPr lang="de-DE" dirty="0">
              <a:solidFill>
                <a:srgbClr val="4747BB"/>
              </a:solidFill>
            </a:endParaRPr>
          </a:p>
        </p:txBody>
      </p:sp>
    </p:spTree>
    <p:extLst>
      <p:ext uri="{BB962C8B-B14F-4D97-AF65-F5344CB8AC3E}">
        <p14:creationId xmlns:p14="http://schemas.microsoft.com/office/powerpoint/2010/main" val="40928718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24BB8E6-6697-C940-9636-1C4ABCAEC1C2}"/>
              </a:ext>
            </a:extLst>
          </p:cNvPr>
          <p:cNvSpPr>
            <a:spLocks noGrp="1"/>
          </p:cNvSpPr>
          <p:nvPr>
            <p:ph type="title"/>
          </p:nvPr>
        </p:nvSpPr>
        <p:spPr>
          <a:xfrm>
            <a:off x="317500" y="224117"/>
            <a:ext cx="3975100" cy="193899"/>
          </a:xfrm>
        </p:spPr>
        <p:txBody>
          <a:bodyPr/>
          <a:lstStyle/>
          <a:p>
            <a:r>
              <a:rPr lang="de-DE" dirty="0"/>
              <a:t>Market-</a:t>
            </a:r>
            <a:r>
              <a:rPr lang="de-DE" dirty="0" err="1"/>
              <a:t>Enlargement</a:t>
            </a:r>
            <a:r>
              <a:rPr lang="de-DE" dirty="0"/>
              <a:t>-Effekt</a:t>
            </a:r>
          </a:p>
        </p:txBody>
      </p:sp>
      <p:sp>
        <p:nvSpPr>
          <p:cNvPr id="3" name="Inhaltsplatzhalter 2">
            <a:extLst>
              <a:ext uri="{FF2B5EF4-FFF2-40B4-BE49-F238E27FC236}">
                <a16:creationId xmlns:a16="http://schemas.microsoft.com/office/drawing/2014/main" xmlns="" id="{86F50A23-D21F-CD4F-891F-AA6ECC8CF889}"/>
              </a:ext>
            </a:extLst>
          </p:cNvPr>
          <p:cNvSpPr>
            <a:spLocks noGrp="1"/>
          </p:cNvSpPr>
          <p:nvPr>
            <p:ph idx="1"/>
          </p:nvPr>
        </p:nvSpPr>
        <p:spPr>
          <a:xfrm>
            <a:off x="317500" y="1120774"/>
            <a:ext cx="3975100" cy="1997075"/>
          </a:xfrm>
        </p:spPr>
        <p:txBody>
          <a:bodyPr/>
          <a:lstStyle/>
          <a:p>
            <a:pPr>
              <a:spcBef>
                <a:spcPts val="0"/>
              </a:spcBef>
            </a:pPr>
            <a:r>
              <a:rPr lang="de-DE" dirty="0">
                <a:solidFill>
                  <a:srgbClr val="4747BB"/>
                </a:solidFill>
              </a:rPr>
              <a:t>Was ist das optimale Werbebudget eines Monopolisten?</a:t>
            </a:r>
          </a:p>
          <a:p>
            <a:pPr>
              <a:spcBef>
                <a:spcPts val="0"/>
              </a:spcBef>
            </a:pPr>
            <a:r>
              <a:rPr lang="de-DE" b="1" dirty="0">
                <a:solidFill>
                  <a:srgbClr val="4747BB"/>
                </a:solidFill>
              </a:rPr>
              <a:t>Annahmen:</a:t>
            </a:r>
          </a:p>
          <a:p>
            <a:pPr lvl="1">
              <a:spcBef>
                <a:spcPts val="0"/>
              </a:spcBef>
            </a:pPr>
            <a:r>
              <a:rPr lang="de-DE" dirty="0">
                <a:solidFill>
                  <a:srgbClr val="4747BB"/>
                </a:solidFill>
              </a:rPr>
              <a:t>monopolistisches Ein-Produkt-Unternehmen, keine Konkurrenz</a:t>
            </a:r>
          </a:p>
          <a:p>
            <a:pPr lvl="1">
              <a:spcBef>
                <a:spcPts val="0"/>
              </a:spcBef>
            </a:pPr>
            <a:r>
              <a:rPr lang="de-DE" dirty="0">
                <a:solidFill>
                  <a:srgbClr val="4747BB"/>
                </a:solidFill>
              </a:rPr>
              <a:t>statische Betrachtung</a:t>
            </a:r>
          </a:p>
          <a:p>
            <a:pPr lvl="1">
              <a:spcBef>
                <a:spcPts val="0"/>
              </a:spcBef>
            </a:pPr>
            <a:r>
              <a:rPr lang="de-DE" dirty="0">
                <a:solidFill>
                  <a:srgbClr val="4747BB"/>
                </a:solidFill>
              </a:rPr>
              <a:t>Werbung wirkt positiv auf die Nachfrage (</a:t>
            </a:r>
            <a:r>
              <a:rPr lang="de-DE" dirty="0" err="1">
                <a:solidFill>
                  <a:srgbClr val="4747BB"/>
                </a:solidFill>
              </a:rPr>
              <a:t>market</a:t>
            </a:r>
            <a:r>
              <a:rPr lang="de-DE" dirty="0">
                <a:solidFill>
                  <a:srgbClr val="4747BB"/>
                </a:solidFill>
              </a:rPr>
              <a:t> </a:t>
            </a:r>
            <a:r>
              <a:rPr lang="de-DE" dirty="0" err="1">
                <a:solidFill>
                  <a:srgbClr val="4747BB"/>
                </a:solidFill>
              </a:rPr>
              <a:t>enlargement</a:t>
            </a:r>
            <a:r>
              <a:rPr lang="de-DE" dirty="0">
                <a:solidFill>
                  <a:srgbClr val="4747BB"/>
                </a:solidFill>
              </a:rPr>
              <a:t>)</a:t>
            </a:r>
          </a:p>
          <a:p>
            <a:pPr lvl="1">
              <a:spcBef>
                <a:spcPts val="0"/>
              </a:spcBef>
            </a:pPr>
            <a:r>
              <a:rPr lang="de-DE" dirty="0">
                <a:solidFill>
                  <a:srgbClr val="4747BB"/>
                </a:solidFill>
              </a:rPr>
              <a:t>Werbung erzeugt Kosten</a:t>
            </a:r>
          </a:p>
          <a:p>
            <a:pPr marL="205200" lvl="1" indent="0">
              <a:spcBef>
                <a:spcPts val="0"/>
              </a:spcBef>
              <a:buNone/>
            </a:pPr>
            <a:endParaRPr lang="de-DE" dirty="0">
              <a:solidFill>
                <a:srgbClr val="4747BB"/>
              </a:solidFill>
            </a:endParaRPr>
          </a:p>
          <a:p>
            <a:pPr>
              <a:spcBef>
                <a:spcPts val="0"/>
              </a:spcBef>
              <a:buNone/>
            </a:pPr>
            <a:r>
              <a:rPr lang="de-DE" sz="1000" b="1" dirty="0">
                <a:solidFill>
                  <a:srgbClr val="4747BB"/>
                </a:solidFill>
              </a:rPr>
              <a:t>Die Werbeausgaben werden solange erhöht, bis der Grenzerlös der Werbung gleich den Grenzkosten der Werbung ist!</a:t>
            </a:r>
          </a:p>
        </p:txBody>
      </p:sp>
      <p:sp>
        <p:nvSpPr>
          <p:cNvPr id="6" name="Inhaltsplatzhalter 5">
            <a:extLst>
              <a:ext uri="{FF2B5EF4-FFF2-40B4-BE49-F238E27FC236}">
                <a16:creationId xmlns:a16="http://schemas.microsoft.com/office/drawing/2014/main" xmlns="" id="{75335D38-6AC3-4748-A963-08E3900FC9DC}"/>
              </a:ext>
            </a:extLst>
          </p:cNvPr>
          <p:cNvSpPr>
            <a:spLocks noGrp="1"/>
          </p:cNvSpPr>
          <p:nvPr>
            <p:ph idx="13"/>
          </p:nvPr>
        </p:nvSpPr>
        <p:spPr/>
        <p:txBody>
          <a:bodyPr>
            <a:noAutofit/>
          </a:bodyPr>
          <a:lstStyle/>
          <a:p>
            <a:r>
              <a:rPr lang="de-DE" sz="1000" b="1" dirty="0"/>
              <a:t>Das </a:t>
            </a:r>
            <a:r>
              <a:rPr lang="de-DE" sz="1000" b="1" dirty="0" err="1"/>
              <a:t>Dorfman</a:t>
            </a:r>
            <a:r>
              <a:rPr lang="de-DE" sz="1000" b="1" dirty="0"/>
              <a:t>-Steiner Modell (1954) </a:t>
            </a:r>
          </a:p>
          <a:p>
            <a:pPr>
              <a:spcBef>
                <a:spcPts val="0"/>
              </a:spcBef>
            </a:pPr>
            <a:r>
              <a:rPr lang="de-DE" sz="800" i="0" dirty="0"/>
              <a:t>(</a:t>
            </a:r>
            <a:r>
              <a:rPr lang="de-DE" sz="800" i="0" dirty="0" err="1"/>
              <a:t>Dorfman</a:t>
            </a:r>
            <a:r>
              <a:rPr lang="de-DE" sz="800" i="0" dirty="0"/>
              <a:t>, R.&amp;P. Steiner, 1954, Optimal Advertising </a:t>
            </a:r>
            <a:r>
              <a:rPr lang="de-DE" sz="800" i="0" dirty="0" err="1"/>
              <a:t>and</a:t>
            </a:r>
            <a:r>
              <a:rPr lang="de-DE" sz="800" i="0" dirty="0"/>
              <a:t> Optimal Quality, American </a:t>
            </a:r>
            <a:r>
              <a:rPr lang="de-DE" sz="800" i="0" dirty="0" err="1"/>
              <a:t>Economic</a:t>
            </a:r>
            <a:r>
              <a:rPr lang="de-DE" sz="800" i="0" dirty="0"/>
              <a:t> Review, 44(5), 826-836)</a:t>
            </a:r>
          </a:p>
        </p:txBody>
      </p:sp>
      <p:sp>
        <p:nvSpPr>
          <p:cNvPr id="5"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76</a:t>
            </a:r>
            <a:endParaRPr lang="de-DE" dirty="0">
              <a:solidFill>
                <a:srgbClr val="4747BB"/>
              </a:solidFill>
            </a:endParaRPr>
          </a:p>
        </p:txBody>
      </p:sp>
    </p:spTree>
    <p:extLst>
      <p:ext uri="{BB962C8B-B14F-4D97-AF65-F5344CB8AC3E}">
        <p14:creationId xmlns:p14="http://schemas.microsoft.com/office/powerpoint/2010/main" val="13896211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0101F51-77E9-4548-8590-7674D401068F}"/>
              </a:ext>
            </a:extLst>
          </p:cNvPr>
          <p:cNvSpPr>
            <a:spLocks noGrp="1"/>
          </p:cNvSpPr>
          <p:nvPr>
            <p:ph type="title"/>
          </p:nvPr>
        </p:nvSpPr>
        <p:spPr>
          <a:xfrm>
            <a:off x="317500" y="224117"/>
            <a:ext cx="3975100" cy="193899"/>
          </a:xfrm>
        </p:spPr>
        <p:txBody>
          <a:bodyPr/>
          <a:lstStyle/>
          <a:p>
            <a:r>
              <a:rPr lang="de-DE" dirty="0"/>
              <a:t>Market-</a:t>
            </a:r>
            <a:r>
              <a:rPr lang="de-DE" dirty="0" err="1"/>
              <a:t>Enlargement</a:t>
            </a:r>
            <a:r>
              <a:rPr lang="de-DE" dirty="0"/>
              <a:t>-Effekt</a:t>
            </a:r>
          </a:p>
        </p:txBody>
      </p:sp>
      <p:sp>
        <p:nvSpPr>
          <p:cNvPr id="3" name="Inhaltsplatzhalter 2">
            <a:extLst>
              <a:ext uri="{FF2B5EF4-FFF2-40B4-BE49-F238E27FC236}">
                <a16:creationId xmlns:a16="http://schemas.microsoft.com/office/drawing/2014/main" xmlns="" id="{E15B39B6-FC6B-E94E-ABEC-2B56658D68AA}"/>
              </a:ext>
            </a:extLst>
          </p:cNvPr>
          <p:cNvSpPr>
            <a:spLocks noGrp="1"/>
          </p:cNvSpPr>
          <p:nvPr>
            <p:ph idx="1"/>
          </p:nvPr>
        </p:nvSpPr>
        <p:spPr>
          <a:xfrm>
            <a:off x="317500" y="663575"/>
            <a:ext cx="3975100" cy="2454275"/>
          </a:xfrm>
        </p:spPr>
        <p:txBody>
          <a:bodyPr/>
          <a:lstStyle/>
          <a:p>
            <a:pPr indent="0">
              <a:buNone/>
            </a:pPr>
            <a:r>
              <a:rPr lang="de-DE" dirty="0">
                <a:solidFill>
                  <a:srgbClr val="4747BB"/>
                </a:solidFill>
              </a:rPr>
              <a:t>P = Preis des Gutes, Q = Menge, c = Grenzkosten, F = Fixkosten, A = Werbemenge, </a:t>
            </a:r>
            <a:r>
              <a:rPr lang="de-DE" dirty="0" err="1">
                <a:solidFill>
                  <a:srgbClr val="4747BB"/>
                </a:solidFill>
              </a:rPr>
              <a:t>pA</a:t>
            </a:r>
            <a:r>
              <a:rPr lang="de-DE" dirty="0">
                <a:solidFill>
                  <a:srgbClr val="4747BB"/>
                </a:solidFill>
              </a:rPr>
              <a:t>= Preis der Werbung</a:t>
            </a:r>
          </a:p>
          <a:p>
            <a:pPr indent="0">
              <a:buNone/>
            </a:pPr>
            <a:r>
              <a:rPr lang="de-DE" dirty="0">
                <a:solidFill>
                  <a:srgbClr val="4747BB"/>
                </a:solidFill>
              </a:rPr>
              <a:t>Gewinn des Monopolisten: </a:t>
            </a:r>
          </a:p>
          <a:p>
            <a:pPr indent="0">
              <a:buNone/>
            </a:pPr>
            <a:endParaRPr lang="de-DE" dirty="0">
              <a:solidFill>
                <a:srgbClr val="4747BB"/>
              </a:solidFill>
            </a:endParaRPr>
          </a:p>
          <a:p>
            <a:pPr indent="0">
              <a:buNone/>
            </a:pPr>
            <a:endParaRPr lang="de-DE" dirty="0">
              <a:solidFill>
                <a:srgbClr val="4747BB"/>
              </a:solidFill>
            </a:endParaRPr>
          </a:p>
          <a:p>
            <a:pPr indent="0">
              <a:buNone/>
            </a:pPr>
            <a:endParaRPr lang="de-DE" dirty="0">
              <a:solidFill>
                <a:srgbClr val="4747BB"/>
              </a:solidFill>
            </a:endParaRPr>
          </a:p>
          <a:p>
            <a:pPr indent="0">
              <a:buNone/>
            </a:pPr>
            <a:endParaRPr lang="de-DE" dirty="0">
              <a:solidFill>
                <a:srgbClr val="4747BB"/>
              </a:solidFill>
            </a:endParaRPr>
          </a:p>
          <a:p>
            <a:pPr indent="0">
              <a:buNone/>
            </a:pPr>
            <a:endParaRPr lang="de-DE" dirty="0">
              <a:solidFill>
                <a:srgbClr val="4747BB"/>
              </a:solidFill>
            </a:endParaRPr>
          </a:p>
        </p:txBody>
      </p:sp>
      <p:pic>
        <p:nvPicPr>
          <p:cNvPr id="6" name="Inhaltsplatzhalter 5">
            <a:extLst>
              <a:ext uri="{FF2B5EF4-FFF2-40B4-BE49-F238E27FC236}">
                <a16:creationId xmlns:a16="http://schemas.microsoft.com/office/drawing/2014/main" xmlns="" id="{B63396BA-62A9-6146-B848-CF18203A5848}"/>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362075" y="1595597"/>
            <a:ext cx="1885950" cy="228600"/>
          </a:xfrm>
        </p:spPr>
      </p:pic>
      <p:pic>
        <p:nvPicPr>
          <p:cNvPr id="11" name="Grafik 10">
            <a:extLst>
              <a:ext uri="{FF2B5EF4-FFF2-40B4-BE49-F238E27FC236}">
                <a16:creationId xmlns:a16="http://schemas.microsoft.com/office/drawing/2014/main" xmlns="" id="{DDA847C8-56B7-0D43-8BD1-59B11FA41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1869509"/>
            <a:ext cx="1428750" cy="264583"/>
          </a:xfrm>
          <a:prstGeom prst="rect">
            <a:avLst/>
          </a:prstGeom>
        </p:spPr>
      </p:pic>
      <p:pic>
        <p:nvPicPr>
          <p:cNvPr id="13" name="Grafik 12">
            <a:extLst>
              <a:ext uri="{FF2B5EF4-FFF2-40B4-BE49-F238E27FC236}">
                <a16:creationId xmlns:a16="http://schemas.microsoft.com/office/drawing/2014/main" xmlns="" id="{16C13467-4ABA-F642-8A7A-3B4D84C92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050" y="2179404"/>
            <a:ext cx="1593591" cy="891249"/>
          </a:xfrm>
          <a:prstGeom prst="rect">
            <a:avLst/>
          </a:prstGeom>
        </p:spPr>
      </p:pic>
      <p:sp>
        <p:nvSpPr>
          <p:cNvPr id="7"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77</a:t>
            </a:r>
            <a:endParaRPr lang="de-DE" dirty="0">
              <a:solidFill>
                <a:srgbClr val="4747BB"/>
              </a:solidFill>
            </a:endParaRPr>
          </a:p>
        </p:txBody>
      </p:sp>
    </p:spTree>
    <p:extLst>
      <p:ext uri="{BB962C8B-B14F-4D97-AF65-F5344CB8AC3E}">
        <p14:creationId xmlns:p14="http://schemas.microsoft.com/office/powerpoint/2010/main" val="39597428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02A8F7B-318D-9541-A360-C4218511E46E}"/>
              </a:ext>
            </a:extLst>
          </p:cNvPr>
          <p:cNvSpPr>
            <a:spLocks noGrp="1"/>
          </p:cNvSpPr>
          <p:nvPr>
            <p:ph type="title"/>
          </p:nvPr>
        </p:nvSpPr>
        <p:spPr>
          <a:xfrm>
            <a:off x="317500" y="224117"/>
            <a:ext cx="3975100" cy="193899"/>
          </a:xfrm>
        </p:spPr>
        <p:txBody>
          <a:bodyPr/>
          <a:lstStyle/>
          <a:p>
            <a:r>
              <a:rPr lang="de-DE" dirty="0"/>
              <a:t>Market-</a:t>
            </a:r>
            <a:r>
              <a:rPr lang="de-DE" dirty="0" err="1"/>
              <a:t>Enlargement</a:t>
            </a:r>
            <a:r>
              <a:rPr lang="de-DE" dirty="0"/>
              <a:t>-Effekt</a:t>
            </a:r>
          </a:p>
        </p:txBody>
      </p:sp>
      <p:pic>
        <p:nvPicPr>
          <p:cNvPr id="6" name="Inhaltsplatzhalter 5">
            <a:extLst>
              <a:ext uri="{FF2B5EF4-FFF2-40B4-BE49-F238E27FC236}">
                <a16:creationId xmlns:a16="http://schemas.microsoft.com/office/drawing/2014/main" xmlns="" id="{9DDDF935-DDDA-4840-952C-15FC33F7E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405" y="815975"/>
            <a:ext cx="981289" cy="549275"/>
          </a:xfrm>
        </p:spPr>
      </p:pic>
      <p:pic>
        <p:nvPicPr>
          <p:cNvPr id="8" name="Inhaltsplatzhalter 7">
            <a:extLst>
              <a:ext uri="{FF2B5EF4-FFF2-40B4-BE49-F238E27FC236}">
                <a16:creationId xmlns:a16="http://schemas.microsoft.com/office/drawing/2014/main" xmlns="" id="{A4FF19B4-D69D-EF4F-8C94-DF318B694542}"/>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1805631" y="1471612"/>
            <a:ext cx="1055043" cy="549275"/>
          </a:xfrm>
        </p:spPr>
      </p:pic>
      <p:pic>
        <p:nvPicPr>
          <p:cNvPr id="10" name="Grafik 9">
            <a:extLst>
              <a:ext uri="{FF2B5EF4-FFF2-40B4-BE49-F238E27FC236}">
                <a16:creationId xmlns:a16="http://schemas.microsoft.com/office/drawing/2014/main" xmlns="" id="{3ECA556E-701E-6D4D-8C5F-7D583C30B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631" y="2132195"/>
            <a:ext cx="981289" cy="539384"/>
          </a:xfrm>
          <a:prstGeom prst="rect">
            <a:avLst/>
          </a:prstGeom>
        </p:spPr>
      </p:pic>
      <p:sp>
        <p:nvSpPr>
          <p:cNvPr id="11" name="Rechteck 10">
            <a:extLst>
              <a:ext uri="{FF2B5EF4-FFF2-40B4-BE49-F238E27FC236}">
                <a16:creationId xmlns:a16="http://schemas.microsoft.com/office/drawing/2014/main" xmlns="" id="{7D6F4489-3BAB-D14F-9AE2-BDA15C5CBAAC}"/>
              </a:ext>
            </a:extLst>
          </p:cNvPr>
          <p:cNvSpPr/>
          <p:nvPr/>
        </p:nvSpPr>
        <p:spPr>
          <a:xfrm>
            <a:off x="0" y="2790479"/>
            <a:ext cx="4591050" cy="261610"/>
          </a:xfrm>
          <a:prstGeom prst="rect">
            <a:avLst/>
          </a:prstGeom>
        </p:spPr>
        <p:txBody>
          <a:bodyPr wrap="square">
            <a:spAutoFit/>
          </a:bodyPr>
          <a:lstStyle/>
          <a:p>
            <a:pPr marL="0" marR="0" lvl="0" indent="0" algn="ctr" defTabSz="914400" rtl="0" eaLnBrk="1" fontAlgn="auto" latinLnBrk="0" hangingPunct="1">
              <a:lnSpc>
                <a:spcPct val="100000"/>
              </a:lnSpc>
              <a:spcBef>
                <a:spcPts val="1000"/>
              </a:spcBef>
              <a:spcAft>
                <a:spcPts val="0"/>
              </a:spcAft>
              <a:buClr>
                <a:srgbClr val="4747BA"/>
              </a:buClr>
              <a:buSzTx/>
              <a:buFontTx/>
              <a:buNone/>
              <a:tabLst/>
              <a:defRPr/>
            </a:pPr>
            <a:r>
              <a:rPr kumimoji="0" lang="de-DE" sz="1100" b="1" i="0" u="none" strike="noStrike" kern="1200" cap="none" spc="0" normalizeH="0" baseline="0" noProof="0" dirty="0">
                <a:ln>
                  <a:noFill/>
                </a:ln>
                <a:solidFill>
                  <a:srgbClr val="4747BB"/>
                </a:solidFill>
                <a:effectLst/>
                <a:uLnTx/>
                <a:uFillTx/>
                <a:latin typeface="Arial" charset="0"/>
                <a:ea typeface="+mn-ea"/>
                <a:cs typeface="Arial" charset="0"/>
              </a:rPr>
              <a:t>Interpretation?</a:t>
            </a:r>
          </a:p>
        </p:txBody>
      </p:sp>
      <p:sp>
        <p:nvSpPr>
          <p:cNvPr id="7"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78</a:t>
            </a:r>
            <a:endParaRPr lang="de-DE" dirty="0">
              <a:solidFill>
                <a:srgbClr val="4747BB"/>
              </a:solidFill>
            </a:endParaRPr>
          </a:p>
        </p:txBody>
      </p:sp>
    </p:spTree>
    <p:extLst>
      <p:ext uri="{BB962C8B-B14F-4D97-AF65-F5344CB8AC3E}">
        <p14:creationId xmlns:p14="http://schemas.microsoft.com/office/powerpoint/2010/main" val="24389768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4264002-174F-AB41-ADE4-C4E1525217A3}"/>
              </a:ext>
            </a:extLst>
          </p:cNvPr>
          <p:cNvSpPr>
            <a:spLocks noGrp="1"/>
          </p:cNvSpPr>
          <p:nvPr>
            <p:ph type="title"/>
          </p:nvPr>
        </p:nvSpPr>
        <p:spPr>
          <a:xfrm>
            <a:off x="317500" y="224117"/>
            <a:ext cx="3975100" cy="193899"/>
          </a:xfrm>
        </p:spPr>
        <p:txBody>
          <a:bodyPr/>
          <a:lstStyle/>
          <a:p>
            <a:r>
              <a:rPr lang="de-DE" dirty="0"/>
              <a:t>Interpretation</a:t>
            </a:r>
          </a:p>
        </p:txBody>
      </p:sp>
      <p:sp>
        <p:nvSpPr>
          <p:cNvPr id="3" name="Inhaltsplatzhalter 2">
            <a:extLst>
              <a:ext uri="{FF2B5EF4-FFF2-40B4-BE49-F238E27FC236}">
                <a16:creationId xmlns:a16="http://schemas.microsoft.com/office/drawing/2014/main" xmlns="" id="{5113EA22-6A84-7A4E-B246-40279EBBE698}"/>
              </a:ext>
            </a:extLst>
          </p:cNvPr>
          <p:cNvSpPr>
            <a:spLocks noGrp="1"/>
          </p:cNvSpPr>
          <p:nvPr>
            <p:ph idx="1"/>
          </p:nvPr>
        </p:nvSpPr>
        <p:spPr>
          <a:xfrm>
            <a:off x="317500" y="587375"/>
            <a:ext cx="3111500" cy="2530475"/>
          </a:xfrm>
        </p:spPr>
        <p:txBody>
          <a:bodyPr>
            <a:noAutofit/>
          </a:bodyPr>
          <a:lstStyle/>
          <a:p>
            <a:pPr>
              <a:spcBef>
                <a:spcPts val="0"/>
              </a:spcBef>
            </a:pPr>
            <a:r>
              <a:rPr lang="de-DE" sz="1050" dirty="0">
                <a:solidFill>
                  <a:srgbClr val="4747BB"/>
                </a:solidFill>
              </a:rPr>
              <a:t>Der Preiskostenaufschlag wird bestimmt durch die Inverse der Preiselastizität (normales Monopolergebnis)</a:t>
            </a:r>
          </a:p>
          <a:p>
            <a:pPr lvl="1">
              <a:spcBef>
                <a:spcPts val="0"/>
              </a:spcBef>
              <a:buFont typeface="Symbol" panose="05050102010706020507" pitchFamily="18" charset="2"/>
              <a:buChar char="-"/>
            </a:pPr>
            <a:r>
              <a:rPr lang="de-DE" sz="900" dirty="0">
                <a:solidFill>
                  <a:srgbClr val="ADADE0"/>
                </a:solidFill>
              </a:rPr>
              <a:t>je größer der Markt, desto größer der Aufschlag</a:t>
            </a:r>
          </a:p>
          <a:p>
            <a:pPr lvl="1">
              <a:spcBef>
                <a:spcPts val="0"/>
              </a:spcBef>
            </a:pPr>
            <a:endParaRPr lang="de-DE" sz="900" dirty="0">
              <a:solidFill>
                <a:srgbClr val="4747BB"/>
              </a:solidFill>
            </a:endParaRPr>
          </a:p>
          <a:p>
            <a:pPr>
              <a:spcBef>
                <a:spcPts val="0"/>
              </a:spcBef>
            </a:pPr>
            <a:r>
              <a:rPr lang="de-DE" sz="1050" dirty="0">
                <a:solidFill>
                  <a:srgbClr val="4747BB"/>
                </a:solidFill>
              </a:rPr>
              <a:t>Der Anteil des Werbebudgets (</a:t>
            </a:r>
            <a:r>
              <a:rPr lang="de-DE" sz="1050" dirty="0" err="1">
                <a:solidFill>
                  <a:srgbClr val="4747BB"/>
                </a:solidFill>
              </a:rPr>
              <a:t>p</a:t>
            </a:r>
            <a:r>
              <a:rPr lang="de-DE" sz="1050" baseline="30000" dirty="0" err="1">
                <a:solidFill>
                  <a:srgbClr val="4747BB"/>
                </a:solidFill>
              </a:rPr>
              <a:t>A</a:t>
            </a:r>
            <a:r>
              <a:rPr lang="de-DE" sz="1050" dirty="0" err="1">
                <a:solidFill>
                  <a:srgbClr val="4747BB"/>
                </a:solidFill>
              </a:rPr>
              <a:t>A</a:t>
            </a:r>
            <a:r>
              <a:rPr lang="de-DE" sz="1050" dirty="0">
                <a:solidFill>
                  <a:srgbClr val="4747BB"/>
                </a:solidFill>
              </a:rPr>
              <a:t>) am Umsatz (</a:t>
            </a:r>
            <a:r>
              <a:rPr lang="de-DE" sz="1050" dirty="0" err="1">
                <a:solidFill>
                  <a:srgbClr val="4747BB"/>
                </a:solidFill>
              </a:rPr>
              <a:t>Qp</a:t>
            </a:r>
            <a:r>
              <a:rPr lang="de-DE" sz="1050" dirty="0">
                <a:solidFill>
                  <a:srgbClr val="4747BB"/>
                </a:solidFill>
              </a:rPr>
              <a:t>) entspricht dem Produkt aus Preis-Kosten-Aufschlag und </a:t>
            </a:r>
            <a:r>
              <a:rPr lang="de-DE" sz="1050" dirty="0" err="1">
                <a:solidFill>
                  <a:srgbClr val="4747BB"/>
                </a:solidFill>
              </a:rPr>
              <a:t>Werbelastizität</a:t>
            </a:r>
            <a:r>
              <a:rPr lang="de-DE" sz="1050" dirty="0">
                <a:solidFill>
                  <a:srgbClr val="4747BB"/>
                </a:solidFill>
              </a:rPr>
              <a:t> der Nachfrage</a:t>
            </a:r>
          </a:p>
          <a:p>
            <a:pPr lvl="1">
              <a:spcBef>
                <a:spcPts val="0"/>
              </a:spcBef>
              <a:buFont typeface="Symbol" panose="05050102010706020507" pitchFamily="18" charset="2"/>
              <a:buChar char="-"/>
            </a:pPr>
            <a:r>
              <a:rPr lang="de-DE" sz="900" dirty="0">
                <a:solidFill>
                  <a:srgbClr val="ADADE0"/>
                </a:solidFill>
              </a:rPr>
              <a:t>je größer die Werbewirkung, desto mehr Werbung</a:t>
            </a:r>
          </a:p>
          <a:p>
            <a:pPr lvl="1">
              <a:spcBef>
                <a:spcPts val="0"/>
              </a:spcBef>
              <a:buFont typeface="Symbol" panose="05050102010706020507" pitchFamily="18" charset="2"/>
              <a:buChar char="-"/>
            </a:pPr>
            <a:r>
              <a:rPr lang="de-DE" sz="900" dirty="0">
                <a:solidFill>
                  <a:srgbClr val="ADADE0"/>
                </a:solidFill>
              </a:rPr>
              <a:t>je höher die Marktmacht, desto mehr Werbung</a:t>
            </a:r>
          </a:p>
          <a:p>
            <a:pPr lvl="1">
              <a:spcBef>
                <a:spcPts val="0"/>
              </a:spcBef>
              <a:buFont typeface="Symbol" panose="05050102010706020507" pitchFamily="18" charset="2"/>
              <a:buChar char="-"/>
            </a:pPr>
            <a:endParaRPr lang="de-DE" sz="900" dirty="0">
              <a:solidFill>
                <a:srgbClr val="ADADE0"/>
              </a:solidFill>
            </a:endParaRPr>
          </a:p>
          <a:p>
            <a:pPr>
              <a:spcBef>
                <a:spcPts val="0"/>
              </a:spcBef>
            </a:pPr>
            <a:r>
              <a:rPr lang="de-DE" sz="1050" dirty="0">
                <a:solidFill>
                  <a:srgbClr val="4747BB"/>
                </a:solidFill>
              </a:rPr>
              <a:t>Der Anteil der Werbeausgaben am Umsatz entspricht dem Verhältnis der Elastizitäten.</a:t>
            </a:r>
          </a:p>
          <a:p>
            <a:pPr lvl="1">
              <a:spcBef>
                <a:spcPts val="0"/>
              </a:spcBef>
              <a:buFont typeface="Symbol" panose="05050102010706020507" pitchFamily="18" charset="2"/>
              <a:buChar char="-"/>
            </a:pPr>
            <a:r>
              <a:rPr lang="de-DE" sz="900" dirty="0">
                <a:solidFill>
                  <a:srgbClr val="ADADE0"/>
                </a:solidFill>
              </a:rPr>
              <a:t>je größer die Werbewirkung im Verhältnis zur</a:t>
            </a:r>
          </a:p>
          <a:p>
            <a:pPr lvl="1">
              <a:spcBef>
                <a:spcPts val="0"/>
              </a:spcBef>
              <a:buFont typeface="Symbol" panose="05050102010706020507" pitchFamily="18" charset="2"/>
              <a:buChar char="-"/>
            </a:pPr>
            <a:r>
              <a:rPr lang="de-DE" sz="900" dirty="0">
                <a:solidFill>
                  <a:srgbClr val="ADADE0"/>
                </a:solidFill>
              </a:rPr>
              <a:t>Preisreagibilität ist, desto mehr wird geworben</a:t>
            </a:r>
          </a:p>
        </p:txBody>
      </p:sp>
      <p:pic>
        <p:nvPicPr>
          <p:cNvPr id="5" name="Inhaltsplatzhalter 5">
            <a:extLst>
              <a:ext uri="{FF2B5EF4-FFF2-40B4-BE49-F238E27FC236}">
                <a16:creationId xmlns:a16="http://schemas.microsoft.com/office/drawing/2014/main" xmlns="" id="{777461DC-697F-DA45-9043-54552F9BA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612" y="669619"/>
            <a:ext cx="981289" cy="549275"/>
          </a:xfrm>
          <a:prstGeom prst="rect">
            <a:avLst/>
          </a:prstGeom>
        </p:spPr>
      </p:pic>
      <p:pic>
        <p:nvPicPr>
          <p:cNvPr id="6" name="Inhaltsplatzhalter 7">
            <a:extLst>
              <a:ext uri="{FF2B5EF4-FFF2-40B4-BE49-F238E27FC236}">
                <a16:creationId xmlns:a16="http://schemas.microsoft.com/office/drawing/2014/main" xmlns="" id="{74D5052D-C1DD-A84B-A1D8-42ECCEE07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362" y="1453538"/>
            <a:ext cx="1055043" cy="549275"/>
          </a:xfrm>
          <a:prstGeom prst="rect">
            <a:avLst/>
          </a:prstGeom>
        </p:spPr>
      </p:pic>
      <p:pic>
        <p:nvPicPr>
          <p:cNvPr id="7" name="Grafik 6">
            <a:extLst>
              <a:ext uri="{FF2B5EF4-FFF2-40B4-BE49-F238E27FC236}">
                <a16:creationId xmlns:a16="http://schemas.microsoft.com/office/drawing/2014/main" xmlns="" id="{B2A6EAA2-3D2E-1046-BADA-FCEEA0308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8362" y="2416175"/>
            <a:ext cx="981289" cy="539384"/>
          </a:xfrm>
          <a:prstGeom prst="rect">
            <a:avLst/>
          </a:prstGeom>
        </p:spPr>
      </p:pic>
      <p:sp>
        <p:nvSpPr>
          <p:cNvPr id="8"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79</a:t>
            </a:r>
            <a:endParaRPr lang="de-DE" dirty="0">
              <a:solidFill>
                <a:srgbClr val="4747BB"/>
              </a:solidFill>
            </a:endParaRPr>
          </a:p>
        </p:txBody>
      </p:sp>
    </p:spTree>
    <p:extLst>
      <p:ext uri="{BB962C8B-B14F-4D97-AF65-F5344CB8AC3E}">
        <p14:creationId xmlns:p14="http://schemas.microsoft.com/office/powerpoint/2010/main" val="3323335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platzhalter 23"/>
          <p:cNvSpPr>
            <a:spLocks noGrp="1"/>
          </p:cNvSpPr>
          <p:nvPr>
            <p:ph type="body" idx="1"/>
          </p:nvPr>
        </p:nvSpPr>
        <p:spPr>
          <a:xfrm>
            <a:off x="120387" y="832870"/>
            <a:ext cx="4369325" cy="2508379"/>
          </a:xfrm>
        </p:spPr>
        <p:txBody>
          <a:bodyPr/>
          <a:lstStyle/>
          <a:p>
            <a:pPr>
              <a:spcAft>
                <a:spcPts val="600"/>
              </a:spcAft>
            </a:pPr>
            <a:r>
              <a:rPr lang="de-DE" b="1" dirty="0">
                <a:solidFill>
                  <a:srgbClr val="4747BB"/>
                </a:solidFill>
              </a:rPr>
              <a:t>Teil I Einführung Motivation</a:t>
            </a:r>
          </a:p>
          <a:p>
            <a:pPr>
              <a:spcAft>
                <a:spcPts val="600"/>
              </a:spcAft>
            </a:pPr>
            <a:r>
              <a:rPr lang="de-DE" sz="1000" b="1" dirty="0">
                <a:solidFill>
                  <a:srgbClr val="C00000"/>
                </a:solidFill>
              </a:rPr>
              <a:t>Übung</a:t>
            </a:r>
            <a:r>
              <a:rPr lang="de-DE" sz="1000" dirty="0">
                <a:solidFill>
                  <a:srgbClr val="C00000"/>
                </a:solidFill>
              </a:rPr>
              <a:t>: Grundlagen </a:t>
            </a:r>
            <a:r>
              <a:rPr lang="de-DE" sz="1000" dirty="0" smtClean="0">
                <a:solidFill>
                  <a:srgbClr val="C00000"/>
                </a:solidFill>
              </a:rPr>
              <a:t>Industrieökonomik</a:t>
            </a:r>
            <a:endParaRPr lang="de-DE" sz="1000" dirty="0">
              <a:solidFill>
                <a:srgbClr val="C00000"/>
              </a:solidFill>
            </a:endParaRPr>
          </a:p>
          <a:p>
            <a:pPr>
              <a:spcAft>
                <a:spcPts val="600"/>
              </a:spcAft>
            </a:pPr>
            <a:r>
              <a:rPr lang="de-DE" b="1" dirty="0" smtClean="0">
                <a:solidFill>
                  <a:srgbClr val="4747BB"/>
                </a:solidFill>
              </a:rPr>
              <a:t>Teil </a:t>
            </a:r>
            <a:r>
              <a:rPr lang="de-DE" b="1" dirty="0">
                <a:solidFill>
                  <a:srgbClr val="4747BB"/>
                </a:solidFill>
              </a:rPr>
              <a:t>II Grundlagen</a:t>
            </a:r>
          </a:p>
          <a:p>
            <a:pPr marL="685800" lvl="1" indent="-228600">
              <a:spcAft>
                <a:spcPts val="600"/>
              </a:spcAft>
              <a:buFont typeface="Symbol" panose="05050102010706020507" pitchFamily="18" charset="2"/>
              <a:buChar char="-"/>
            </a:pPr>
            <a:r>
              <a:rPr lang="de-DE" sz="900" dirty="0">
                <a:solidFill>
                  <a:srgbClr val="ADADE0"/>
                </a:solidFill>
                <a:latin typeface="Arial" charset="0"/>
                <a:ea typeface="Arial" charset="0"/>
                <a:cs typeface="Arial" charset="0"/>
              </a:rPr>
              <a:t>Grundlagen:  </a:t>
            </a:r>
            <a:r>
              <a:rPr lang="de-DE" sz="900" dirty="0" smtClean="0">
                <a:solidFill>
                  <a:srgbClr val="ADADE0"/>
                </a:solidFill>
                <a:latin typeface="Arial" charset="0"/>
                <a:ea typeface="Arial" charset="0"/>
                <a:cs typeface="Arial" charset="0"/>
              </a:rPr>
              <a:t>Wettbewerbspolitik</a:t>
            </a:r>
          </a:p>
          <a:p>
            <a:pPr marL="685800" lvl="1" indent="-228600">
              <a:spcAft>
                <a:spcPts val="600"/>
              </a:spcAft>
              <a:buFont typeface="Symbol" panose="05050102010706020507" pitchFamily="18" charset="2"/>
              <a:buChar char="-"/>
            </a:pPr>
            <a:r>
              <a:rPr lang="de-DE" sz="900" dirty="0" smtClean="0">
                <a:solidFill>
                  <a:srgbClr val="ADADE0"/>
                </a:solidFill>
                <a:latin typeface="Arial" charset="0"/>
                <a:ea typeface="Arial" charset="0"/>
                <a:cs typeface="Arial" charset="0"/>
              </a:rPr>
              <a:t>Grundlagen</a:t>
            </a:r>
            <a:r>
              <a:rPr lang="de-DE" sz="900" dirty="0">
                <a:solidFill>
                  <a:srgbClr val="ADADE0"/>
                </a:solidFill>
                <a:latin typeface="Arial" charset="0"/>
                <a:ea typeface="Arial" charset="0"/>
                <a:cs typeface="Arial" charset="0"/>
              </a:rPr>
              <a:t>:  Mikroökonomie</a:t>
            </a:r>
          </a:p>
          <a:p>
            <a:pPr>
              <a:spcAft>
                <a:spcPts val="600"/>
              </a:spcAft>
            </a:pPr>
            <a:r>
              <a:rPr lang="de-DE" sz="1000" b="1" dirty="0">
                <a:solidFill>
                  <a:srgbClr val="C00000"/>
                </a:solidFill>
              </a:rPr>
              <a:t>Übung</a:t>
            </a:r>
            <a:r>
              <a:rPr lang="de-DE" sz="1000" dirty="0">
                <a:solidFill>
                  <a:srgbClr val="C00000"/>
                </a:solidFill>
              </a:rPr>
              <a:t>:  Vertiefung mikroökonomischer Grundlagen</a:t>
            </a:r>
          </a:p>
          <a:p>
            <a:pPr>
              <a:spcAft>
                <a:spcPts val="600"/>
              </a:spcAft>
            </a:pPr>
            <a:r>
              <a:rPr lang="de-DE" b="1" dirty="0">
                <a:solidFill>
                  <a:srgbClr val="4747BB"/>
                </a:solidFill>
              </a:rPr>
              <a:t>Teil III Theorie zweiseitiger Märkte &amp; </a:t>
            </a:r>
            <a:r>
              <a:rPr lang="de-DE" b="1" dirty="0" smtClean="0">
                <a:solidFill>
                  <a:srgbClr val="4747BB"/>
                </a:solidFill>
              </a:rPr>
              <a:t>Anwendungsbeispiele</a:t>
            </a:r>
          </a:p>
          <a:p>
            <a:pPr marL="628650" lvl="1" indent="-171450">
              <a:spcAft>
                <a:spcPts val="600"/>
              </a:spcAft>
              <a:buFont typeface="Symbol" panose="05050102010706020507" pitchFamily="18" charset="2"/>
              <a:buChar char="-"/>
            </a:pPr>
            <a:r>
              <a:rPr lang="de-DE" sz="900" dirty="0" smtClean="0">
                <a:solidFill>
                  <a:srgbClr val="ADADE0"/>
                </a:solidFill>
                <a:latin typeface="Arial" charset="0"/>
                <a:ea typeface="Arial" charset="0"/>
                <a:cs typeface="Arial" charset="0"/>
              </a:rPr>
              <a:t>Theorie </a:t>
            </a:r>
            <a:r>
              <a:rPr lang="de-DE" sz="900" dirty="0">
                <a:solidFill>
                  <a:srgbClr val="ADADE0"/>
                </a:solidFill>
                <a:latin typeface="Arial" charset="0"/>
                <a:ea typeface="Arial" charset="0"/>
                <a:cs typeface="Arial" charset="0"/>
              </a:rPr>
              <a:t>zweiseitiger Märkte</a:t>
            </a:r>
          </a:p>
          <a:p>
            <a:pPr marL="628650" lvl="1" indent="-171450">
              <a:spcAft>
                <a:spcPts val="600"/>
              </a:spcAft>
              <a:buFont typeface="Symbol" panose="05050102010706020507" pitchFamily="18" charset="2"/>
              <a:buChar char="-"/>
            </a:pPr>
            <a:r>
              <a:rPr lang="de-DE" sz="900" dirty="0">
                <a:solidFill>
                  <a:srgbClr val="ADADE0"/>
                </a:solidFill>
                <a:latin typeface="Arial" charset="0"/>
                <a:ea typeface="Arial" charset="0"/>
                <a:cs typeface="Arial" charset="0"/>
              </a:rPr>
              <a:t>Anwendungsbeispiele</a:t>
            </a:r>
          </a:p>
          <a:p>
            <a:pPr marL="628650" lvl="1" indent="-171450">
              <a:spcAft>
                <a:spcPts val="600"/>
              </a:spcAft>
              <a:buFont typeface="Symbol" panose="05050102010706020507" pitchFamily="18" charset="2"/>
              <a:buChar char="-"/>
            </a:pPr>
            <a:r>
              <a:rPr lang="de-DE" sz="900" dirty="0">
                <a:solidFill>
                  <a:srgbClr val="ADADE0"/>
                </a:solidFill>
                <a:latin typeface="Arial" charset="0"/>
                <a:ea typeface="Arial" charset="0"/>
                <a:cs typeface="Arial" charset="0"/>
              </a:rPr>
              <a:t>Implikationen für die Wettbewerbspolitik</a:t>
            </a:r>
          </a:p>
          <a:p>
            <a:pPr>
              <a:spcAft>
                <a:spcPts val="600"/>
              </a:spcAft>
            </a:pPr>
            <a:r>
              <a:rPr lang="de-DE" sz="1000" b="1" dirty="0">
                <a:solidFill>
                  <a:srgbClr val="C00000"/>
                </a:solidFill>
              </a:rPr>
              <a:t>Übung</a:t>
            </a:r>
            <a:r>
              <a:rPr lang="de-DE" sz="1000" dirty="0">
                <a:solidFill>
                  <a:srgbClr val="C00000"/>
                </a:solidFill>
              </a:rPr>
              <a:t>:  Vertiefung der Theorie &amp; weitere </a:t>
            </a:r>
            <a:r>
              <a:rPr lang="de-DE" sz="1000" dirty="0" smtClean="0">
                <a:solidFill>
                  <a:srgbClr val="C00000"/>
                </a:solidFill>
              </a:rPr>
              <a:t>Anwendungsbeispiele</a:t>
            </a:r>
            <a:endParaRPr lang="de-DE" sz="1000" dirty="0">
              <a:solidFill>
                <a:srgbClr val="C00000"/>
              </a:solidFill>
            </a:endParaRPr>
          </a:p>
        </p:txBody>
      </p:sp>
      <p:sp>
        <p:nvSpPr>
          <p:cNvPr id="2" name="Titel 1"/>
          <p:cNvSpPr>
            <a:spLocks noGrp="1"/>
          </p:cNvSpPr>
          <p:nvPr>
            <p:ph type="title"/>
          </p:nvPr>
        </p:nvSpPr>
        <p:spPr>
          <a:xfrm>
            <a:off x="95301" y="243231"/>
            <a:ext cx="4419496" cy="215444"/>
          </a:xfrm>
        </p:spPr>
        <p:txBody>
          <a:bodyPr/>
          <a:lstStyle/>
          <a:p>
            <a:r>
              <a:rPr lang="de-DE" dirty="0" smtClean="0"/>
              <a:t>Grobgliederung</a:t>
            </a:r>
            <a:endParaRPr lang="de-DE" dirty="0"/>
          </a:p>
        </p:txBody>
      </p:sp>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8</a:t>
            </a:r>
            <a:endParaRPr lang="de-DE" dirty="0">
              <a:solidFill>
                <a:srgbClr val="4747BB"/>
              </a:solidFill>
            </a:endParaRPr>
          </a:p>
        </p:txBody>
      </p:sp>
      <p:sp>
        <p:nvSpPr>
          <p:cNvPr id="5" name="Textfeld 4"/>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Grobgliederung</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8B827F8-02E1-804B-8EFC-6151C3FB9BCF}"/>
              </a:ext>
            </a:extLst>
          </p:cNvPr>
          <p:cNvSpPr>
            <a:spLocks noGrp="1"/>
          </p:cNvSpPr>
          <p:nvPr>
            <p:ph type="title"/>
          </p:nvPr>
        </p:nvSpPr>
        <p:spPr>
          <a:xfrm>
            <a:off x="317500" y="224117"/>
            <a:ext cx="3975100" cy="193899"/>
          </a:xfrm>
        </p:spPr>
        <p:txBody>
          <a:bodyPr/>
          <a:lstStyle/>
          <a:p>
            <a:r>
              <a:rPr lang="de-DE" dirty="0"/>
              <a:t>Market-</a:t>
            </a:r>
            <a:r>
              <a:rPr lang="de-DE" dirty="0" err="1"/>
              <a:t>Enlargement</a:t>
            </a:r>
            <a:r>
              <a:rPr lang="de-DE" dirty="0"/>
              <a:t>-Effekt</a:t>
            </a:r>
          </a:p>
        </p:txBody>
      </p:sp>
      <p:pic>
        <p:nvPicPr>
          <p:cNvPr id="6" name="Inhaltsplatzhalter 5">
            <a:extLst>
              <a:ext uri="{FF2B5EF4-FFF2-40B4-BE49-F238E27FC236}">
                <a16:creationId xmlns:a16="http://schemas.microsoft.com/office/drawing/2014/main" xmlns="" id="{8169F5DC-D1AA-BE41-B065-9DD628DB44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850" y="739775"/>
            <a:ext cx="2666182" cy="2378075"/>
          </a:xfrm>
        </p:spPr>
      </p:pic>
      <p:sp>
        <p:nvSpPr>
          <p:cNvPr id="4"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80</a:t>
            </a:r>
            <a:endParaRPr lang="de-DE" dirty="0">
              <a:solidFill>
                <a:srgbClr val="4747BB"/>
              </a:solidFill>
            </a:endParaRPr>
          </a:p>
        </p:txBody>
      </p:sp>
    </p:spTree>
    <p:extLst>
      <p:ext uri="{BB962C8B-B14F-4D97-AF65-F5344CB8AC3E}">
        <p14:creationId xmlns:p14="http://schemas.microsoft.com/office/powerpoint/2010/main" val="15076780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45757" y="1072832"/>
            <a:ext cx="3918585" cy="540148"/>
          </a:xfrm>
        </p:spPr>
        <p:txBody>
          <a:bodyPr/>
          <a:lstStyle/>
          <a:p>
            <a:r>
              <a:rPr lang="de-DE" dirty="0" smtClean="0"/>
              <a:t>Ökonomik digitaler Märkte</a:t>
            </a:r>
            <a:br>
              <a:rPr lang="de-DE" dirty="0" smtClean="0"/>
            </a:br>
            <a:r>
              <a:rPr lang="de-DE" dirty="0" smtClean="0"/>
              <a:t/>
            </a:r>
            <a:br>
              <a:rPr lang="de-DE" dirty="0" smtClean="0"/>
            </a:br>
            <a:r>
              <a:rPr lang="de-DE" sz="1100" dirty="0" smtClean="0"/>
              <a:t>Grundlagen: Zweiseitige Märkte</a:t>
            </a:r>
            <a:endParaRPr lang="de-DE" sz="1100" dirty="0"/>
          </a:p>
        </p:txBody>
      </p:sp>
    </p:spTree>
    <p:extLst>
      <p:ext uri="{BB962C8B-B14F-4D97-AF65-F5344CB8AC3E}">
        <p14:creationId xmlns:p14="http://schemas.microsoft.com/office/powerpoint/2010/main" val="36093948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7500" y="224117"/>
            <a:ext cx="3975100" cy="215444"/>
          </a:xfrm>
          <a:prstGeom prst="rect">
            <a:avLst/>
          </a:prstGeom>
        </p:spPr>
        <p:txBody>
          <a:bodyPr vert="horz" wrap="square" lIns="0" tIns="0" rIns="0" bIns="0" rtlCol="0">
            <a:spAutoFit/>
          </a:bodyPr>
          <a:lstStyle/>
          <a:p>
            <a:pPr marL="12700">
              <a:lnSpc>
                <a:spcPct val="100000"/>
              </a:lnSpc>
            </a:pPr>
            <a:r>
              <a:rPr lang="de-DE" b="0" spc="-50" dirty="0"/>
              <a:t>Grundlagen:  Zweiseitige Märkte</a:t>
            </a:r>
            <a:endParaRPr b="0" spc="-50" dirty="0"/>
          </a:p>
        </p:txBody>
      </p:sp>
      <p:sp>
        <p:nvSpPr>
          <p:cNvPr id="18" name="Inhaltsplatzhalter 17"/>
          <p:cNvSpPr>
            <a:spLocks noGrp="1"/>
          </p:cNvSpPr>
          <p:nvPr>
            <p:ph idx="1"/>
          </p:nvPr>
        </p:nvSpPr>
        <p:spPr>
          <a:xfrm>
            <a:off x="323850" y="434975"/>
            <a:ext cx="3975100" cy="2149475"/>
          </a:xfrm>
        </p:spPr>
        <p:txBody>
          <a:bodyPr/>
          <a:lstStyle/>
          <a:p>
            <a:pPr marL="72000" indent="-228600">
              <a:buFont typeface="+mj-lt"/>
              <a:buAutoNum type="arabicPeriod"/>
            </a:pPr>
            <a:r>
              <a:rPr lang="de-DE" dirty="0" smtClean="0">
                <a:solidFill>
                  <a:srgbClr val="4747BC"/>
                </a:solidFill>
              </a:rPr>
              <a:t>Definition</a:t>
            </a:r>
          </a:p>
          <a:p>
            <a:pPr marL="72000" indent="-228600">
              <a:buFont typeface="+mj-lt"/>
              <a:buAutoNum type="arabicPeriod"/>
            </a:pPr>
            <a:r>
              <a:rPr lang="de-DE" dirty="0" smtClean="0">
                <a:solidFill>
                  <a:srgbClr val="4747BC"/>
                </a:solidFill>
              </a:rPr>
              <a:t>Indirekte </a:t>
            </a:r>
            <a:r>
              <a:rPr lang="de-DE" dirty="0" err="1" smtClean="0">
                <a:solidFill>
                  <a:srgbClr val="4747BC"/>
                </a:solidFill>
              </a:rPr>
              <a:t>Netzwerkeﬀekte</a:t>
            </a:r>
            <a:r>
              <a:rPr lang="de-DE" dirty="0" smtClean="0">
                <a:solidFill>
                  <a:srgbClr val="4747BC"/>
                </a:solidFill>
              </a:rPr>
              <a:t> </a:t>
            </a:r>
          </a:p>
          <a:p>
            <a:pPr marL="72000" indent="-228600">
              <a:buFont typeface="+mj-lt"/>
              <a:buAutoNum type="arabicPeriod"/>
            </a:pPr>
            <a:r>
              <a:rPr lang="de-DE" dirty="0" smtClean="0">
                <a:solidFill>
                  <a:srgbClr val="4747BC"/>
                </a:solidFill>
              </a:rPr>
              <a:t>Klassifizierung zweiseitiger Märkte </a:t>
            </a:r>
          </a:p>
          <a:p>
            <a:pPr marL="72000" indent="-228600">
              <a:buFont typeface="+mj-lt"/>
              <a:buAutoNum type="arabicPeriod"/>
            </a:pPr>
            <a:r>
              <a:rPr lang="de-DE" dirty="0" smtClean="0">
                <a:solidFill>
                  <a:srgbClr val="4747BC"/>
                </a:solidFill>
              </a:rPr>
              <a:t>Besonderheiten zweiseitiger Märkte</a:t>
            </a:r>
          </a:p>
          <a:p>
            <a:pPr marL="72000" indent="-228600">
              <a:buFont typeface="+mj-lt"/>
              <a:buAutoNum type="arabicPeriod"/>
            </a:pPr>
            <a:endParaRPr lang="de-DE" dirty="0">
              <a:solidFill>
                <a:srgbClr val="4747BC"/>
              </a:solidFill>
            </a:endParaRPr>
          </a:p>
        </p:txBody>
      </p:sp>
      <p:sp>
        <p:nvSpPr>
          <p:cNvPr id="19" name="Inhaltsplatzhalter 18"/>
          <p:cNvSpPr>
            <a:spLocks noGrp="1"/>
          </p:cNvSpPr>
          <p:nvPr>
            <p:ph idx="13"/>
          </p:nvPr>
        </p:nvSpPr>
        <p:spPr/>
        <p:txBody>
          <a:bodyPr>
            <a:normAutofit fontScale="92500" lnSpcReduction="20000"/>
          </a:bodyPr>
          <a:lstStyle/>
          <a:p>
            <a:r>
              <a:rPr lang="de-DE" sz="1200" b="1" i="0" dirty="0" smtClean="0"/>
              <a:t>Agenda</a:t>
            </a:r>
            <a:endParaRPr lang="de-DE" sz="1200" b="1" i="0" dirty="0"/>
          </a:p>
        </p:txBody>
      </p:sp>
    </p:spTree>
    <p:extLst>
      <p:ext uri="{BB962C8B-B14F-4D97-AF65-F5344CB8AC3E}">
        <p14:creationId xmlns:p14="http://schemas.microsoft.com/office/powerpoint/2010/main" val="14496683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4"/>
          <p:cNvSpPr/>
          <p:nvPr/>
        </p:nvSpPr>
        <p:spPr>
          <a:xfrm>
            <a:off x="155650" y="1680397"/>
            <a:ext cx="4333240" cy="1116777"/>
          </a:xfrm>
          <a:custGeom>
            <a:avLst/>
            <a:gdLst/>
            <a:ahLst/>
            <a:cxnLst/>
            <a:rect l="l" t="t" r="r" b="b"/>
            <a:pathLst>
              <a:path w="4333240" h="779780">
                <a:moveTo>
                  <a:pt x="4278738" y="0"/>
                </a:moveTo>
                <a:lnTo>
                  <a:pt x="53796" y="0"/>
                </a:lnTo>
                <a:lnTo>
                  <a:pt x="15747" y="15884"/>
                </a:lnTo>
                <a:lnTo>
                  <a:pt x="24" y="53821"/>
                </a:lnTo>
                <a:lnTo>
                  <a:pt x="0" y="725930"/>
                </a:lnTo>
                <a:lnTo>
                  <a:pt x="1969" y="740240"/>
                </a:lnTo>
                <a:lnTo>
                  <a:pt x="26792" y="772396"/>
                </a:lnTo>
                <a:lnTo>
                  <a:pt x="53994" y="779739"/>
                </a:lnTo>
                <a:lnTo>
                  <a:pt x="4278922" y="779739"/>
                </a:lnTo>
                <a:lnTo>
                  <a:pt x="4316967" y="763861"/>
                </a:lnTo>
                <a:lnTo>
                  <a:pt x="4332692" y="725930"/>
                </a:lnTo>
                <a:lnTo>
                  <a:pt x="4332718" y="53821"/>
                </a:lnTo>
                <a:lnTo>
                  <a:pt x="4330751" y="39508"/>
                </a:lnTo>
                <a:lnTo>
                  <a:pt x="4305932" y="7345"/>
                </a:lnTo>
                <a:lnTo>
                  <a:pt x="4278738" y="0"/>
                </a:lnTo>
                <a:close/>
              </a:path>
            </a:pathLst>
          </a:custGeom>
          <a:solidFill>
            <a:srgbClr val="4747BC"/>
          </a:solidFill>
        </p:spPr>
        <p:txBody>
          <a:bodyPr wrap="square" lIns="0" tIns="0" rIns="0" bIns="0" rtlCol="0"/>
          <a:lstStyle/>
          <a:p>
            <a:endParaRPr/>
          </a:p>
        </p:txBody>
      </p:sp>
      <p:sp>
        <p:nvSpPr>
          <p:cNvPr id="3" name="object 3"/>
          <p:cNvSpPr txBox="1">
            <a:spLocks noGrp="1"/>
          </p:cNvSpPr>
          <p:nvPr>
            <p:ph type="title"/>
          </p:nvPr>
        </p:nvSpPr>
        <p:spPr>
          <a:xfrm>
            <a:off x="317500" y="224117"/>
            <a:ext cx="3975100" cy="215444"/>
          </a:xfrm>
          <a:prstGeom prst="rect">
            <a:avLst/>
          </a:prstGeom>
        </p:spPr>
        <p:txBody>
          <a:bodyPr vert="horz" wrap="square" lIns="0" tIns="0" rIns="0" bIns="0" rtlCol="0">
            <a:spAutoFit/>
          </a:bodyPr>
          <a:lstStyle/>
          <a:p>
            <a:pPr marL="12700">
              <a:lnSpc>
                <a:spcPct val="100000"/>
              </a:lnSpc>
            </a:pPr>
            <a:r>
              <a:rPr lang="de-DE" b="0" spc="-50" dirty="0"/>
              <a:t>Definition</a:t>
            </a:r>
            <a:endParaRPr b="0" spc="-50" dirty="0"/>
          </a:p>
        </p:txBody>
      </p:sp>
      <p:sp>
        <p:nvSpPr>
          <p:cNvPr id="4" name="object 4"/>
          <p:cNvSpPr/>
          <p:nvPr/>
        </p:nvSpPr>
        <p:spPr>
          <a:xfrm>
            <a:off x="155650" y="842141"/>
            <a:ext cx="4315250" cy="779780"/>
          </a:xfrm>
          <a:custGeom>
            <a:avLst/>
            <a:gdLst/>
            <a:ahLst/>
            <a:cxnLst/>
            <a:rect l="l" t="t" r="r" b="b"/>
            <a:pathLst>
              <a:path w="4333240" h="779780">
                <a:moveTo>
                  <a:pt x="4278738" y="0"/>
                </a:moveTo>
                <a:lnTo>
                  <a:pt x="53796" y="0"/>
                </a:lnTo>
                <a:lnTo>
                  <a:pt x="15747" y="15884"/>
                </a:lnTo>
                <a:lnTo>
                  <a:pt x="24" y="53821"/>
                </a:lnTo>
                <a:lnTo>
                  <a:pt x="0" y="725930"/>
                </a:lnTo>
                <a:lnTo>
                  <a:pt x="1969" y="740240"/>
                </a:lnTo>
                <a:lnTo>
                  <a:pt x="26792" y="772396"/>
                </a:lnTo>
                <a:lnTo>
                  <a:pt x="53994" y="779739"/>
                </a:lnTo>
                <a:lnTo>
                  <a:pt x="4278922" y="779739"/>
                </a:lnTo>
                <a:lnTo>
                  <a:pt x="4316967" y="763861"/>
                </a:lnTo>
                <a:lnTo>
                  <a:pt x="4332692" y="725930"/>
                </a:lnTo>
                <a:lnTo>
                  <a:pt x="4332718" y="53821"/>
                </a:lnTo>
                <a:lnTo>
                  <a:pt x="4330751" y="39508"/>
                </a:lnTo>
                <a:lnTo>
                  <a:pt x="4305932" y="7345"/>
                </a:lnTo>
                <a:lnTo>
                  <a:pt x="4278738" y="0"/>
                </a:lnTo>
                <a:close/>
              </a:path>
            </a:pathLst>
          </a:custGeom>
          <a:solidFill>
            <a:srgbClr val="4747BC"/>
          </a:solidFill>
        </p:spPr>
        <p:txBody>
          <a:bodyPr wrap="square" lIns="0" tIns="0" rIns="0" bIns="0" rtlCol="0"/>
          <a:lstStyle/>
          <a:p>
            <a:endParaRPr/>
          </a:p>
        </p:txBody>
      </p:sp>
      <p:sp>
        <p:nvSpPr>
          <p:cNvPr id="5" name="object 5"/>
          <p:cNvSpPr/>
          <p:nvPr/>
        </p:nvSpPr>
        <p:spPr>
          <a:xfrm>
            <a:off x="173747" y="1083916"/>
            <a:ext cx="4278947" cy="517525"/>
          </a:xfrm>
          <a:custGeom>
            <a:avLst/>
            <a:gdLst/>
            <a:ahLst/>
            <a:cxnLst/>
            <a:rect l="l" t="t" r="r" b="b"/>
            <a:pathLst>
              <a:path w="4297045" h="517525">
                <a:moveTo>
                  <a:pt x="4296745" y="0"/>
                </a:moveTo>
                <a:lnTo>
                  <a:pt x="0" y="0"/>
                </a:lnTo>
                <a:lnTo>
                  <a:pt x="0" y="481187"/>
                </a:lnTo>
                <a:lnTo>
                  <a:pt x="2867" y="495152"/>
                </a:lnTo>
                <a:lnTo>
                  <a:pt x="10590" y="506552"/>
                </a:lnTo>
                <a:lnTo>
                  <a:pt x="22020" y="514236"/>
                </a:lnTo>
                <a:lnTo>
                  <a:pt x="36004" y="517053"/>
                </a:lnTo>
                <a:lnTo>
                  <a:pt x="4260879" y="517053"/>
                </a:lnTo>
                <a:lnTo>
                  <a:pt x="4293928" y="495035"/>
                </a:lnTo>
                <a:lnTo>
                  <a:pt x="4296745" y="0"/>
                </a:lnTo>
                <a:close/>
              </a:path>
            </a:pathLst>
          </a:custGeom>
          <a:solidFill>
            <a:srgbClr val="F2F2FF"/>
          </a:solidFill>
        </p:spPr>
        <p:txBody>
          <a:bodyPr wrap="square" lIns="0" tIns="0" rIns="0" bIns="0" rtlCol="0"/>
          <a:lstStyle/>
          <a:p>
            <a:endParaRPr/>
          </a:p>
        </p:txBody>
      </p:sp>
      <p:sp>
        <p:nvSpPr>
          <p:cNvPr id="7" name="object 7"/>
          <p:cNvSpPr/>
          <p:nvPr/>
        </p:nvSpPr>
        <p:spPr>
          <a:xfrm>
            <a:off x="173747" y="1924978"/>
            <a:ext cx="4297045" cy="861694"/>
          </a:xfrm>
          <a:custGeom>
            <a:avLst/>
            <a:gdLst/>
            <a:ahLst/>
            <a:cxnLst/>
            <a:rect l="l" t="t" r="r" b="b"/>
            <a:pathLst>
              <a:path w="4297045" h="861694">
                <a:moveTo>
                  <a:pt x="4296745" y="0"/>
                </a:moveTo>
                <a:lnTo>
                  <a:pt x="0" y="0"/>
                </a:lnTo>
                <a:lnTo>
                  <a:pt x="0" y="825349"/>
                </a:lnTo>
                <a:lnTo>
                  <a:pt x="2867" y="839314"/>
                </a:lnTo>
                <a:lnTo>
                  <a:pt x="10590" y="850714"/>
                </a:lnTo>
                <a:lnTo>
                  <a:pt x="22020" y="858398"/>
                </a:lnTo>
                <a:lnTo>
                  <a:pt x="36004" y="861215"/>
                </a:lnTo>
                <a:lnTo>
                  <a:pt x="4260879" y="861215"/>
                </a:lnTo>
                <a:lnTo>
                  <a:pt x="4293928" y="839197"/>
                </a:lnTo>
                <a:lnTo>
                  <a:pt x="4296745" y="0"/>
                </a:lnTo>
                <a:close/>
              </a:path>
            </a:pathLst>
          </a:custGeom>
          <a:solidFill>
            <a:srgbClr val="F2F2FF"/>
          </a:solidFill>
        </p:spPr>
        <p:txBody>
          <a:bodyPr wrap="square" lIns="0" tIns="0" rIns="0" bIns="0" rtlCol="0"/>
          <a:lstStyle/>
          <a:p>
            <a:endParaRPr/>
          </a:p>
        </p:txBody>
      </p:sp>
      <p:sp>
        <p:nvSpPr>
          <p:cNvPr id="6" name="object 6"/>
          <p:cNvSpPr/>
          <p:nvPr/>
        </p:nvSpPr>
        <p:spPr>
          <a:xfrm>
            <a:off x="247651" y="1710101"/>
            <a:ext cx="4191000" cy="1087074"/>
          </a:xfrm>
          <a:custGeom>
            <a:avLst/>
            <a:gdLst/>
            <a:ahLst/>
            <a:cxnLst/>
            <a:rect l="l" t="t" r="r" b="b"/>
            <a:pathLst>
              <a:path w="4333240" h="1123950">
                <a:moveTo>
                  <a:pt x="4278739" y="0"/>
                </a:moveTo>
                <a:lnTo>
                  <a:pt x="53796" y="0"/>
                </a:lnTo>
                <a:lnTo>
                  <a:pt x="15747" y="15884"/>
                </a:lnTo>
                <a:lnTo>
                  <a:pt x="24" y="53821"/>
                </a:lnTo>
                <a:lnTo>
                  <a:pt x="0" y="1070084"/>
                </a:lnTo>
                <a:lnTo>
                  <a:pt x="1967" y="1084396"/>
                </a:lnTo>
                <a:lnTo>
                  <a:pt x="26790" y="1116550"/>
                </a:lnTo>
                <a:lnTo>
                  <a:pt x="53994" y="1123892"/>
                </a:lnTo>
                <a:lnTo>
                  <a:pt x="4278914" y="1123891"/>
                </a:lnTo>
                <a:lnTo>
                  <a:pt x="4316965" y="1108020"/>
                </a:lnTo>
                <a:lnTo>
                  <a:pt x="4332693" y="1070084"/>
                </a:lnTo>
                <a:lnTo>
                  <a:pt x="4332718" y="53821"/>
                </a:lnTo>
                <a:lnTo>
                  <a:pt x="4330751" y="39508"/>
                </a:lnTo>
                <a:lnTo>
                  <a:pt x="4305932" y="7345"/>
                </a:lnTo>
                <a:lnTo>
                  <a:pt x="4278739" y="0"/>
                </a:lnTo>
                <a:close/>
              </a:path>
            </a:pathLst>
          </a:custGeom>
          <a:noFill/>
        </p:spPr>
        <p:txBody>
          <a:bodyPr wrap="square" lIns="0" tIns="0" rIns="0" bIns="0" rtlCol="0"/>
          <a:lstStyle/>
          <a:p>
            <a:pPr marL="17780" algn="just">
              <a:lnSpc>
                <a:spcPct val="100000"/>
              </a:lnSpc>
            </a:pPr>
            <a:r>
              <a:rPr lang="de-DE" sz="1100" b="1" spc="-10" dirty="0" err="1">
                <a:solidFill>
                  <a:srgbClr val="FFFFFF"/>
                </a:solidFill>
                <a:latin typeface="Arial" charset="0"/>
                <a:ea typeface="Arial" charset="0"/>
                <a:cs typeface="Arial" charset="0"/>
              </a:rPr>
              <a:t>Filistruc</a:t>
            </a:r>
            <a:r>
              <a:rPr lang="de-DE" sz="1100" b="1" spc="-25" dirty="0" err="1">
                <a:solidFill>
                  <a:srgbClr val="FFFFFF"/>
                </a:solidFill>
                <a:latin typeface="Arial" charset="0"/>
                <a:ea typeface="Arial" charset="0"/>
                <a:cs typeface="Arial" charset="0"/>
              </a:rPr>
              <a:t>chi</a:t>
            </a:r>
            <a:r>
              <a:rPr lang="de-DE" sz="1100" b="1" spc="20" dirty="0">
                <a:solidFill>
                  <a:srgbClr val="FFFFFF"/>
                </a:solidFill>
                <a:latin typeface="Arial" charset="0"/>
                <a:ea typeface="Arial" charset="0"/>
                <a:cs typeface="Arial" charset="0"/>
              </a:rPr>
              <a:t> </a:t>
            </a:r>
            <a:r>
              <a:rPr lang="de-DE" sz="1100" b="1" spc="-100" dirty="0">
                <a:solidFill>
                  <a:srgbClr val="FFFFFF"/>
                </a:solidFill>
                <a:latin typeface="Arial" charset="0"/>
                <a:ea typeface="Arial" charset="0"/>
                <a:cs typeface="Arial" charset="0"/>
              </a:rPr>
              <a:t>e</a:t>
            </a:r>
            <a:r>
              <a:rPr lang="de-DE" sz="1100" b="1" spc="25" dirty="0">
                <a:solidFill>
                  <a:srgbClr val="FFFFFF"/>
                </a:solidFill>
                <a:latin typeface="Arial" charset="0"/>
                <a:ea typeface="Arial" charset="0"/>
                <a:cs typeface="Arial" charset="0"/>
              </a:rPr>
              <a:t>t</a:t>
            </a:r>
            <a:r>
              <a:rPr lang="de-DE" sz="1100" b="1" spc="15" dirty="0">
                <a:solidFill>
                  <a:srgbClr val="FFFFFF"/>
                </a:solidFill>
                <a:latin typeface="Arial" charset="0"/>
                <a:ea typeface="Arial" charset="0"/>
                <a:cs typeface="Arial" charset="0"/>
              </a:rPr>
              <a:t> </a:t>
            </a:r>
            <a:r>
              <a:rPr lang="de-DE" sz="1100" b="1" spc="-60" dirty="0">
                <a:solidFill>
                  <a:srgbClr val="FFFFFF"/>
                </a:solidFill>
                <a:latin typeface="Arial" charset="0"/>
                <a:ea typeface="Arial" charset="0"/>
                <a:cs typeface="Arial" charset="0"/>
              </a:rPr>
              <a:t>a</a:t>
            </a:r>
            <a:r>
              <a:rPr lang="de-DE" sz="1100" b="1" spc="-35" dirty="0">
                <a:solidFill>
                  <a:srgbClr val="FFFFFF"/>
                </a:solidFill>
                <a:latin typeface="Arial" charset="0"/>
                <a:ea typeface="Arial" charset="0"/>
                <a:cs typeface="Arial" charset="0"/>
              </a:rPr>
              <a:t>l.(2012)</a:t>
            </a:r>
            <a:endParaRPr lang="de-DE" sz="1100" b="1" dirty="0">
              <a:latin typeface="Arial" charset="0"/>
              <a:ea typeface="Arial" charset="0"/>
              <a:cs typeface="Arial" charset="0"/>
            </a:endParaRPr>
          </a:p>
          <a:p>
            <a:pPr>
              <a:lnSpc>
                <a:spcPct val="100000"/>
              </a:lnSpc>
              <a:spcBef>
                <a:spcPts val="20"/>
              </a:spcBef>
            </a:pPr>
            <a:endParaRPr lang="de-DE" sz="900" dirty="0">
              <a:latin typeface="Arial" charset="0"/>
              <a:ea typeface="Arial" charset="0"/>
              <a:cs typeface="Arial" charset="0"/>
            </a:endParaRPr>
          </a:p>
          <a:p>
            <a:pPr marL="12700" marR="5080" indent="635" algn="just">
              <a:lnSpc>
                <a:spcPct val="102600"/>
              </a:lnSpc>
            </a:pPr>
            <a:r>
              <a:rPr lang="de-DE" sz="1050" spc="65" dirty="0">
                <a:solidFill>
                  <a:srgbClr val="4747BC"/>
                </a:solidFill>
                <a:latin typeface="Arial" charset="0"/>
                <a:ea typeface="Arial" charset="0"/>
                <a:cs typeface="Arial" charset="0"/>
              </a:rPr>
              <a:t>A</a:t>
            </a:r>
            <a:r>
              <a:rPr lang="de-DE" sz="1050" spc="20" dirty="0">
                <a:solidFill>
                  <a:srgbClr val="4747BC"/>
                </a:solidFill>
                <a:latin typeface="Arial" charset="0"/>
                <a:ea typeface="Arial" charset="0"/>
                <a:cs typeface="Arial" charset="0"/>
              </a:rPr>
              <a:t> </a:t>
            </a:r>
            <a:r>
              <a:rPr lang="de-DE" sz="1050" spc="-30" dirty="0" err="1">
                <a:solidFill>
                  <a:srgbClr val="4747BC"/>
                </a:solidFill>
                <a:latin typeface="Arial" charset="0"/>
                <a:ea typeface="Arial" charset="0"/>
                <a:cs typeface="Arial" charset="0"/>
              </a:rPr>
              <a:t>ﬁrm</a:t>
            </a:r>
            <a:r>
              <a:rPr lang="de-DE" sz="1050" spc="20" dirty="0">
                <a:solidFill>
                  <a:srgbClr val="4747BC"/>
                </a:solidFill>
                <a:latin typeface="Arial" charset="0"/>
                <a:ea typeface="Arial" charset="0"/>
                <a:cs typeface="Arial" charset="0"/>
              </a:rPr>
              <a:t> </a:t>
            </a:r>
            <a:r>
              <a:rPr lang="de-DE" sz="1050" spc="-25" dirty="0">
                <a:solidFill>
                  <a:srgbClr val="4747BC"/>
                </a:solidFill>
                <a:latin typeface="Arial" charset="0"/>
                <a:ea typeface="Arial" charset="0"/>
                <a:cs typeface="Arial" charset="0"/>
              </a:rPr>
              <a:t>in</a:t>
            </a:r>
            <a:r>
              <a:rPr lang="de-DE" sz="1050" spc="15" dirty="0">
                <a:solidFill>
                  <a:srgbClr val="4747BC"/>
                </a:solidFill>
                <a:latin typeface="Arial" charset="0"/>
                <a:ea typeface="Arial" charset="0"/>
                <a:cs typeface="Arial" charset="0"/>
              </a:rPr>
              <a:t> </a:t>
            </a:r>
            <a:r>
              <a:rPr lang="de-DE" sz="1050" spc="-55" dirty="0">
                <a:solidFill>
                  <a:srgbClr val="4747BC"/>
                </a:solidFill>
                <a:latin typeface="Arial" charset="0"/>
                <a:ea typeface="Arial" charset="0"/>
                <a:cs typeface="Arial" charset="0"/>
              </a:rPr>
              <a:t>a</a:t>
            </a:r>
            <a:r>
              <a:rPr lang="de-DE" sz="1050" spc="20" dirty="0">
                <a:solidFill>
                  <a:srgbClr val="4747BC"/>
                </a:solidFill>
                <a:latin typeface="Arial" charset="0"/>
                <a:ea typeface="Arial" charset="0"/>
                <a:cs typeface="Arial" charset="0"/>
              </a:rPr>
              <a:t> </a:t>
            </a:r>
            <a:r>
              <a:rPr lang="de-DE" sz="1050" b="1" spc="35" dirty="0" err="1">
                <a:solidFill>
                  <a:srgbClr val="4747BC"/>
                </a:solidFill>
                <a:latin typeface="Arial" charset="0"/>
                <a:ea typeface="Arial" charset="0"/>
                <a:cs typeface="Arial" charset="0"/>
              </a:rPr>
              <a:t>t</a:t>
            </a:r>
            <a:r>
              <a:rPr lang="de-DE" sz="1050" b="1" spc="-90" dirty="0" err="1">
                <a:solidFill>
                  <a:srgbClr val="4747BC"/>
                </a:solidFill>
                <a:latin typeface="Arial" charset="0"/>
                <a:ea typeface="Arial" charset="0"/>
                <a:cs typeface="Arial" charset="0"/>
              </a:rPr>
              <a:t>w</a:t>
            </a:r>
            <a:r>
              <a:rPr lang="de-DE" sz="1050" b="1" spc="-60" dirty="0" err="1">
                <a:solidFill>
                  <a:srgbClr val="4747BC"/>
                </a:solidFill>
                <a:latin typeface="Arial" charset="0"/>
                <a:ea typeface="Arial" charset="0"/>
                <a:cs typeface="Arial" charset="0"/>
              </a:rPr>
              <a:t>o-sided</a:t>
            </a:r>
            <a:r>
              <a:rPr lang="de-DE" sz="1050" b="1" spc="90" dirty="0">
                <a:solidFill>
                  <a:srgbClr val="4747BC"/>
                </a:solidFill>
                <a:latin typeface="Arial" charset="0"/>
                <a:ea typeface="Arial" charset="0"/>
                <a:cs typeface="Arial" charset="0"/>
              </a:rPr>
              <a:t> </a:t>
            </a:r>
            <a:r>
              <a:rPr lang="de-DE" sz="1050" b="1" spc="-50" dirty="0" err="1">
                <a:solidFill>
                  <a:srgbClr val="4747BC"/>
                </a:solidFill>
                <a:latin typeface="Arial" charset="0"/>
                <a:ea typeface="Arial" charset="0"/>
                <a:cs typeface="Arial" charset="0"/>
              </a:rPr>
              <a:t>m</a:t>
            </a:r>
            <a:r>
              <a:rPr lang="de-DE" sz="1050" b="1" spc="-70" dirty="0" err="1">
                <a:solidFill>
                  <a:srgbClr val="4747BC"/>
                </a:solidFill>
                <a:latin typeface="Arial" charset="0"/>
                <a:ea typeface="Arial" charset="0"/>
                <a:cs typeface="Arial" charset="0"/>
              </a:rPr>
              <a:t>a</a:t>
            </a:r>
            <a:r>
              <a:rPr lang="de-DE" sz="1050" b="1" spc="-30" dirty="0" err="1">
                <a:solidFill>
                  <a:srgbClr val="4747BC"/>
                </a:solidFill>
                <a:latin typeface="Arial" charset="0"/>
                <a:ea typeface="Arial" charset="0"/>
                <a:cs typeface="Arial" charset="0"/>
              </a:rPr>
              <a:t>r</a:t>
            </a:r>
            <a:r>
              <a:rPr lang="de-DE" sz="1050" b="1" spc="-75" dirty="0" err="1">
                <a:solidFill>
                  <a:srgbClr val="4747BC"/>
                </a:solidFill>
                <a:latin typeface="Arial" charset="0"/>
                <a:ea typeface="Arial" charset="0"/>
                <a:cs typeface="Arial" charset="0"/>
              </a:rPr>
              <a:t>k</a:t>
            </a:r>
            <a:r>
              <a:rPr lang="de-DE" sz="1050" b="1" spc="5" dirty="0" err="1">
                <a:solidFill>
                  <a:srgbClr val="4747BC"/>
                </a:solidFill>
                <a:latin typeface="Arial" charset="0"/>
                <a:ea typeface="Arial" charset="0"/>
                <a:cs typeface="Arial" charset="0"/>
              </a:rPr>
              <a:t>et</a:t>
            </a:r>
            <a:r>
              <a:rPr lang="de-DE" sz="1050" b="1" spc="55" dirty="0">
                <a:solidFill>
                  <a:srgbClr val="4747BC"/>
                </a:solidFill>
                <a:latin typeface="Arial" charset="0"/>
                <a:ea typeface="Arial" charset="0"/>
                <a:cs typeface="Arial" charset="0"/>
              </a:rPr>
              <a:t> </a:t>
            </a:r>
            <a:r>
              <a:rPr lang="de-DE" sz="1050" spc="-35" dirty="0" err="1">
                <a:solidFill>
                  <a:srgbClr val="4747BC"/>
                </a:solidFill>
                <a:latin typeface="Arial" charset="0"/>
                <a:ea typeface="Arial" charset="0"/>
                <a:cs typeface="Arial" charset="0"/>
              </a:rPr>
              <a:t>is</a:t>
            </a:r>
            <a:r>
              <a:rPr lang="de-DE" sz="1050" spc="15" dirty="0">
                <a:solidFill>
                  <a:srgbClr val="4747BC"/>
                </a:solidFill>
                <a:latin typeface="Arial" charset="0"/>
                <a:ea typeface="Arial" charset="0"/>
                <a:cs typeface="Arial" charset="0"/>
              </a:rPr>
              <a:t> </a:t>
            </a:r>
            <a:r>
              <a:rPr lang="de-DE" sz="1050" spc="-65" dirty="0">
                <a:solidFill>
                  <a:srgbClr val="4747BC"/>
                </a:solidFill>
                <a:latin typeface="Arial" charset="0"/>
                <a:ea typeface="Arial" charset="0"/>
                <a:cs typeface="Arial" charset="0"/>
              </a:rPr>
              <a:t>[...]</a:t>
            </a:r>
            <a:r>
              <a:rPr lang="de-DE" sz="1050" spc="140" dirty="0">
                <a:solidFill>
                  <a:srgbClr val="4747BC"/>
                </a:solidFill>
                <a:latin typeface="Arial" charset="0"/>
                <a:ea typeface="Arial" charset="0"/>
                <a:cs typeface="Arial" charset="0"/>
              </a:rPr>
              <a:t> </a:t>
            </a:r>
            <a:r>
              <a:rPr lang="de-DE" sz="1050" spc="-65" dirty="0" err="1">
                <a:solidFill>
                  <a:srgbClr val="4747BC"/>
                </a:solidFill>
                <a:latin typeface="Arial" charset="0"/>
                <a:ea typeface="Arial" charset="0"/>
                <a:cs typeface="Arial" charset="0"/>
              </a:rPr>
              <a:t>sa</a:t>
            </a:r>
            <a:r>
              <a:rPr lang="de-DE" sz="1050" spc="-20" dirty="0" err="1">
                <a:solidFill>
                  <a:srgbClr val="4747BC"/>
                </a:solidFill>
                <a:latin typeface="Arial" charset="0"/>
                <a:ea typeface="Arial" charset="0"/>
                <a:cs typeface="Arial" charset="0"/>
              </a:rPr>
              <a:t>id</a:t>
            </a:r>
            <a:r>
              <a:rPr lang="de-DE" sz="1050" spc="20" dirty="0">
                <a:solidFill>
                  <a:srgbClr val="4747BC"/>
                </a:solidFill>
                <a:latin typeface="Arial" charset="0"/>
                <a:ea typeface="Arial" charset="0"/>
                <a:cs typeface="Arial" charset="0"/>
              </a:rPr>
              <a:t> </a:t>
            </a:r>
            <a:r>
              <a:rPr lang="de-DE" sz="1050" spc="-10" dirty="0" err="1">
                <a:solidFill>
                  <a:srgbClr val="4747BC"/>
                </a:solidFill>
                <a:latin typeface="Arial" charset="0"/>
                <a:ea typeface="Arial" charset="0"/>
                <a:cs typeface="Arial" charset="0"/>
              </a:rPr>
              <a:t>to</a:t>
            </a:r>
            <a:r>
              <a:rPr lang="de-DE" sz="1050" spc="15" dirty="0">
                <a:solidFill>
                  <a:srgbClr val="4747BC"/>
                </a:solidFill>
                <a:latin typeface="Arial" charset="0"/>
                <a:ea typeface="Arial" charset="0"/>
                <a:cs typeface="Arial" charset="0"/>
              </a:rPr>
              <a:t> </a:t>
            </a:r>
            <a:r>
              <a:rPr lang="de-DE" sz="1050" spc="-55" dirty="0" err="1">
                <a:solidFill>
                  <a:srgbClr val="4747BC"/>
                </a:solidFill>
                <a:latin typeface="Arial" charset="0"/>
                <a:ea typeface="Arial" charset="0"/>
                <a:cs typeface="Arial" charset="0"/>
              </a:rPr>
              <a:t>a</a:t>
            </a:r>
            <a:r>
              <a:rPr lang="de-DE" sz="1050" spc="-25" dirty="0" err="1">
                <a:solidFill>
                  <a:srgbClr val="4747BC"/>
                </a:solidFill>
                <a:latin typeface="Arial" charset="0"/>
                <a:ea typeface="Arial" charset="0"/>
                <a:cs typeface="Arial" charset="0"/>
              </a:rPr>
              <a:t>c</a:t>
            </a:r>
            <a:r>
              <a:rPr lang="de-DE" sz="1050" spc="25" dirty="0" err="1">
                <a:solidFill>
                  <a:srgbClr val="4747BC"/>
                </a:solidFill>
                <a:latin typeface="Arial" charset="0"/>
                <a:ea typeface="Arial" charset="0"/>
                <a:cs typeface="Arial" charset="0"/>
              </a:rPr>
              <a:t>t</a:t>
            </a:r>
            <a:r>
              <a:rPr lang="de-DE" sz="1050" spc="15" dirty="0">
                <a:solidFill>
                  <a:srgbClr val="4747BC"/>
                </a:solidFill>
                <a:latin typeface="Arial" charset="0"/>
                <a:ea typeface="Arial" charset="0"/>
                <a:cs typeface="Arial" charset="0"/>
              </a:rPr>
              <a:t> </a:t>
            </a:r>
            <a:r>
              <a:rPr lang="de-DE" sz="1050" spc="-55" dirty="0" err="1">
                <a:solidFill>
                  <a:srgbClr val="4747BC"/>
                </a:solidFill>
                <a:latin typeface="Arial" charset="0"/>
                <a:ea typeface="Arial" charset="0"/>
                <a:cs typeface="Arial" charset="0"/>
              </a:rPr>
              <a:t>a</a:t>
            </a:r>
            <a:r>
              <a:rPr lang="de-DE" sz="1050" spc="-75" dirty="0" err="1">
                <a:solidFill>
                  <a:srgbClr val="4747BC"/>
                </a:solidFill>
                <a:latin typeface="Arial" charset="0"/>
                <a:ea typeface="Arial" charset="0"/>
                <a:cs typeface="Arial" charset="0"/>
              </a:rPr>
              <a:t>s</a:t>
            </a:r>
            <a:r>
              <a:rPr lang="de-DE" sz="1050" spc="15" dirty="0">
                <a:solidFill>
                  <a:srgbClr val="4747BC"/>
                </a:solidFill>
                <a:latin typeface="Arial" charset="0"/>
                <a:ea typeface="Arial" charset="0"/>
                <a:cs typeface="Arial" charset="0"/>
              </a:rPr>
              <a:t> </a:t>
            </a:r>
            <a:r>
              <a:rPr lang="de-DE" sz="1050" spc="-55" dirty="0">
                <a:solidFill>
                  <a:srgbClr val="4747BC"/>
                </a:solidFill>
                <a:latin typeface="Arial" charset="0"/>
                <a:ea typeface="Arial" charset="0"/>
                <a:cs typeface="Arial" charset="0"/>
              </a:rPr>
              <a:t>a</a:t>
            </a:r>
            <a:r>
              <a:rPr lang="de-DE" sz="1050" spc="15" dirty="0">
                <a:solidFill>
                  <a:srgbClr val="4747BC"/>
                </a:solidFill>
                <a:latin typeface="Arial" charset="0"/>
                <a:ea typeface="Arial" charset="0"/>
                <a:cs typeface="Arial" charset="0"/>
              </a:rPr>
              <a:t> </a:t>
            </a:r>
            <a:r>
              <a:rPr lang="de-DE" sz="1050" b="1" spc="-45" dirty="0" err="1">
                <a:solidFill>
                  <a:srgbClr val="4747BC"/>
                </a:solidFill>
                <a:latin typeface="Arial" charset="0"/>
                <a:ea typeface="Arial" charset="0"/>
                <a:cs typeface="Arial" charset="0"/>
              </a:rPr>
              <a:t>pl</a:t>
            </a:r>
            <a:r>
              <a:rPr lang="de-DE" sz="1050" b="1" spc="-10" dirty="0" err="1">
                <a:solidFill>
                  <a:srgbClr val="4747BC"/>
                </a:solidFill>
                <a:latin typeface="Arial" charset="0"/>
                <a:ea typeface="Arial" charset="0"/>
                <a:cs typeface="Arial" charset="0"/>
              </a:rPr>
              <a:t>atf</a:t>
            </a:r>
            <a:r>
              <a:rPr lang="de-DE" sz="1050" b="1" spc="-50" dirty="0" err="1">
                <a:solidFill>
                  <a:srgbClr val="4747BC"/>
                </a:solidFill>
                <a:latin typeface="Arial" charset="0"/>
                <a:ea typeface="Arial" charset="0"/>
                <a:cs typeface="Arial" charset="0"/>
              </a:rPr>
              <a:t>o</a:t>
            </a:r>
            <a:r>
              <a:rPr lang="de-DE" sz="1050" b="1" spc="-30" dirty="0" err="1">
                <a:solidFill>
                  <a:srgbClr val="4747BC"/>
                </a:solidFill>
                <a:latin typeface="Arial" charset="0"/>
                <a:ea typeface="Arial" charset="0"/>
                <a:cs typeface="Arial" charset="0"/>
              </a:rPr>
              <a:t>r</a:t>
            </a:r>
            <a:r>
              <a:rPr lang="de-DE" sz="1050" b="1" spc="-40" dirty="0" err="1">
                <a:solidFill>
                  <a:srgbClr val="4747BC"/>
                </a:solidFill>
                <a:latin typeface="Arial" charset="0"/>
                <a:ea typeface="Arial" charset="0"/>
                <a:cs typeface="Arial" charset="0"/>
              </a:rPr>
              <a:t>m</a:t>
            </a:r>
            <a:r>
              <a:rPr lang="de-DE" sz="1050" b="1" spc="55" dirty="0">
                <a:solidFill>
                  <a:srgbClr val="4747BC"/>
                </a:solidFill>
                <a:latin typeface="Arial" charset="0"/>
                <a:ea typeface="Arial" charset="0"/>
                <a:cs typeface="Arial" charset="0"/>
              </a:rPr>
              <a:t> </a:t>
            </a:r>
            <a:r>
              <a:rPr lang="de-DE" sz="1050" spc="-55" dirty="0" err="1">
                <a:solidFill>
                  <a:srgbClr val="4747BC"/>
                </a:solidFill>
                <a:latin typeface="Arial" charset="0"/>
                <a:ea typeface="Arial" charset="0"/>
                <a:cs typeface="Arial" charset="0"/>
              </a:rPr>
              <a:t>a</a:t>
            </a:r>
            <a:r>
              <a:rPr lang="de-DE" sz="1050" spc="-50" dirty="0" err="1">
                <a:solidFill>
                  <a:srgbClr val="4747BC"/>
                </a:solidFill>
                <a:latin typeface="Arial" charset="0"/>
                <a:ea typeface="Arial" charset="0"/>
                <a:cs typeface="Arial" charset="0"/>
              </a:rPr>
              <a:t>nd</a:t>
            </a:r>
            <a:r>
              <a:rPr lang="de-DE" sz="1050" spc="-30" dirty="0">
                <a:solidFill>
                  <a:srgbClr val="4747BC"/>
                </a:solidFill>
                <a:latin typeface="Arial" charset="0"/>
                <a:ea typeface="Arial" charset="0"/>
                <a:cs typeface="Arial" charset="0"/>
              </a:rPr>
              <a:t> </a:t>
            </a:r>
            <a:r>
              <a:rPr lang="de-DE" sz="1050" spc="-5" dirty="0" err="1">
                <a:solidFill>
                  <a:srgbClr val="4747BC"/>
                </a:solidFill>
                <a:latin typeface="Arial" charset="0"/>
                <a:ea typeface="Arial" charset="0"/>
                <a:cs typeface="Arial" charset="0"/>
              </a:rPr>
              <a:t>to</a:t>
            </a:r>
            <a:r>
              <a:rPr lang="de-DE" sz="1050" spc="95" dirty="0">
                <a:solidFill>
                  <a:srgbClr val="4747BC"/>
                </a:solidFill>
                <a:latin typeface="Arial" charset="0"/>
                <a:ea typeface="Arial" charset="0"/>
                <a:cs typeface="Arial" charset="0"/>
              </a:rPr>
              <a:t> </a:t>
            </a:r>
            <a:r>
              <a:rPr lang="de-DE" sz="1050" spc="-60" dirty="0" err="1">
                <a:solidFill>
                  <a:srgbClr val="4747BC"/>
                </a:solidFill>
                <a:latin typeface="Arial" charset="0"/>
                <a:ea typeface="Arial" charset="0"/>
                <a:cs typeface="Arial" charset="0"/>
              </a:rPr>
              <a:t>some</a:t>
            </a:r>
            <a:r>
              <a:rPr lang="de-DE" sz="1050" spc="-45" dirty="0" err="1">
                <a:solidFill>
                  <a:srgbClr val="4747BC"/>
                </a:solidFill>
                <a:latin typeface="Arial" charset="0"/>
                <a:ea typeface="Arial" charset="0"/>
                <a:cs typeface="Arial" charset="0"/>
              </a:rPr>
              <a:t>h</a:t>
            </a:r>
            <a:r>
              <a:rPr lang="de-DE" sz="1050" spc="-75" dirty="0" err="1">
                <a:solidFill>
                  <a:srgbClr val="4747BC"/>
                </a:solidFill>
                <a:latin typeface="Arial" charset="0"/>
                <a:ea typeface="Arial" charset="0"/>
                <a:cs typeface="Arial" charset="0"/>
              </a:rPr>
              <a:t>o</a:t>
            </a:r>
            <a:r>
              <a:rPr lang="de-DE" sz="1050" spc="-60" dirty="0" err="1">
                <a:solidFill>
                  <a:srgbClr val="4747BC"/>
                </a:solidFill>
                <a:latin typeface="Arial" charset="0"/>
                <a:ea typeface="Arial" charset="0"/>
                <a:cs typeface="Arial" charset="0"/>
              </a:rPr>
              <a:t>w</a:t>
            </a:r>
            <a:r>
              <a:rPr lang="de-DE" sz="1050" spc="95" dirty="0">
                <a:solidFill>
                  <a:srgbClr val="4747BC"/>
                </a:solidFill>
                <a:latin typeface="Arial" charset="0"/>
                <a:ea typeface="Arial" charset="0"/>
                <a:cs typeface="Arial" charset="0"/>
              </a:rPr>
              <a:t> </a:t>
            </a:r>
            <a:r>
              <a:rPr lang="de-DE" sz="1050" spc="-20" dirty="0" err="1">
                <a:solidFill>
                  <a:srgbClr val="4747BC"/>
                </a:solidFill>
                <a:latin typeface="Arial" charset="0"/>
                <a:ea typeface="Arial" charset="0"/>
                <a:cs typeface="Arial" charset="0"/>
              </a:rPr>
              <a:t>c</a:t>
            </a:r>
            <a:r>
              <a:rPr lang="de-DE" sz="1050" spc="-55" dirty="0" err="1">
                <a:solidFill>
                  <a:srgbClr val="4747BC"/>
                </a:solidFill>
                <a:latin typeface="Arial" charset="0"/>
                <a:ea typeface="Arial" charset="0"/>
                <a:cs typeface="Arial" charset="0"/>
              </a:rPr>
              <a:t>onne</a:t>
            </a:r>
            <a:r>
              <a:rPr lang="de-DE" sz="1050" spc="-20" dirty="0" err="1">
                <a:solidFill>
                  <a:srgbClr val="4747BC"/>
                </a:solidFill>
                <a:latin typeface="Arial" charset="0"/>
                <a:ea typeface="Arial" charset="0"/>
                <a:cs typeface="Arial" charset="0"/>
              </a:rPr>
              <a:t>c</a:t>
            </a:r>
            <a:r>
              <a:rPr lang="de-DE" sz="1050" spc="30" dirty="0" err="1">
                <a:solidFill>
                  <a:srgbClr val="4747BC"/>
                </a:solidFill>
                <a:latin typeface="Arial" charset="0"/>
                <a:ea typeface="Arial" charset="0"/>
                <a:cs typeface="Arial" charset="0"/>
              </a:rPr>
              <a:t>t</a:t>
            </a:r>
            <a:r>
              <a:rPr lang="de-DE" sz="1050" spc="95" dirty="0">
                <a:solidFill>
                  <a:srgbClr val="4747BC"/>
                </a:solidFill>
                <a:latin typeface="Arial" charset="0"/>
                <a:ea typeface="Arial" charset="0"/>
                <a:cs typeface="Arial" charset="0"/>
              </a:rPr>
              <a:t> </a:t>
            </a:r>
            <a:r>
              <a:rPr lang="de-DE" sz="1050" spc="-15" dirty="0" err="1">
                <a:solidFill>
                  <a:srgbClr val="4747BC"/>
                </a:solidFill>
                <a:latin typeface="Arial" charset="0"/>
                <a:ea typeface="Arial" charset="0"/>
                <a:cs typeface="Arial" charset="0"/>
              </a:rPr>
              <a:t>distin</a:t>
            </a:r>
            <a:r>
              <a:rPr lang="de-DE" sz="1050" spc="-25" dirty="0" err="1">
                <a:solidFill>
                  <a:srgbClr val="4747BC"/>
                </a:solidFill>
                <a:latin typeface="Arial" charset="0"/>
                <a:ea typeface="Arial" charset="0"/>
                <a:cs typeface="Arial" charset="0"/>
              </a:rPr>
              <a:t>c</a:t>
            </a:r>
            <a:r>
              <a:rPr lang="de-DE" sz="1050" spc="30" dirty="0" err="1">
                <a:solidFill>
                  <a:srgbClr val="4747BC"/>
                </a:solidFill>
                <a:latin typeface="Arial" charset="0"/>
                <a:ea typeface="Arial" charset="0"/>
                <a:cs typeface="Arial" charset="0"/>
              </a:rPr>
              <a:t>t</a:t>
            </a:r>
            <a:r>
              <a:rPr lang="de-DE" sz="1050" spc="95" dirty="0">
                <a:solidFill>
                  <a:srgbClr val="4747BC"/>
                </a:solidFill>
                <a:latin typeface="Arial" charset="0"/>
                <a:ea typeface="Arial" charset="0"/>
                <a:cs typeface="Arial" charset="0"/>
              </a:rPr>
              <a:t> </a:t>
            </a:r>
            <a:r>
              <a:rPr lang="de-DE" sz="1050" spc="-20" dirty="0">
                <a:solidFill>
                  <a:srgbClr val="4747BC"/>
                </a:solidFill>
                <a:latin typeface="Arial" charset="0"/>
                <a:ea typeface="Arial" charset="0"/>
                <a:cs typeface="Arial" charset="0"/>
              </a:rPr>
              <a:t>but</a:t>
            </a:r>
            <a:r>
              <a:rPr lang="de-DE" sz="1050" spc="95" dirty="0">
                <a:solidFill>
                  <a:srgbClr val="4747BC"/>
                </a:solidFill>
                <a:latin typeface="Arial" charset="0"/>
                <a:ea typeface="Arial" charset="0"/>
                <a:cs typeface="Arial" charset="0"/>
              </a:rPr>
              <a:t> </a:t>
            </a:r>
            <a:r>
              <a:rPr lang="de-DE" sz="1050" spc="-25" dirty="0">
                <a:solidFill>
                  <a:srgbClr val="4747BC"/>
                </a:solidFill>
                <a:latin typeface="Arial" charset="0"/>
                <a:ea typeface="Arial" charset="0"/>
                <a:cs typeface="Arial" charset="0"/>
              </a:rPr>
              <a:t>int</a:t>
            </a:r>
            <a:r>
              <a:rPr lang="de-DE" sz="1050" spc="-35" dirty="0">
                <a:solidFill>
                  <a:srgbClr val="4747BC"/>
                </a:solidFill>
                <a:latin typeface="Arial" charset="0"/>
                <a:ea typeface="Arial" charset="0"/>
                <a:cs typeface="Arial" charset="0"/>
              </a:rPr>
              <a:t>e</a:t>
            </a:r>
            <a:r>
              <a:rPr lang="de-DE" sz="1050" spc="-50" dirty="0">
                <a:solidFill>
                  <a:srgbClr val="4747BC"/>
                </a:solidFill>
                <a:latin typeface="Arial" charset="0"/>
                <a:ea typeface="Arial" charset="0"/>
                <a:cs typeface="Arial" charset="0"/>
              </a:rPr>
              <a:t>rde</a:t>
            </a:r>
            <a:r>
              <a:rPr lang="de-DE" sz="1050" spc="-10" dirty="0">
                <a:solidFill>
                  <a:srgbClr val="4747BC"/>
                </a:solidFill>
                <a:latin typeface="Arial" charset="0"/>
                <a:ea typeface="Arial" charset="0"/>
                <a:cs typeface="Arial" charset="0"/>
              </a:rPr>
              <a:t>p</a:t>
            </a:r>
            <a:r>
              <a:rPr lang="de-DE" sz="1050" spc="-90" dirty="0">
                <a:solidFill>
                  <a:srgbClr val="4747BC"/>
                </a:solidFill>
                <a:latin typeface="Arial" charset="0"/>
                <a:ea typeface="Arial" charset="0"/>
                <a:cs typeface="Arial" charset="0"/>
              </a:rPr>
              <a:t>e</a:t>
            </a:r>
            <a:r>
              <a:rPr lang="de-DE" sz="1050" spc="-55" dirty="0">
                <a:solidFill>
                  <a:srgbClr val="4747BC"/>
                </a:solidFill>
                <a:latin typeface="Arial" charset="0"/>
                <a:ea typeface="Arial" charset="0"/>
                <a:cs typeface="Arial" charset="0"/>
              </a:rPr>
              <a:t>nde</a:t>
            </a:r>
            <a:r>
              <a:rPr lang="de-DE" sz="1050" spc="-5" dirty="0">
                <a:solidFill>
                  <a:srgbClr val="4747BC"/>
                </a:solidFill>
                <a:latin typeface="Arial" charset="0"/>
                <a:ea typeface="Arial" charset="0"/>
                <a:cs typeface="Arial" charset="0"/>
              </a:rPr>
              <a:t>nt</a:t>
            </a:r>
            <a:r>
              <a:rPr lang="de-DE" sz="1050" spc="95" dirty="0">
                <a:solidFill>
                  <a:srgbClr val="4747BC"/>
                </a:solidFill>
                <a:latin typeface="Arial" charset="0"/>
                <a:ea typeface="Arial" charset="0"/>
                <a:cs typeface="Arial" charset="0"/>
              </a:rPr>
              <a:t> </a:t>
            </a:r>
            <a:r>
              <a:rPr lang="de-DE" sz="1050" spc="-20" dirty="0" err="1">
                <a:solidFill>
                  <a:srgbClr val="4747BC"/>
                </a:solidFill>
                <a:latin typeface="Arial" charset="0"/>
                <a:ea typeface="Arial" charset="0"/>
                <a:cs typeface="Arial" charset="0"/>
              </a:rPr>
              <a:t>c</a:t>
            </a:r>
            <a:r>
              <a:rPr lang="de-DE" sz="1050" spc="-45" dirty="0" err="1">
                <a:solidFill>
                  <a:srgbClr val="4747BC"/>
                </a:solidFill>
                <a:latin typeface="Arial" charset="0"/>
                <a:ea typeface="Arial" charset="0"/>
                <a:cs typeface="Arial" charset="0"/>
              </a:rPr>
              <a:t>ustom</a:t>
            </a:r>
            <a:r>
              <a:rPr lang="de-DE" sz="1050" spc="-50" dirty="0" err="1">
                <a:solidFill>
                  <a:srgbClr val="4747BC"/>
                </a:solidFill>
                <a:latin typeface="Arial" charset="0"/>
                <a:ea typeface="Arial" charset="0"/>
                <a:cs typeface="Arial" charset="0"/>
              </a:rPr>
              <a:t>e</a:t>
            </a:r>
            <a:r>
              <a:rPr lang="de-DE" sz="1050" spc="-20" dirty="0" err="1">
                <a:solidFill>
                  <a:srgbClr val="4747BC"/>
                </a:solidFill>
                <a:latin typeface="Arial" charset="0"/>
                <a:ea typeface="Arial" charset="0"/>
                <a:cs typeface="Arial" charset="0"/>
              </a:rPr>
              <a:t>r</a:t>
            </a:r>
            <a:r>
              <a:rPr lang="de-DE" sz="1050" spc="95" dirty="0">
                <a:solidFill>
                  <a:srgbClr val="4747BC"/>
                </a:solidFill>
                <a:latin typeface="Arial" charset="0"/>
                <a:ea typeface="Arial" charset="0"/>
                <a:cs typeface="Arial" charset="0"/>
              </a:rPr>
              <a:t> </a:t>
            </a:r>
            <a:r>
              <a:rPr lang="de-DE" sz="1050" spc="-45" dirty="0" err="1">
                <a:solidFill>
                  <a:srgbClr val="4747BC"/>
                </a:solidFill>
                <a:latin typeface="Arial" charset="0"/>
                <a:ea typeface="Arial" charset="0"/>
                <a:cs typeface="Arial" charset="0"/>
              </a:rPr>
              <a:t>groups</a:t>
            </a:r>
            <a:r>
              <a:rPr lang="de-DE" sz="1050" spc="-30" dirty="0">
                <a:solidFill>
                  <a:srgbClr val="4747BC"/>
                </a:solidFill>
                <a:latin typeface="Arial" charset="0"/>
                <a:ea typeface="Arial" charset="0"/>
                <a:cs typeface="Arial" charset="0"/>
              </a:rPr>
              <a:t> </a:t>
            </a:r>
            <a:r>
              <a:rPr lang="de-DE" sz="1050" spc="-35" dirty="0">
                <a:solidFill>
                  <a:srgbClr val="4747BC"/>
                </a:solidFill>
                <a:latin typeface="Arial" charset="0"/>
                <a:ea typeface="Arial" charset="0"/>
                <a:cs typeface="Arial" charset="0"/>
              </a:rPr>
              <a:t>(</a:t>
            </a:r>
            <a:r>
              <a:rPr lang="de-DE" sz="1050" spc="-35" dirty="0" err="1">
                <a:solidFill>
                  <a:srgbClr val="4747BC"/>
                </a:solidFill>
                <a:latin typeface="Arial" charset="0"/>
                <a:ea typeface="Arial" charset="0"/>
                <a:cs typeface="Arial" charset="0"/>
              </a:rPr>
              <a:t>the</a:t>
            </a:r>
            <a:r>
              <a:rPr lang="de-DE" sz="1050" spc="15" dirty="0">
                <a:solidFill>
                  <a:srgbClr val="4747BC"/>
                </a:solidFill>
                <a:latin typeface="Arial" charset="0"/>
                <a:ea typeface="Arial" charset="0"/>
                <a:cs typeface="Arial" charset="0"/>
              </a:rPr>
              <a:t> </a:t>
            </a:r>
            <a:r>
              <a:rPr lang="de-DE" sz="1050" spc="-55" dirty="0">
                <a:solidFill>
                  <a:srgbClr val="4747BC"/>
                </a:solidFill>
                <a:latin typeface="Arial" charset="0"/>
                <a:ea typeface="Arial" charset="0"/>
                <a:cs typeface="Arial" charset="0"/>
              </a:rPr>
              <a:t>so-</a:t>
            </a:r>
            <a:r>
              <a:rPr lang="de-DE" sz="1050" spc="-55" dirty="0" err="1">
                <a:solidFill>
                  <a:srgbClr val="4747BC"/>
                </a:solidFill>
                <a:latin typeface="Arial" charset="0"/>
                <a:ea typeface="Arial" charset="0"/>
                <a:cs typeface="Arial" charset="0"/>
              </a:rPr>
              <a:t>ca</a:t>
            </a:r>
            <a:r>
              <a:rPr lang="de-DE" sz="1050" spc="-35" dirty="0" err="1">
                <a:solidFill>
                  <a:srgbClr val="4747BC"/>
                </a:solidFill>
                <a:latin typeface="Arial" charset="0"/>
                <a:ea typeface="Arial" charset="0"/>
                <a:cs typeface="Arial" charset="0"/>
              </a:rPr>
              <a:t>lled</a:t>
            </a:r>
            <a:r>
              <a:rPr lang="de-DE" sz="1050" spc="20" dirty="0">
                <a:solidFill>
                  <a:srgbClr val="4747BC"/>
                </a:solidFill>
                <a:latin typeface="Arial" charset="0"/>
                <a:ea typeface="Arial" charset="0"/>
                <a:cs typeface="Arial" charset="0"/>
              </a:rPr>
              <a:t> </a:t>
            </a:r>
            <a:r>
              <a:rPr lang="de-DE" sz="1050" spc="-30" dirty="0">
                <a:solidFill>
                  <a:srgbClr val="4747BC"/>
                </a:solidFill>
                <a:latin typeface="Arial" charset="0"/>
                <a:ea typeface="Arial" charset="0"/>
                <a:cs typeface="Arial" charset="0"/>
              </a:rPr>
              <a:t>“</a:t>
            </a:r>
            <a:r>
              <a:rPr lang="de-DE" sz="1050" spc="-30" dirty="0" err="1">
                <a:solidFill>
                  <a:srgbClr val="4747BC"/>
                </a:solidFill>
                <a:latin typeface="Arial" charset="0"/>
                <a:ea typeface="Arial" charset="0"/>
                <a:cs typeface="Arial" charset="0"/>
              </a:rPr>
              <a:t>side</a:t>
            </a:r>
            <a:r>
              <a:rPr lang="de-DE" sz="1050" spc="-80" dirty="0" err="1">
                <a:solidFill>
                  <a:srgbClr val="4747BC"/>
                </a:solidFill>
                <a:latin typeface="Arial" charset="0"/>
                <a:ea typeface="Arial" charset="0"/>
                <a:cs typeface="Arial" charset="0"/>
              </a:rPr>
              <a:t>s</a:t>
            </a:r>
            <a:r>
              <a:rPr lang="de-DE" sz="1050" spc="30" dirty="0">
                <a:solidFill>
                  <a:srgbClr val="4747BC"/>
                </a:solidFill>
                <a:latin typeface="Arial" charset="0"/>
                <a:ea typeface="Arial" charset="0"/>
                <a:cs typeface="Arial" charset="0"/>
              </a:rPr>
              <a:t>”)</a:t>
            </a:r>
            <a:r>
              <a:rPr lang="de-DE" sz="1050" spc="15" dirty="0">
                <a:solidFill>
                  <a:srgbClr val="4747BC"/>
                </a:solidFill>
                <a:latin typeface="Arial" charset="0"/>
                <a:ea typeface="Arial" charset="0"/>
                <a:cs typeface="Arial" charset="0"/>
              </a:rPr>
              <a:t> </a:t>
            </a:r>
            <a:r>
              <a:rPr lang="de-DE" sz="1050" spc="-30" dirty="0">
                <a:solidFill>
                  <a:srgbClr val="4747BC"/>
                </a:solidFill>
                <a:latin typeface="Arial" charset="0"/>
                <a:ea typeface="Arial" charset="0"/>
                <a:cs typeface="Arial" charset="0"/>
              </a:rPr>
              <a:t>in</a:t>
            </a:r>
            <a:r>
              <a:rPr lang="de-DE" sz="1050" spc="20" dirty="0">
                <a:solidFill>
                  <a:srgbClr val="4747BC"/>
                </a:solidFill>
                <a:latin typeface="Arial" charset="0"/>
                <a:ea typeface="Arial" charset="0"/>
                <a:cs typeface="Arial" charset="0"/>
              </a:rPr>
              <a:t> </a:t>
            </a:r>
            <a:r>
              <a:rPr lang="de-DE" sz="1050" spc="-60" dirty="0">
                <a:solidFill>
                  <a:srgbClr val="4747BC"/>
                </a:solidFill>
                <a:latin typeface="Arial" charset="0"/>
                <a:ea typeface="Arial" charset="0"/>
                <a:cs typeface="Arial" charset="0"/>
              </a:rPr>
              <a:t>a</a:t>
            </a:r>
            <a:r>
              <a:rPr lang="de-DE" sz="1050" spc="20" dirty="0">
                <a:solidFill>
                  <a:srgbClr val="4747BC"/>
                </a:solidFill>
                <a:latin typeface="Arial" charset="0"/>
                <a:ea typeface="Arial" charset="0"/>
                <a:cs typeface="Arial" charset="0"/>
              </a:rPr>
              <a:t> </a:t>
            </a:r>
            <a:r>
              <a:rPr lang="de-DE" sz="1050" spc="-110" dirty="0" err="1">
                <a:solidFill>
                  <a:srgbClr val="4747BC"/>
                </a:solidFill>
                <a:latin typeface="Arial" charset="0"/>
                <a:ea typeface="Arial" charset="0"/>
                <a:cs typeface="Arial" charset="0"/>
              </a:rPr>
              <a:t>w</a:t>
            </a:r>
            <a:r>
              <a:rPr lang="de-DE" sz="1050" spc="-90" dirty="0" err="1">
                <a:solidFill>
                  <a:srgbClr val="4747BC"/>
                </a:solidFill>
                <a:latin typeface="Arial" charset="0"/>
                <a:ea typeface="Arial" charset="0"/>
                <a:cs typeface="Arial" charset="0"/>
              </a:rPr>
              <a:t>a</a:t>
            </a:r>
            <a:r>
              <a:rPr lang="de-DE" sz="1050" spc="-50" dirty="0" err="1">
                <a:solidFill>
                  <a:srgbClr val="4747BC"/>
                </a:solidFill>
                <a:latin typeface="Arial" charset="0"/>
                <a:ea typeface="Arial" charset="0"/>
                <a:cs typeface="Arial" charset="0"/>
              </a:rPr>
              <a:t>y</a:t>
            </a:r>
            <a:r>
              <a:rPr lang="de-DE" sz="1050" spc="15" dirty="0">
                <a:solidFill>
                  <a:srgbClr val="4747BC"/>
                </a:solidFill>
                <a:latin typeface="Arial" charset="0"/>
                <a:ea typeface="Arial" charset="0"/>
                <a:cs typeface="Arial" charset="0"/>
              </a:rPr>
              <a:t> </a:t>
            </a:r>
            <a:r>
              <a:rPr lang="de-DE" sz="1050" spc="-35" dirty="0" err="1">
                <a:solidFill>
                  <a:srgbClr val="4747BC"/>
                </a:solidFill>
                <a:latin typeface="Arial" charset="0"/>
                <a:ea typeface="Arial" charset="0"/>
                <a:cs typeface="Arial" charset="0"/>
              </a:rPr>
              <a:t>tha</a:t>
            </a:r>
            <a:r>
              <a:rPr lang="de-DE" sz="1050" spc="20" dirty="0" err="1">
                <a:solidFill>
                  <a:srgbClr val="4747BC"/>
                </a:solidFill>
                <a:latin typeface="Arial" charset="0"/>
                <a:ea typeface="Arial" charset="0"/>
                <a:cs typeface="Arial" charset="0"/>
              </a:rPr>
              <a:t>t</a:t>
            </a:r>
            <a:r>
              <a:rPr lang="de-DE" sz="1050" spc="15" dirty="0">
                <a:solidFill>
                  <a:srgbClr val="4747BC"/>
                </a:solidFill>
                <a:latin typeface="Arial" charset="0"/>
                <a:ea typeface="Arial" charset="0"/>
                <a:cs typeface="Arial" charset="0"/>
              </a:rPr>
              <a:t> </a:t>
            </a:r>
            <a:r>
              <a:rPr lang="de-DE" sz="1050" spc="-85" dirty="0" err="1">
                <a:solidFill>
                  <a:srgbClr val="4747BC"/>
                </a:solidFill>
                <a:latin typeface="Arial" charset="0"/>
                <a:ea typeface="Arial" charset="0"/>
                <a:cs typeface="Arial" charset="0"/>
              </a:rPr>
              <a:t>ge</a:t>
            </a:r>
            <a:r>
              <a:rPr lang="de-DE" sz="1050" spc="-80" dirty="0" err="1">
                <a:solidFill>
                  <a:srgbClr val="4747BC"/>
                </a:solidFill>
                <a:latin typeface="Arial" charset="0"/>
                <a:ea typeface="Arial" charset="0"/>
                <a:cs typeface="Arial" charset="0"/>
              </a:rPr>
              <a:t>ne</a:t>
            </a:r>
            <a:r>
              <a:rPr lang="de-DE" sz="1050" spc="-45" dirty="0" err="1">
                <a:solidFill>
                  <a:srgbClr val="4747BC"/>
                </a:solidFill>
                <a:latin typeface="Arial" charset="0"/>
                <a:ea typeface="Arial" charset="0"/>
                <a:cs typeface="Arial" charset="0"/>
              </a:rPr>
              <a:t>ra</a:t>
            </a:r>
            <a:r>
              <a:rPr lang="de-DE" sz="1050" spc="-40" dirty="0" err="1">
                <a:solidFill>
                  <a:srgbClr val="4747BC"/>
                </a:solidFill>
                <a:latin typeface="Arial" charset="0"/>
                <a:ea typeface="Arial" charset="0"/>
                <a:cs typeface="Arial" charset="0"/>
              </a:rPr>
              <a:t>te</a:t>
            </a:r>
            <a:r>
              <a:rPr lang="de-DE" sz="1050" spc="-80" dirty="0" err="1">
                <a:solidFill>
                  <a:srgbClr val="4747BC"/>
                </a:solidFill>
                <a:latin typeface="Arial" charset="0"/>
                <a:ea typeface="Arial" charset="0"/>
                <a:cs typeface="Arial" charset="0"/>
              </a:rPr>
              <a:t>s</a:t>
            </a:r>
            <a:r>
              <a:rPr lang="de-DE" sz="1050" spc="15" dirty="0">
                <a:solidFill>
                  <a:srgbClr val="4747BC"/>
                </a:solidFill>
                <a:latin typeface="Arial" charset="0"/>
                <a:ea typeface="Arial" charset="0"/>
                <a:cs typeface="Arial" charset="0"/>
              </a:rPr>
              <a:t> </a:t>
            </a:r>
            <a:r>
              <a:rPr lang="de-DE" sz="1050" spc="-55" dirty="0" err="1">
                <a:solidFill>
                  <a:srgbClr val="4747BC"/>
                </a:solidFill>
                <a:latin typeface="Arial" charset="0"/>
                <a:ea typeface="Arial" charset="0"/>
                <a:cs typeface="Arial" charset="0"/>
              </a:rPr>
              <a:t>va</a:t>
            </a:r>
            <a:r>
              <a:rPr lang="de-DE" sz="1050" spc="-50" dirty="0" err="1">
                <a:solidFill>
                  <a:srgbClr val="4747BC"/>
                </a:solidFill>
                <a:latin typeface="Arial" charset="0"/>
                <a:ea typeface="Arial" charset="0"/>
                <a:cs typeface="Arial" charset="0"/>
              </a:rPr>
              <a:t>lue</a:t>
            </a:r>
            <a:r>
              <a:rPr lang="de-DE" sz="1050" spc="15" dirty="0">
                <a:solidFill>
                  <a:srgbClr val="4747BC"/>
                </a:solidFill>
                <a:latin typeface="Arial" charset="0"/>
                <a:ea typeface="Arial" charset="0"/>
                <a:cs typeface="Arial" charset="0"/>
              </a:rPr>
              <a:t> </a:t>
            </a:r>
            <a:r>
              <a:rPr lang="de-DE" sz="1050" spc="-25" dirty="0" err="1">
                <a:solidFill>
                  <a:srgbClr val="4747BC"/>
                </a:solidFill>
                <a:latin typeface="Arial" charset="0"/>
                <a:ea typeface="Arial" charset="0"/>
                <a:cs typeface="Arial" charset="0"/>
              </a:rPr>
              <a:t>f</a:t>
            </a:r>
            <a:r>
              <a:rPr lang="de-DE" sz="1050" spc="-90" dirty="0" err="1">
                <a:solidFill>
                  <a:srgbClr val="4747BC"/>
                </a:solidFill>
                <a:latin typeface="Arial" charset="0"/>
                <a:ea typeface="Arial" charset="0"/>
                <a:cs typeface="Arial" charset="0"/>
              </a:rPr>
              <a:t>o</a:t>
            </a:r>
            <a:r>
              <a:rPr lang="de-DE" sz="1050" spc="-30" dirty="0" err="1">
                <a:solidFill>
                  <a:srgbClr val="4747BC"/>
                </a:solidFill>
                <a:latin typeface="Arial" charset="0"/>
                <a:ea typeface="Arial" charset="0"/>
                <a:cs typeface="Arial" charset="0"/>
              </a:rPr>
              <a:t>r</a:t>
            </a:r>
            <a:r>
              <a:rPr lang="de-DE" sz="1050" spc="20" dirty="0">
                <a:solidFill>
                  <a:srgbClr val="4747BC"/>
                </a:solidFill>
                <a:latin typeface="Arial" charset="0"/>
                <a:ea typeface="Arial" charset="0"/>
                <a:cs typeface="Arial" charset="0"/>
              </a:rPr>
              <a:t> </a:t>
            </a:r>
            <a:r>
              <a:rPr lang="de-DE" sz="1050" spc="-60" dirty="0">
                <a:solidFill>
                  <a:srgbClr val="4747BC"/>
                </a:solidFill>
                <a:latin typeface="Arial" charset="0"/>
                <a:ea typeface="Arial" charset="0"/>
                <a:cs typeface="Arial" charset="0"/>
              </a:rPr>
              <a:t>a</a:t>
            </a:r>
            <a:r>
              <a:rPr lang="de-DE" sz="1050" spc="20" dirty="0">
                <a:solidFill>
                  <a:srgbClr val="4747BC"/>
                </a:solidFill>
                <a:latin typeface="Arial" charset="0"/>
                <a:ea typeface="Arial" charset="0"/>
                <a:cs typeface="Arial" charset="0"/>
              </a:rPr>
              <a:t>t</a:t>
            </a:r>
            <a:r>
              <a:rPr lang="de-DE" sz="1050" spc="15" dirty="0">
                <a:solidFill>
                  <a:srgbClr val="4747BC"/>
                </a:solidFill>
                <a:latin typeface="Arial" charset="0"/>
                <a:ea typeface="Arial" charset="0"/>
                <a:cs typeface="Arial" charset="0"/>
              </a:rPr>
              <a:t> </a:t>
            </a:r>
            <a:r>
              <a:rPr lang="de-DE" sz="1050" spc="-50" dirty="0">
                <a:solidFill>
                  <a:srgbClr val="4747BC"/>
                </a:solidFill>
                <a:latin typeface="Arial" charset="0"/>
                <a:ea typeface="Arial" charset="0"/>
                <a:cs typeface="Arial" charset="0"/>
              </a:rPr>
              <a:t>le</a:t>
            </a:r>
            <a:r>
              <a:rPr lang="de-DE" sz="1050" spc="-60" dirty="0">
                <a:solidFill>
                  <a:srgbClr val="4747BC"/>
                </a:solidFill>
                <a:latin typeface="Arial" charset="0"/>
                <a:ea typeface="Arial" charset="0"/>
                <a:cs typeface="Arial" charset="0"/>
              </a:rPr>
              <a:t>a</a:t>
            </a:r>
            <a:r>
              <a:rPr lang="de-DE" sz="1050" spc="-30" dirty="0">
                <a:solidFill>
                  <a:srgbClr val="4747BC"/>
                </a:solidFill>
                <a:latin typeface="Arial" charset="0"/>
                <a:ea typeface="Arial" charset="0"/>
                <a:cs typeface="Arial" charset="0"/>
              </a:rPr>
              <a:t>st</a:t>
            </a:r>
            <a:r>
              <a:rPr lang="de-DE" sz="1050" spc="15" dirty="0">
                <a:solidFill>
                  <a:srgbClr val="4747BC"/>
                </a:solidFill>
                <a:latin typeface="Arial" charset="0"/>
                <a:ea typeface="Arial" charset="0"/>
                <a:cs typeface="Arial" charset="0"/>
              </a:rPr>
              <a:t> </a:t>
            </a:r>
            <a:r>
              <a:rPr lang="de-DE" sz="1050" spc="-75" dirty="0" err="1">
                <a:solidFill>
                  <a:srgbClr val="4747BC"/>
                </a:solidFill>
                <a:latin typeface="Arial" charset="0"/>
                <a:ea typeface="Arial" charset="0"/>
                <a:cs typeface="Arial" charset="0"/>
              </a:rPr>
              <a:t>one</a:t>
            </a:r>
            <a:r>
              <a:rPr lang="de-DE" sz="1050" spc="-45" dirty="0">
                <a:solidFill>
                  <a:srgbClr val="4747BC"/>
                </a:solidFill>
                <a:latin typeface="Arial" charset="0"/>
                <a:ea typeface="Arial" charset="0"/>
                <a:cs typeface="Arial" charset="0"/>
              </a:rPr>
              <a:t> </a:t>
            </a:r>
            <a:r>
              <a:rPr lang="de-DE" sz="1050" spc="-40" dirty="0" err="1">
                <a:solidFill>
                  <a:srgbClr val="4747BC"/>
                </a:solidFill>
                <a:latin typeface="Arial" charset="0"/>
                <a:ea typeface="Arial" charset="0"/>
                <a:cs typeface="Arial" charset="0"/>
              </a:rPr>
              <a:t>of</a:t>
            </a:r>
            <a:r>
              <a:rPr lang="de-DE" sz="1050" spc="20" dirty="0">
                <a:solidFill>
                  <a:srgbClr val="4747BC"/>
                </a:solidFill>
                <a:latin typeface="Arial" charset="0"/>
                <a:ea typeface="Arial" charset="0"/>
                <a:cs typeface="Arial" charset="0"/>
              </a:rPr>
              <a:t> </a:t>
            </a:r>
            <a:r>
              <a:rPr lang="de-DE" sz="1050" spc="-45" dirty="0" err="1">
                <a:solidFill>
                  <a:srgbClr val="4747BC"/>
                </a:solidFill>
                <a:latin typeface="Arial" charset="0"/>
                <a:ea typeface="Arial" charset="0"/>
                <a:cs typeface="Arial" charset="0"/>
              </a:rPr>
              <a:t>the</a:t>
            </a:r>
            <a:r>
              <a:rPr lang="de-DE" sz="1050" spc="20" dirty="0">
                <a:solidFill>
                  <a:srgbClr val="4747BC"/>
                </a:solidFill>
                <a:latin typeface="Arial" charset="0"/>
                <a:ea typeface="Arial" charset="0"/>
                <a:cs typeface="Arial" charset="0"/>
              </a:rPr>
              <a:t> </a:t>
            </a:r>
            <a:r>
              <a:rPr lang="de-DE" sz="1050" spc="-10" dirty="0" err="1">
                <a:solidFill>
                  <a:srgbClr val="4747BC"/>
                </a:solidFill>
                <a:latin typeface="Arial" charset="0"/>
                <a:ea typeface="Arial" charset="0"/>
                <a:cs typeface="Arial" charset="0"/>
              </a:rPr>
              <a:t>t</a:t>
            </a:r>
            <a:r>
              <a:rPr lang="de-DE" sz="1050" spc="-110" dirty="0" err="1">
                <a:solidFill>
                  <a:srgbClr val="4747BC"/>
                </a:solidFill>
                <a:latin typeface="Arial" charset="0"/>
                <a:ea typeface="Arial" charset="0"/>
                <a:cs typeface="Arial" charset="0"/>
              </a:rPr>
              <a:t>w</a:t>
            </a:r>
            <a:r>
              <a:rPr lang="de-DE" sz="1050" spc="-55" dirty="0" err="1">
                <a:solidFill>
                  <a:srgbClr val="4747BC"/>
                </a:solidFill>
                <a:latin typeface="Arial" charset="0"/>
                <a:ea typeface="Arial" charset="0"/>
                <a:cs typeface="Arial" charset="0"/>
              </a:rPr>
              <a:t>o</a:t>
            </a:r>
            <a:r>
              <a:rPr lang="de-DE" sz="1050" spc="15" dirty="0">
                <a:solidFill>
                  <a:srgbClr val="4747BC"/>
                </a:solidFill>
                <a:latin typeface="Arial" charset="0"/>
                <a:ea typeface="Arial" charset="0"/>
                <a:cs typeface="Arial" charset="0"/>
              </a:rPr>
              <a:t> </a:t>
            </a:r>
            <a:r>
              <a:rPr lang="de-DE" sz="1050" spc="-30" dirty="0" err="1">
                <a:solidFill>
                  <a:srgbClr val="4747BC"/>
                </a:solidFill>
                <a:latin typeface="Arial" charset="0"/>
                <a:ea typeface="Arial" charset="0"/>
                <a:cs typeface="Arial" charset="0"/>
              </a:rPr>
              <a:t>c</a:t>
            </a:r>
            <a:r>
              <a:rPr lang="de-DE" sz="1050" spc="-55" dirty="0" err="1">
                <a:solidFill>
                  <a:srgbClr val="4747BC"/>
                </a:solidFill>
                <a:latin typeface="Arial" charset="0"/>
                <a:ea typeface="Arial" charset="0"/>
                <a:cs typeface="Arial" charset="0"/>
              </a:rPr>
              <a:t>ustom</a:t>
            </a:r>
            <a:r>
              <a:rPr lang="de-DE" sz="1050" spc="-60" dirty="0" err="1">
                <a:solidFill>
                  <a:srgbClr val="4747BC"/>
                </a:solidFill>
                <a:latin typeface="Arial" charset="0"/>
                <a:ea typeface="Arial" charset="0"/>
                <a:cs typeface="Arial" charset="0"/>
              </a:rPr>
              <a:t>e</a:t>
            </a:r>
            <a:r>
              <a:rPr lang="de-DE" sz="1050" spc="-30" dirty="0" err="1">
                <a:solidFill>
                  <a:srgbClr val="4747BC"/>
                </a:solidFill>
                <a:latin typeface="Arial" charset="0"/>
                <a:ea typeface="Arial" charset="0"/>
                <a:cs typeface="Arial" charset="0"/>
              </a:rPr>
              <a:t>r</a:t>
            </a:r>
            <a:r>
              <a:rPr lang="de-DE" sz="1050" spc="20" dirty="0">
                <a:solidFill>
                  <a:srgbClr val="4747BC"/>
                </a:solidFill>
                <a:latin typeface="Arial" charset="0"/>
                <a:ea typeface="Arial" charset="0"/>
                <a:cs typeface="Arial" charset="0"/>
              </a:rPr>
              <a:t> </a:t>
            </a:r>
            <a:r>
              <a:rPr lang="de-DE" sz="1050" spc="-55" dirty="0" err="1">
                <a:solidFill>
                  <a:srgbClr val="4747BC"/>
                </a:solidFill>
                <a:latin typeface="Arial" charset="0"/>
                <a:ea typeface="Arial" charset="0"/>
                <a:cs typeface="Arial" charset="0"/>
              </a:rPr>
              <a:t>groups</a:t>
            </a:r>
            <a:r>
              <a:rPr lang="de-DE" sz="1050" spc="-55" dirty="0">
                <a:solidFill>
                  <a:srgbClr val="4747BC"/>
                </a:solidFill>
                <a:latin typeface="Arial" charset="0"/>
                <a:ea typeface="Arial" charset="0"/>
                <a:cs typeface="Arial" charset="0"/>
              </a:rPr>
              <a:t>.</a:t>
            </a:r>
            <a:endParaRPr lang="de-DE" sz="1050" dirty="0">
              <a:solidFill>
                <a:srgbClr val="4747BC"/>
              </a:solidFill>
              <a:latin typeface="Arial" charset="0"/>
              <a:ea typeface="Arial" charset="0"/>
              <a:cs typeface="Arial" charset="0"/>
            </a:endParaRPr>
          </a:p>
        </p:txBody>
      </p:sp>
      <p:sp>
        <p:nvSpPr>
          <p:cNvPr id="19" name="Rechteck 18"/>
          <p:cNvSpPr/>
          <p:nvPr/>
        </p:nvSpPr>
        <p:spPr>
          <a:xfrm>
            <a:off x="155650" y="845077"/>
            <a:ext cx="4315250" cy="709938"/>
          </a:xfrm>
          <a:prstGeom prst="rect">
            <a:avLst/>
          </a:prstGeom>
        </p:spPr>
        <p:txBody>
          <a:bodyPr wrap="square">
            <a:spAutoFit/>
          </a:bodyPr>
          <a:lstStyle/>
          <a:p>
            <a:pPr marL="17780" algn="just">
              <a:lnSpc>
                <a:spcPct val="100000"/>
              </a:lnSpc>
            </a:pPr>
            <a:r>
              <a:rPr lang="de-DE" sz="1050" b="1" spc="-25" dirty="0" smtClean="0">
                <a:solidFill>
                  <a:srgbClr val="FFFFFF"/>
                </a:solidFill>
                <a:latin typeface="Arial" charset="0"/>
                <a:ea typeface="Arial" charset="0"/>
                <a:cs typeface="Arial" charset="0"/>
              </a:rPr>
              <a:t>Eva</a:t>
            </a:r>
            <a:r>
              <a:rPr lang="de-DE" sz="1050" b="1" spc="-15" dirty="0" smtClean="0">
                <a:solidFill>
                  <a:srgbClr val="FFFFFF"/>
                </a:solidFill>
                <a:latin typeface="Arial" charset="0"/>
                <a:ea typeface="Arial" charset="0"/>
                <a:cs typeface="Arial" charset="0"/>
              </a:rPr>
              <a:t>ns &amp; </a:t>
            </a:r>
            <a:r>
              <a:rPr lang="de-DE" sz="1050" b="1" spc="-20" dirty="0" smtClean="0">
                <a:solidFill>
                  <a:srgbClr val="FFFFFF"/>
                </a:solidFill>
                <a:latin typeface="Arial" charset="0"/>
                <a:ea typeface="Arial" charset="0"/>
                <a:cs typeface="Arial" charset="0"/>
              </a:rPr>
              <a:t>S</a:t>
            </a:r>
            <a:r>
              <a:rPr lang="de-DE" sz="1050" b="1" spc="-30" dirty="0" smtClean="0">
                <a:solidFill>
                  <a:srgbClr val="FFFFFF"/>
                </a:solidFill>
                <a:latin typeface="Arial" charset="0"/>
                <a:ea typeface="Arial" charset="0"/>
                <a:cs typeface="Arial" charset="0"/>
              </a:rPr>
              <a:t>c</a:t>
            </a:r>
            <a:r>
              <a:rPr lang="de-DE" sz="1050" b="1" spc="-60" dirty="0" smtClean="0">
                <a:solidFill>
                  <a:srgbClr val="FFFFFF"/>
                </a:solidFill>
                <a:latin typeface="Arial" charset="0"/>
                <a:ea typeface="Arial" charset="0"/>
                <a:cs typeface="Arial" charset="0"/>
              </a:rPr>
              <a:t>hma</a:t>
            </a:r>
            <a:r>
              <a:rPr lang="de-DE" sz="1050" b="1" spc="-50" dirty="0" smtClean="0">
                <a:solidFill>
                  <a:srgbClr val="FFFFFF"/>
                </a:solidFill>
                <a:latin typeface="Arial" charset="0"/>
                <a:ea typeface="Arial" charset="0"/>
                <a:cs typeface="Arial" charset="0"/>
              </a:rPr>
              <a:t>le</a:t>
            </a:r>
            <a:r>
              <a:rPr lang="de-DE" sz="1050" b="1" spc="-75" dirty="0" smtClean="0">
                <a:solidFill>
                  <a:srgbClr val="FFFFFF"/>
                </a:solidFill>
                <a:latin typeface="Arial" charset="0"/>
                <a:ea typeface="Arial" charset="0"/>
                <a:cs typeface="Arial" charset="0"/>
              </a:rPr>
              <a:t>ns</a:t>
            </a:r>
            <a:r>
              <a:rPr lang="de-DE" sz="1050" b="1" spc="-85" dirty="0" smtClean="0">
                <a:solidFill>
                  <a:srgbClr val="FFFFFF"/>
                </a:solidFill>
                <a:latin typeface="Arial" charset="0"/>
                <a:ea typeface="Arial" charset="0"/>
                <a:cs typeface="Arial" charset="0"/>
              </a:rPr>
              <a:t>e</a:t>
            </a:r>
            <a:r>
              <a:rPr lang="de-DE" sz="1050" b="1" spc="-100" dirty="0" smtClean="0">
                <a:solidFill>
                  <a:srgbClr val="FFFFFF"/>
                </a:solidFill>
                <a:latin typeface="Arial" charset="0"/>
                <a:ea typeface="Arial" charset="0"/>
                <a:cs typeface="Arial" charset="0"/>
              </a:rPr>
              <a:t>e </a:t>
            </a:r>
            <a:r>
              <a:rPr lang="de-DE" sz="1050" b="1" spc="-40" dirty="0" smtClean="0">
                <a:solidFill>
                  <a:srgbClr val="FFFFFF"/>
                </a:solidFill>
                <a:latin typeface="Arial" charset="0"/>
                <a:ea typeface="Arial" charset="0"/>
                <a:cs typeface="Arial" charset="0"/>
              </a:rPr>
              <a:t>(2005</a:t>
            </a:r>
            <a:r>
              <a:rPr lang="de-DE" sz="1050" b="1" spc="-40" dirty="0">
                <a:solidFill>
                  <a:srgbClr val="FFFFFF"/>
                </a:solidFill>
                <a:latin typeface="Arial" charset="0"/>
                <a:ea typeface="Arial" charset="0"/>
                <a:cs typeface="Arial" charset="0"/>
              </a:rPr>
              <a:t>)</a:t>
            </a:r>
            <a:endParaRPr lang="de-DE" sz="1050" b="1" dirty="0">
              <a:latin typeface="Arial" charset="0"/>
              <a:ea typeface="Arial" charset="0"/>
              <a:cs typeface="Arial" charset="0"/>
            </a:endParaRPr>
          </a:p>
          <a:p>
            <a:pPr>
              <a:lnSpc>
                <a:spcPct val="100000"/>
              </a:lnSpc>
              <a:spcBef>
                <a:spcPts val="19"/>
              </a:spcBef>
            </a:pPr>
            <a:endParaRPr lang="de-DE" sz="800" dirty="0">
              <a:latin typeface="Arial" charset="0"/>
              <a:ea typeface="Arial" charset="0"/>
              <a:cs typeface="Arial" charset="0"/>
            </a:endParaRPr>
          </a:p>
          <a:p>
            <a:pPr marL="17780" marR="6350" algn="just">
              <a:lnSpc>
                <a:spcPct val="102600"/>
              </a:lnSpc>
            </a:pPr>
            <a:r>
              <a:rPr lang="de-DE" sz="1050" b="1" spc="15" dirty="0" err="1">
                <a:solidFill>
                  <a:srgbClr val="4747BC"/>
                </a:solidFill>
                <a:latin typeface="Arial" charset="0"/>
                <a:ea typeface="Arial" charset="0"/>
                <a:cs typeface="Arial" charset="0"/>
              </a:rPr>
              <a:t>T</a:t>
            </a:r>
            <a:r>
              <a:rPr lang="de-DE" sz="1050" b="1" spc="-90" dirty="0" err="1">
                <a:solidFill>
                  <a:srgbClr val="4747BC"/>
                </a:solidFill>
                <a:latin typeface="Arial" charset="0"/>
                <a:ea typeface="Arial" charset="0"/>
                <a:cs typeface="Arial" charset="0"/>
              </a:rPr>
              <a:t>w</a:t>
            </a:r>
            <a:r>
              <a:rPr lang="de-DE" sz="1050" b="1" spc="-60" dirty="0" err="1">
                <a:solidFill>
                  <a:srgbClr val="4747BC"/>
                </a:solidFill>
                <a:latin typeface="Arial" charset="0"/>
                <a:ea typeface="Arial" charset="0"/>
                <a:cs typeface="Arial" charset="0"/>
              </a:rPr>
              <a:t>o-sided</a:t>
            </a:r>
            <a:r>
              <a:rPr lang="de-DE" sz="1050" b="1" spc="125" dirty="0">
                <a:solidFill>
                  <a:srgbClr val="4747BC"/>
                </a:solidFill>
                <a:latin typeface="Arial" charset="0"/>
                <a:ea typeface="Arial" charset="0"/>
                <a:cs typeface="Arial" charset="0"/>
              </a:rPr>
              <a:t> </a:t>
            </a:r>
            <a:r>
              <a:rPr lang="de-DE" sz="1050" b="1" spc="-45" dirty="0" err="1">
                <a:solidFill>
                  <a:srgbClr val="4747BC"/>
                </a:solidFill>
                <a:latin typeface="Arial" charset="0"/>
                <a:ea typeface="Arial" charset="0"/>
                <a:cs typeface="Arial" charset="0"/>
              </a:rPr>
              <a:t>pl</a:t>
            </a:r>
            <a:r>
              <a:rPr lang="de-DE" sz="1050" b="1" spc="-10" dirty="0" err="1">
                <a:solidFill>
                  <a:srgbClr val="4747BC"/>
                </a:solidFill>
                <a:latin typeface="Arial" charset="0"/>
                <a:ea typeface="Arial" charset="0"/>
                <a:cs typeface="Arial" charset="0"/>
              </a:rPr>
              <a:t>atf</a:t>
            </a:r>
            <a:r>
              <a:rPr lang="de-DE" sz="1050" b="1" spc="-50" dirty="0" err="1">
                <a:solidFill>
                  <a:srgbClr val="4747BC"/>
                </a:solidFill>
                <a:latin typeface="Arial" charset="0"/>
                <a:ea typeface="Arial" charset="0"/>
                <a:cs typeface="Arial" charset="0"/>
              </a:rPr>
              <a:t>o</a:t>
            </a:r>
            <a:r>
              <a:rPr lang="de-DE" sz="1050" b="1" spc="-75" dirty="0" err="1">
                <a:solidFill>
                  <a:srgbClr val="4747BC"/>
                </a:solidFill>
                <a:latin typeface="Arial" charset="0"/>
                <a:ea typeface="Arial" charset="0"/>
                <a:cs typeface="Arial" charset="0"/>
              </a:rPr>
              <a:t>rms</a:t>
            </a:r>
            <a:r>
              <a:rPr lang="de-DE" sz="1050" b="1" spc="90" dirty="0">
                <a:solidFill>
                  <a:srgbClr val="4747BC"/>
                </a:solidFill>
                <a:latin typeface="Arial" charset="0"/>
                <a:ea typeface="Arial" charset="0"/>
                <a:cs typeface="Arial" charset="0"/>
              </a:rPr>
              <a:t> </a:t>
            </a:r>
            <a:r>
              <a:rPr lang="de-DE" sz="1050" spc="-15" dirty="0">
                <a:solidFill>
                  <a:srgbClr val="4747BC"/>
                </a:solidFill>
                <a:latin typeface="Arial" charset="0"/>
                <a:ea typeface="Arial" charset="0"/>
                <a:cs typeface="Arial" charset="0"/>
              </a:rPr>
              <a:t>(2S</a:t>
            </a:r>
            <a:r>
              <a:rPr lang="de-DE" sz="1050" spc="15" dirty="0">
                <a:solidFill>
                  <a:srgbClr val="4747BC"/>
                </a:solidFill>
                <a:latin typeface="Arial" charset="0"/>
                <a:ea typeface="Arial" charset="0"/>
                <a:cs typeface="Arial" charset="0"/>
              </a:rPr>
              <a:t>Ps)</a:t>
            </a:r>
            <a:r>
              <a:rPr lang="de-DE" sz="1050" spc="45" dirty="0">
                <a:solidFill>
                  <a:srgbClr val="4747BC"/>
                </a:solidFill>
                <a:latin typeface="Arial" charset="0"/>
                <a:ea typeface="Arial" charset="0"/>
                <a:cs typeface="Arial" charset="0"/>
              </a:rPr>
              <a:t> </a:t>
            </a:r>
            <a:r>
              <a:rPr lang="de-DE" sz="1050" spc="-20" dirty="0" err="1">
                <a:solidFill>
                  <a:srgbClr val="4747BC"/>
                </a:solidFill>
                <a:latin typeface="Arial" charset="0"/>
                <a:ea typeface="Arial" charset="0"/>
                <a:cs typeface="Arial" charset="0"/>
              </a:rPr>
              <a:t>c</a:t>
            </a:r>
            <a:r>
              <a:rPr lang="de-DE" sz="1050" spc="-50" dirty="0" err="1">
                <a:solidFill>
                  <a:srgbClr val="4747BC"/>
                </a:solidFill>
                <a:latin typeface="Arial" charset="0"/>
                <a:ea typeface="Arial" charset="0"/>
                <a:cs typeface="Arial" charset="0"/>
              </a:rPr>
              <a:t>a</a:t>
            </a:r>
            <a:r>
              <a:rPr lang="de-DE" sz="1050" spc="-30" dirty="0" err="1">
                <a:solidFill>
                  <a:srgbClr val="4747BC"/>
                </a:solidFill>
                <a:latin typeface="Arial" charset="0"/>
                <a:ea typeface="Arial" charset="0"/>
                <a:cs typeface="Arial" charset="0"/>
              </a:rPr>
              <a:t>te</a:t>
            </a:r>
            <a:r>
              <a:rPr lang="de-DE" sz="1050" spc="-20" dirty="0" err="1">
                <a:solidFill>
                  <a:srgbClr val="4747BC"/>
                </a:solidFill>
                <a:latin typeface="Arial" charset="0"/>
                <a:ea typeface="Arial" charset="0"/>
                <a:cs typeface="Arial" charset="0"/>
              </a:rPr>
              <a:t>r</a:t>
            </a:r>
            <a:r>
              <a:rPr lang="de-DE" sz="1050" spc="45" dirty="0">
                <a:solidFill>
                  <a:srgbClr val="4747BC"/>
                </a:solidFill>
                <a:latin typeface="Arial" charset="0"/>
                <a:ea typeface="Arial" charset="0"/>
                <a:cs typeface="Arial" charset="0"/>
              </a:rPr>
              <a:t> </a:t>
            </a:r>
            <a:r>
              <a:rPr lang="de-DE" sz="1050" spc="-5" dirty="0" err="1">
                <a:solidFill>
                  <a:srgbClr val="4747BC"/>
                </a:solidFill>
                <a:latin typeface="Arial" charset="0"/>
                <a:ea typeface="Arial" charset="0"/>
                <a:cs typeface="Arial" charset="0"/>
              </a:rPr>
              <a:t>to</a:t>
            </a:r>
            <a:r>
              <a:rPr lang="de-DE" sz="1050" spc="45" dirty="0">
                <a:solidFill>
                  <a:srgbClr val="4747BC"/>
                </a:solidFill>
                <a:latin typeface="Arial" charset="0"/>
                <a:ea typeface="Arial" charset="0"/>
                <a:cs typeface="Arial" charset="0"/>
              </a:rPr>
              <a:t> </a:t>
            </a:r>
            <a:r>
              <a:rPr lang="de-DE" sz="1050" dirty="0" err="1">
                <a:solidFill>
                  <a:srgbClr val="4747BC"/>
                </a:solidFill>
                <a:latin typeface="Arial" charset="0"/>
                <a:ea typeface="Arial" charset="0"/>
                <a:cs typeface="Arial" charset="0"/>
              </a:rPr>
              <a:t>t</a:t>
            </a:r>
            <a:r>
              <a:rPr lang="de-DE" sz="1050" spc="-95" dirty="0" err="1">
                <a:solidFill>
                  <a:srgbClr val="4747BC"/>
                </a:solidFill>
                <a:latin typeface="Arial" charset="0"/>
                <a:ea typeface="Arial" charset="0"/>
                <a:cs typeface="Arial" charset="0"/>
              </a:rPr>
              <a:t>w</a:t>
            </a:r>
            <a:r>
              <a:rPr lang="de-DE" sz="1050" spc="-45" dirty="0" err="1">
                <a:solidFill>
                  <a:srgbClr val="4747BC"/>
                </a:solidFill>
                <a:latin typeface="Arial" charset="0"/>
                <a:ea typeface="Arial" charset="0"/>
                <a:cs typeface="Arial" charset="0"/>
              </a:rPr>
              <a:t>o</a:t>
            </a:r>
            <a:r>
              <a:rPr lang="de-DE" sz="1050" spc="45" dirty="0">
                <a:solidFill>
                  <a:srgbClr val="4747BC"/>
                </a:solidFill>
                <a:latin typeface="Arial" charset="0"/>
                <a:ea typeface="Arial" charset="0"/>
                <a:cs typeface="Arial" charset="0"/>
              </a:rPr>
              <a:t> </a:t>
            </a:r>
            <a:r>
              <a:rPr lang="de-DE" sz="1050" spc="-75" dirty="0" err="1">
                <a:solidFill>
                  <a:srgbClr val="4747BC"/>
                </a:solidFill>
                <a:latin typeface="Arial" charset="0"/>
                <a:ea typeface="Arial" charset="0"/>
                <a:cs typeface="Arial" charset="0"/>
              </a:rPr>
              <a:t>o</a:t>
            </a:r>
            <a:r>
              <a:rPr lang="de-DE" sz="1050" spc="-20" dirty="0" err="1">
                <a:solidFill>
                  <a:srgbClr val="4747BC"/>
                </a:solidFill>
                <a:latin typeface="Arial" charset="0"/>
                <a:ea typeface="Arial" charset="0"/>
                <a:cs typeface="Arial" charset="0"/>
              </a:rPr>
              <a:t>r</a:t>
            </a:r>
            <a:r>
              <a:rPr lang="de-DE" sz="1050" spc="45" dirty="0">
                <a:solidFill>
                  <a:srgbClr val="4747BC"/>
                </a:solidFill>
                <a:latin typeface="Arial" charset="0"/>
                <a:ea typeface="Arial" charset="0"/>
                <a:cs typeface="Arial" charset="0"/>
              </a:rPr>
              <a:t> </a:t>
            </a:r>
            <a:r>
              <a:rPr lang="de-DE" sz="1050" spc="-60" dirty="0" err="1">
                <a:solidFill>
                  <a:srgbClr val="4747BC"/>
                </a:solidFill>
                <a:latin typeface="Arial" charset="0"/>
                <a:ea typeface="Arial" charset="0"/>
                <a:cs typeface="Arial" charset="0"/>
              </a:rPr>
              <a:t>m</a:t>
            </a:r>
            <a:r>
              <a:rPr lang="de-DE" sz="1050" spc="-70" dirty="0" err="1">
                <a:solidFill>
                  <a:srgbClr val="4747BC"/>
                </a:solidFill>
                <a:latin typeface="Arial" charset="0"/>
                <a:ea typeface="Arial" charset="0"/>
                <a:cs typeface="Arial" charset="0"/>
              </a:rPr>
              <a:t>o</a:t>
            </a:r>
            <a:r>
              <a:rPr lang="de-DE" sz="1050" spc="-55" dirty="0" err="1">
                <a:solidFill>
                  <a:srgbClr val="4747BC"/>
                </a:solidFill>
                <a:latin typeface="Arial" charset="0"/>
                <a:ea typeface="Arial" charset="0"/>
                <a:cs typeface="Arial" charset="0"/>
              </a:rPr>
              <a:t>re</a:t>
            </a:r>
            <a:r>
              <a:rPr lang="de-DE" sz="1050" spc="45" dirty="0">
                <a:solidFill>
                  <a:srgbClr val="4747BC"/>
                </a:solidFill>
                <a:latin typeface="Arial" charset="0"/>
                <a:ea typeface="Arial" charset="0"/>
                <a:cs typeface="Arial" charset="0"/>
              </a:rPr>
              <a:t> </a:t>
            </a:r>
            <a:r>
              <a:rPr lang="de-DE" sz="1050" spc="-15" dirty="0" err="1">
                <a:solidFill>
                  <a:srgbClr val="4747BC"/>
                </a:solidFill>
                <a:latin typeface="Arial" charset="0"/>
                <a:ea typeface="Arial" charset="0"/>
                <a:cs typeface="Arial" charset="0"/>
              </a:rPr>
              <a:t>distin</a:t>
            </a:r>
            <a:r>
              <a:rPr lang="de-DE" sz="1050" spc="-25" dirty="0" err="1">
                <a:solidFill>
                  <a:srgbClr val="4747BC"/>
                </a:solidFill>
                <a:latin typeface="Arial" charset="0"/>
                <a:ea typeface="Arial" charset="0"/>
                <a:cs typeface="Arial" charset="0"/>
              </a:rPr>
              <a:t>c</a:t>
            </a:r>
            <a:r>
              <a:rPr lang="de-DE" sz="1050" spc="30" dirty="0" err="1">
                <a:solidFill>
                  <a:srgbClr val="4747BC"/>
                </a:solidFill>
                <a:latin typeface="Arial" charset="0"/>
                <a:ea typeface="Arial" charset="0"/>
                <a:cs typeface="Arial" charset="0"/>
              </a:rPr>
              <a:t>t</a:t>
            </a:r>
            <a:r>
              <a:rPr lang="de-DE" sz="1050" spc="45" dirty="0">
                <a:solidFill>
                  <a:srgbClr val="4747BC"/>
                </a:solidFill>
                <a:latin typeface="Arial" charset="0"/>
                <a:ea typeface="Arial" charset="0"/>
                <a:cs typeface="Arial" charset="0"/>
              </a:rPr>
              <a:t> </a:t>
            </a:r>
            <a:r>
              <a:rPr lang="de-DE" sz="1050" spc="-45" dirty="0" err="1">
                <a:solidFill>
                  <a:srgbClr val="4747BC"/>
                </a:solidFill>
                <a:latin typeface="Arial" charset="0"/>
                <a:ea typeface="Arial" charset="0"/>
                <a:cs typeface="Arial" charset="0"/>
              </a:rPr>
              <a:t>groups</a:t>
            </a:r>
            <a:r>
              <a:rPr lang="de-DE" sz="1050" spc="-35" dirty="0">
                <a:solidFill>
                  <a:srgbClr val="4747BC"/>
                </a:solidFill>
                <a:latin typeface="Arial" charset="0"/>
                <a:ea typeface="Arial" charset="0"/>
                <a:cs typeface="Arial" charset="0"/>
              </a:rPr>
              <a:t> </a:t>
            </a:r>
            <a:r>
              <a:rPr lang="de-DE" sz="1050" spc="-35" dirty="0" err="1">
                <a:solidFill>
                  <a:srgbClr val="4747BC"/>
                </a:solidFill>
                <a:latin typeface="Arial" charset="0"/>
                <a:ea typeface="Arial" charset="0"/>
                <a:cs typeface="Arial" charset="0"/>
              </a:rPr>
              <a:t>of</a:t>
            </a:r>
            <a:r>
              <a:rPr lang="de-DE" sz="1050" spc="20" dirty="0">
                <a:solidFill>
                  <a:srgbClr val="4747BC"/>
                </a:solidFill>
                <a:latin typeface="Arial" charset="0"/>
                <a:ea typeface="Arial" charset="0"/>
                <a:cs typeface="Arial" charset="0"/>
              </a:rPr>
              <a:t> </a:t>
            </a:r>
            <a:r>
              <a:rPr lang="de-DE" sz="1050" spc="-30" dirty="0" err="1">
                <a:solidFill>
                  <a:srgbClr val="4747BC"/>
                </a:solidFill>
                <a:latin typeface="Arial" charset="0"/>
                <a:ea typeface="Arial" charset="0"/>
                <a:cs typeface="Arial" charset="0"/>
              </a:rPr>
              <a:t>c</a:t>
            </a:r>
            <a:r>
              <a:rPr lang="de-DE" sz="1050" spc="-55" dirty="0" err="1">
                <a:solidFill>
                  <a:srgbClr val="4747BC"/>
                </a:solidFill>
                <a:latin typeface="Arial" charset="0"/>
                <a:ea typeface="Arial" charset="0"/>
                <a:cs typeface="Arial" charset="0"/>
              </a:rPr>
              <a:t>ustom</a:t>
            </a:r>
            <a:r>
              <a:rPr lang="de-DE" sz="1050" spc="-60" dirty="0" err="1">
                <a:solidFill>
                  <a:srgbClr val="4747BC"/>
                </a:solidFill>
                <a:latin typeface="Arial" charset="0"/>
                <a:ea typeface="Arial" charset="0"/>
                <a:cs typeface="Arial" charset="0"/>
              </a:rPr>
              <a:t>e</a:t>
            </a:r>
            <a:r>
              <a:rPr lang="de-DE" sz="1050" spc="-45" dirty="0" err="1">
                <a:solidFill>
                  <a:srgbClr val="4747BC"/>
                </a:solidFill>
                <a:latin typeface="Arial" charset="0"/>
                <a:ea typeface="Arial" charset="0"/>
                <a:cs typeface="Arial" charset="0"/>
              </a:rPr>
              <a:t>rs</a:t>
            </a:r>
            <a:r>
              <a:rPr lang="de-DE" sz="1050" spc="-45" dirty="0">
                <a:solidFill>
                  <a:srgbClr val="4747BC"/>
                </a:solidFill>
                <a:latin typeface="Arial" charset="0"/>
                <a:ea typeface="Arial" charset="0"/>
                <a:cs typeface="Arial" charset="0"/>
              </a:rPr>
              <a:t>,</a:t>
            </a:r>
            <a:r>
              <a:rPr lang="de-DE" sz="1050" spc="20" dirty="0">
                <a:solidFill>
                  <a:srgbClr val="4747BC"/>
                </a:solidFill>
                <a:latin typeface="Arial" charset="0"/>
                <a:ea typeface="Arial" charset="0"/>
                <a:cs typeface="Arial" charset="0"/>
              </a:rPr>
              <a:t> </a:t>
            </a:r>
            <a:r>
              <a:rPr lang="de-DE" sz="1050" spc="-20" dirty="0" err="1">
                <a:solidFill>
                  <a:srgbClr val="4747BC"/>
                </a:solidFill>
                <a:latin typeface="Arial" charset="0"/>
                <a:ea typeface="Arial" charset="0"/>
                <a:cs typeface="Arial" charset="0"/>
              </a:rPr>
              <a:t>f</a:t>
            </a:r>
            <a:r>
              <a:rPr lang="de-DE" sz="1050" spc="-60" dirty="0" err="1">
                <a:solidFill>
                  <a:srgbClr val="4747BC"/>
                </a:solidFill>
                <a:latin typeface="Arial" charset="0"/>
                <a:ea typeface="Arial" charset="0"/>
                <a:cs typeface="Arial" charset="0"/>
              </a:rPr>
              <a:t>a</a:t>
            </a:r>
            <a:r>
              <a:rPr lang="de-DE" sz="1050" spc="-30" dirty="0" err="1">
                <a:solidFill>
                  <a:srgbClr val="4747BC"/>
                </a:solidFill>
                <a:latin typeface="Arial" charset="0"/>
                <a:ea typeface="Arial" charset="0"/>
                <a:cs typeface="Arial" charset="0"/>
              </a:rPr>
              <a:t>c</a:t>
            </a:r>
            <a:r>
              <a:rPr lang="de-DE" sz="1050" spc="-5" dirty="0" err="1">
                <a:solidFill>
                  <a:srgbClr val="4747BC"/>
                </a:solidFill>
                <a:latin typeface="Arial" charset="0"/>
                <a:ea typeface="Arial" charset="0"/>
                <a:cs typeface="Arial" charset="0"/>
              </a:rPr>
              <a:t>ilita</a:t>
            </a:r>
            <a:r>
              <a:rPr lang="de-DE" sz="1050" spc="-25" dirty="0" err="1">
                <a:solidFill>
                  <a:srgbClr val="4747BC"/>
                </a:solidFill>
                <a:latin typeface="Arial" charset="0"/>
                <a:ea typeface="Arial" charset="0"/>
                <a:cs typeface="Arial" charset="0"/>
              </a:rPr>
              <a:t>ting</a:t>
            </a:r>
            <a:r>
              <a:rPr lang="de-DE" sz="1050" spc="20" dirty="0">
                <a:solidFill>
                  <a:srgbClr val="4747BC"/>
                </a:solidFill>
                <a:latin typeface="Arial" charset="0"/>
                <a:ea typeface="Arial" charset="0"/>
                <a:cs typeface="Arial" charset="0"/>
              </a:rPr>
              <a:t> </a:t>
            </a:r>
            <a:r>
              <a:rPr lang="de-DE" sz="1050" spc="-55" dirty="0" err="1">
                <a:solidFill>
                  <a:srgbClr val="4747BC"/>
                </a:solidFill>
                <a:latin typeface="Arial" charset="0"/>
                <a:ea typeface="Arial" charset="0"/>
                <a:cs typeface="Arial" charset="0"/>
              </a:rPr>
              <a:t>va</a:t>
            </a:r>
            <a:r>
              <a:rPr lang="de-DE" sz="1050" spc="-50" dirty="0" err="1">
                <a:solidFill>
                  <a:srgbClr val="4747BC"/>
                </a:solidFill>
                <a:latin typeface="Arial" charset="0"/>
                <a:ea typeface="Arial" charset="0"/>
                <a:cs typeface="Arial" charset="0"/>
              </a:rPr>
              <a:t>lue</a:t>
            </a:r>
            <a:r>
              <a:rPr lang="de-DE" sz="1050" spc="-35" dirty="0" err="1">
                <a:solidFill>
                  <a:srgbClr val="4747BC"/>
                </a:solidFill>
                <a:latin typeface="Arial" charset="0"/>
                <a:ea typeface="Arial" charset="0"/>
                <a:cs typeface="Arial" charset="0"/>
              </a:rPr>
              <a:t>-c</a:t>
            </a:r>
            <a:r>
              <a:rPr lang="de-DE" sz="1050" spc="-65" dirty="0" err="1">
                <a:solidFill>
                  <a:srgbClr val="4747BC"/>
                </a:solidFill>
                <a:latin typeface="Arial" charset="0"/>
                <a:ea typeface="Arial" charset="0"/>
                <a:cs typeface="Arial" charset="0"/>
              </a:rPr>
              <a:t>re</a:t>
            </a:r>
            <a:r>
              <a:rPr lang="de-DE" sz="1050" spc="-60" dirty="0" err="1">
                <a:solidFill>
                  <a:srgbClr val="4747BC"/>
                </a:solidFill>
                <a:latin typeface="Arial" charset="0"/>
                <a:ea typeface="Arial" charset="0"/>
                <a:cs typeface="Arial" charset="0"/>
              </a:rPr>
              <a:t>a</a:t>
            </a:r>
            <a:r>
              <a:rPr lang="de-DE" sz="1050" spc="-25" dirty="0" err="1">
                <a:solidFill>
                  <a:srgbClr val="4747BC"/>
                </a:solidFill>
                <a:latin typeface="Arial" charset="0"/>
                <a:ea typeface="Arial" charset="0"/>
                <a:cs typeface="Arial" charset="0"/>
              </a:rPr>
              <a:t>ting</a:t>
            </a:r>
            <a:r>
              <a:rPr lang="de-DE" sz="1050" spc="20" dirty="0">
                <a:solidFill>
                  <a:srgbClr val="4747BC"/>
                </a:solidFill>
                <a:latin typeface="Arial" charset="0"/>
                <a:ea typeface="Arial" charset="0"/>
                <a:cs typeface="Arial" charset="0"/>
              </a:rPr>
              <a:t> </a:t>
            </a:r>
            <a:r>
              <a:rPr lang="de-DE" sz="1050" spc="-30" dirty="0" err="1">
                <a:solidFill>
                  <a:srgbClr val="4747BC"/>
                </a:solidFill>
                <a:latin typeface="Arial" charset="0"/>
                <a:ea typeface="Arial" charset="0"/>
                <a:cs typeface="Arial" charset="0"/>
              </a:rPr>
              <a:t>int</a:t>
            </a:r>
            <a:r>
              <a:rPr lang="de-DE" sz="1050" spc="-50" dirty="0" err="1">
                <a:solidFill>
                  <a:srgbClr val="4747BC"/>
                </a:solidFill>
                <a:latin typeface="Arial" charset="0"/>
                <a:ea typeface="Arial" charset="0"/>
                <a:cs typeface="Arial" charset="0"/>
              </a:rPr>
              <a:t>e</a:t>
            </a:r>
            <a:r>
              <a:rPr lang="de-DE" sz="1050" spc="-40" dirty="0" err="1">
                <a:solidFill>
                  <a:srgbClr val="4747BC"/>
                </a:solidFill>
                <a:latin typeface="Arial" charset="0"/>
                <a:ea typeface="Arial" charset="0"/>
                <a:cs typeface="Arial" charset="0"/>
              </a:rPr>
              <a:t>ra</a:t>
            </a:r>
            <a:r>
              <a:rPr lang="de-DE" sz="1050" spc="-30" dirty="0" err="1">
                <a:solidFill>
                  <a:srgbClr val="4747BC"/>
                </a:solidFill>
                <a:latin typeface="Arial" charset="0"/>
                <a:ea typeface="Arial" charset="0"/>
                <a:cs typeface="Arial" charset="0"/>
              </a:rPr>
              <a:t>c</a:t>
            </a:r>
            <a:r>
              <a:rPr lang="de-DE" sz="1050" spc="-35" dirty="0" err="1">
                <a:solidFill>
                  <a:srgbClr val="4747BC"/>
                </a:solidFill>
                <a:latin typeface="Arial" charset="0"/>
                <a:ea typeface="Arial" charset="0"/>
                <a:cs typeface="Arial" charset="0"/>
              </a:rPr>
              <a:t>tions</a:t>
            </a:r>
            <a:r>
              <a:rPr lang="de-DE" sz="1050" spc="20" dirty="0">
                <a:solidFill>
                  <a:srgbClr val="4747BC"/>
                </a:solidFill>
                <a:latin typeface="Arial" charset="0"/>
                <a:ea typeface="Arial" charset="0"/>
                <a:cs typeface="Arial" charset="0"/>
              </a:rPr>
              <a:t> </a:t>
            </a:r>
            <a:r>
              <a:rPr lang="de-DE" sz="1050" spc="-20" dirty="0" err="1">
                <a:solidFill>
                  <a:srgbClr val="4747BC"/>
                </a:solidFill>
                <a:latin typeface="Arial" charset="0"/>
                <a:ea typeface="Arial" charset="0"/>
                <a:cs typeface="Arial" charset="0"/>
              </a:rPr>
              <a:t>b</a:t>
            </a:r>
            <a:r>
              <a:rPr lang="de-DE" sz="1050" spc="-100" dirty="0" err="1">
                <a:solidFill>
                  <a:srgbClr val="4747BC"/>
                </a:solidFill>
                <a:latin typeface="Arial" charset="0"/>
                <a:ea typeface="Arial" charset="0"/>
                <a:cs typeface="Arial" charset="0"/>
              </a:rPr>
              <a:t>e</a:t>
            </a:r>
            <a:r>
              <a:rPr lang="de-DE" sz="1050" spc="-10" dirty="0" err="1">
                <a:solidFill>
                  <a:srgbClr val="4747BC"/>
                </a:solidFill>
                <a:latin typeface="Arial" charset="0"/>
                <a:ea typeface="Arial" charset="0"/>
                <a:cs typeface="Arial" charset="0"/>
              </a:rPr>
              <a:t>t</a:t>
            </a:r>
            <a:r>
              <a:rPr lang="de-DE" sz="1050" spc="-105" dirty="0" err="1">
                <a:solidFill>
                  <a:srgbClr val="4747BC"/>
                </a:solidFill>
                <a:latin typeface="Arial" charset="0"/>
                <a:ea typeface="Arial" charset="0"/>
                <a:cs typeface="Arial" charset="0"/>
              </a:rPr>
              <a:t>w</a:t>
            </a:r>
            <a:r>
              <a:rPr lang="de-DE" sz="1050" spc="-100" dirty="0" err="1">
                <a:solidFill>
                  <a:srgbClr val="4747BC"/>
                </a:solidFill>
                <a:latin typeface="Arial" charset="0"/>
                <a:ea typeface="Arial" charset="0"/>
                <a:cs typeface="Arial" charset="0"/>
              </a:rPr>
              <a:t>e</a:t>
            </a:r>
            <a:r>
              <a:rPr lang="de-DE" sz="1050" spc="-105" dirty="0" err="1">
                <a:solidFill>
                  <a:srgbClr val="4747BC"/>
                </a:solidFill>
                <a:latin typeface="Arial" charset="0"/>
                <a:ea typeface="Arial" charset="0"/>
                <a:cs typeface="Arial" charset="0"/>
              </a:rPr>
              <a:t>e</a:t>
            </a:r>
            <a:r>
              <a:rPr lang="de-DE" sz="1050" spc="-60" dirty="0" err="1">
                <a:solidFill>
                  <a:srgbClr val="4747BC"/>
                </a:solidFill>
                <a:latin typeface="Arial" charset="0"/>
                <a:ea typeface="Arial" charset="0"/>
                <a:cs typeface="Arial" charset="0"/>
              </a:rPr>
              <a:t>n</a:t>
            </a:r>
            <a:r>
              <a:rPr lang="de-DE" sz="1050" spc="20" dirty="0">
                <a:solidFill>
                  <a:srgbClr val="4747BC"/>
                </a:solidFill>
                <a:latin typeface="Arial" charset="0"/>
                <a:ea typeface="Arial" charset="0"/>
                <a:cs typeface="Arial" charset="0"/>
              </a:rPr>
              <a:t> </a:t>
            </a:r>
            <a:r>
              <a:rPr lang="de-DE" sz="1050" spc="-45" dirty="0" err="1">
                <a:solidFill>
                  <a:srgbClr val="4747BC"/>
                </a:solidFill>
                <a:latin typeface="Arial" charset="0"/>
                <a:ea typeface="Arial" charset="0"/>
                <a:cs typeface="Arial" charset="0"/>
              </a:rPr>
              <a:t>them</a:t>
            </a:r>
            <a:r>
              <a:rPr lang="de-DE" sz="1050" spc="-45" dirty="0" smtClean="0">
                <a:solidFill>
                  <a:srgbClr val="4747BC"/>
                </a:solidFill>
                <a:latin typeface="Arial" charset="0"/>
                <a:ea typeface="Arial" charset="0"/>
                <a:cs typeface="Arial" charset="0"/>
              </a:rPr>
              <a:t>.</a:t>
            </a:r>
            <a:endParaRPr lang="de-DE" sz="1050" dirty="0">
              <a:solidFill>
                <a:srgbClr val="4747BC"/>
              </a:solidFill>
              <a:latin typeface="Arial" charset="0"/>
              <a:ea typeface="Arial" charset="0"/>
              <a:cs typeface="Arial" charset="0"/>
            </a:endParaRPr>
          </a:p>
        </p:txBody>
      </p:sp>
    </p:spTree>
    <p:extLst>
      <p:ext uri="{BB962C8B-B14F-4D97-AF65-F5344CB8AC3E}">
        <p14:creationId xmlns:p14="http://schemas.microsoft.com/office/powerpoint/2010/main" val="20913218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317500" y="224117"/>
            <a:ext cx="3975100" cy="193899"/>
          </a:xfrm>
        </p:spPr>
        <p:txBody>
          <a:bodyPr/>
          <a:lstStyle/>
          <a:p>
            <a:r>
              <a:rPr lang="de-DE" b="0" dirty="0" smtClean="0"/>
              <a:t>Definition</a:t>
            </a:r>
            <a:endParaRPr lang="de-DE" b="0" dirty="0"/>
          </a:p>
        </p:txBody>
      </p:sp>
      <p:sp>
        <p:nvSpPr>
          <p:cNvPr id="16" name="Inhaltsplatzhalter 15"/>
          <p:cNvSpPr>
            <a:spLocks noGrp="1"/>
          </p:cNvSpPr>
          <p:nvPr>
            <p:ph idx="1"/>
          </p:nvPr>
        </p:nvSpPr>
        <p:spPr>
          <a:xfrm>
            <a:off x="171450" y="663575"/>
            <a:ext cx="4121150" cy="2454275"/>
          </a:xfrm>
        </p:spPr>
        <p:txBody>
          <a:bodyPr/>
          <a:lstStyle/>
          <a:p>
            <a:pPr indent="0">
              <a:buNone/>
            </a:pPr>
            <a:r>
              <a:rPr lang="de-DE" dirty="0" smtClean="0">
                <a:solidFill>
                  <a:srgbClr val="4747BC"/>
                </a:solidFill>
              </a:rPr>
              <a:t>Nach</a:t>
            </a:r>
            <a:r>
              <a:rPr lang="de-DE" b="1" dirty="0" smtClean="0">
                <a:solidFill>
                  <a:srgbClr val="4747BC"/>
                </a:solidFill>
              </a:rPr>
              <a:t> Evans (2003) </a:t>
            </a:r>
            <a:r>
              <a:rPr lang="de-DE" dirty="0" smtClean="0">
                <a:solidFill>
                  <a:srgbClr val="4747BC"/>
                </a:solidFill>
              </a:rPr>
              <a:t>müssen drei notwendige Bedingungen erfüllt sein, um von einer zweiseitigen Plattform zu sprechen:</a:t>
            </a:r>
          </a:p>
          <a:p>
            <a:pPr marL="433800" lvl="1" indent="-228600">
              <a:buFont typeface="+mj-lt"/>
              <a:buAutoNum type="arabicPeriod"/>
            </a:pPr>
            <a:r>
              <a:rPr lang="de-DE" dirty="0" smtClean="0">
                <a:solidFill>
                  <a:srgbClr val="818BCF"/>
                </a:solidFill>
              </a:rPr>
              <a:t>Es müssen mindestens zwei unterschiedliche Kundengruppen vorliegen. </a:t>
            </a:r>
          </a:p>
          <a:p>
            <a:pPr marL="433800" lvl="1" indent="-228600">
              <a:buFont typeface="+mj-lt"/>
              <a:buAutoNum type="arabicPeriod"/>
            </a:pPr>
            <a:r>
              <a:rPr lang="de-DE" dirty="0" smtClean="0">
                <a:solidFill>
                  <a:srgbClr val="818BCF"/>
                </a:solidFill>
              </a:rPr>
              <a:t>Es müssen indirekte </a:t>
            </a:r>
            <a:r>
              <a:rPr lang="de-DE" dirty="0" err="1" smtClean="0">
                <a:solidFill>
                  <a:srgbClr val="818BCF"/>
                </a:solidFill>
              </a:rPr>
              <a:t>Netzeﬀekte</a:t>
            </a:r>
            <a:r>
              <a:rPr lang="de-DE" dirty="0" smtClean="0">
                <a:solidFill>
                  <a:srgbClr val="818BCF"/>
                </a:solidFill>
              </a:rPr>
              <a:t> zwischen den verschiedenen Kundengruppen vorliegen.</a:t>
            </a:r>
          </a:p>
          <a:p>
            <a:pPr marL="433800" lvl="1" indent="-228600">
              <a:buFont typeface="+mj-lt"/>
              <a:buAutoNum type="arabicPeriod"/>
            </a:pPr>
            <a:r>
              <a:rPr lang="de-DE" dirty="0" smtClean="0">
                <a:solidFill>
                  <a:srgbClr val="818BCF"/>
                </a:solidFill>
              </a:rPr>
              <a:t>Ein Intermediär ist notwendig, um die </a:t>
            </a:r>
            <a:r>
              <a:rPr lang="de-DE" dirty="0" err="1" smtClean="0">
                <a:solidFill>
                  <a:srgbClr val="818BCF"/>
                </a:solidFill>
              </a:rPr>
              <a:t>Externalitäten</a:t>
            </a:r>
            <a:r>
              <a:rPr lang="de-DE" dirty="0" smtClean="0">
                <a:solidFill>
                  <a:srgbClr val="818BCF"/>
                </a:solidFill>
              </a:rPr>
              <a:t> (also </a:t>
            </a:r>
            <a:r>
              <a:rPr lang="de-DE" dirty="0" err="1" smtClean="0">
                <a:solidFill>
                  <a:srgbClr val="818BCF"/>
                </a:solidFill>
              </a:rPr>
              <a:t>Netzeﬀekte</a:t>
            </a:r>
            <a:r>
              <a:rPr lang="de-DE" dirty="0" smtClean="0">
                <a:solidFill>
                  <a:srgbClr val="818BCF"/>
                </a:solidFill>
              </a:rPr>
              <a:t>) zwischen den Kunden zu internalisieren.</a:t>
            </a:r>
          </a:p>
          <a:p>
            <a:endParaRPr lang="de-DE" dirty="0">
              <a:solidFill>
                <a:srgbClr val="4747BC"/>
              </a:solidFill>
            </a:endParaRPr>
          </a:p>
        </p:txBody>
      </p:sp>
    </p:spTree>
    <p:extLst>
      <p:ext uri="{BB962C8B-B14F-4D97-AF65-F5344CB8AC3E}">
        <p14:creationId xmlns:p14="http://schemas.microsoft.com/office/powerpoint/2010/main" val="1913279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6" descr="Bildergebnis fÃ¼r linked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6733" y="2843258"/>
            <a:ext cx="458025" cy="3433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ldergebnis fÃ¼r goo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7763" y="2795739"/>
            <a:ext cx="720000" cy="40500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p:cNvSpPr txBox="1">
            <a:spLocks noGrp="1"/>
          </p:cNvSpPr>
          <p:nvPr>
            <p:ph type="title"/>
          </p:nvPr>
        </p:nvSpPr>
        <p:spPr>
          <a:xfrm>
            <a:off x="317500" y="224117"/>
            <a:ext cx="3975100" cy="215444"/>
          </a:xfrm>
          <a:prstGeom prst="rect">
            <a:avLst/>
          </a:prstGeom>
        </p:spPr>
        <p:txBody>
          <a:bodyPr vert="horz" wrap="square" lIns="0" tIns="0" rIns="0" bIns="0" rtlCol="0">
            <a:spAutoFit/>
          </a:bodyPr>
          <a:lstStyle/>
          <a:p>
            <a:pPr marL="12700">
              <a:lnSpc>
                <a:spcPct val="100000"/>
              </a:lnSpc>
            </a:pPr>
            <a:r>
              <a:rPr lang="de-DE" b="0" spc="-50" dirty="0"/>
              <a:t>Indirekte Netzwerkeffekte</a:t>
            </a:r>
            <a:endParaRPr b="0" spc="-50" dirty="0"/>
          </a:p>
        </p:txBody>
      </p:sp>
      <p:sp>
        <p:nvSpPr>
          <p:cNvPr id="23" name="Inhaltsplatzhalter 22"/>
          <p:cNvSpPr>
            <a:spLocks noGrp="1"/>
          </p:cNvSpPr>
          <p:nvPr>
            <p:ph idx="1"/>
          </p:nvPr>
        </p:nvSpPr>
        <p:spPr>
          <a:xfrm>
            <a:off x="247650" y="663575"/>
            <a:ext cx="4044950" cy="2454275"/>
          </a:xfrm>
        </p:spPr>
        <p:txBody>
          <a:bodyPr anchor="t">
            <a:normAutofit/>
          </a:bodyPr>
          <a:lstStyle/>
          <a:p>
            <a:r>
              <a:rPr lang="de-DE" sz="1000" dirty="0" smtClean="0">
                <a:solidFill>
                  <a:srgbClr val="4747BC"/>
                </a:solidFill>
              </a:rPr>
              <a:t>Teilnehmer eines Netzwerks/einer Gruppe </a:t>
            </a:r>
            <a:r>
              <a:rPr lang="de-DE" sz="1000" dirty="0" err="1" smtClean="0">
                <a:solidFill>
                  <a:srgbClr val="4747BC"/>
                </a:solidFill>
              </a:rPr>
              <a:t>proﬁtieren</a:t>
            </a:r>
            <a:r>
              <a:rPr lang="de-DE" sz="1000" dirty="0" smtClean="0">
                <a:solidFill>
                  <a:srgbClr val="4747BC"/>
                </a:solidFill>
              </a:rPr>
              <a:t> indirekt von </a:t>
            </a:r>
            <a:br>
              <a:rPr lang="de-DE" sz="1000" dirty="0" smtClean="0">
                <a:solidFill>
                  <a:srgbClr val="4747BC"/>
                </a:solidFill>
              </a:rPr>
            </a:br>
            <a:r>
              <a:rPr lang="de-DE" sz="1000" dirty="0" smtClean="0">
                <a:solidFill>
                  <a:srgbClr val="4747BC"/>
                </a:solidFill>
              </a:rPr>
              <a:t>     der Größe eines zweiten Netzwerks/Gruppe</a:t>
            </a:r>
          </a:p>
          <a:p>
            <a:r>
              <a:rPr lang="de-DE" sz="1000" dirty="0" smtClean="0">
                <a:solidFill>
                  <a:srgbClr val="4747BC"/>
                </a:solidFill>
              </a:rPr>
              <a:t>Gibt es </a:t>
            </a:r>
            <a:r>
              <a:rPr lang="de-DE" sz="1000" smtClean="0">
                <a:solidFill>
                  <a:srgbClr val="4747BC"/>
                </a:solidFill>
              </a:rPr>
              <a:t>interdependente Beziehungen, </a:t>
            </a:r>
            <a:r>
              <a:rPr lang="de-DE" sz="1000" dirty="0" smtClean="0">
                <a:solidFill>
                  <a:srgbClr val="4747BC"/>
                </a:solidFill>
              </a:rPr>
              <a:t>existieren zweiseitige </a:t>
            </a:r>
            <a:br>
              <a:rPr lang="de-DE" sz="1000" dirty="0" smtClean="0">
                <a:solidFill>
                  <a:srgbClr val="4747BC"/>
                </a:solidFill>
              </a:rPr>
            </a:br>
            <a:r>
              <a:rPr lang="de-DE" sz="1000" dirty="0" smtClean="0">
                <a:solidFill>
                  <a:srgbClr val="4747BC"/>
                </a:solidFill>
              </a:rPr>
              <a:t>     indirekte </a:t>
            </a:r>
            <a:r>
              <a:rPr lang="de-DE" sz="1000" dirty="0" err="1" smtClean="0">
                <a:solidFill>
                  <a:srgbClr val="4747BC"/>
                </a:solidFill>
              </a:rPr>
              <a:t>Netzeﬀekte</a:t>
            </a:r>
            <a:endParaRPr lang="de-DE" sz="1000" dirty="0">
              <a:solidFill>
                <a:srgbClr val="4747BC"/>
              </a:solidFill>
            </a:endParaRPr>
          </a:p>
          <a:p>
            <a:pPr indent="0">
              <a:spcBef>
                <a:spcPts val="600"/>
              </a:spcBef>
              <a:spcAft>
                <a:spcPts val="600"/>
              </a:spcAft>
              <a:buNone/>
            </a:pPr>
            <a:endParaRPr lang="de-DE" sz="1000" b="1" dirty="0" smtClean="0">
              <a:solidFill>
                <a:srgbClr val="4747BC"/>
              </a:solidFill>
            </a:endParaRPr>
          </a:p>
          <a:p>
            <a:pPr indent="0" algn="ctr">
              <a:spcBef>
                <a:spcPts val="600"/>
              </a:spcBef>
              <a:spcAft>
                <a:spcPts val="600"/>
              </a:spcAft>
              <a:buNone/>
            </a:pPr>
            <a:r>
              <a:rPr lang="de-DE" sz="1200" b="1" dirty="0" smtClean="0">
                <a:solidFill>
                  <a:srgbClr val="4747BC"/>
                </a:solidFill>
              </a:rPr>
              <a:t>Indirekte </a:t>
            </a:r>
            <a:r>
              <a:rPr lang="de-DE" sz="1200" b="1" dirty="0" err="1">
                <a:solidFill>
                  <a:srgbClr val="4747BC"/>
                </a:solidFill>
              </a:rPr>
              <a:t>Netzeﬀekte</a:t>
            </a:r>
            <a:r>
              <a:rPr lang="de-DE" sz="1200" b="1" dirty="0">
                <a:solidFill>
                  <a:srgbClr val="4747BC"/>
                </a:solidFill>
              </a:rPr>
              <a:t> sind also die wesentlichen Determinanten </a:t>
            </a:r>
            <a:r>
              <a:rPr lang="de-DE" sz="1200" b="1" dirty="0" smtClean="0">
                <a:solidFill>
                  <a:srgbClr val="4747BC"/>
                </a:solidFill>
              </a:rPr>
              <a:t>zweiseitiger </a:t>
            </a:r>
            <a:r>
              <a:rPr lang="de-DE" sz="1200" b="1" dirty="0">
                <a:solidFill>
                  <a:srgbClr val="4747BC"/>
                </a:solidFill>
              </a:rPr>
              <a:t>Märkte</a:t>
            </a:r>
            <a:r>
              <a:rPr lang="de-DE" sz="1200" b="1" dirty="0" smtClean="0">
                <a:solidFill>
                  <a:srgbClr val="4747BC"/>
                </a:solidFill>
              </a:rPr>
              <a:t>!</a:t>
            </a:r>
            <a:endParaRPr lang="de-DE" sz="1200" dirty="0" smtClean="0">
              <a:solidFill>
                <a:srgbClr val="4747BC"/>
              </a:solidFill>
            </a:endParaRPr>
          </a:p>
          <a:p>
            <a:pPr indent="0">
              <a:buNone/>
            </a:pPr>
            <a:endParaRPr lang="de-DE" sz="1000" dirty="0" smtClean="0">
              <a:solidFill>
                <a:srgbClr val="4747BC"/>
              </a:solidFill>
            </a:endParaRPr>
          </a:p>
        </p:txBody>
      </p:sp>
      <p:sp>
        <p:nvSpPr>
          <p:cNvPr id="10" name="object 10"/>
          <p:cNvSpPr/>
          <p:nvPr/>
        </p:nvSpPr>
        <p:spPr>
          <a:xfrm>
            <a:off x="200363" y="2871939"/>
            <a:ext cx="380352" cy="244313"/>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012631" y="2806722"/>
            <a:ext cx="409325" cy="409325"/>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76648" y="2871939"/>
            <a:ext cx="714002" cy="243289"/>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1466850" y="2873375"/>
            <a:ext cx="582106" cy="221321"/>
          </a:xfrm>
          <a:prstGeom prst="rect">
            <a:avLst/>
          </a:prstGeom>
          <a:blipFill>
            <a:blip r:embed="rId8" cstate="print"/>
            <a:stretch>
              <a:fillRect/>
            </a:stretch>
          </a:blipFill>
        </p:spPr>
        <p:txBody>
          <a:bodyPr wrap="square" lIns="0" tIns="0" rIns="0" bIns="0" rtlCol="0"/>
          <a:lstStyle/>
          <a:p>
            <a:endParaRPr/>
          </a:p>
        </p:txBody>
      </p:sp>
      <p:pic>
        <p:nvPicPr>
          <p:cNvPr id="14" name="Picture 6" descr="Bildergebnis fÃ¼r Faceboo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79744" y="2834929"/>
            <a:ext cx="326619" cy="32661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Bildergebnis fÃ¼r Twitt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97050" y="2834929"/>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Ãhnliches Fot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33250" y="2834929"/>
            <a:ext cx="343483" cy="34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4384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b="0" spc="-50" dirty="0"/>
              <a:t>Indirekte Netzwerkeffekte</a:t>
            </a:r>
            <a:endParaRPr lang="de-DE" b="0" dirty="0"/>
          </a:p>
        </p:txBody>
      </p:sp>
      <p:sp>
        <p:nvSpPr>
          <p:cNvPr id="3" name="Inhaltsplatzhalter 2"/>
          <p:cNvSpPr>
            <a:spLocks noGrp="1"/>
          </p:cNvSpPr>
          <p:nvPr>
            <p:ph idx="1"/>
          </p:nvPr>
        </p:nvSpPr>
        <p:spPr>
          <a:xfrm>
            <a:off x="171450" y="605790"/>
            <a:ext cx="3975100" cy="2197100"/>
          </a:xfrm>
        </p:spPr>
        <p:txBody>
          <a:bodyPr/>
          <a:lstStyle/>
          <a:p>
            <a:pPr lvl="1"/>
            <a:r>
              <a:rPr lang="de-DE" dirty="0" smtClean="0">
                <a:solidFill>
                  <a:srgbClr val="4747BC"/>
                </a:solidFill>
              </a:rPr>
              <a:t>Die Beziehungen zw. den Netzwerken können auch als Komplementaritäten bezeichnet werden.</a:t>
            </a:r>
          </a:p>
          <a:p>
            <a:pPr lvl="1"/>
            <a:r>
              <a:rPr lang="de-DE" dirty="0" smtClean="0">
                <a:solidFill>
                  <a:srgbClr val="4747BC"/>
                </a:solidFill>
              </a:rPr>
              <a:t>Dennoch werden nicht einfach komplementäre Produkte gehandelt Nicht der Preis des anderen Marktes ist relevant, sondern die Menge (bzw. Netzgröße)</a:t>
            </a:r>
          </a:p>
          <a:p>
            <a:pPr lvl="1"/>
            <a:r>
              <a:rPr lang="de-DE" dirty="0" smtClean="0">
                <a:solidFill>
                  <a:srgbClr val="4747BC"/>
                </a:solidFill>
              </a:rPr>
              <a:t>Es handelt sich zudem auch um unterschiedliche Teilnehmer der Gruppen (bspw. Rezipienten und Werbekunden)</a:t>
            </a:r>
          </a:p>
          <a:p>
            <a:pPr lvl="1"/>
            <a:r>
              <a:rPr lang="de-DE" dirty="0" smtClean="0">
                <a:solidFill>
                  <a:srgbClr val="4747BC"/>
                </a:solidFill>
              </a:rPr>
              <a:t>Und auch wenn die Teilnehmer sich unterscheiden, ist ihre Funktion eine andere (Leser und Kunde von Kleinanzeigen)</a:t>
            </a:r>
          </a:p>
        </p:txBody>
      </p:sp>
      <p:sp>
        <p:nvSpPr>
          <p:cNvPr id="4" name="Inhaltsplatzhalter 3"/>
          <p:cNvSpPr>
            <a:spLocks noGrp="1"/>
          </p:cNvSpPr>
          <p:nvPr>
            <p:ph idx="13"/>
          </p:nvPr>
        </p:nvSpPr>
        <p:spPr/>
        <p:txBody>
          <a:bodyPr>
            <a:normAutofit fontScale="92500" lnSpcReduction="10000"/>
          </a:bodyPr>
          <a:lstStyle/>
          <a:p>
            <a:r>
              <a:rPr lang="de-DE" b="1" i="0" dirty="0" smtClean="0"/>
              <a:t>Unterschied zu gewöhnlichen Mehrproduktunternehmen</a:t>
            </a:r>
          </a:p>
        </p:txBody>
      </p:sp>
    </p:spTree>
    <p:extLst>
      <p:ext uri="{BB962C8B-B14F-4D97-AF65-F5344CB8AC3E}">
        <p14:creationId xmlns:p14="http://schemas.microsoft.com/office/powerpoint/2010/main" val="8040625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b="0" dirty="0"/>
              <a:t>Klassifizierung zweiseitiger </a:t>
            </a:r>
            <a:r>
              <a:rPr lang="de-DE" b="0" dirty="0" smtClean="0"/>
              <a:t>Märkte</a:t>
            </a:r>
            <a:endParaRPr lang="de-DE" b="0" dirty="0"/>
          </a:p>
        </p:txBody>
      </p:sp>
      <p:sp>
        <p:nvSpPr>
          <p:cNvPr id="3" name="Inhaltsplatzhalter 2"/>
          <p:cNvSpPr>
            <a:spLocks noGrp="1"/>
          </p:cNvSpPr>
          <p:nvPr>
            <p:ph idx="1"/>
          </p:nvPr>
        </p:nvSpPr>
        <p:spPr>
          <a:xfrm>
            <a:off x="323850" y="739775"/>
            <a:ext cx="3975100" cy="2197100"/>
          </a:xfrm>
        </p:spPr>
        <p:txBody>
          <a:bodyPr/>
          <a:lstStyle/>
          <a:p>
            <a:pPr indent="0">
              <a:buNone/>
            </a:pPr>
            <a:r>
              <a:rPr lang="de-DE" b="1" dirty="0" err="1" smtClean="0">
                <a:solidFill>
                  <a:srgbClr val="4747BC"/>
                </a:solidFill>
              </a:rPr>
              <a:t>Filistrucchi</a:t>
            </a:r>
            <a:r>
              <a:rPr lang="de-DE" b="1" dirty="0" smtClean="0">
                <a:solidFill>
                  <a:srgbClr val="4747BC"/>
                </a:solidFill>
              </a:rPr>
              <a:t> (2013)</a:t>
            </a:r>
          </a:p>
          <a:p>
            <a:pPr marL="433800" lvl="1" indent="-228600">
              <a:buFont typeface="+mj-lt"/>
              <a:buAutoNum type="arabicPeriod"/>
            </a:pPr>
            <a:r>
              <a:rPr lang="de-DE" dirty="0" smtClean="0">
                <a:solidFill>
                  <a:srgbClr val="4747BC"/>
                </a:solidFill>
              </a:rPr>
              <a:t>Transaktionsmärkte</a:t>
            </a:r>
          </a:p>
          <a:p>
            <a:pPr marL="433800" lvl="1" indent="-228600">
              <a:buFont typeface="+mj-lt"/>
              <a:buAutoNum type="arabicPeriod"/>
            </a:pPr>
            <a:r>
              <a:rPr lang="de-DE" dirty="0" smtClean="0">
                <a:solidFill>
                  <a:srgbClr val="4747BC"/>
                </a:solidFill>
              </a:rPr>
              <a:t>Nicht-Transaktionsmärkte</a:t>
            </a:r>
          </a:p>
          <a:p>
            <a:pPr marL="205200" lvl="1" indent="0">
              <a:buNone/>
            </a:pPr>
            <a:endParaRPr lang="de-DE" dirty="0" smtClean="0">
              <a:solidFill>
                <a:srgbClr val="4747BC"/>
              </a:solidFill>
            </a:endParaRPr>
          </a:p>
          <a:p>
            <a:endParaRPr lang="de-DE" dirty="0" smtClean="0">
              <a:solidFill>
                <a:srgbClr val="4747BC"/>
              </a:solidFill>
            </a:endParaRPr>
          </a:p>
        </p:txBody>
      </p:sp>
    </p:spTree>
    <p:extLst>
      <p:ext uri="{BB962C8B-B14F-4D97-AF65-F5344CB8AC3E}">
        <p14:creationId xmlns:p14="http://schemas.microsoft.com/office/powerpoint/2010/main" val="25556398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el 24"/>
          <p:cNvSpPr>
            <a:spLocks noGrp="1"/>
          </p:cNvSpPr>
          <p:nvPr>
            <p:ph type="title"/>
          </p:nvPr>
        </p:nvSpPr>
        <p:spPr>
          <a:xfrm>
            <a:off x="317500" y="224117"/>
            <a:ext cx="3975100" cy="193899"/>
          </a:xfrm>
        </p:spPr>
        <p:txBody>
          <a:bodyPr/>
          <a:lstStyle/>
          <a:p>
            <a:r>
              <a:rPr lang="de-DE" b="0" dirty="0"/>
              <a:t>Klassifizierung zweiseitiger Märkte</a:t>
            </a:r>
          </a:p>
        </p:txBody>
      </p:sp>
      <p:sp>
        <p:nvSpPr>
          <p:cNvPr id="26" name="Inhaltsplatzhalter 25"/>
          <p:cNvSpPr>
            <a:spLocks noGrp="1"/>
          </p:cNvSpPr>
          <p:nvPr>
            <p:ph idx="1"/>
          </p:nvPr>
        </p:nvSpPr>
        <p:spPr>
          <a:xfrm>
            <a:off x="317500" y="663575"/>
            <a:ext cx="3975100" cy="2301875"/>
          </a:xfrm>
        </p:spPr>
        <p:txBody>
          <a:bodyPr>
            <a:noAutofit/>
          </a:bodyPr>
          <a:lstStyle/>
          <a:p>
            <a:pPr marL="84700" indent="-228600">
              <a:buFont typeface="+mj-lt"/>
              <a:buAutoNum type="arabicPeriod"/>
            </a:pPr>
            <a:r>
              <a:rPr lang="de-DE" b="1" dirty="0" smtClean="0">
                <a:solidFill>
                  <a:srgbClr val="4747BC"/>
                </a:solidFill>
                <a:latin typeface="Arial" panose="020B0604020202020204" pitchFamily="34" charset="0"/>
                <a:cs typeface="Arial" panose="020B0604020202020204" pitchFamily="34" charset="0"/>
              </a:rPr>
              <a:t>Transaktionsmärkte</a:t>
            </a:r>
          </a:p>
          <a:p>
            <a:pPr marL="374500" lvl="1"/>
            <a:r>
              <a:rPr lang="de-DE" dirty="0" smtClean="0">
                <a:solidFill>
                  <a:srgbClr val="4747BC"/>
                </a:solidFill>
                <a:latin typeface="Arial" panose="020B0604020202020204" pitchFamily="34" charset="0"/>
                <a:cs typeface="Arial" panose="020B0604020202020204" pitchFamily="34" charset="0"/>
              </a:rPr>
              <a:t>Der Abschluss eines Vertrages wird direkt über die Plattform abgewickelt (und meistens auch </a:t>
            </a:r>
            <a:r>
              <a:rPr lang="de-DE" dirty="0" err="1" smtClean="0">
                <a:solidFill>
                  <a:srgbClr val="4747BC"/>
                </a:solidFill>
                <a:latin typeface="Arial" panose="020B0604020202020204" pitchFamily="34" charset="0"/>
                <a:cs typeface="Arial" panose="020B0604020202020204" pitchFamily="34" charset="0"/>
              </a:rPr>
              <a:t>bepreist</a:t>
            </a:r>
            <a:r>
              <a:rPr lang="de-DE" dirty="0" smtClean="0">
                <a:solidFill>
                  <a:srgbClr val="4747BC"/>
                </a:solidFill>
                <a:latin typeface="Arial" panose="020B0604020202020204" pitchFamily="34" charset="0"/>
                <a:cs typeface="Arial" panose="020B0604020202020204" pitchFamily="34" charset="0"/>
              </a:rPr>
              <a:t>)</a:t>
            </a:r>
          </a:p>
          <a:p>
            <a:pPr marL="632350" lvl="2" indent="-171450">
              <a:buFont typeface="Symbol" panose="05050102010706020507" pitchFamily="18" charset="2"/>
              <a:buChar char="-"/>
            </a:pPr>
            <a:r>
              <a:rPr lang="de-DE" sz="800" dirty="0" smtClean="0">
                <a:solidFill>
                  <a:srgbClr val="4747BC"/>
                </a:solidFill>
                <a:latin typeface="Arial" panose="020B0604020202020204" pitchFamily="34" charset="0"/>
                <a:cs typeface="Arial" panose="020B0604020202020204" pitchFamily="34" charset="0"/>
              </a:rPr>
              <a:t>Immobilienmakler</a:t>
            </a:r>
          </a:p>
          <a:p>
            <a:pPr marL="632350" lvl="2" indent="-171450">
              <a:buFont typeface="Symbol" panose="05050102010706020507" pitchFamily="18" charset="2"/>
              <a:buChar char="-"/>
            </a:pPr>
            <a:r>
              <a:rPr lang="de-DE" sz="800" dirty="0" smtClean="0">
                <a:solidFill>
                  <a:srgbClr val="4747BC"/>
                </a:solidFill>
                <a:latin typeface="Arial" panose="020B0604020202020204" pitchFamily="34" charset="0"/>
                <a:cs typeface="Arial" panose="020B0604020202020204" pitchFamily="34" charset="0"/>
              </a:rPr>
              <a:t>Auktionshäuser, Verkaufsplattformen</a:t>
            </a:r>
          </a:p>
          <a:p>
            <a:pPr marL="84700" indent="-228600">
              <a:buFont typeface="+mj-lt"/>
              <a:buAutoNum type="arabicPeriod"/>
            </a:pPr>
            <a:r>
              <a:rPr lang="de-DE" b="1" dirty="0" smtClean="0">
                <a:solidFill>
                  <a:srgbClr val="4747BC"/>
                </a:solidFill>
                <a:latin typeface="Arial" panose="020B0604020202020204" pitchFamily="34" charset="0"/>
                <a:cs typeface="Arial" panose="020B0604020202020204" pitchFamily="34" charset="0"/>
              </a:rPr>
              <a:t>Nicht-Transaktionsmärkte</a:t>
            </a:r>
          </a:p>
          <a:p>
            <a:pPr marL="374500" lvl="1"/>
            <a:r>
              <a:rPr lang="de-DE" dirty="0" smtClean="0">
                <a:solidFill>
                  <a:srgbClr val="4747BC"/>
                </a:solidFill>
                <a:latin typeface="Arial" panose="020B0604020202020204" pitchFamily="34" charset="0"/>
                <a:cs typeface="Arial" panose="020B0604020202020204" pitchFamily="34" charset="0"/>
              </a:rPr>
              <a:t>Transaktionen werde nicht über die Plattform abgewickelt oder von dieser beobachtet</a:t>
            </a:r>
          </a:p>
          <a:p>
            <a:pPr marL="374500" lvl="1"/>
            <a:r>
              <a:rPr lang="de-DE" dirty="0" smtClean="0">
                <a:solidFill>
                  <a:srgbClr val="4747BC"/>
                </a:solidFill>
                <a:latin typeface="Arial" panose="020B0604020202020204" pitchFamily="34" charset="0"/>
                <a:cs typeface="Arial" panose="020B0604020202020204" pitchFamily="34" charset="0"/>
              </a:rPr>
              <a:t>Der Preis der Plattform orientiert sich an der Teilnahme am Netzwerk, nicht an einer tatsächlichen Transaktion</a:t>
            </a:r>
            <a:endParaRPr lang="de-DE" sz="700" dirty="0" smtClean="0">
              <a:solidFill>
                <a:srgbClr val="4747BC"/>
              </a:solidFill>
              <a:latin typeface="Arial" panose="020B0604020202020204" pitchFamily="34" charset="0"/>
              <a:cs typeface="Arial" panose="020B0604020202020204" pitchFamily="34" charset="0"/>
            </a:endParaRPr>
          </a:p>
          <a:p>
            <a:pPr marL="632350" lvl="2" indent="-171450">
              <a:buFont typeface="Symbol" panose="05050102010706020507" pitchFamily="18" charset="2"/>
              <a:buChar char="-"/>
            </a:pPr>
            <a:r>
              <a:rPr lang="de-DE" sz="800" dirty="0" smtClean="0">
                <a:solidFill>
                  <a:srgbClr val="4747BC"/>
                </a:solidFill>
                <a:latin typeface="Arial" panose="020B0604020202020204" pitchFamily="34" charset="0"/>
                <a:cs typeface="Arial" panose="020B0604020202020204" pitchFamily="34" charset="0"/>
              </a:rPr>
              <a:t>Werbefinanzierte Medien</a:t>
            </a:r>
          </a:p>
          <a:p>
            <a:pPr marL="374500" lvl="1"/>
            <a:r>
              <a:rPr lang="de-DE" dirty="0" smtClean="0">
                <a:solidFill>
                  <a:srgbClr val="4747BC"/>
                </a:solidFill>
                <a:latin typeface="Arial" panose="020B0604020202020204" pitchFamily="34" charset="0"/>
                <a:cs typeface="Arial" panose="020B0604020202020204" pitchFamily="34" charset="0"/>
              </a:rPr>
              <a:t>Möglicherweise asymmetrische Marktabgrenzung von </a:t>
            </a:r>
            <a:br>
              <a:rPr lang="de-DE" dirty="0" smtClean="0">
                <a:solidFill>
                  <a:srgbClr val="4747BC"/>
                </a:solidFill>
                <a:latin typeface="Arial" panose="020B0604020202020204" pitchFamily="34" charset="0"/>
                <a:cs typeface="Arial" panose="020B0604020202020204" pitchFamily="34" charset="0"/>
              </a:rPr>
            </a:br>
            <a:r>
              <a:rPr lang="de-DE" dirty="0" smtClean="0">
                <a:solidFill>
                  <a:srgbClr val="4747BC"/>
                </a:solidFill>
                <a:latin typeface="Arial" panose="020B0604020202020204" pitchFamily="34" charset="0"/>
                <a:cs typeface="Arial" panose="020B0604020202020204" pitchFamily="34" charset="0"/>
              </a:rPr>
              <a:t>Nicht-Transaktionsmärkten</a:t>
            </a:r>
          </a:p>
        </p:txBody>
      </p:sp>
    </p:spTree>
    <p:extLst>
      <p:ext uri="{BB962C8B-B14F-4D97-AF65-F5344CB8AC3E}">
        <p14:creationId xmlns:p14="http://schemas.microsoft.com/office/powerpoint/2010/main" val="6994231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b="0" dirty="0"/>
              <a:t>Klassifizierung zweiseitiger </a:t>
            </a:r>
            <a:r>
              <a:rPr lang="de-DE" b="0" dirty="0" smtClean="0"/>
              <a:t>Märkte</a:t>
            </a:r>
            <a:endParaRPr lang="de-DE" b="0" dirty="0"/>
          </a:p>
        </p:txBody>
      </p:sp>
      <p:sp>
        <p:nvSpPr>
          <p:cNvPr id="3" name="Inhaltsplatzhalter 2"/>
          <p:cNvSpPr>
            <a:spLocks noGrp="1"/>
          </p:cNvSpPr>
          <p:nvPr>
            <p:ph idx="1"/>
          </p:nvPr>
        </p:nvSpPr>
        <p:spPr>
          <a:xfrm>
            <a:off x="317500" y="815975"/>
            <a:ext cx="3975100" cy="2197100"/>
          </a:xfrm>
        </p:spPr>
        <p:txBody>
          <a:bodyPr>
            <a:normAutofit fontScale="92500" lnSpcReduction="20000"/>
          </a:bodyPr>
          <a:lstStyle/>
          <a:p>
            <a:pPr indent="0">
              <a:buNone/>
            </a:pPr>
            <a:r>
              <a:rPr lang="de-DE" b="1" dirty="0" smtClean="0">
                <a:solidFill>
                  <a:srgbClr val="4747BC"/>
                </a:solidFill>
              </a:rPr>
              <a:t>Evans (2005)</a:t>
            </a:r>
          </a:p>
          <a:p>
            <a:pPr marL="433800" lvl="1" indent="-228600">
              <a:buFont typeface="+mj-lt"/>
              <a:buAutoNum type="arabicPeriod"/>
            </a:pPr>
            <a:r>
              <a:rPr lang="de-DE" dirty="0" err="1" smtClean="0">
                <a:solidFill>
                  <a:srgbClr val="4747BC"/>
                </a:solidFill>
              </a:rPr>
              <a:t>Exchanges</a:t>
            </a:r>
            <a:endParaRPr lang="de-DE" dirty="0" smtClean="0">
              <a:solidFill>
                <a:srgbClr val="4747BC"/>
              </a:solidFill>
            </a:endParaRPr>
          </a:p>
          <a:p>
            <a:pPr marL="433800" lvl="1" indent="-228600">
              <a:buFont typeface="+mj-lt"/>
              <a:buAutoNum type="arabicPeriod"/>
            </a:pPr>
            <a:r>
              <a:rPr lang="de-DE" dirty="0" err="1" smtClean="0">
                <a:solidFill>
                  <a:srgbClr val="4747BC"/>
                </a:solidFill>
              </a:rPr>
              <a:t>Werbeﬁnanzierte</a:t>
            </a:r>
            <a:r>
              <a:rPr lang="de-DE" dirty="0" smtClean="0">
                <a:solidFill>
                  <a:srgbClr val="4747BC"/>
                </a:solidFill>
              </a:rPr>
              <a:t> Plattformen </a:t>
            </a:r>
          </a:p>
          <a:p>
            <a:pPr marL="433800" lvl="1" indent="-228600">
              <a:buFont typeface="+mj-lt"/>
              <a:buAutoNum type="arabicPeriod"/>
            </a:pPr>
            <a:r>
              <a:rPr lang="de-DE" dirty="0" smtClean="0">
                <a:solidFill>
                  <a:srgbClr val="4747BC"/>
                </a:solidFill>
              </a:rPr>
              <a:t>Transaktionssysteme </a:t>
            </a:r>
          </a:p>
          <a:p>
            <a:pPr marL="433800" lvl="1" indent="-228600">
              <a:buFont typeface="+mj-lt"/>
              <a:buAutoNum type="arabicPeriod"/>
            </a:pPr>
            <a:r>
              <a:rPr lang="de-DE" dirty="0" smtClean="0">
                <a:solidFill>
                  <a:srgbClr val="4747BC"/>
                </a:solidFill>
              </a:rPr>
              <a:t>Software-Plattformen</a:t>
            </a:r>
          </a:p>
          <a:p>
            <a:pPr indent="0">
              <a:buNone/>
            </a:pPr>
            <a:endParaRPr lang="de-DE" b="1" dirty="0" smtClean="0">
              <a:solidFill>
                <a:srgbClr val="4747BC"/>
              </a:solidFill>
            </a:endParaRPr>
          </a:p>
          <a:p>
            <a:pPr indent="0">
              <a:buNone/>
            </a:pPr>
            <a:r>
              <a:rPr lang="de-DE" b="1" dirty="0" smtClean="0">
                <a:solidFill>
                  <a:srgbClr val="4747BC"/>
                </a:solidFill>
              </a:rPr>
              <a:t>Evans </a:t>
            </a:r>
            <a:r>
              <a:rPr lang="de-DE" b="1" dirty="0">
                <a:solidFill>
                  <a:srgbClr val="4747BC"/>
                </a:solidFill>
              </a:rPr>
              <a:t>und Schmalensee (2007)</a:t>
            </a:r>
          </a:p>
          <a:p>
            <a:pPr marL="433800" lvl="1" indent="-228600">
              <a:buFont typeface="+mj-lt"/>
              <a:buAutoNum type="arabicPeriod"/>
            </a:pPr>
            <a:r>
              <a:rPr lang="de-DE" dirty="0" err="1">
                <a:solidFill>
                  <a:srgbClr val="4747BC"/>
                </a:solidFill>
              </a:rPr>
              <a:t>Matchmaker</a:t>
            </a:r>
            <a:endParaRPr lang="de-DE" dirty="0">
              <a:solidFill>
                <a:srgbClr val="4747BC"/>
              </a:solidFill>
            </a:endParaRPr>
          </a:p>
          <a:p>
            <a:pPr marL="433800" lvl="1" indent="-228600">
              <a:buFont typeface="+mj-lt"/>
              <a:buAutoNum type="arabicPeriod"/>
            </a:pPr>
            <a:r>
              <a:rPr lang="de-DE" dirty="0" err="1">
                <a:solidFill>
                  <a:srgbClr val="4747BC"/>
                </a:solidFill>
              </a:rPr>
              <a:t>Audiencemaker</a:t>
            </a:r>
            <a:endParaRPr lang="de-DE" dirty="0">
              <a:solidFill>
                <a:srgbClr val="4747BC"/>
              </a:solidFill>
            </a:endParaRPr>
          </a:p>
          <a:p>
            <a:pPr marL="433800" lvl="1" indent="-228600">
              <a:buFont typeface="+mj-lt"/>
              <a:buAutoNum type="arabicPeriod"/>
            </a:pPr>
            <a:r>
              <a:rPr lang="de-DE" dirty="0">
                <a:solidFill>
                  <a:srgbClr val="4747BC"/>
                </a:solidFill>
              </a:rPr>
              <a:t>Transaction-</a:t>
            </a:r>
            <a:r>
              <a:rPr lang="de-DE" dirty="0" err="1">
                <a:solidFill>
                  <a:srgbClr val="4747BC"/>
                </a:solidFill>
              </a:rPr>
              <a:t>based</a:t>
            </a:r>
            <a:r>
              <a:rPr lang="de-DE" dirty="0">
                <a:solidFill>
                  <a:srgbClr val="4747BC"/>
                </a:solidFill>
              </a:rPr>
              <a:t> </a:t>
            </a:r>
            <a:r>
              <a:rPr lang="de-DE" dirty="0" err="1">
                <a:solidFill>
                  <a:srgbClr val="4747BC"/>
                </a:solidFill>
              </a:rPr>
              <a:t>Businesses</a:t>
            </a:r>
            <a:endParaRPr lang="de-DE" dirty="0">
              <a:solidFill>
                <a:srgbClr val="4747BC"/>
              </a:solidFill>
            </a:endParaRPr>
          </a:p>
          <a:p>
            <a:pPr marL="433800" lvl="1" indent="-228600">
              <a:buFont typeface="+mj-lt"/>
              <a:buAutoNum type="arabicPeriod"/>
            </a:pPr>
            <a:r>
              <a:rPr lang="de-DE" dirty="0">
                <a:solidFill>
                  <a:srgbClr val="4747BC"/>
                </a:solidFill>
              </a:rPr>
              <a:t>Software-Plattformen </a:t>
            </a:r>
          </a:p>
          <a:p>
            <a:pPr marL="433800" lvl="1" indent="-228600">
              <a:buFont typeface="+mj-lt"/>
              <a:buAutoNum type="arabicPeriod"/>
            </a:pPr>
            <a:endParaRPr lang="de-DE" dirty="0" smtClean="0">
              <a:solidFill>
                <a:srgbClr val="4747BC"/>
              </a:solidFill>
            </a:endParaRPr>
          </a:p>
          <a:p>
            <a:endParaRPr lang="de-DE" dirty="0" smtClean="0">
              <a:solidFill>
                <a:srgbClr val="4747BC"/>
              </a:solidFill>
            </a:endParaRPr>
          </a:p>
        </p:txBody>
      </p:sp>
    </p:spTree>
    <p:extLst>
      <p:ext uri="{BB962C8B-B14F-4D97-AF65-F5344CB8AC3E}">
        <p14:creationId xmlns:p14="http://schemas.microsoft.com/office/powerpoint/2010/main" val="3188849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0" dirty="0"/>
              <a:t>Li</a:t>
            </a:r>
            <a:r>
              <a:rPr spc="110" dirty="0"/>
              <a:t>t</a:t>
            </a:r>
            <a:r>
              <a:rPr spc="5" dirty="0"/>
              <a:t>erat</a:t>
            </a:r>
            <a:r>
              <a:rPr spc="-35" dirty="0"/>
              <a:t>ur</a:t>
            </a:r>
          </a:p>
        </p:txBody>
      </p:sp>
      <p:sp>
        <p:nvSpPr>
          <p:cNvPr id="13" name="Textplatzhalter 12"/>
          <p:cNvSpPr>
            <a:spLocks noGrp="1"/>
          </p:cNvSpPr>
          <p:nvPr>
            <p:ph type="body" idx="1"/>
          </p:nvPr>
        </p:nvSpPr>
        <p:spPr>
          <a:xfrm>
            <a:off x="120387" y="832870"/>
            <a:ext cx="4369325" cy="2154436"/>
          </a:xfrm>
        </p:spPr>
        <p:txBody>
          <a:bodyPr/>
          <a:lstStyle/>
          <a:p>
            <a:pPr>
              <a:spcAft>
                <a:spcPts val="600"/>
              </a:spcAft>
            </a:pPr>
            <a:r>
              <a:rPr lang="de-DE" b="1" dirty="0" smtClean="0">
                <a:solidFill>
                  <a:srgbClr val="4747BB"/>
                </a:solidFill>
              </a:rPr>
              <a:t>Pflichtlektüre</a:t>
            </a:r>
            <a:endParaRPr lang="de-DE" dirty="0">
              <a:solidFill>
                <a:srgbClr val="4747BB"/>
              </a:solidFill>
            </a:endParaRPr>
          </a:p>
          <a:p>
            <a:r>
              <a:rPr lang="de-DE" sz="1000" dirty="0">
                <a:solidFill>
                  <a:srgbClr val="4747BB"/>
                </a:solidFill>
              </a:rPr>
              <a:t>Dewenter / Rösch (2014</a:t>
            </a:r>
            <a:r>
              <a:rPr lang="de-DE" sz="1000" dirty="0">
                <a:solidFill>
                  <a:schemeClr val="tx1">
                    <a:lumMod val="65000"/>
                    <a:lumOff val="35000"/>
                  </a:schemeClr>
                </a:solidFill>
              </a:rPr>
              <a:t>)</a:t>
            </a:r>
            <a:r>
              <a:rPr lang="de-DE" sz="1000" dirty="0">
                <a:solidFill>
                  <a:srgbClr val="4747BB"/>
                </a:solidFill>
              </a:rPr>
              <a:t>: </a:t>
            </a:r>
            <a:r>
              <a:rPr lang="de-DE" sz="1000" dirty="0">
                <a:solidFill>
                  <a:schemeClr val="tx1">
                    <a:lumMod val="65000"/>
                    <a:lumOff val="35000"/>
                  </a:schemeClr>
                </a:solidFill>
              </a:rPr>
              <a:t> </a:t>
            </a:r>
            <a:r>
              <a:rPr lang="de-DE" sz="1000" dirty="0">
                <a:solidFill>
                  <a:srgbClr val="ADADE0"/>
                </a:solidFill>
              </a:rPr>
              <a:t>Einführung in die neue Medienökonomik </a:t>
            </a:r>
            <a:r>
              <a:rPr lang="de-DE" sz="1000" dirty="0" smtClean="0">
                <a:solidFill>
                  <a:srgbClr val="ADADE0"/>
                </a:solidFill>
              </a:rPr>
              <a:t/>
            </a:r>
            <a:br>
              <a:rPr lang="de-DE" sz="1000" dirty="0" smtClean="0">
                <a:solidFill>
                  <a:srgbClr val="ADADE0"/>
                </a:solidFill>
              </a:rPr>
            </a:br>
            <a:r>
              <a:rPr lang="de-DE" sz="800" dirty="0" smtClean="0">
                <a:solidFill>
                  <a:srgbClr val="ADADE0"/>
                </a:solidFill>
              </a:rPr>
              <a:t>(</a:t>
            </a:r>
            <a:r>
              <a:rPr lang="de-DE" sz="800" dirty="0" err="1" smtClean="0">
                <a:solidFill>
                  <a:srgbClr val="ADADE0"/>
                </a:solidFill>
              </a:rPr>
              <a:t>eBook</a:t>
            </a:r>
            <a:r>
              <a:rPr lang="de-DE" sz="800" dirty="0" smtClean="0">
                <a:solidFill>
                  <a:srgbClr val="ADADE0"/>
                </a:solidFill>
              </a:rPr>
              <a:t>: </a:t>
            </a:r>
            <a:r>
              <a:rPr lang="de-DE" sz="800" dirty="0" smtClean="0">
                <a:hlinkClick r:id="rId3"/>
              </a:rPr>
              <a:t>Link</a:t>
            </a:r>
            <a:r>
              <a:rPr lang="de-DE" sz="800" dirty="0" smtClean="0">
                <a:solidFill>
                  <a:srgbClr val="ADADE0"/>
                </a:solidFill>
              </a:rPr>
              <a:t>)</a:t>
            </a:r>
          </a:p>
          <a:p>
            <a:pPr>
              <a:spcAft>
                <a:spcPts val="600"/>
              </a:spcAft>
            </a:pPr>
            <a:endParaRPr lang="de-DE" sz="1000" dirty="0"/>
          </a:p>
          <a:p>
            <a:pPr>
              <a:spcAft>
                <a:spcPts val="600"/>
              </a:spcAft>
            </a:pPr>
            <a:r>
              <a:rPr lang="de-DE" b="1" dirty="0">
                <a:solidFill>
                  <a:srgbClr val="4747BB"/>
                </a:solidFill>
              </a:rPr>
              <a:t>Zusätzlich </a:t>
            </a:r>
            <a:r>
              <a:rPr lang="de-DE" b="1" dirty="0" smtClean="0">
                <a:solidFill>
                  <a:srgbClr val="4747BB"/>
                </a:solidFill>
              </a:rPr>
              <a:t>wärmstens empfohlen</a:t>
            </a:r>
            <a:endParaRPr lang="de-DE" b="1" dirty="0">
              <a:solidFill>
                <a:srgbClr val="4747BB"/>
              </a:solidFill>
            </a:endParaRPr>
          </a:p>
          <a:p>
            <a:r>
              <a:rPr lang="de-DE" sz="1000" dirty="0">
                <a:solidFill>
                  <a:srgbClr val="4747BB"/>
                </a:solidFill>
              </a:rPr>
              <a:t>Evans (2003):</a:t>
            </a:r>
            <a:r>
              <a:rPr lang="de-DE" sz="1000" dirty="0">
                <a:solidFill>
                  <a:srgbClr val="ADADE0"/>
                </a:solidFill>
              </a:rPr>
              <a:t>  The Antitrust Economics </a:t>
            </a:r>
            <a:r>
              <a:rPr lang="de-DE" sz="1000" dirty="0" err="1">
                <a:solidFill>
                  <a:srgbClr val="ADADE0"/>
                </a:solidFill>
              </a:rPr>
              <a:t>of</a:t>
            </a:r>
            <a:r>
              <a:rPr lang="de-DE" sz="1000" dirty="0">
                <a:solidFill>
                  <a:srgbClr val="ADADE0"/>
                </a:solidFill>
              </a:rPr>
              <a:t> Multi-</a:t>
            </a:r>
            <a:r>
              <a:rPr lang="de-DE" sz="1000" dirty="0" err="1">
                <a:solidFill>
                  <a:srgbClr val="ADADE0"/>
                </a:solidFill>
              </a:rPr>
              <a:t>Sided</a:t>
            </a:r>
            <a:r>
              <a:rPr lang="de-DE" sz="1000" dirty="0">
                <a:solidFill>
                  <a:srgbClr val="ADADE0"/>
                </a:solidFill>
              </a:rPr>
              <a:t> </a:t>
            </a:r>
            <a:r>
              <a:rPr lang="de-DE" sz="1000" dirty="0" err="1">
                <a:solidFill>
                  <a:srgbClr val="ADADE0"/>
                </a:solidFill>
              </a:rPr>
              <a:t>Platform</a:t>
            </a:r>
            <a:r>
              <a:rPr lang="de-DE" sz="1000" dirty="0">
                <a:solidFill>
                  <a:srgbClr val="ADADE0"/>
                </a:solidFill>
              </a:rPr>
              <a:t> </a:t>
            </a:r>
            <a:r>
              <a:rPr lang="de-DE" sz="1000" dirty="0" err="1">
                <a:solidFill>
                  <a:srgbClr val="ADADE0"/>
                </a:solidFill>
              </a:rPr>
              <a:t>Markets</a:t>
            </a:r>
            <a:r>
              <a:rPr lang="de-DE" sz="1000" dirty="0">
                <a:solidFill>
                  <a:srgbClr val="ADADE0"/>
                </a:solidFill>
              </a:rPr>
              <a:t>. Yale Journal on </a:t>
            </a:r>
            <a:r>
              <a:rPr lang="de-DE" sz="1000" dirty="0" smtClean="0">
                <a:solidFill>
                  <a:srgbClr val="ADADE0"/>
                </a:solidFill>
              </a:rPr>
              <a:t>Regulation </a:t>
            </a:r>
            <a:r>
              <a:rPr lang="de-DE" sz="1000" dirty="0" smtClean="0">
                <a:solidFill>
                  <a:srgbClr val="ADADE0"/>
                </a:solidFill>
                <a:hlinkClick r:id="rId4"/>
              </a:rPr>
              <a:t>Link</a:t>
            </a:r>
            <a:r>
              <a:rPr lang="de-DE" sz="1000" dirty="0" smtClean="0">
                <a:solidFill>
                  <a:srgbClr val="ADADE0"/>
                </a:solidFill>
              </a:rPr>
              <a:t> (und einige weitere </a:t>
            </a:r>
            <a:r>
              <a:rPr lang="de-DE" sz="1000" dirty="0" err="1" smtClean="0">
                <a:solidFill>
                  <a:srgbClr val="ADADE0"/>
                </a:solidFill>
              </a:rPr>
              <a:t>Publ</a:t>
            </a:r>
            <a:r>
              <a:rPr lang="de-DE" sz="1000" dirty="0" smtClean="0">
                <a:solidFill>
                  <a:srgbClr val="ADADE0"/>
                </a:solidFill>
              </a:rPr>
              <a:t>. von</a:t>
            </a:r>
            <a:r>
              <a:rPr lang="de-DE" sz="1000" dirty="0" smtClean="0"/>
              <a:t> </a:t>
            </a:r>
            <a:r>
              <a:rPr lang="de-DE" sz="1000" dirty="0" smtClean="0">
                <a:hlinkClick r:id="rId5"/>
              </a:rPr>
              <a:t>Evans</a:t>
            </a:r>
            <a:r>
              <a:rPr lang="de-DE" sz="1000" dirty="0" smtClean="0">
                <a:solidFill>
                  <a:srgbClr val="ADADE0"/>
                </a:solidFill>
              </a:rPr>
              <a:t>)</a:t>
            </a:r>
            <a:endParaRPr lang="de-DE" sz="1000" dirty="0">
              <a:solidFill>
                <a:srgbClr val="ADADE0"/>
              </a:solidFill>
            </a:endParaRPr>
          </a:p>
          <a:p>
            <a:pPr>
              <a:spcAft>
                <a:spcPts val="600"/>
              </a:spcAft>
            </a:pPr>
            <a:r>
              <a:rPr lang="de-DE" sz="1000" dirty="0" err="1" smtClean="0">
                <a:solidFill>
                  <a:srgbClr val="4747BB"/>
                </a:solidFill>
              </a:rPr>
              <a:t>Rochet</a:t>
            </a:r>
            <a:r>
              <a:rPr lang="de-DE" sz="1000" dirty="0" smtClean="0">
                <a:solidFill>
                  <a:srgbClr val="4747BB"/>
                </a:solidFill>
              </a:rPr>
              <a:t> </a:t>
            </a:r>
            <a:r>
              <a:rPr lang="de-DE" sz="1000" dirty="0">
                <a:solidFill>
                  <a:srgbClr val="4747BB"/>
                </a:solidFill>
              </a:rPr>
              <a:t>&amp; </a:t>
            </a:r>
            <a:r>
              <a:rPr lang="de-DE" sz="1000" dirty="0" err="1">
                <a:solidFill>
                  <a:srgbClr val="4747BB"/>
                </a:solidFill>
              </a:rPr>
              <a:t>Tirole</a:t>
            </a:r>
            <a:r>
              <a:rPr lang="de-DE" sz="1000" dirty="0">
                <a:solidFill>
                  <a:srgbClr val="4747BB"/>
                </a:solidFill>
              </a:rPr>
              <a:t> (2003</a:t>
            </a:r>
            <a:r>
              <a:rPr lang="de-DE" sz="1000" dirty="0">
                <a:solidFill>
                  <a:srgbClr val="ADADE0"/>
                </a:solidFill>
              </a:rPr>
              <a:t>):  </a:t>
            </a:r>
            <a:r>
              <a:rPr lang="de-DE" sz="1000" dirty="0" err="1">
                <a:solidFill>
                  <a:srgbClr val="ADADE0"/>
                </a:solidFill>
              </a:rPr>
              <a:t>Platform</a:t>
            </a:r>
            <a:r>
              <a:rPr lang="de-DE" sz="1000" dirty="0">
                <a:solidFill>
                  <a:srgbClr val="ADADE0"/>
                </a:solidFill>
              </a:rPr>
              <a:t> </a:t>
            </a:r>
            <a:r>
              <a:rPr lang="de-DE" sz="1000" dirty="0" err="1">
                <a:solidFill>
                  <a:srgbClr val="ADADE0"/>
                </a:solidFill>
              </a:rPr>
              <a:t>Competition</a:t>
            </a:r>
            <a:r>
              <a:rPr lang="de-DE" sz="1000" dirty="0">
                <a:solidFill>
                  <a:srgbClr val="ADADE0"/>
                </a:solidFill>
              </a:rPr>
              <a:t> in </a:t>
            </a:r>
            <a:r>
              <a:rPr lang="de-DE" sz="1000" dirty="0" err="1">
                <a:solidFill>
                  <a:srgbClr val="ADADE0"/>
                </a:solidFill>
              </a:rPr>
              <a:t>Two-Sided</a:t>
            </a:r>
            <a:r>
              <a:rPr lang="de-DE" sz="1000" dirty="0">
                <a:solidFill>
                  <a:srgbClr val="ADADE0"/>
                </a:solidFill>
              </a:rPr>
              <a:t> </a:t>
            </a:r>
            <a:r>
              <a:rPr lang="de-DE" sz="1000" dirty="0" err="1">
                <a:solidFill>
                  <a:srgbClr val="ADADE0"/>
                </a:solidFill>
              </a:rPr>
              <a:t>Markets</a:t>
            </a:r>
            <a:r>
              <a:rPr lang="de-DE" sz="1000" dirty="0">
                <a:solidFill>
                  <a:srgbClr val="ADADE0"/>
                </a:solidFill>
              </a:rPr>
              <a:t>. Journal </a:t>
            </a:r>
            <a:r>
              <a:rPr lang="de-DE" sz="1000" dirty="0" err="1">
                <a:solidFill>
                  <a:srgbClr val="ADADE0"/>
                </a:solidFill>
              </a:rPr>
              <a:t>of</a:t>
            </a:r>
            <a:r>
              <a:rPr lang="de-DE" sz="1000" dirty="0">
                <a:solidFill>
                  <a:srgbClr val="ADADE0"/>
                </a:solidFill>
              </a:rPr>
              <a:t> </a:t>
            </a:r>
            <a:r>
              <a:rPr lang="de-DE" sz="1000" dirty="0" err="1">
                <a:solidFill>
                  <a:srgbClr val="ADADE0"/>
                </a:solidFill>
              </a:rPr>
              <a:t>the</a:t>
            </a:r>
            <a:r>
              <a:rPr lang="de-DE" sz="1000" dirty="0">
                <a:solidFill>
                  <a:srgbClr val="ADADE0"/>
                </a:solidFill>
              </a:rPr>
              <a:t> European </a:t>
            </a:r>
            <a:r>
              <a:rPr lang="de-DE" sz="1000" dirty="0" err="1">
                <a:solidFill>
                  <a:srgbClr val="ADADE0"/>
                </a:solidFill>
              </a:rPr>
              <a:t>Economic</a:t>
            </a:r>
            <a:r>
              <a:rPr lang="de-DE" sz="1000" dirty="0">
                <a:solidFill>
                  <a:srgbClr val="ADADE0"/>
                </a:solidFill>
              </a:rPr>
              <a:t> </a:t>
            </a:r>
            <a:r>
              <a:rPr lang="de-DE" sz="1000" dirty="0" err="1" smtClean="0">
                <a:solidFill>
                  <a:srgbClr val="ADADE0"/>
                </a:solidFill>
              </a:rPr>
              <a:t>Association</a:t>
            </a:r>
            <a:r>
              <a:rPr lang="de-DE" sz="1000" dirty="0" smtClean="0">
                <a:solidFill>
                  <a:srgbClr val="ADADE0"/>
                </a:solidFill>
              </a:rPr>
              <a:t> </a:t>
            </a:r>
            <a:r>
              <a:rPr lang="de-DE" sz="1000" dirty="0" smtClean="0">
                <a:hlinkClick r:id="rId6"/>
              </a:rPr>
              <a:t>Link</a:t>
            </a:r>
            <a:endParaRPr lang="de-DE" sz="1000" dirty="0"/>
          </a:p>
          <a:p>
            <a:pPr>
              <a:spcAft>
                <a:spcPts val="600"/>
              </a:spcAft>
            </a:pPr>
            <a:r>
              <a:rPr lang="de-DE" sz="1000" dirty="0">
                <a:solidFill>
                  <a:srgbClr val="4747BB"/>
                </a:solidFill>
              </a:rPr>
              <a:t>Armstrong (2006</a:t>
            </a:r>
            <a:r>
              <a:rPr lang="de-DE" sz="1000" dirty="0">
                <a:solidFill>
                  <a:schemeClr val="tx1">
                    <a:lumMod val="65000"/>
                    <a:lumOff val="35000"/>
                  </a:schemeClr>
                </a:solidFill>
              </a:rPr>
              <a:t>)</a:t>
            </a:r>
            <a:r>
              <a:rPr lang="de-DE" sz="1000" dirty="0">
                <a:solidFill>
                  <a:srgbClr val="4747BB"/>
                </a:solidFill>
              </a:rPr>
              <a:t>: </a:t>
            </a:r>
            <a:r>
              <a:rPr lang="de-DE" sz="1000" dirty="0">
                <a:solidFill>
                  <a:srgbClr val="ADADE0"/>
                </a:solidFill>
              </a:rPr>
              <a:t> </a:t>
            </a:r>
            <a:r>
              <a:rPr lang="de-DE" sz="1000" dirty="0" err="1">
                <a:solidFill>
                  <a:srgbClr val="ADADE0"/>
                </a:solidFill>
              </a:rPr>
              <a:t>Competition</a:t>
            </a:r>
            <a:r>
              <a:rPr lang="de-DE" sz="1000" dirty="0">
                <a:solidFill>
                  <a:srgbClr val="ADADE0"/>
                </a:solidFill>
              </a:rPr>
              <a:t> in </a:t>
            </a:r>
            <a:r>
              <a:rPr lang="de-DE" sz="1000" dirty="0" err="1">
                <a:solidFill>
                  <a:srgbClr val="ADADE0"/>
                </a:solidFill>
              </a:rPr>
              <a:t>Two-Sided</a:t>
            </a:r>
            <a:r>
              <a:rPr lang="de-DE" sz="1000" dirty="0">
                <a:solidFill>
                  <a:srgbClr val="ADADE0"/>
                </a:solidFill>
              </a:rPr>
              <a:t> </a:t>
            </a:r>
            <a:r>
              <a:rPr lang="de-DE" sz="1000" dirty="0" err="1">
                <a:solidFill>
                  <a:srgbClr val="ADADE0"/>
                </a:solidFill>
              </a:rPr>
              <a:t>Markets</a:t>
            </a:r>
            <a:r>
              <a:rPr lang="de-DE" sz="1000" dirty="0">
                <a:solidFill>
                  <a:srgbClr val="ADADE0"/>
                </a:solidFill>
              </a:rPr>
              <a:t>. </a:t>
            </a:r>
            <a:r>
              <a:rPr lang="de-DE" sz="1000" dirty="0" smtClean="0">
                <a:solidFill>
                  <a:srgbClr val="ADADE0"/>
                </a:solidFill>
              </a:rPr>
              <a:t>The </a:t>
            </a:r>
            <a:r>
              <a:rPr lang="de-DE" sz="1000" dirty="0">
                <a:solidFill>
                  <a:srgbClr val="ADADE0"/>
                </a:solidFill>
              </a:rPr>
              <a:t>RAND Journal </a:t>
            </a:r>
            <a:r>
              <a:rPr lang="de-DE" sz="1000" dirty="0" err="1">
                <a:solidFill>
                  <a:srgbClr val="ADADE0"/>
                </a:solidFill>
              </a:rPr>
              <a:t>of</a:t>
            </a:r>
            <a:r>
              <a:rPr lang="de-DE" sz="1000" dirty="0">
                <a:solidFill>
                  <a:srgbClr val="ADADE0"/>
                </a:solidFill>
              </a:rPr>
              <a:t> </a:t>
            </a:r>
            <a:r>
              <a:rPr lang="de-DE" sz="1000" dirty="0" smtClean="0">
                <a:solidFill>
                  <a:srgbClr val="ADADE0"/>
                </a:solidFill>
              </a:rPr>
              <a:t>Economics</a:t>
            </a:r>
            <a:r>
              <a:rPr lang="de-DE" sz="1000" dirty="0" smtClean="0">
                <a:solidFill>
                  <a:schemeClr val="tx1">
                    <a:lumMod val="65000"/>
                    <a:lumOff val="35000"/>
                  </a:schemeClr>
                </a:solidFill>
              </a:rPr>
              <a:t> </a:t>
            </a:r>
            <a:r>
              <a:rPr lang="de-DE" sz="1000" dirty="0" smtClean="0">
                <a:hlinkClick r:id="rId7"/>
              </a:rPr>
              <a:t>Link</a:t>
            </a:r>
            <a:endParaRPr lang="de-DE" sz="1000" dirty="0"/>
          </a:p>
        </p:txBody>
      </p:sp>
      <p:pic>
        <p:nvPicPr>
          <p:cNvPr id="5" name="Grafik 4">
            <a:hlinkClick r:id="rId3"/>
          </p:cNvPr>
          <p:cNvPicPr>
            <a:picLocks noChangeAspect="1"/>
          </p:cNvPicPr>
          <p:nvPr/>
        </p:nvPicPr>
        <p:blipFill>
          <a:blip r:embed="rId8"/>
          <a:stretch>
            <a:fillRect/>
          </a:stretch>
        </p:blipFill>
        <p:spPr>
          <a:xfrm>
            <a:off x="4108564" y="968375"/>
            <a:ext cx="381148" cy="541683"/>
          </a:xfrm>
          <a:prstGeom prst="rect">
            <a:avLst/>
          </a:prstGeom>
        </p:spPr>
      </p:pic>
      <p:sp>
        <p:nvSpPr>
          <p:cNvPr id="6" name="Foliennummernplatzhalter 3"/>
          <p:cNvSpPr txBox="1">
            <a:spLocks/>
          </p:cNvSpPr>
          <p:nvPr/>
        </p:nvSpPr>
        <p:spPr>
          <a:xfrm>
            <a:off x="3573463" y="3330575"/>
            <a:ext cx="1036637" cy="130174"/>
          </a:xfrm>
          <a:prstGeom prst="rect">
            <a:avLst/>
          </a:prstGeom>
        </p:spPr>
        <p:txBody>
          <a:bodyPr vert="horz" lIns="91440" tIns="45720" rIns="91440" bIns="45720" rtlCol="0" anchor="ctr"/>
          <a:lstStyle>
            <a:defPPr>
              <a:defRPr lang="de-DE"/>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solidFill>
                  <a:srgbClr val="4747BB"/>
                </a:solidFill>
              </a:rPr>
              <a:t>9</a:t>
            </a:r>
            <a:endParaRPr lang="de-DE" dirty="0">
              <a:solidFill>
                <a:srgbClr val="4747BB"/>
              </a:solidFill>
            </a:endParaRPr>
          </a:p>
        </p:txBody>
      </p:sp>
      <p:sp>
        <p:nvSpPr>
          <p:cNvPr id="7" name="Textfeld 6"/>
          <p:cNvSpPr txBox="1"/>
          <p:nvPr/>
        </p:nvSpPr>
        <p:spPr>
          <a:xfrm>
            <a:off x="2664037" y="-42545"/>
            <a:ext cx="1676400" cy="215444"/>
          </a:xfrm>
          <a:prstGeom prst="rect">
            <a:avLst/>
          </a:prstGeom>
          <a:noFill/>
        </p:spPr>
        <p:txBody>
          <a:bodyPr wrap="square" rtlCol="0">
            <a:spAutoFit/>
          </a:bodyPr>
          <a:lstStyle/>
          <a:p>
            <a:r>
              <a:rPr lang="de-DE" sz="800" dirty="0" smtClean="0">
                <a:solidFill>
                  <a:schemeClr val="bg1"/>
                </a:solidFill>
              </a:rPr>
              <a:t>Literatur</a:t>
            </a:r>
            <a:endParaRPr lang="de-DE" sz="800" dirty="0">
              <a:solidFill>
                <a:schemeClr val="bg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title"/>
          </p:nvPr>
        </p:nvSpPr>
        <p:spPr>
          <a:xfrm>
            <a:off x="317500" y="224117"/>
            <a:ext cx="3975100" cy="193899"/>
          </a:xfrm>
        </p:spPr>
        <p:txBody>
          <a:bodyPr/>
          <a:lstStyle/>
          <a:p>
            <a:r>
              <a:rPr lang="de-DE" b="0" dirty="0"/>
              <a:t>Klassifizierung zweiseitiger Märkte</a:t>
            </a:r>
          </a:p>
        </p:txBody>
      </p:sp>
      <p:sp>
        <p:nvSpPr>
          <p:cNvPr id="16" name="Inhaltsplatzhalter 15"/>
          <p:cNvSpPr>
            <a:spLocks noGrp="1"/>
          </p:cNvSpPr>
          <p:nvPr>
            <p:ph idx="1"/>
          </p:nvPr>
        </p:nvSpPr>
        <p:spPr>
          <a:xfrm>
            <a:off x="247650" y="663575"/>
            <a:ext cx="3975100" cy="2197100"/>
          </a:xfrm>
        </p:spPr>
        <p:txBody>
          <a:bodyPr>
            <a:normAutofit lnSpcReduction="10000"/>
          </a:bodyPr>
          <a:lstStyle/>
          <a:p>
            <a:pPr marL="72000" indent="-228600">
              <a:buFont typeface="+mj-lt"/>
              <a:buAutoNum type="arabicPeriod"/>
            </a:pPr>
            <a:r>
              <a:rPr lang="de-DE" b="1" dirty="0" err="1" smtClean="0">
                <a:solidFill>
                  <a:srgbClr val="4747BC"/>
                </a:solidFill>
              </a:rPr>
              <a:t>Matchmaker</a:t>
            </a:r>
            <a:endParaRPr lang="de-DE" dirty="0" smtClean="0">
              <a:solidFill>
                <a:srgbClr val="4747BC"/>
              </a:solidFill>
            </a:endParaRPr>
          </a:p>
          <a:p>
            <a:pPr lvl="1"/>
            <a:r>
              <a:rPr lang="de-DE" dirty="0" smtClean="0">
                <a:solidFill>
                  <a:srgbClr val="4747BC"/>
                </a:solidFill>
              </a:rPr>
              <a:t>Verbindet </a:t>
            </a:r>
            <a:r>
              <a:rPr lang="de-DE" dirty="0">
                <a:solidFill>
                  <a:srgbClr val="4747BC"/>
                </a:solidFill>
              </a:rPr>
              <a:t>zwei Kundengruppen miteinander </a:t>
            </a:r>
            <a:endParaRPr lang="de-DE" dirty="0" smtClean="0">
              <a:solidFill>
                <a:srgbClr val="4747BC"/>
              </a:solidFill>
            </a:endParaRPr>
          </a:p>
          <a:p>
            <a:pPr lvl="1"/>
            <a:r>
              <a:rPr lang="de-DE" dirty="0" smtClean="0">
                <a:solidFill>
                  <a:srgbClr val="4747BC"/>
                </a:solidFill>
              </a:rPr>
              <a:t>Meist “Käufer” und “Verkäufer” und ermöglicht das Zustandekommen eines Vertrages von dem beide </a:t>
            </a:r>
            <a:r>
              <a:rPr lang="de-DE" dirty="0" err="1" smtClean="0">
                <a:solidFill>
                  <a:srgbClr val="4747BC"/>
                </a:solidFill>
              </a:rPr>
              <a:t>proﬁtieren</a:t>
            </a:r>
            <a:endParaRPr lang="de-DE" dirty="0" smtClean="0">
              <a:solidFill>
                <a:srgbClr val="4747BC"/>
              </a:solidFill>
            </a:endParaRPr>
          </a:p>
          <a:p>
            <a:pPr lvl="1"/>
            <a:r>
              <a:rPr lang="de-DE" dirty="0" smtClean="0">
                <a:solidFill>
                  <a:srgbClr val="4747BC"/>
                </a:solidFill>
              </a:rPr>
              <a:t>Ermöglicht es beiden Seiten auf der jeweils anderen Konsumentenseite nach einem “Match” zu suchen</a:t>
            </a:r>
          </a:p>
          <a:p>
            <a:pPr lvl="1"/>
            <a:r>
              <a:rPr lang="de-DE" dirty="0" smtClean="0">
                <a:solidFill>
                  <a:srgbClr val="4747BC"/>
                </a:solidFill>
              </a:rPr>
              <a:t>Es liegen indirekte Netzeffekte vor</a:t>
            </a:r>
          </a:p>
          <a:p>
            <a:pPr lvl="1"/>
            <a:r>
              <a:rPr lang="de-DE" dirty="0" smtClean="0">
                <a:solidFill>
                  <a:srgbClr val="4747BC"/>
                </a:solidFill>
              </a:rPr>
              <a:t>Je größer beide Marktseiten, desto einfacher ist es einen Match zu </a:t>
            </a:r>
            <a:r>
              <a:rPr lang="de-DE" dirty="0" err="1" smtClean="0">
                <a:solidFill>
                  <a:srgbClr val="4747BC"/>
                </a:solidFill>
              </a:rPr>
              <a:t>ﬁnden</a:t>
            </a:r>
            <a:endParaRPr lang="de-DE" dirty="0" smtClean="0">
              <a:solidFill>
                <a:srgbClr val="4747BC"/>
              </a:solidFill>
            </a:endParaRPr>
          </a:p>
          <a:p>
            <a:pPr lvl="1"/>
            <a:r>
              <a:rPr lang="de-DE" dirty="0" smtClean="0">
                <a:solidFill>
                  <a:srgbClr val="4747BC"/>
                </a:solidFill>
              </a:rPr>
              <a:t>Existieren in analogen und digitalen Märkten</a:t>
            </a:r>
          </a:p>
          <a:p>
            <a:pPr lvl="1"/>
            <a:r>
              <a:rPr lang="de-DE" dirty="0" smtClean="0">
                <a:solidFill>
                  <a:srgbClr val="4747BC"/>
                </a:solidFill>
              </a:rPr>
              <a:t>Auch direkte Netzeffekte können zusätzlich auftreten </a:t>
            </a:r>
            <a:br>
              <a:rPr lang="de-DE" dirty="0" smtClean="0">
                <a:solidFill>
                  <a:srgbClr val="4747BC"/>
                </a:solidFill>
              </a:rPr>
            </a:br>
            <a:r>
              <a:rPr lang="de-DE" sz="800" dirty="0" smtClean="0">
                <a:solidFill>
                  <a:srgbClr val="4747BC"/>
                </a:solidFill>
              </a:rPr>
              <a:t>(zum Beispiel: FB und andere soziale Netzwerke)</a:t>
            </a:r>
          </a:p>
          <a:p>
            <a:endParaRPr lang="de-DE" dirty="0">
              <a:solidFill>
                <a:srgbClr val="4747BC"/>
              </a:solidFill>
            </a:endParaRPr>
          </a:p>
        </p:txBody>
      </p:sp>
    </p:spTree>
    <p:extLst>
      <p:ext uri="{BB962C8B-B14F-4D97-AF65-F5344CB8AC3E}">
        <p14:creationId xmlns:p14="http://schemas.microsoft.com/office/powerpoint/2010/main" val="22155099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7500" y="224117"/>
            <a:ext cx="3975100" cy="193899"/>
          </a:xfrm>
        </p:spPr>
        <p:txBody>
          <a:bodyPr/>
          <a:lstStyle/>
          <a:p>
            <a:r>
              <a:rPr lang="de-DE" b="0" dirty="0"/>
              <a:t>Klassifizierung zweiseitiger Märkte</a:t>
            </a:r>
          </a:p>
        </p:txBody>
      </p:sp>
      <p:pic>
        <p:nvPicPr>
          <p:cNvPr id="6" name="Bild 5"/>
          <p:cNvPicPr>
            <a:picLocks noChangeAspect="1"/>
          </p:cNvPicPr>
          <p:nvPr/>
        </p:nvPicPr>
        <p:blipFill>
          <a:blip r:embed="rId2"/>
          <a:stretch>
            <a:fillRect/>
          </a:stretch>
        </p:blipFill>
        <p:spPr>
          <a:xfrm>
            <a:off x="92143" y="516096"/>
            <a:ext cx="4425813" cy="2237291"/>
          </a:xfrm>
          <a:prstGeom prst="rect">
            <a:avLst/>
          </a:prstGeom>
        </p:spPr>
      </p:pic>
      <p:pic>
        <p:nvPicPr>
          <p:cNvPr id="1028" name="Picture 4" descr="Bildergebnis fÃ¼r euronex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 y="2790200"/>
            <a:ext cx="720000" cy="336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hnliches F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41" y="3025775"/>
            <a:ext cx="720000" cy="2437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ildergebnis fÃ¼r L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841" y="2829060"/>
            <a:ext cx="360000" cy="2253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Ãhnliches Fot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841" y="3105914"/>
            <a:ext cx="360000" cy="11213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ildergebnis fÃ¼r Amsterdam power exchan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0098" y="2824480"/>
            <a:ext cx="720000" cy="22689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Bildergebnis fÃ¼r IPEX"/>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4312" y="2825969"/>
            <a:ext cx="252000" cy="18096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Bildergebnis fÃ¼r A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9091" y="3081730"/>
            <a:ext cx="360000" cy="1605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Bildergebnis fÃ¼r funk versicherungsmakl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82675" y="3066345"/>
            <a:ext cx="180000" cy="18099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Ãhnliches Fot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08264" y="282448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Bildergebnis fÃ¼r elitepartne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97731" y="277068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Bildergebnis fÃ¼r Tinde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96509" y="2877927"/>
            <a:ext cx="360000" cy="12000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Ãhnliches Fot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96509" y="3030843"/>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Bildergebnis fÃ¼r opod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71368" y="3030843"/>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Bildergebnis fÃ¼r hr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46227" y="3026928"/>
            <a:ext cx="360000" cy="241485"/>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Bildergebnis fÃ¼r kayak"/>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29086" y="3053025"/>
            <a:ext cx="360000" cy="18929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Ãhnliches Foto"/>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11945" y="3039670"/>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Bildergebnis fÃ¼r flughafen frankfurt logo"/>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56509" y="2863110"/>
            <a:ext cx="288000" cy="14736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Bildergebnis fÃ¼r flughafen hamburglogo"/>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294203" y="2863110"/>
            <a:ext cx="360000" cy="14652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Bildergebnis fÃ¼r airport bangkok logo"/>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673691" y="2871626"/>
            <a:ext cx="252000" cy="17535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Bildergebnis fÃ¼r Amazo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178621" y="2801370"/>
            <a:ext cx="36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Bildergebnis fÃ¼r Apple"/>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168804" y="3008767"/>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Bildergebnis fÃ¼r intel cloud#"/>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957385" y="2841946"/>
            <a:ext cx="252000" cy="18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1029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title"/>
          </p:nvPr>
        </p:nvSpPr>
        <p:spPr>
          <a:xfrm>
            <a:off x="317500" y="224117"/>
            <a:ext cx="3975100" cy="193899"/>
          </a:xfrm>
        </p:spPr>
        <p:txBody>
          <a:bodyPr/>
          <a:lstStyle/>
          <a:p>
            <a:r>
              <a:rPr lang="de-DE" b="0" dirty="0"/>
              <a:t>Klassifizierung zweiseitiger Märkte</a:t>
            </a:r>
          </a:p>
        </p:txBody>
      </p:sp>
      <p:sp>
        <p:nvSpPr>
          <p:cNvPr id="16" name="Inhaltsplatzhalter 15"/>
          <p:cNvSpPr>
            <a:spLocks noGrp="1"/>
          </p:cNvSpPr>
          <p:nvPr>
            <p:ph idx="1"/>
          </p:nvPr>
        </p:nvSpPr>
        <p:spPr>
          <a:xfrm>
            <a:off x="247650" y="892175"/>
            <a:ext cx="4191000" cy="1800225"/>
          </a:xfrm>
        </p:spPr>
        <p:txBody>
          <a:bodyPr>
            <a:normAutofit fontScale="55000" lnSpcReduction="20000"/>
          </a:bodyPr>
          <a:lstStyle/>
          <a:p>
            <a:pPr marL="72000" indent="-228600">
              <a:buFont typeface="+mj-lt"/>
              <a:buAutoNum type="arabicPeriod" startAt="2"/>
            </a:pPr>
            <a:r>
              <a:rPr lang="de-DE" sz="1900" b="1" dirty="0" err="1" smtClean="0">
                <a:solidFill>
                  <a:srgbClr val="4747BC"/>
                </a:solidFill>
              </a:rPr>
              <a:t>Audience</a:t>
            </a:r>
            <a:r>
              <a:rPr lang="de-DE" sz="1900" b="1" dirty="0" smtClean="0">
                <a:solidFill>
                  <a:srgbClr val="4747BC"/>
                </a:solidFill>
              </a:rPr>
              <a:t> </a:t>
            </a:r>
            <a:r>
              <a:rPr lang="de-DE" sz="1900" b="1" dirty="0" err="1" smtClean="0">
                <a:solidFill>
                  <a:srgbClr val="4747BC"/>
                </a:solidFill>
              </a:rPr>
              <a:t>Maker</a:t>
            </a:r>
            <a:endParaRPr lang="de-DE" sz="1900" dirty="0" smtClean="0">
              <a:solidFill>
                <a:srgbClr val="4747BC"/>
              </a:solidFill>
            </a:endParaRPr>
          </a:p>
          <a:p>
            <a:pPr lvl="1"/>
            <a:r>
              <a:rPr lang="de-DE" sz="1600" dirty="0" smtClean="0">
                <a:solidFill>
                  <a:srgbClr val="4747BC"/>
                </a:solidFill>
              </a:rPr>
              <a:t>Zweiseitiges Erlösmodell: Die Plattform generiert (oder kauft) Inhalte um Rezipienten zu </a:t>
            </a:r>
            <a:r>
              <a:rPr lang="de-DE" sz="1600" dirty="0" err="1" smtClean="0">
                <a:solidFill>
                  <a:srgbClr val="4747BC"/>
                </a:solidFill>
              </a:rPr>
              <a:t>attrahieren</a:t>
            </a:r>
            <a:endParaRPr lang="de-DE" sz="1600" dirty="0" smtClean="0">
              <a:solidFill>
                <a:srgbClr val="4747BC"/>
              </a:solidFill>
            </a:endParaRPr>
          </a:p>
          <a:p>
            <a:pPr lvl="1"/>
            <a:r>
              <a:rPr lang="de-DE" sz="1600" dirty="0" smtClean="0">
                <a:solidFill>
                  <a:srgbClr val="4747BC"/>
                </a:solidFill>
              </a:rPr>
              <a:t>Die wiederum </a:t>
            </a:r>
            <a:r>
              <a:rPr lang="de-DE" sz="1600" dirty="0" err="1" smtClean="0">
                <a:solidFill>
                  <a:srgbClr val="4747BC"/>
                </a:solidFill>
              </a:rPr>
              <a:t>attrahieren</a:t>
            </a:r>
            <a:r>
              <a:rPr lang="de-DE" sz="1600" dirty="0" smtClean="0">
                <a:solidFill>
                  <a:srgbClr val="4747BC"/>
                </a:solidFill>
              </a:rPr>
              <a:t> Werbekunden </a:t>
            </a:r>
          </a:p>
          <a:p>
            <a:pPr lvl="1"/>
            <a:r>
              <a:rPr lang="de-DE" sz="1600" dirty="0" smtClean="0">
                <a:solidFill>
                  <a:srgbClr val="4747BC"/>
                </a:solidFill>
              </a:rPr>
              <a:t>Indirekter positiver </a:t>
            </a:r>
            <a:r>
              <a:rPr lang="de-DE" sz="1600" dirty="0" err="1" smtClean="0">
                <a:solidFill>
                  <a:srgbClr val="4747BC"/>
                </a:solidFill>
              </a:rPr>
              <a:t>Netzwerkeﬀekt</a:t>
            </a:r>
            <a:r>
              <a:rPr lang="de-DE" sz="1600" dirty="0" smtClean="0">
                <a:solidFill>
                  <a:srgbClr val="4747BC"/>
                </a:solidFill>
              </a:rPr>
              <a:t>: </a:t>
            </a:r>
          </a:p>
          <a:p>
            <a:pPr lvl="2">
              <a:buFont typeface="Symbol" panose="05050102010706020507" pitchFamily="18" charset="2"/>
              <a:buChar char="-"/>
            </a:pPr>
            <a:r>
              <a:rPr lang="de-DE" sz="1300" dirty="0" smtClean="0">
                <a:solidFill>
                  <a:srgbClr val="818BCF"/>
                </a:solidFill>
              </a:rPr>
              <a:t>Der Wert der Plattform steigt für Werbetreibende</a:t>
            </a:r>
          </a:p>
          <a:p>
            <a:pPr lvl="2">
              <a:buFont typeface="Symbol" panose="05050102010706020507" pitchFamily="18" charset="2"/>
              <a:buChar char="-"/>
            </a:pPr>
            <a:r>
              <a:rPr lang="de-DE" sz="1300" dirty="0" smtClean="0">
                <a:solidFill>
                  <a:srgbClr val="818BCF"/>
                </a:solidFill>
              </a:rPr>
              <a:t>je mehr Rezipienten die Inhalte konsumieren.</a:t>
            </a:r>
          </a:p>
          <a:p>
            <a:pPr lvl="1"/>
            <a:r>
              <a:rPr lang="de-DE" sz="1800" dirty="0" smtClean="0">
                <a:solidFill>
                  <a:srgbClr val="4747BC"/>
                </a:solidFill>
              </a:rPr>
              <a:t>Sind </a:t>
            </a:r>
            <a:r>
              <a:rPr lang="de-DE" sz="1800" dirty="0" err="1" smtClean="0">
                <a:solidFill>
                  <a:srgbClr val="4747BC"/>
                </a:solidFill>
              </a:rPr>
              <a:t>ebeso</a:t>
            </a:r>
            <a:r>
              <a:rPr lang="de-DE" sz="1800" dirty="0" smtClean="0">
                <a:solidFill>
                  <a:srgbClr val="4747BC"/>
                </a:solidFill>
              </a:rPr>
              <a:t> traditionelle Geschäftsmodelle als auch digitale</a:t>
            </a:r>
          </a:p>
          <a:p>
            <a:pPr lvl="1"/>
            <a:r>
              <a:rPr lang="de-DE" sz="1800" dirty="0" err="1" smtClean="0">
                <a:solidFill>
                  <a:srgbClr val="4747BC"/>
                </a:solidFill>
              </a:rPr>
              <a:t>Audience</a:t>
            </a:r>
            <a:r>
              <a:rPr lang="de-DE" sz="1800" dirty="0" smtClean="0">
                <a:solidFill>
                  <a:srgbClr val="4747BC"/>
                </a:solidFill>
              </a:rPr>
              <a:t> </a:t>
            </a:r>
            <a:r>
              <a:rPr lang="de-DE" sz="1800" dirty="0" err="1" smtClean="0">
                <a:solidFill>
                  <a:srgbClr val="4747BC"/>
                </a:solidFill>
              </a:rPr>
              <a:t>Maker</a:t>
            </a:r>
            <a:r>
              <a:rPr lang="de-DE" sz="1800" dirty="0" smtClean="0">
                <a:solidFill>
                  <a:srgbClr val="4747BC"/>
                </a:solidFill>
              </a:rPr>
              <a:t> sind oftmals Nicht-Transaktionsmärkte (später)</a:t>
            </a:r>
          </a:p>
          <a:p>
            <a:endParaRPr lang="de-DE" sz="1800" dirty="0">
              <a:solidFill>
                <a:srgbClr val="4747BC"/>
              </a:solidFill>
            </a:endParaRPr>
          </a:p>
        </p:txBody>
      </p:sp>
    </p:spTree>
    <p:extLst>
      <p:ext uri="{BB962C8B-B14F-4D97-AF65-F5344CB8AC3E}">
        <p14:creationId xmlns:p14="http://schemas.microsoft.com/office/powerpoint/2010/main" val="11638854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6" name="Picture 28" descr="Bildergebnis fÃ¼r telek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5889" y="2351803"/>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Bildergebnis fÃ¼r radiose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1639" y="2380689"/>
            <a:ext cx="360000" cy="258686"/>
          </a:xfrm>
          <a:prstGeom prst="rect">
            <a:avLst/>
          </a:prstGeom>
          <a:noFill/>
          <a:extLst>
            <a:ext uri="{909E8E84-426E-40DD-AFC4-6F175D3DCCD1}">
              <a14:hiddenFill xmlns:a14="http://schemas.microsoft.com/office/drawing/2010/main">
                <a:solidFill>
                  <a:srgbClr val="FFFFFF"/>
                </a:solidFill>
              </a14:hiddenFill>
            </a:ext>
          </a:extLst>
        </p:spPr>
      </p:pic>
      <p:sp>
        <p:nvSpPr>
          <p:cNvPr id="17" name="Titel 16"/>
          <p:cNvSpPr>
            <a:spLocks noGrp="1"/>
          </p:cNvSpPr>
          <p:nvPr>
            <p:ph type="title"/>
          </p:nvPr>
        </p:nvSpPr>
        <p:spPr>
          <a:xfrm>
            <a:off x="317500" y="224117"/>
            <a:ext cx="3975100" cy="193899"/>
          </a:xfrm>
        </p:spPr>
        <p:txBody>
          <a:bodyPr/>
          <a:lstStyle/>
          <a:p>
            <a:r>
              <a:rPr lang="de-DE" b="0" dirty="0"/>
              <a:t>Klassifizierung zweiseitiger Märkte</a:t>
            </a:r>
          </a:p>
        </p:txBody>
      </p:sp>
      <p:pic>
        <p:nvPicPr>
          <p:cNvPr id="3" name="Bild 2"/>
          <p:cNvPicPr>
            <a:picLocks noChangeAspect="1"/>
          </p:cNvPicPr>
          <p:nvPr/>
        </p:nvPicPr>
        <p:blipFill>
          <a:blip r:embed="rId5"/>
          <a:stretch>
            <a:fillRect/>
          </a:stretch>
        </p:blipFill>
        <p:spPr>
          <a:xfrm>
            <a:off x="238125" y="1085870"/>
            <a:ext cx="4133850" cy="1087556"/>
          </a:xfrm>
          <a:prstGeom prst="rect">
            <a:avLst/>
          </a:prstGeom>
        </p:spPr>
      </p:pic>
      <p:pic>
        <p:nvPicPr>
          <p:cNvPr id="2050" name="Picture 2" descr="Bildergebnis fÃ¼r FAZ"/>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900" y="2416175"/>
            <a:ext cx="360000" cy="187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ldergebnis fÃ¼r FAZ"/>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850" y="233003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ildergebnis fÃ¼r s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30885" y="2374276"/>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ldergebnis fÃ¼r Hamburger abendblat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63956" y="2414835"/>
            <a:ext cx="360000" cy="20688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Ãhnliches Fo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92570" y="2398168"/>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ildergebnis fÃ¼r Auto motor spor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52358" y="2376574"/>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Bildergebnis fÃ¼r prosiebe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15210" y="2387889"/>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Bildergebnis fÃ¼r CN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83598" y="2384032"/>
            <a:ext cx="2520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ildergebnis fÃ¼r delta radi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68072" y="2380689"/>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Bildergebnis fÃ¼r welt zeitu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763124" y="2416818"/>
            <a:ext cx="360000" cy="18000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Ãhnliches Fot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150650" y="2366032"/>
            <a:ext cx="288000"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6828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title"/>
          </p:nvPr>
        </p:nvSpPr>
        <p:spPr>
          <a:xfrm>
            <a:off x="317500" y="224117"/>
            <a:ext cx="3975100" cy="193899"/>
          </a:xfrm>
        </p:spPr>
        <p:txBody>
          <a:bodyPr/>
          <a:lstStyle/>
          <a:p>
            <a:r>
              <a:rPr lang="de-DE" b="0" dirty="0"/>
              <a:t>Klassifizierung zweiseitiger Märkte</a:t>
            </a:r>
          </a:p>
        </p:txBody>
      </p:sp>
      <p:sp>
        <p:nvSpPr>
          <p:cNvPr id="16" name="Inhaltsplatzhalter 15"/>
          <p:cNvSpPr>
            <a:spLocks noGrp="1"/>
          </p:cNvSpPr>
          <p:nvPr>
            <p:ph idx="1"/>
          </p:nvPr>
        </p:nvSpPr>
        <p:spPr>
          <a:xfrm>
            <a:off x="247650" y="968375"/>
            <a:ext cx="3975100" cy="1495425"/>
          </a:xfrm>
        </p:spPr>
        <p:txBody>
          <a:bodyPr/>
          <a:lstStyle/>
          <a:p>
            <a:pPr marL="72000" indent="-228600">
              <a:buFont typeface="+mj-lt"/>
              <a:buAutoNum type="arabicPeriod" startAt="3"/>
            </a:pPr>
            <a:r>
              <a:rPr lang="de-DE" b="1" dirty="0" smtClean="0">
                <a:solidFill>
                  <a:srgbClr val="4747BC"/>
                </a:solidFill>
              </a:rPr>
              <a:t>Transaction-</a:t>
            </a:r>
            <a:r>
              <a:rPr lang="de-DE" b="1" dirty="0" err="1" smtClean="0">
                <a:solidFill>
                  <a:srgbClr val="4747BC"/>
                </a:solidFill>
              </a:rPr>
              <a:t>based</a:t>
            </a:r>
            <a:r>
              <a:rPr lang="de-DE" b="1" dirty="0" smtClean="0">
                <a:solidFill>
                  <a:srgbClr val="4747BC"/>
                </a:solidFill>
              </a:rPr>
              <a:t> </a:t>
            </a:r>
            <a:r>
              <a:rPr lang="de-DE" b="1" dirty="0" err="1" smtClean="0">
                <a:solidFill>
                  <a:srgbClr val="4747BC"/>
                </a:solidFill>
              </a:rPr>
              <a:t>Businesses</a:t>
            </a:r>
            <a:r>
              <a:rPr lang="de-DE" b="1" dirty="0" smtClean="0">
                <a:solidFill>
                  <a:srgbClr val="4747BC"/>
                </a:solidFill>
              </a:rPr>
              <a:t>/Transaktionssysteme</a:t>
            </a:r>
            <a:endParaRPr lang="de-DE" dirty="0" smtClean="0">
              <a:solidFill>
                <a:srgbClr val="4747BC"/>
              </a:solidFill>
            </a:endParaRPr>
          </a:p>
          <a:p>
            <a:pPr lvl="1"/>
            <a:r>
              <a:rPr lang="de-DE" dirty="0" smtClean="0">
                <a:solidFill>
                  <a:srgbClr val="4747BC"/>
                </a:solidFill>
              </a:rPr>
              <a:t>Stellen direkten Kontakt zwischen den Marktseiten her</a:t>
            </a:r>
          </a:p>
          <a:p>
            <a:pPr lvl="1"/>
            <a:r>
              <a:rPr lang="de-DE" dirty="0" smtClean="0">
                <a:solidFill>
                  <a:srgbClr val="4747BC"/>
                </a:solidFill>
              </a:rPr>
              <a:t>Je mehr Händler, desto mehr Kunden</a:t>
            </a:r>
          </a:p>
          <a:p>
            <a:pPr lvl="1"/>
            <a:r>
              <a:rPr lang="de-DE" dirty="0" smtClean="0">
                <a:solidFill>
                  <a:srgbClr val="4747BC"/>
                </a:solidFill>
              </a:rPr>
              <a:t>Je mehr Kunden, desto mehr Händler</a:t>
            </a:r>
          </a:p>
          <a:p>
            <a:pPr lvl="1"/>
            <a:r>
              <a:rPr lang="de-DE" dirty="0" smtClean="0">
                <a:solidFill>
                  <a:srgbClr val="4747BC"/>
                </a:solidFill>
              </a:rPr>
              <a:t>Zahlungssysteme</a:t>
            </a:r>
          </a:p>
          <a:p>
            <a:pPr lvl="1"/>
            <a:r>
              <a:rPr lang="de-DE" dirty="0" smtClean="0">
                <a:solidFill>
                  <a:srgbClr val="4747BC"/>
                </a:solidFill>
              </a:rPr>
              <a:t>Online und Offline</a:t>
            </a:r>
          </a:p>
          <a:p>
            <a:endParaRPr lang="de-DE" dirty="0">
              <a:solidFill>
                <a:srgbClr val="4747BC"/>
              </a:solidFill>
            </a:endParaRPr>
          </a:p>
        </p:txBody>
      </p:sp>
    </p:spTree>
    <p:extLst>
      <p:ext uri="{BB962C8B-B14F-4D97-AF65-F5344CB8AC3E}">
        <p14:creationId xmlns:p14="http://schemas.microsoft.com/office/powerpoint/2010/main" val="11143242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6" name="Picture 14" descr="Bildergebnis fÃ¼r apple p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610" y="2081183"/>
            <a:ext cx="720000" cy="378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ildergebnis fÃ¼r amazon paym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1950" y="2119587"/>
            <a:ext cx="501987" cy="301192"/>
          </a:xfrm>
          <a:prstGeom prst="rect">
            <a:avLst/>
          </a:prstGeom>
          <a:noFill/>
          <a:extLst>
            <a:ext uri="{909E8E84-426E-40DD-AFC4-6F175D3DCCD1}">
              <a14:hiddenFill xmlns:a14="http://schemas.microsoft.com/office/drawing/2010/main">
                <a:solidFill>
                  <a:srgbClr val="FFFFFF"/>
                </a:solidFill>
              </a14:hiddenFill>
            </a:ext>
          </a:extLst>
        </p:spPr>
      </p:pic>
      <p:sp>
        <p:nvSpPr>
          <p:cNvPr id="17" name="Titel 16"/>
          <p:cNvSpPr>
            <a:spLocks noGrp="1"/>
          </p:cNvSpPr>
          <p:nvPr>
            <p:ph type="title"/>
          </p:nvPr>
        </p:nvSpPr>
        <p:spPr>
          <a:xfrm>
            <a:off x="317500" y="224117"/>
            <a:ext cx="3975100" cy="193899"/>
          </a:xfrm>
        </p:spPr>
        <p:txBody>
          <a:bodyPr/>
          <a:lstStyle/>
          <a:p>
            <a:r>
              <a:rPr lang="de-DE" b="0" dirty="0"/>
              <a:t>Klassifizierung zweiseitiger Märkte</a:t>
            </a:r>
          </a:p>
        </p:txBody>
      </p:sp>
      <p:pic>
        <p:nvPicPr>
          <p:cNvPr id="4" name="Bild 3"/>
          <p:cNvPicPr>
            <a:picLocks noChangeAspect="1"/>
          </p:cNvPicPr>
          <p:nvPr/>
        </p:nvPicPr>
        <p:blipFill>
          <a:blip r:embed="rId5"/>
          <a:stretch>
            <a:fillRect/>
          </a:stretch>
        </p:blipFill>
        <p:spPr>
          <a:xfrm>
            <a:off x="247650" y="1349375"/>
            <a:ext cx="4057650" cy="617590"/>
          </a:xfrm>
          <a:prstGeom prst="rect">
            <a:avLst/>
          </a:prstGeom>
        </p:spPr>
      </p:pic>
      <p:pic>
        <p:nvPicPr>
          <p:cNvPr id="3074" name="Picture 2" descr="Bildergebnis fÃ¼r VIS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473" y="2211533"/>
            <a:ext cx="360000" cy="117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ildergebnis fÃ¼r Mastercar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9950" y="2129783"/>
            <a:ext cx="360000" cy="280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ildergebnis fÃ¼r american expres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27150" y="2135183"/>
            <a:ext cx="36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Bildergebnis fÃ¼r google pa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70947" y="2113921"/>
            <a:ext cx="360000" cy="29126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Bildergebnis fÃ¼r paypa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14744" y="2211533"/>
            <a:ext cx="523616" cy="13902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Bildergebnis fÃ¼r paypal konkurrent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70407" y="2168774"/>
            <a:ext cx="360000" cy="202817"/>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Ãhnliches Fot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56321" y="2096127"/>
            <a:ext cx="36000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9998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title"/>
          </p:nvPr>
        </p:nvSpPr>
        <p:spPr>
          <a:xfrm>
            <a:off x="317500" y="224117"/>
            <a:ext cx="3975100" cy="193899"/>
          </a:xfrm>
        </p:spPr>
        <p:txBody>
          <a:bodyPr/>
          <a:lstStyle/>
          <a:p>
            <a:r>
              <a:rPr lang="de-DE" b="0" dirty="0"/>
              <a:t>Klassifizierung zweiseitiger Märkte</a:t>
            </a:r>
          </a:p>
        </p:txBody>
      </p:sp>
      <p:sp>
        <p:nvSpPr>
          <p:cNvPr id="16" name="Inhaltsplatzhalter 15"/>
          <p:cNvSpPr>
            <a:spLocks noGrp="1"/>
          </p:cNvSpPr>
          <p:nvPr>
            <p:ph idx="1"/>
          </p:nvPr>
        </p:nvSpPr>
        <p:spPr>
          <a:xfrm>
            <a:off x="306070" y="1044575"/>
            <a:ext cx="3975100" cy="1495425"/>
          </a:xfrm>
        </p:spPr>
        <p:txBody>
          <a:bodyPr>
            <a:normAutofit lnSpcReduction="10000"/>
          </a:bodyPr>
          <a:lstStyle/>
          <a:p>
            <a:pPr marL="72000" indent="-228600">
              <a:buFont typeface="+mj-lt"/>
              <a:buAutoNum type="arabicPeriod" startAt="4"/>
            </a:pPr>
            <a:r>
              <a:rPr lang="de-DE" b="1" dirty="0" smtClean="0">
                <a:solidFill>
                  <a:srgbClr val="4747BC"/>
                </a:solidFill>
              </a:rPr>
              <a:t>Software Plattformen</a:t>
            </a:r>
            <a:r>
              <a:rPr lang="de-DE" dirty="0" smtClean="0">
                <a:solidFill>
                  <a:srgbClr val="4747BC"/>
                </a:solidFill>
              </a:rPr>
              <a:t>:</a:t>
            </a:r>
          </a:p>
          <a:p>
            <a:pPr lvl="1"/>
            <a:r>
              <a:rPr lang="de-DE" dirty="0" smtClean="0">
                <a:solidFill>
                  <a:srgbClr val="4747BC"/>
                </a:solidFill>
              </a:rPr>
              <a:t>Bieten App-Entwickler die notwendige Hardware um ihre entwickelten Produkte zu vertreiben.</a:t>
            </a:r>
          </a:p>
          <a:p>
            <a:pPr lvl="1"/>
            <a:r>
              <a:rPr lang="de-DE" dirty="0" smtClean="0">
                <a:solidFill>
                  <a:srgbClr val="4747BC"/>
                </a:solidFill>
              </a:rPr>
              <a:t>Kunden diese Apps nur dann verwenden, wenn sie die selbe (oder eine kompatible) Software verwenden, für die diese App entwickelt wurde. </a:t>
            </a:r>
          </a:p>
          <a:p>
            <a:pPr lvl="1"/>
            <a:r>
              <a:rPr lang="de-DE" dirty="0" smtClean="0">
                <a:solidFill>
                  <a:srgbClr val="4747BC"/>
                </a:solidFill>
              </a:rPr>
              <a:t>Bsp.: PCs (Apple, Microsoft), Spielekonsolen (PlayStation, Xbox), ...</a:t>
            </a:r>
          </a:p>
          <a:p>
            <a:endParaRPr lang="de-DE" dirty="0">
              <a:solidFill>
                <a:srgbClr val="4747BC"/>
              </a:solidFill>
            </a:endParaRPr>
          </a:p>
        </p:txBody>
      </p:sp>
    </p:spTree>
    <p:extLst>
      <p:ext uri="{BB962C8B-B14F-4D97-AF65-F5344CB8AC3E}">
        <p14:creationId xmlns:p14="http://schemas.microsoft.com/office/powerpoint/2010/main" val="422868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el 16"/>
          <p:cNvSpPr>
            <a:spLocks noGrp="1"/>
          </p:cNvSpPr>
          <p:nvPr>
            <p:ph type="title"/>
          </p:nvPr>
        </p:nvSpPr>
        <p:spPr>
          <a:xfrm>
            <a:off x="317500" y="224117"/>
            <a:ext cx="3975100" cy="193899"/>
          </a:xfrm>
        </p:spPr>
        <p:txBody>
          <a:bodyPr/>
          <a:lstStyle/>
          <a:p>
            <a:r>
              <a:rPr lang="de-DE" b="0" dirty="0"/>
              <a:t>Klassifizierung zweiseitiger Märkte</a:t>
            </a:r>
          </a:p>
        </p:txBody>
      </p:sp>
      <p:pic>
        <p:nvPicPr>
          <p:cNvPr id="4" name="Bild 3"/>
          <p:cNvPicPr>
            <a:picLocks noChangeAspect="1"/>
          </p:cNvPicPr>
          <p:nvPr/>
        </p:nvPicPr>
        <p:blipFill>
          <a:blip r:embed="rId3"/>
          <a:stretch>
            <a:fillRect/>
          </a:stretch>
        </p:blipFill>
        <p:spPr>
          <a:xfrm>
            <a:off x="200025" y="1196975"/>
            <a:ext cx="4210050" cy="663982"/>
          </a:xfrm>
          <a:prstGeom prst="rect">
            <a:avLst/>
          </a:prstGeom>
        </p:spPr>
      </p:pic>
      <p:pic>
        <p:nvPicPr>
          <p:cNvPr id="4100" name="Picture 4" descr="Ãhnliches F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467" y="2112443"/>
            <a:ext cx="360000" cy="202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ildergebnis fÃ¼r xbo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327" y="2033693"/>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Bildergebnis fÃ¼r wi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5850" y="2035175"/>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Ãhnliches Fot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45850" y="2036243"/>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Bildergebnis fÃ¼r Word perfec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4373" y="2033693"/>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Bildergebnis fÃ¼r LaTeX softwar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29492" y="2123693"/>
            <a:ext cx="360000" cy="1800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Bildergebnis fÃ¼r io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23639" y="2033693"/>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Bildergebnis fÃ¼r window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17786" y="2078693"/>
            <a:ext cx="360000" cy="270000"/>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Bildergebnis fÃ¼r linux"/>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02905" y="2044985"/>
            <a:ext cx="288000" cy="339408"/>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Bildergebnis fÃ¼r androi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90905" y="2002463"/>
            <a:ext cx="360000" cy="422460"/>
          </a:xfrm>
          <a:prstGeom prst="rect">
            <a:avLst/>
          </a:prstGeom>
          <a:noFill/>
          <a:extLst>
            <a:ext uri="{909E8E84-426E-40DD-AFC4-6F175D3DCCD1}">
              <a14:hiddenFill xmlns:a14="http://schemas.microsoft.com/office/drawing/2010/main">
                <a:solidFill>
                  <a:srgbClr val="FFFFFF"/>
                </a:solidFill>
              </a14:hiddenFill>
            </a:ext>
          </a:extLst>
        </p:spPr>
      </p:pic>
      <p:pic>
        <p:nvPicPr>
          <p:cNvPr id="4120" name="Picture 24" descr="Bildergebnis fÃ¼r macos"/>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50905" y="2083561"/>
            <a:ext cx="360000" cy="28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674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476250" y="815975"/>
            <a:ext cx="3780704" cy="1800000"/>
          </a:xfrm>
          <a:prstGeom prst="rect">
            <a:avLst/>
          </a:prstGeom>
        </p:spPr>
      </p:pic>
    </p:spTree>
    <p:extLst>
      <p:ext uri="{BB962C8B-B14F-4D97-AF65-F5344CB8AC3E}">
        <p14:creationId xmlns:p14="http://schemas.microsoft.com/office/powerpoint/2010/main" val="29576315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9050" y="282575"/>
            <a:ext cx="4591050" cy="2970044"/>
          </a:xfrm>
          <a:prstGeom prst="rect">
            <a:avLst/>
          </a:prstGeom>
        </p:spPr>
        <p:txBody>
          <a:bodyPr wrap="square">
            <a:spAutoFit/>
          </a:bodyPr>
          <a:lstStyle/>
          <a:p>
            <a:r>
              <a:rPr lang="de-DE" sz="1100" dirty="0" smtClean="0">
                <a:solidFill>
                  <a:srgbClr val="003199"/>
                </a:solidFill>
                <a:latin typeface="Arial" panose="020B0604020202020204" pitchFamily="34" charset="0"/>
              </a:rPr>
              <a:t>Die zweiseitige </a:t>
            </a:r>
            <a:r>
              <a:rPr lang="de-DE" sz="1100" dirty="0">
                <a:solidFill>
                  <a:srgbClr val="003199"/>
                </a:solidFill>
                <a:latin typeface="Arial" panose="020B0604020202020204" pitchFamily="34" charset="0"/>
              </a:rPr>
              <a:t>Plattform vermittelt also zwischen den Netzwerken </a:t>
            </a:r>
          </a:p>
          <a:p>
            <a:endParaRPr lang="de-DE" sz="1100" dirty="0" smtClean="0">
              <a:solidFill>
                <a:srgbClr val="003199"/>
              </a:solidFill>
              <a:latin typeface="Arial" panose="020B0604020202020204" pitchFamily="34" charset="0"/>
            </a:endParaRPr>
          </a:p>
          <a:p>
            <a:r>
              <a:rPr lang="de-DE" sz="1100" dirty="0" smtClean="0">
                <a:solidFill>
                  <a:srgbClr val="003199"/>
                </a:solidFill>
                <a:latin typeface="Arial" panose="020B0604020202020204" pitchFamily="34" charset="0"/>
              </a:rPr>
              <a:t>• Sie </a:t>
            </a:r>
            <a:r>
              <a:rPr lang="de-DE" sz="1100" dirty="0">
                <a:solidFill>
                  <a:srgbClr val="003199"/>
                </a:solidFill>
                <a:latin typeface="Arial" panose="020B0604020202020204" pitchFamily="34" charset="0"/>
              </a:rPr>
              <a:t>nutzt dabei Netzeffekte aus </a:t>
            </a:r>
          </a:p>
          <a:p>
            <a:endParaRPr lang="de-DE" sz="1100" dirty="0" smtClean="0">
              <a:solidFill>
                <a:srgbClr val="003199"/>
              </a:solidFill>
              <a:latin typeface="Arial" panose="020B0604020202020204" pitchFamily="34" charset="0"/>
            </a:endParaRPr>
          </a:p>
          <a:p>
            <a:r>
              <a:rPr lang="de-DE" sz="1100" dirty="0" smtClean="0">
                <a:solidFill>
                  <a:srgbClr val="003199"/>
                </a:solidFill>
                <a:latin typeface="Arial" panose="020B0604020202020204" pitchFamily="34" charset="0"/>
              </a:rPr>
              <a:t>• Indem </a:t>
            </a:r>
            <a:r>
              <a:rPr lang="de-DE" sz="1100" dirty="0">
                <a:solidFill>
                  <a:srgbClr val="003199"/>
                </a:solidFill>
                <a:latin typeface="Arial" panose="020B0604020202020204" pitchFamily="34" charset="0"/>
              </a:rPr>
              <a:t>die Preise entsprechend der relativen Netzeffekte gesetzt werden </a:t>
            </a:r>
          </a:p>
          <a:p>
            <a:endParaRPr lang="de-DE" sz="1100" dirty="0" smtClean="0">
              <a:solidFill>
                <a:srgbClr val="003199"/>
              </a:solidFill>
              <a:latin typeface="Arial" panose="020B0604020202020204" pitchFamily="34" charset="0"/>
            </a:endParaRPr>
          </a:p>
          <a:p>
            <a:r>
              <a:rPr lang="de-DE" sz="1100" dirty="0" smtClean="0">
                <a:solidFill>
                  <a:srgbClr val="003199"/>
                </a:solidFill>
                <a:latin typeface="Arial" panose="020B0604020202020204" pitchFamily="34" charset="0"/>
              </a:rPr>
              <a:t>• Und </a:t>
            </a:r>
            <a:r>
              <a:rPr lang="de-DE" sz="1100" dirty="0">
                <a:solidFill>
                  <a:srgbClr val="003199"/>
                </a:solidFill>
                <a:latin typeface="Arial" panose="020B0604020202020204" pitchFamily="34" charset="0"/>
              </a:rPr>
              <a:t>reduziert dabei Transaktionskosten </a:t>
            </a:r>
          </a:p>
          <a:p>
            <a:endParaRPr lang="de-DE" sz="1100" dirty="0" smtClean="0">
              <a:solidFill>
                <a:srgbClr val="003199"/>
              </a:solidFill>
              <a:latin typeface="Arial" panose="020B0604020202020204" pitchFamily="34" charset="0"/>
            </a:endParaRPr>
          </a:p>
          <a:p>
            <a:r>
              <a:rPr lang="de-DE" sz="1100" dirty="0" smtClean="0">
                <a:solidFill>
                  <a:srgbClr val="003199"/>
                </a:solidFill>
                <a:latin typeface="Arial" panose="020B0604020202020204" pitchFamily="34" charset="0"/>
              </a:rPr>
              <a:t>• Allerdings </a:t>
            </a:r>
            <a:r>
              <a:rPr lang="de-DE" sz="1100" dirty="0">
                <a:solidFill>
                  <a:srgbClr val="003199"/>
                </a:solidFill>
                <a:latin typeface="Arial" panose="020B0604020202020204" pitchFamily="34" charset="0"/>
              </a:rPr>
              <a:t>gilt dabei das </a:t>
            </a:r>
            <a:r>
              <a:rPr lang="de-DE" sz="1100" dirty="0" err="1">
                <a:solidFill>
                  <a:srgbClr val="003199"/>
                </a:solidFill>
                <a:latin typeface="Arial" panose="020B0604020202020204" pitchFamily="34" charset="0"/>
              </a:rPr>
              <a:t>Coase</a:t>
            </a:r>
            <a:r>
              <a:rPr lang="de-DE" sz="1100" dirty="0">
                <a:solidFill>
                  <a:srgbClr val="003199"/>
                </a:solidFill>
                <a:latin typeface="Arial" panose="020B0604020202020204" pitchFamily="34" charset="0"/>
              </a:rPr>
              <a:t>-Theorem nicht mehr: Die </a:t>
            </a:r>
            <a:r>
              <a:rPr lang="de-DE" sz="1100" dirty="0" err="1">
                <a:solidFill>
                  <a:srgbClr val="003199"/>
                </a:solidFill>
                <a:latin typeface="Arial" panose="020B0604020202020204" pitchFamily="34" charset="0"/>
              </a:rPr>
              <a:t>Externalitäten</a:t>
            </a:r>
            <a:r>
              <a:rPr lang="de-DE" sz="1100" dirty="0">
                <a:solidFill>
                  <a:srgbClr val="003199"/>
                </a:solidFill>
                <a:latin typeface="Arial" panose="020B0604020202020204" pitchFamily="34" charset="0"/>
              </a:rPr>
              <a:t> können also nicht durch die Teilnehmer des Netzwerks selbst internalisiert werden </a:t>
            </a:r>
            <a:endParaRPr lang="de-DE" sz="1100" dirty="0" smtClean="0">
              <a:solidFill>
                <a:srgbClr val="003199"/>
              </a:solidFill>
              <a:latin typeface="Arial" panose="020B0604020202020204" pitchFamily="34" charset="0"/>
            </a:endParaRPr>
          </a:p>
          <a:p>
            <a:endParaRPr lang="de-DE" sz="1100" dirty="0">
              <a:solidFill>
                <a:srgbClr val="003199"/>
              </a:solidFill>
              <a:latin typeface="Arial" panose="020B0604020202020204" pitchFamily="34" charset="0"/>
            </a:endParaRPr>
          </a:p>
          <a:p>
            <a:r>
              <a:rPr lang="de-DE" sz="1100" dirty="0" smtClean="0">
                <a:solidFill>
                  <a:srgbClr val="003199"/>
                </a:solidFill>
                <a:latin typeface="Arial" panose="020B0604020202020204" pitchFamily="34" charset="0"/>
              </a:rPr>
              <a:t>• Dies </a:t>
            </a:r>
            <a:r>
              <a:rPr lang="de-DE" sz="1100" dirty="0">
                <a:solidFill>
                  <a:srgbClr val="003199"/>
                </a:solidFill>
                <a:latin typeface="Arial" panose="020B0604020202020204" pitchFamily="34" charset="0"/>
              </a:rPr>
              <a:t>kann aber die Plattform (zumindest teilweise) </a:t>
            </a:r>
            <a:endParaRPr lang="de-DE" sz="1100" dirty="0" smtClean="0">
              <a:solidFill>
                <a:srgbClr val="003199"/>
              </a:solidFill>
              <a:latin typeface="Arial" panose="020B0604020202020204" pitchFamily="34" charset="0"/>
            </a:endParaRPr>
          </a:p>
          <a:p>
            <a:endParaRPr lang="de-DE" sz="1100" b="1" dirty="0">
              <a:solidFill>
                <a:srgbClr val="003199"/>
              </a:solidFill>
              <a:latin typeface="Arial" panose="020B0604020202020204" pitchFamily="34" charset="0"/>
            </a:endParaRPr>
          </a:p>
          <a:p>
            <a:r>
              <a:rPr lang="de-DE" sz="1100" b="1" dirty="0" smtClean="0">
                <a:solidFill>
                  <a:srgbClr val="003199"/>
                </a:solidFill>
                <a:latin typeface="Arial" panose="020B0604020202020204" pitchFamily="34" charset="0"/>
              </a:rPr>
              <a:t>Zweiseitige Märkte/Plattformen </a:t>
            </a:r>
            <a:r>
              <a:rPr lang="de-DE" sz="1100" b="1" dirty="0">
                <a:solidFill>
                  <a:srgbClr val="003199"/>
                </a:solidFill>
                <a:latin typeface="Arial" panose="020B0604020202020204" pitchFamily="34" charset="0"/>
              </a:rPr>
              <a:t>haben vor allem die Reduktion von </a:t>
            </a:r>
            <a:r>
              <a:rPr lang="de-DE" sz="1100" b="1" dirty="0" smtClean="0">
                <a:solidFill>
                  <a:srgbClr val="003199"/>
                </a:solidFill>
                <a:latin typeface="Arial" panose="020B0604020202020204" pitchFamily="34" charset="0"/>
              </a:rPr>
              <a:t>Transaktionskosten </a:t>
            </a:r>
            <a:r>
              <a:rPr lang="de-DE" sz="1100" b="1" dirty="0">
                <a:solidFill>
                  <a:srgbClr val="003199"/>
                </a:solidFill>
                <a:latin typeface="Arial" panose="020B0604020202020204" pitchFamily="34" charset="0"/>
              </a:rPr>
              <a:t>zur Folge!</a:t>
            </a:r>
            <a:endParaRPr lang="de-DE" sz="1100" dirty="0">
              <a:solidFill>
                <a:srgbClr val="003199"/>
              </a:solidFill>
              <a:latin typeface="Arial" panose="020B0604020202020204" pitchFamily="34" charset="0"/>
            </a:endParaRPr>
          </a:p>
        </p:txBody>
      </p:sp>
    </p:spTree>
    <p:extLst>
      <p:ext uri="{BB962C8B-B14F-4D97-AF65-F5344CB8AC3E}">
        <p14:creationId xmlns:p14="http://schemas.microsoft.com/office/powerpoint/2010/main" val="900449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h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Leh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4018</Words>
  <Application>Microsoft Macintosh PowerPoint</Application>
  <PresentationFormat>Benutzerdefiniert</PresentationFormat>
  <Paragraphs>1004</Paragraphs>
  <Slides>146</Slides>
  <Notes>61</Notes>
  <HiddenSlides>0</HiddenSlides>
  <MMClips>0</MMClips>
  <ScaleCrop>false</ScaleCrop>
  <HeadingPairs>
    <vt:vector size="6" baseType="variant">
      <vt:variant>
        <vt:lpstr>Verwendete Schriftarten</vt:lpstr>
      </vt:variant>
      <vt:variant>
        <vt:i4>8</vt:i4>
      </vt:variant>
      <vt:variant>
        <vt:lpstr>Design</vt:lpstr>
      </vt:variant>
      <vt:variant>
        <vt:i4>3</vt:i4>
      </vt:variant>
      <vt:variant>
        <vt:lpstr>Folientitel</vt:lpstr>
      </vt:variant>
      <vt:variant>
        <vt:i4>146</vt:i4>
      </vt:variant>
    </vt:vector>
  </HeadingPairs>
  <TitlesOfParts>
    <vt:vector size="157" baseType="lpstr">
      <vt:lpstr>Arial</vt:lpstr>
      <vt:lpstr>Calibri</vt:lpstr>
      <vt:lpstr>Cambria Math</vt:lpstr>
      <vt:lpstr>Symbol</vt:lpstr>
      <vt:lpstr>Tahoma</vt:lpstr>
      <vt:lpstr>Times New Roman</vt:lpstr>
      <vt:lpstr>Trebuchet MS</vt:lpstr>
      <vt:lpstr>Wingdings</vt:lpstr>
      <vt:lpstr>Office Theme</vt:lpstr>
      <vt:lpstr>Lehre</vt:lpstr>
      <vt:lpstr>1_Lehre</vt:lpstr>
      <vt:lpstr>Ökonomik digitaler Märkte</vt:lpstr>
      <vt:lpstr>Vorbemerkungen</vt:lpstr>
      <vt:lpstr>Vorbemerkungen</vt:lpstr>
      <vt:lpstr>Ziele der Veranstaltung</vt:lpstr>
      <vt:lpstr>Ziele der Veranstaltung</vt:lpstr>
      <vt:lpstr>Ziele der Veranstaltung</vt:lpstr>
      <vt:lpstr>Voraussetzungen</vt:lpstr>
      <vt:lpstr>Grobgliederung</vt:lpstr>
      <vt:lpstr>Literatur</vt:lpstr>
      <vt:lpstr>Literatur</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Einführung</vt:lpstr>
      <vt:lpstr>Grundlagen (Selbststudium  Buch)</vt:lpstr>
      <vt:lpstr>Grundlagen: Begriffe</vt:lpstr>
      <vt:lpstr>Grundlagen</vt:lpstr>
      <vt:lpstr>Grundlagen</vt:lpstr>
      <vt:lpstr>Grundlagen</vt:lpstr>
      <vt:lpstr>Grundlagen</vt:lpstr>
      <vt:lpstr>Grundlagen</vt:lpstr>
      <vt:lpstr>Ökonomik digitaler Märkte  Grundlagen der Wettbewerbspoltik (Selbststudium  Buch)</vt:lpstr>
      <vt:lpstr>Grundlagen der Wettbewerbspolitik</vt:lpstr>
      <vt:lpstr>Definitionen</vt:lpstr>
      <vt:lpstr>Institutionen und Organisationen</vt:lpstr>
      <vt:lpstr>Institutionen und Organisationen</vt:lpstr>
      <vt:lpstr>Aufbau des Kartellrechts</vt:lpstr>
      <vt:lpstr>Konzepte</vt:lpstr>
      <vt:lpstr>Konzepte</vt:lpstr>
      <vt:lpstr>Konzepte</vt:lpstr>
      <vt:lpstr>Konzepte</vt:lpstr>
      <vt:lpstr>Konzepte</vt:lpstr>
      <vt:lpstr>Ökonomik digitaler Märkte  Grundlagen:  Mikroökonomie</vt:lpstr>
      <vt:lpstr>Grundlagen:  Mikroökonomie</vt:lpstr>
      <vt:lpstr>Monopolmärkte</vt:lpstr>
      <vt:lpstr>Allgemeine Darstellung:</vt:lpstr>
      <vt:lpstr>Lineare Nachfrage</vt:lpstr>
      <vt:lpstr>Lineare Nachfrage</vt:lpstr>
      <vt:lpstr>Monopolmärkte</vt:lpstr>
      <vt:lpstr>Monopolmärkte</vt:lpstr>
      <vt:lpstr>Monopolmärkte</vt:lpstr>
      <vt:lpstr>PowerPoint-Präsentation</vt:lpstr>
      <vt:lpstr>Konsumentenrente (KR) + Produzentenrente (PR) </vt:lpstr>
      <vt:lpstr>PowerPoint-Präsentation</vt:lpstr>
      <vt:lpstr>Monopolmärkte</vt:lpstr>
      <vt:lpstr>Monopolmärkte</vt:lpstr>
      <vt:lpstr>Duopolistische Märkte</vt:lpstr>
      <vt:lpstr>Duopolistische Märkte</vt:lpstr>
      <vt:lpstr>Duopolistische Märkte</vt:lpstr>
      <vt:lpstr>Duopolistische Märkte</vt:lpstr>
      <vt:lpstr>Duopolistische Märkte</vt:lpstr>
      <vt:lpstr>Duopolistische Märkte</vt:lpstr>
      <vt:lpstr>Duopolistische Märkte</vt:lpstr>
      <vt:lpstr>Cournot-Oligopol</vt:lpstr>
      <vt:lpstr>Cournot-Oligopol</vt:lpstr>
      <vt:lpstr>Cournot-Oligopol</vt:lpstr>
      <vt:lpstr>Cournot-Oligopol</vt:lpstr>
      <vt:lpstr>Cournot-Oligopol</vt:lpstr>
      <vt:lpstr>Cournot-Oligopol</vt:lpstr>
      <vt:lpstr>Für a = b = 1 und c = 0</vt:lpstr>
      <vt:lpstr>Cournot Oligopol</vt:lpstr>
      <vt:lpstr>Werbung</vt:lpstr>
      <vt:lpstr>Werbung</vt:lpstr>
      <vt:lpstr>Werbung</vt:lpstr>
      <vt:lpstr>Business-Stealing-Effekt</vt:lpstr>
      <vt:lpstr>Business-Stealing-Effekt</vt:lpstr>
      <vt:lpstr>Market-Enlargement-Effekt</vt:lpstr>
      <vt:lpstr>Market-Enlargement-Effekt</vt:lpstr>
      <vt:lpstr>Market-Enlargement-Effekt</vt:lpstr>
      <vt:lpstr>Interpretation</vt:lpstr>
      <vt:lpstr>Market-Enlargement-Effekt</vt:lpstr>
      <vt:lpstr>Ökonomik digitaler Märkte  Grundlagen: Zweiseitige Märkte</vt:lpstr>
      <vt:lpstr>Grundlagen:  Zweiseitige Märkte</vt:lpstr>
      <vt:lpstr>Definition</vt:lpstr>
      <vt:lpstr>Definition</vt:lpstr>
      <vt:lpstr>Indirekte Netzwerkeffekte</vt:lpstr>
      <vt:lpstr>Indirekte Netzwerkeffekte</vt:lpstr>
      <vt:lpstr>Klassifizierung zweiseitiger Märkte</vt:lpstr>
      <vt:lpstr>Klassifizierung zweiseitiger Märkte</vt:lpstr>
      <vt:lpstr>Klassifizierung zweiseitiger Märkte</vt:lpstr>
      <vt:lpstr>Klassifizierung zweiseitiger Märkte</vt:lpstr>
      <vt:lpstr>Klassifizierung zweiseitiger Märkte</vt:lpstr>
      <vt:lpstr>Klassifizierung zweiseitiger Märkte</vt:lpstr>
      <vt:lpstr>Klassifizierung zweiseitiger Märkte</vt:lpstr>
      <vt:lpstr>Klassifizierung zweiseitiger Märkte</vt:lpstr>
      <vt:lpstr>Klassifizierung zweiseitiger Märkte</vt:lpstr>
      <vt:lpstr>Klassifizierung zweiseitiger Märkte</vt:lpstr>
      <vt:lpstr>Klassifizierung zweiseitiger Märkte</vt:lpstr>
      <vt:lpstr>PowerPoint-Präsentation</vt:lpstr>
      <vt:lpstr>PowerPoint-Präsentation</vt:lpstr>
      <vt:lpstr>PowerPoint-Präsentation</vt:lpstr>
      <vt:lpstr>Die Beziehungen zw. den Netzwerken können auch als Komplementaritäten bezeichnet werden   Dennoch werden nicht einfach komplementäre Produkte gehandelt  Nicht der Preis des anderen Marktes ist relevant, sondern die Menge (bzw. Netzgröße)   Es handelt sich zudem auch um unterschiedliche Teilnehmer der Gruppen (bspw. Rezipienten und Werbekunden)   Und auch wenn die Teilnehmer sich unterscheiden, ist ihre Funktion eine andere (Leser und Kunde von Kleinanzeigen)</vt:lpstr>
      <vt:lpstr>PowerPoint-Präsentation</vt:lpstr>
      <vt:lpstr>PowerPoint-Präsentation</vt:lpstr>
      <vt:lpstr>PowerPoint-Präsentation</vt:lpstr>
      <vt:lpstr>Besonderheiten zweiseitiger Märkte</vt:lpstr>
      <vt:lpstr>Besonderheiten zweiseitiger Märkte</vt:lpstr>
      <vt:lpstr>Besonderheiten zweiseitiger Märkte</vt:lpstr>
      <vt:lpstr>Besonderheiten zweiseitiger Märkte</vt:lpstr>
      <vt:lpstr>Besonderheiten zweiseitiger Märkte</vt:lpstr>
      <vt:lpstr>Besonderheiten zweiseitiger Märkte</vt:lpstr>
      <vt:lpstr>Besonderheiten zweiseitiger Märkte</vt:lpstr>
      <vt:lpstr>Besonderheiten zweiseitiger Märkte</vt:lpstr>
      <vt:lpstr>Ökonomik digitaler Märkte   Theorie zweiseitiger Märkte I</vt:lpstr>
      <vt:lpstr>Theorie zweiseitiger Märkte</vt:lpstr>
      <vt:lpstr>1. Monopolmodelle</vt:lpstr>
      <vt:lpstr>Monopolmodelle</vt:lpstr>
      <vt:lpstr>Monopolmodelle</vt:lpstr>
      <vt:lpstr>Monopolmodelle</vt:lpstr>
      <vt:lpstr>Monopolmodelle</vt:lpstr>
      <vt:lpstr>Monopolmodelle</vt:lpstr>
      <vt:lpstr>Monopolmodelle</vt:lpstr>
      <vt:lpstr>Grenzerlöse und Grenzkosten</vt:lpstr>
      <vt:lpstr>Monopolmodelle</vt:lpstr>
      <vt:lpstr>Monopolmodelle</vt:lpstr>
      <vt:lpstr>Monopolmodelle</vt:lpstr>
      <vt:lpstr>Monopolmodelle</vt:lpstr>
      <vt:lpstr>Monopolmodelle</vt:lpstr>
      <vt:lpstr>Monopolmodelle</vt:lpstr>
      <vt:lpstr>Monopolmodelle</vt:lpstr>
      <vt:lpstr>Monopolmodelle</vt:lpstr>
      <vt:lpstr>Monopolmodelle</vt:lpstr>
      <vt:lpstr>Monopolmodelle</vt:lpstr>
      <vt:lpstr>Monopolmodelle</vt:lpstr>
      <vt:lpstr>Monopolmodelle</vt:lpstr>
      <vt:lpstr>PowerPoint-Präsentation</vt:lpstr>
      <vt:lpstr>Gleichgewicht 2</vt:lpstr>
      <vt:lpstr>Sozialer Planer</vt:lpstr>
      <vt:lpstr>Sozialer Planer</vt:lpstr>
      <vt:lpstr>Sozialer Planer</vt:lpstr>
      <vt:lpstr>Sozialer Planer</vt:lpstr>
      <vt:lpstr>Sozialer Planer</vt:lpstr>
      <vt:lpstr>Sozialer Planer</vt:lpstr>
      <vt:lpstr>PowerPoint-Präsentation</vt:lpstr>
      <vt:lpstr>Gesättigte Märkte</vt:lpstr>
      <vt:lpstr>Gesättigte Märkte</vt:lpstr>
      <vt:lpstr>Gesättigte Märkte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Ein Microsoft Office-Anwender</cp:lastModifiedBy>
  <cp:revision>59</cp:revision>
  <dcterms:created xsi:type="dcterms:W3CDTF">2018-01-02T11:29:37Z</dcterms:created>
  <dcterms:modified xsi:type="dcterms:W3CDTF">2019-02-01T08:02:23Z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2018-01-02T00:00:00Z</vt:filetime>
  </property>
  <property fmtid="{D5CDD505-2E9C-101B-9397-08002B2CF9AE}" pid="3" name="LastSaved">
    <vt:filetime>2018-01-02T00:00:00Z</vt:filetime>
  </property>
</Properties>
</file>