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70" r:id="rId2"/>
    <p:sldId id="271" r:id="rId3"/>
    <p:sldId id="273" r:id="rId4"/>
    <p:sldId id="272" r:id="rId5"/>
    <p:sldId id="274" r:id="rId6"/>
    <p:sldId id="275" r:id="rId7"/>
    <p:sldId id="276" r:id="rId8"/>
    <p:sldId id="278" r:id="rId9"/>
    <p:sldId id="277" r:id="rId10"/>
    <p:sldId id="279" r:id="rId11"/>
    <p:sldId id="281" r:id="rId12"/>
    <p:sldId id="283" r:id="rId13"/>
    <p:sldId id="290" r:id="rId14"/>
    <p:sldId id="284" r:id="rId15"/>
    <p:sldId id="285" r:id="rId16"/>
    <p:sldId id="289" r:id="rId17"/>
    <p:sldId id="286" r:id="rId18"/>
    <p:sldId id="287" r:id="rId19"/>
    <p:sldId id="288" r:id="rId20"/>
    <p:sldId id="292" r:id="rId21"/>
    <p:sldId id="291" r:id="rId2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9">
          <p15:clr>
            <a:srgbClr val="A4A3A4"/>
          </p15:clr>
        </p15:guide>
        <p15:guide id="2" pos="43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3B"/>
    <a:srgbClr val="5F5F5F"/>
    <a:srgbClr val="90847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34" autoAdjust="0"/>
    <p:restoredTop sz="90934"/>
  </p:normalViewPr>
  <p:slideViewPr>
    <p:cSldViewPr>
      <p:cViewPr varScale="1">
        <p:scale>
          <a:sx n="115" d="100"/>
          <a:sy n="115" d="100"/>
        </p:scale>
        <p:origin x="904" y="192"/>
      </p:cViewPr>
      <p:guideLst>
        <p:guide orient="horz" pos="4129"/>
        <p:guide pos="43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gito\Dropbox\Paper\Paper\2sm\Simulation\MATLAB\Correl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gito\Dropbox\Paper\Paper\2sm\Simulation\MATLAB\Correl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gito\Dropbox\Paper\Paper\2sm\Simulation\MATLAB\Correla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gito\Dropbox\Paper\Paper\2sm\Simulation\MATLAB\Correla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gito\Dropbox\Paper\Paper\2sm\Simulation\MATLAB\Corre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Tabelle2!$C$32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Tabelle2!$C$33:$C$38</c:f>
              <c:numCache>
                <c:formatCode>General</c:formatCode>
                <c:ptCount val="6"/>
                <c:pt idx="0">
                  <c:v>0.44382561</c:v>
                </c:pt>
                <c:pt idx="1">
                  <c:v>0.50174276</c:v>
                </c:pt>
                <c:pt idx="2">
                  <c:v>0.48991014</c:v>
                </c:pt>
                <c:pt idx="3">
                  <c:v>0.50246105</c:v>
                </c:pt>
                <c:pt idx="4">
                  <c:v>0.51031473</c:v>
                </c:pt>
                <c:pt idx="5">
                  <c:v>0.49151431</c:v>
                </c:pt>
              </c:numCache>
            </c:numRef>
          </c:val>
        </c:ser>
        <c:ser>
          <c:idx val="1"/>
          <c:order val="1"/>
          <c:tx>
            <c:strRef>
              <c:f>Tabelle2!$D$32</c:f>
              <c:strCache>
                <c:ptCount val="1"/>
                <c:pt idx="0">
                  <c:v>0,2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Tabelle2!$D$33:$D$38</c:f>
              <c:numCache>
                <c:formatCode>General</c:formatCode>
                <c:ptCount val="6"/>
                <c:pt idx="0">
                  <c:v>0.50524358</c:v>
                </c:pt>
                <c:pt idx="1">
                  <c:v>0.50932903</c:v>
                </c:pt>
                <c:pt idx="2">
                  <c:v>0.49413794</c:v>
                </c:pt>
                <c:pt idx="3">
                  <c:v>0.51225348</c:v>
                </c:pt>
                <c:pt idx="4">
                  <c:v>0.52207896</c:v>
                </c:pt>
                <c:pt idx="5">
                  <c:v>0.49505103</c:v>
                </c:pt>
              </c:numCache>
            </c:numRef>
          </c:val>
        </c:ser>
        <c:ser>
          <c:idx val="2"/>
          <c:order val="2"/>
          <c:tx>
            <c:strRef>
              <c:f>Tabelle2!$E$32</c:f>
              <c:strCache>
                <c:ptCount val="1"/>
                <c:pt idx="0">
                  <c:v>0,4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Tabelle2!$E$33:$E$38</c:f>
              <c:numCache>
                <c:formatCode>General</c:formatCode>
                <c:ptCount val="6"/>
                <c:pt idx="0">
                  <c:v>0.49822371</c:v>
                </c:pt>
                <c:pt idx="1">
                  <c:v>0.50880242</c:v>
                </c:pt>
                <c:pt idx="2">
                  <c:v>0.50025218</c:v>
                </c:pt>
                <c:pt idx="3">
                  <c:v>0.51686416</c:v>
                </c:pt>
                <c:pt idx="4">
                  <c:v>0.48512034</c:v>
                </c:pt>
                <c:pt idx="5">
                  <c:v>0.51214712</c:v>
                </c:pt>
              </c:numCache>
            </c:numRef>
          </c:val>
        </c:ser>
        <c:ser>
          <c:idx val="3"/>
          <c:order val="3"/>
          <c:tx>
            <c:strRef>
              <c:f>Tabelle2!$F$32</c:f>
              <c:strCache>
                <c:ptCount val="1"/>
                <c:pt idx="0">
                  <c:v>0,6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Tabelle2!$F$33:$F$38</c:f>
              <c:numCache>
                <c:formatCode>General</c:formatCode>
                <c:ptCount val="6"/>
                <c:pt idx="0">
                  <c:v>0.50341077</c:v>
                </c:pt>
                <c:pt idx="1">
                  <c:v>0.51558424</c:v>
                </c:pt>
                <c:pt idx="2">
                  <c:v>0.51822113</c:v>
                </c:pt>
                <c:pt idx="3">
                  <c:v>0.52871649</c:v>
                </c:pt>
                <c:pt idx="4">
                  <c:v>0.50394062</c:v>
                </c:pt>
                <c:pt idx="5">
                  <c:v>0.50449986</c:v>
                </c:pt>
              </c:numCache>
            </c:numRef>
          </c:val>
        </c:ser>
        <c:ser>
          <c:idx val="4"/>
          <c:order val="4"/>
          <c:tx>
            <c:strRef>
              <c:f>Tabelle2!$G$32</c:f>
              <c:strCache>
                <c:ptCount val="1"/>
                <c:pt idx="0">
                  <c:v>0,8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Tabelle2!$G$33:$G$38</c:f>
              <c:numCache>
                <c:formatCode>General</c:formatCode>
                <c:ptCount val="6"/>
                <c:pt idx="0">
                  <c:v>0.49261915</c:v>
                </c:pt>
                <c:pt idx="1">
                  <c:v>0.52153493</c:v>
                </c:pt>
                <c:pt idx="2">
                  <c:v>0.47805797</c:v>
                </c:pt>
                <c:pt idx="3">
                  <c:v>0.49176425</c:v>
                </c:pt>
                <c:pt idx="4">
                  <c:v>0.45678933</c:v>
                </c:pt>
                <c:pt idx="5">
                  <c:v>0.52187656</c:v>
                </c:pt>
              </c:numCache>
            </c:numRef>
          </c:val>
        </c:ser>
        <c:ser>
          <c:idx val="5"/>
          <c:order val="5"/>
          <c:tx>
            <c:strRef>
              <c:f>Tabelle2!$H$32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Tabelle2!$B$33:$B$38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Tabelle2!$H$33:$H$38</c:f>
              <c:numCache>
                <c:formatCode>General</c:formatCode>
                <c:ptCount val="6"/>
                <c:pt idx="0">
                  <c:v>0.50016206</c:v>
                </c:pt>
                <c:pt idx="1">
                  <c:v>0.51147931</c:v>
                </c:pt>
                <c:pt idx="2">
                  <c:v>0.5228823</c:v>
                </c:pt>
                <c:pt idx="3">
                  <c:v>0.53589868</c:v>
                </c:pt>
                <c:pt idx="4">
                  <c:v>0.46656505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7680464"/>
        <c:axId val="2137923488"/>
      </c:barChart>
      <c:catAx>
        <c:axId val="213768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923488"/>
        <c:crosses val="autoZero"/>
        <c:auto val="1"/>
        <c:lblAlgn val="ctr"/>
        <c:lblOffset val="100"/>
        <c:noMultiLvlLbl val="0"/>
      </c:catAx>
      <c:valAx>
        <c:axId val="213792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68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Tabelle2!$C$41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Tabelle2!$C$42:$C$47</c:f>
              <c:numCache>
                <c:formatCode>General</c:formatCode>
                <c:ptCount val="6"/>
                <c:pt idx="0">
                  <c:v>0.2023767</c:v>
                </c:pt>
                <c:pt idx="1">
                  <c:v>0.2078955</c:v>
                </c:pt>
                <c:pt idx="2">
                  <c:v>0.2039425</c:v>
                </c:pt>
                <c:pt idx="3">
                  <c:v>0.149094</c:v>
                </c:pt>
                <c:pt idx="4">
                  <c:v>0.0725467</c:v>
                </c:pt>
                <c:pt idx="5">
                  <c:v>-0.016079</c:v>
                </c:pt>
              </c:numCache>
            </c:numRef>
          </c:val>
        </c:ser>
        <c:ser>
          <c:idx val="1"/>
          <c:order val="1"/>
          <c:tx>
            <c:strRef>
              <c:f>Tabelle2!$D$41</c:f>
              <c:strCache>
                <c:ptCount val="1"/>
                <c:pt idx="0">
                  <c:v>0,2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Tabelle2!$D$42:$D$47</c:f>
              <c:numCache>
                <c:formatCode>General</c:formatCode>
                <c:ptCount val="6"/>
                <c:pt idx="0">
                  <c:v>0.19942603</c:v>
                </c:pt>
                <c:pt idx="1">
                  <c:v>0.1884797</c:v>
                </c:pt>
                <c:pt idx="2">
                  <c:v>0.15685307</c:v>
                </c:pt>
                <c:pt idx="3">
                  <c:v>0.11929829</c:v>
                </c:pt>
                <c:pt idx="4">
                  <c:v>-0.01091696</c:v>
                </c:pt>
                <c:pt idx="5">
                  <c:v>-0.25824864</c:v>
                </c:pt>
              </c:numCache>
            </c:numRef>
          </c:val>
        </c:ser>
        <c:ser>
          <c:idx val="2"/>
          <c:order val="2"/>
          <c:tx>
            <c:strRef>
              <c:f>Tabelle2!$E$41</c:f>
              <c:strCache>
                <c:ptCount val="1"/>
                <c:pt idx="0">
                  <c:v>0,4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Tabelle2!$E$42:$E$47</c:f>
              <c:numCache>
                <c:formatCode>General</c:formatCode>
                <c:ptCount val="6"/>
                <c:pt idx="0">
                  <c:v>0.22264693</c:v>
                </c:pt>
                <c:pt idx="1">
                  <c:v>0.1731095</c:v>
                </c:pt>
                <c:pt idx="2">
                  <c:v>0.02868936</c:v>
                </c:pt>
                <c:pt idx="3">
                  <c:v>-0.01436052</c:v>
                </c:pt>
                <c:pt idx="4">
                  <c:v>-0.15838011</c:v>
                </c:pt>
                <c:pt idx="5">
                  <c:v>-0.47909758</c:v>
                </c:pt>
              </c:numCache>
            </c:numRef>
          </c:val>
        </c:ser>
        <c:ser>
          <c:idx val="3"/>
          <c:order val="3"/>
          <c:tx>
            <c:strRef>
              <c:f>Tabelle2!$F$41</c:f>
              <c:strCache>
                <c:ptCount val="1"/>
                <c:pt idx="0">
                  <c:v>0,6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Tabelle2!$F$42:$F$47</c:f>
              <c:numCache>
                <c:formatCode>General</c:formatCode>
                <c:ptCount val="6"/>
                <c:pt idx="0">
                  <c:v>0.18305087</c:v>
                </c:pt>
                <c:pt idx="1">
                  <c:v>0.02718259</c:v>
                </c:pt>
                <c:pt idx="2">
                  <c:v>-0.03789694</c:v>
                </c:pt>
                <c:pt idx="3">
                  <c:v>-0.25433317</c:v>
                </c:pt>
                <c:pt idx="4">
                  <c:v>-0.47445259</c:v>
                </c:pt>
                <c:pt idx="5">
                  <c:v>-0.88331398</c:v>
                </c:pt>
              </c:numCache>
            </c:numRef>
          </c:val>
        </c:ser>
        <c:ser>
          <c:idx val="4"/>
          <c:order val="4"/>
          <c:tx>
            <c:strRef>
              <c:f>Tabelle2!$G$41</c:f>
              <c:strCache>
                <c:ptCount val="1"/>
                <c:pt idx="0">
                  <c:v>0,8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Tabelle2!$G$42:$G$47</c:f>
              <c:numCache>
                <c:formatCode>General</c:formatCode>
                <c:ptCount val="6"/>
                <c:pt idx="0">
                  <c:v>0.06422121</c:v>
                </c:pt>
                <c:pt idx="1">
                  <c:v>0.00434157</c:v>
                </c:pt>
                <c:pt idx="2">
                  <c:v>-0.16899014</c:v>
                </c:pt>
                <c:pt idx="3">
                  <c:v>-0.50235503</c:v>
                </c:pt>
                <c:pt idx="4">
                  <c:v>-0.88410999</c:v>
                </c:pt>
                <c:pt idx="5">
                  <c:v>-0.78608312</c:v>
                </c:pt>
              </c:numCache>
            </c:numRef>
          </c:val>
        </c:ser>
        <c:ser>
          <c:idx val="5"/>
          <c:order val="5"/>
          <c:tx>
            <c:strRef>
              <c:f>Tabelle2!$H$41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Tabelle2!$B$42:$B$47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Tabelle2!$H$42:$H$47</c:f>
              <c:numCache>
                <c:formatCode>General</c:formatCode>
                <c:ptCount val="6"/>
                <c:pt idx="0">
                  <c:v>-0.00833965</c:v>
                </c:pt>
                <c:pt idx="1">
                  <c:v>-0.20822249</c:v>
                </c:pt>
                <c:pt idx="2">
                  <c:v>-0.50292851</c:v>
                </c:pt>
                <c:pt idx="3">
                  <c:v>-0.89124244</c:v>
                </c:pt>
                <c:pt idx="4">
                  <c:v>-0.7847115</c:v>
                </c:pt>
                <c:pt idx="5">
                  <c:v>0.51038518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8026432"/>
        <c:axId val="2138016640"/>
      </c:barChart>
      <c:catAx>
        <c:axId val="213802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8016640"/>
        <c:crosses val="autoZero"/>
        <c:auto val="1"/>
        <c:lblAlgn val="ctr"/>
        <c:lblOffset val="100"/>
        <c:noMultiLvlLbl val="0"/>
      </c:catAx>
      <c:valAx>
        <c:axId val="213801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802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Tabelle2!$C$2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Tabelle2!$C$3:$C$8</c:f>
              <c:numCache>
                <c:formatCode>General</c:formatCode>
                <c:ptCount val="6"/>
                <c:pt idx="0">
                  <c:v>0.0400273144713641</c:v>
                </c:pt>
                <c:pt idx="1">
                  <c:v>0.0608859995036215</c:v>
                </c:pt>
                <c:pt idx="2">
                  <c:v>-0.0397136757697809</c:v>
                </c:pt>
                <c:pt idx="3">
                  <c:v>-0.152912466847291</c:v>
                </c:pt>
                <c:pt idx="4">
                  <c:v>-0.260624024332122</c:v>
                </c:pt>
                <c:pt idx="5">
                  <c:v>-0.442677569535494</c:v>
                </c:pt>
              </c:numCache>
            </c:numRef>
          </c:val>
        </c:ser>
        <c:ser>
          <c:idx val="1"/>
          <c:order val="1"/>
          <c:tx>
            <c:strRef>
              <c:f>Tabelle2!$D$2</c:f>
              <c:strCache>
                <c:ptCount val="1"/>
                <c:pt idx="0">
                  <c:v>0,2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Tabelle2!$D$3:$D$8</c:f>
              <c:numCache>
                <c:formatCode>General</c:formatCode>
                <c:ptCount val="6"/>
                <c:pt idx="0">
                  <c:v>0.0667544579660015</c:v>
                </c:pt>
                <c:pt idx="1">
                  <c:v>-0.0553761931104753</c:v>
                </c:pt>
                <c:pt idx="2">
                  <c:v>-0.116389642179616</c:v>
                </c:pt>
                <c:pt idx="3">
                  <c:v>-0.277089790434416</c:v>
                </c:pt>
                <c:pt idx="4">
                  <c:v>-0.444247607439244</c:v>
                </c:pt>
                <c:pt idx="5">
                  <c:v>-0.697177501687677</c:v>
                </c:pt>
              </c:numCache>
            </c:numRef>
          </c:val>
        </c:ser>
        <c:ser>
          <c:idx val="2"/>
          <c:order val="2"/>
          <c:tx>
            <c:strRef>
              <c:f>Tabelle2!$E$2</c:f>
              <c:strCache>
                <c:ptCount val="1"/>
                <c:pt idx="0">
                  <c:v>0,4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Tabelle2!$E$3:$E$8</c:f>
              <c:numCache>
                <c:formatCode>General</c:formatCode>
                <c:ptCount val="6"/>
                <c:pt idx="0">
                  <c:v>0.039928838933043</c:v>
                </c:pt>
                <c:pt idx="1">
                  <c:v>-0.163713117738665</c:v>
                </c:pt>
                <c:pt idx="2">
                  <c:v>-0.214238313612004</c:v>
                </c:pt>
                <c:pt idx="3">
                  <c:v>-0.417125004264487</c:v>
                </c:pt>
                <c:pt idx="4">
                  <c:v>-0.688428541038075</c:v>
                </c:pt>
                <c:pt idx="5">
                  <c:v>-0.94318249153581</c:v>
                </c:pt>
              </c:numCache>
            </c:numRef>
          </c:val>
        </c:ser>
        <c:ser>
          <c:idx val="3"/>
          <c:order val="3"/>
          <c:tx>
            <c:strRef>
              <c:f>Tabelle2!$F$2</c:f>
              <c:strCache>
                <c:ptCount val="1"/>
                <c:pt idx="0">
                  <c:v>0,6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Tabelle2!$F$3:$F$8</c:f>
              <c:numCache>
                <c:formatCode>General</c:formatCode>
                <c:ptCount val="6"/>
                <c:pt idx="0">
                  <c:v>-0.154436294218506</c:v>
                </c:pt>
                <c:pt idx="1">
                  <c:v>-0.229959533506542</c:v>
                </c:pt>
                <c:pt idx="2">
                  <c:v>-0.455592228051547</c:v>
                </c:pt>
                <c:pt idx="3">
                  <c:v>-0.71448047220124</c:v>
                </c:pt>
                <c:pt idx="4">
                  <c:v>-0.948472742500633</c:v>
                </c:pt>
                <c:pt idx="5">
                  <c:v>-0.921680426542717</c:v>
                </c:pt>
              </c:numCache>
            </c:numRef>
          </c:val>
        </c:ser>
        <c:ser>
          <c:idx val="4"/>
          <c:order val="4"/>
          <c:tx>
            <c:strRef>
              <c:f>Tabelle2!$G$2</c:f>
              <c:strCache>
                <c:ptCount val="1"/>
                <c:pt idx="0">
                  <c:v>0,8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Tabelle2!$G$3:$G$8</c:f>
              <c:numCache>
                <c:formatCode>General</c:formatCode>
                <c:ptCount val="6"/>
                <c:pt idx="0">
                  <c:v>-0.302899577074476</c:v>
                </c:pt>
                <c:pt idx="1">
                  <c:v>-0.460508435999308</c:v>
                </c:pt>
                <c:pt idx="2">
                  <c:v>-0.668609294746986</c:v>
                </c:pt>
                <c:pt idx="3">
                  <c:v>-0.952874599001557</c:v>
                </c:pt>
                <c:pt idx="4">
                  <c:v>-0.923848980092093</c:v>
                </c:pt>
                <c:pt idx="5">
                  <c:v>-0.268320643090712</c:v>
                </c:pt>
              </c:numCache>
            </c:numRef>
          </c:val>
        </c:ser>
        <c:ser>
          <c:idx val="5"/>
          <c:order val="5"/>
          <c:tx>
            <c:strRef>
              <c:f>Tabelle2!$H$2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Tabelle2!$B$3:$B$8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Tabelle2!$H$3:$H$8</c:f>
              <c:numCache>
                <c:formatCode>General</c:formatCode>
                <c:ptCount val="6"/>
                <c:pt idx="0">
                  <c:v>-0.429421827348553</c:v>
                </c:pt>
                <c:pt idx="1">
                  <c:v>-0.687967319299003</c:v>
                </c:pt>
                <c:pt idx="2">
                  <c:v>-0.945410135168099</c:v>
                </c:pt>
                <c:pt idx="3">
                  <c:v>-0.9168091783406</c:v>
                </c:pt>
                <c:pt idx="4">
                  <c:v>-0.298417347722063</c:v>
                </c:pt>
                <c:pt idx="5">
                  <c:v>0.499544408820668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44469904"/>
        <c:axId val="2144463632"/>
      </c:barChart>
      <c:catAx>
        <c:axId val="214446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463632"/>
        <c:crosses val="autoZero"/>
        <c:auto val="1"/>
        <c:lblAlgn val="ctr"/>
        <c:lblOffset val="100"/>
        <c:noMultiLvlLbl val="0"/>
      </c:catAx>
      <c:valAx>
        <c:axId val="214446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46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Tabelle2!$C$12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Tabelle2!$C$13:$C$18</c:f>
              <c:numCache>
                <c:formatCode>General</c:formatCode>
                <c:ptCount val="6"/>
                <c:pt idx="0">
                  <c:v>-0.203180666732334</c:v>
                </c:pt>
                <c:pt idx="1">
                  <c:v>-0.209970871421506</c:v>
                </c:pt>
                <c:pt idx="2">
                  <c:v>-0.276393445417064</c:v>
                </c:pt>
                <c:pt idx="3">
                  <c:v>-0.436037187026657</c:v>
                </c:pt>
                <c:pt idx="4">
                  <c:v>-0.606200507139338</c:v>
                </c:pt>
                <c:pt idx="5">
                  <c:v>-0.795091092329407</c:v>
                </c:pt>
              </c:numCache>
            </c:numRef>
          </c:val>
        </c:ser>
        <c:ser>
          <c:idx val="1"/>
          <c:order val="1"/>
          <c:tx>
            <c:strRef>
              <c:f>Tabelle2!$D$12</c:f>
              <c:strCache>
                <c:ptCount val="1"/>
                <c:pt idx="0">
                  <c:v>0,2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Tabelle2!$D$13:$D$18</c:f>
              <c:numCache>
                <c:formatCode>General</c:formatCode>
                <c:ptCount val="6"/>
                <c:pt idx="0">
                  <c:v>-0.22635711629354</c:v>
                </c:pt>
                <c:pt idx="1">
                  <c:v>-0.253530146931743</c:v>
                </c:pt>
                <c:pt idx="2">
                  <c:v>-0.433134713293906</c:v>
                </c:pt>
                <c:pt idx="3">
                  <c:v>-0.560704129967944</c:v>
                </c:pt>
                <c:pt idx="4">
                  <c:v>-0.788707782268929</c:v>
                </c:pt>
                <c:pt idx="5">
                  <c:v>-0.971654312716409</c:v>
                </c:pt>
              </c:numCache>
            </c:numRef>
          </c:val>
        </c:ser>
        <c:ser>
          <c:idx val="2"/>
          <c:order val="2"/>
          <c:tx>
            <c:strRef>
              <c:f>Tabelle2!$E$12</c:f>
              <c:strCache>
                <c:ptCount val="1"/>
                <c:pt idx="0">
                  <c:v>0,4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Tabelle2!$E$13:$E$18</c:f>
              <c:numCache>
                <c:formatCode>General</c:formatCode>
                <c:ptCount val="6"/>
                <c:pt idx="0">
                  <c:v>-0.293001659790541</c:v>
                </c:pt>
                <c:pt idx="1">
                  <c:v>-0.393415977096856</c:v>
                </c:pt>
                <c:pt idx="2">
                  <c:v>-0.59249724946161</c:v>
                </c:pt>
                <c:pt idx="3">
                  <c:v>-0.820364505357516</c:v>
                </c:pt>
                <c:pt idx="4">
                  <c:v>-0.970038301140804</c:v>
                </c:pt>
                <c:pt idx="5">
                  <c:v>-0.965314628492747</c:v>
                </c:pt>
              </c:numCache>
            </c:numRef>
          </c:val>
        </c:ser>
        <c:ser>
          <c:idx val="3"/>
          <c:order val="3"/>
          <c:tx>
            <c:strRef>
              <c:f>Tabelle2!$F$12</c:f>
              <c:strCache>
                <c:ptCount val="1"/>
                <c:pt idx="0">
                  <c:v>0,6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Tabelle2!$F$13:$F$18</c:f>
              <c:numCache>
                <c:formatCode>General</c:formatCode>
                <c:ptCount val="6"/>
                <c:pt idx="0">
                  <c:v>-0.410333909205379</c:v>
                </c:pt>
                <c:pt idx="1">
                  <c:v>-0.594437182097171</c:v>
                </c:pt>
                <c:pt idx="2">
                  <c:v>-0.814543655063477</c:v>
                </c:pt>
                <c:pt idx="3">
                  <c:v>-0.968897915162791</c:v>
                </c:pt>
                <c:pt idx="4">
                  <c:v>-0.958117878719723</c:v>
                </c:pt>
                <c:pt idx="5">
                  <c:v>-0.62325794091938</c:v>
                </c:pt>
              </c:numCache>
            </c:numRef>
          </c:val>
        </c:ser>
        <c:ser>
          <c:idx val="4"/>
          <c:order val="4"/>
          <c:tx>
            <c:strRef>
              <c:f>Tabelle2!$G$12</c:f>
              <c:strCache>
                <c:ptCount val="1"/>
                <c:pt idx="0">
                  <c:v>0,8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Tabelle2!$G$13:$G$18</c:f>
              <c:numCache>
                <c:formatCode>General</c:formatCode>
                <c:ptCount val="6"/>
                <c:pt idx="0">
                  <c:v>-0.614938482568852</c:v>
                </c:pt>
                <c:pt idx="1">
                  <c:v>-0.787127479723781</c:v>
                </c:pt>
                <c:pt idx="2">
                  <c:v>-0.969533397512504</c:v>
                </c:pt>
                <c:pt idx="3">
                  <c:v>-0.960305816650484</c:v>
                </c:pt>
                <c:pt idx="4">
                  <c:v>-0.624781195177681</c:v>
                </c:pt>
                <c:pt idx="5">
                  <c:v>0.0117297940941482</c:v>
                </c:pt>
              </c:numCache>
            </c:numRef>
          </c:val>
        </c:ser>
        <c:ser>
          <c:idx val="5"/>
          <c:order val="5"/>
          <c:tx>
            <c:strRef>
              <c:f>Tabelle2!$H$12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Tabelle2!$B$13:$B$18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Tabelle2!$H$13:$H$18</c:f>
              <c:numCache>
                <c:formatCode>General</c:formatCode>
                <c:ptCount val="6"/>
                <c:pt idx="0">
                  <c:v>-0.78218318422124</c:v>
                </c:pt>
                <c:pt idx="1">
                  <c:v>-0.968869883013433</c:v>
                </c:pt>
                <c:pt idx="2">
                  <c:v>-0.960299057856547</c:v>
                </c:pt>
                <c:pt idx="3">
                  <c:v>-0.619098957481529</c:v>
                </c:pt>
                <c:pt idx="4">
                  <c:v>-0.0817244740166843</c:v>
                </c:pt>
                <c:pt idx="5">
                  <c:v>0.454580794377248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37085040"/>
        <c:axId val="2137081152"/>
      </c:barChart>
      <c:catAx>
        <c:axId val="213708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081152"/>
        <c:crosses val="autoZero"/>
        <c:auto val="1"/>
        <c:lblAlgn val="ctr"/>
        <c:lblOffset val="100"/>
        <c:noMultiLvlLbl val="0"/>
      </c:catAx>
      <c:valAx>
        <c:axId val="21370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3708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Tabelle2!$C$22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Tabelle2!$C$23:$C$28</c:f>
              <c:numCache>
                <c:formatCode>General</c:formatCode>
                <c:ptCount val="6"/>
                <c:pt idx="0">
                  <c:v>-0.502172868932681</c:v>
                </c:pt>
                <c:pt idx="1">
                  <c:v>-0.491574426995988</c:v>
                </c:pt>
                <c:pt idx="2">
                  <c:v>-0.630969819610822</c:v>
                </c:pt>
                <c:pt idx="3">
                  <c:v>-0.774385318687499</c:v>
                </c:pt>
                <c:pt idx="4">
                  <c:v>-0.936216808191469</c:v>
                </c:pt>
              </c:numCache>
            </c:numRef>
          </c:val>
        </c:ser>
        <c:ser>
          <c:idx val="1"/>
          <c:order val="1"/>
          <c:tx>
            <c:strRef>
              <c:f>Tabelle2!$D$22</c:f>
              <c:strCache>
                <c:ptCount val="1"/>
                <c:pt idx="0">
                  <c:v>0,2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Tabelle2!$D$23:$D$28</c:f>
              <c:numCache>
                <c:formatCode>General</c:formatCode>
                <c:ptCount val="6"/>
                <c:pt idx="0">
                  <c:v>-0.555016344884746</c:v>
                </c:pt>
                <c:pt idx="1">
                  <c:v>-0.637499913666229</c:v>
                </c:pt>
                <c:pt idx="2">
                  <c:v>-0.7941311085045</c:v>
                </c:pt>
                <c:pt idx="3">
                  <c:v>-0.941342171617802</c:v>
                </c:pt>
                <c:pt idx="5">
                  <c:v>-0.914846103632714</c:v>
                </c:pt>
              </c:numCache>
            </c:numRef>
          </c:val>
        </c:ser>
        <c:ser>
          <c:idx val="2"/>
          <c:order val="2"/>
          <c:tx>
            <c:strRef>
              <c:f>Tabelle2!$E$22</c:f>
              <c:strCache>
                <c:ptCount val="1"/>
                <c:pt idx="0">
                  <c:v>0,4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Tabelle2!$E$23:$E$28</c:f>
              <c:numCache>
                <c:formatCode>General</c:formatCode>
                <c:ptCount val="6"/>
                <c:pt idx="0">
                  <c:v>-0.669733437345417</c:v>
                </c:pt>
                <c:pt idx="1">
                  <c:v>-0.786006202997722</c:v>
                </c:pt>
                <c:pt idx="2">
                  <c:v>-0.942718144767839</c:v>
                </c:pt>
                <c:pt idx="4">
                  <c:v>-0.917523140690133</c:v>
                </c:pt>
                <c:pt idx="5">
                  <c:v>-0.629131718458173</c:v>
                </c:pt>
              </c:numCache>
            </c:numRef>
          </c:val>
        </c:ser>
        <c:ser>
          <c:idx val="3"/>
          <c:order val="3"/>
          <c:tx>
            <c:strRef>
              <c:f>Tabelle2!$F$22</c:f>
              <c:strCache>
                <c:ptCount val="1"/>
                <c:pt idx="0">
                  <c:v>0,6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Tabelle2!$F$23:$F$28</c:f>
              <c:numCache>
                <c:formatCode>General</c:formatCode>
                <c:ptCount val="6"/>
                <c:pt idx="0">
                  <c:v>-0.801595767938296</c:v>
                </c:pt>
                <c:pt idx="1">
                  <c:v>-0.937826248071964</c:v>
                </c:pt>
                <c:pt idx="3">
                  <c:v>-0.921008478458159</c:v>
                </c:pt>
                <c:pt idx="4">
                  <c:v>-0.656044474743416</c:v>
                </c:pt>
                <c:pt idx="5">
                  <c:v>-0.244951683851334</c:v>
                </c:pt>
              </c:numCache>
            </c:numRef>
          </c:val>
        </c:ser>
        <c:ser>
          <c:idx val="4"/>
          <c:order val="4"/>
          <c:tx>
            <c:strRef>
              <c:f>Tabelle2!$G$22</c:f>
              <c:strCache>
                <c:ptCount val="1"/>
                <c:pt idx="0">
                  <c:v>0,8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Tabelle2!$G$23:$G$28</c:f>
              <c:numCache>
                <c:formatCode>General</c:formatCode>
                <c:ptCount val="6"/>
                <c:pt idx="0">
                  <c:v>-0.934670889220199</c:v>
                </c:pt>
                <c:pt idx="2">
                  <c:v>-0.916810714638867</c:v>
                </c:pt>
                <c:pt idx="3">
                  <c:v>-0.635510799380608</c:v>
                </c:pt>
                <c:pt idx="4">
                  <c:v>-0.240844383315145</c:v>
                </c:pt>
                <c:pt idx="5">
                  <c:v>0.148106562946763</c:v>
                </c:pt>
              </c:numCache>
            </c:numRef>
          </c:val>
        </c:ser>
        <c:ser>
          <c:idx val="5"/>
          <c:order val="5"/>
          <c:tx>
            <c:strRef>
              <c:f>Tabelle2!$H$22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Tabelle2!$B$23:$B$28</c:f>
              <c:strCache>
                <c:ptCount val="6"/>
                <c:pt idx="0">
                  <c:v>0</c:v>
                </c:pt>
                <c:pt idx="1">
                  <c:v>0,2</c:v>
                </c:pt>
                <c:pt idx="2">
                  <c:v>0,4</c:v>
                </c:pt>
                <c:pt idx="3">
                  <c:v>0,6</c:v>
                </c:pt>
                <c:pt idx="4">
                  <c:v>0,8</c:v>
                </c:pt>
                <c:pt idx="5">
                  <c:v>1</c:v>
                </c:pt>
              </c:strCache>
            </c:strRef>
          </c:cat>
          <c:val>
            <c:numRef>
              <c:f>Tabelle2!$H$23:$H$28</c:f>
              <c:numCache>
                <c:formatCode>General</c:formatCode>
                <c:ptCount val="6"/>
                <c:pt idx="1">
                  <c:v>-0.922432567798812</c:v>
                </c:pt>
                <c:pt idx="2">
                  <c:v>-0.636068462889609</c:v>
                </c:pt>
                <c:pt idx="3">
                  <c:v>-0.254900460550459</c:v>
                </c:pt>
                <c:pt idx="4">
                  <c:v>0.141578779088935</c:v>
                </c:pt>
                <c:pt idx="5">
                  <c:v>0.472832591852587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44429024"/>
        <c:axId val="2144432240"/>
      </c:barChart>
      <c:catAx>
        <c:axId val="21444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tx1"/>
          </a:solidFill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432240"/>
        <c:crosses val="autoZero"/>
        <c:auto val="1"/>
        <c:lblAlgn val="ctr"/>
        <c:lblOffset val="100"/>
        <c:noMultiLvlLbl val="0"/>
      </c:catAx>
      <c:valAx>
        <c:axId val="214443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444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286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86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6C279A-1152-44DD-AA3C-CB46A87AC0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7983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C279A-1152-44DD-AA3C-CB46A87AC043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8264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Hohe positive Korrelationen der Mengen.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C279A-1152-44DD-AA3C-CB46A87AC043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970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484783"/>
            <a:ext cx="6858000" cy="2025179"/>
          </a:xfrm>
        </p:spPr>
        <p:txBody>
          <a:bodyPr anchor="b"/>
          <a:lstStyle>
            <a:lvl1pPr algn="l">
              <a:defRPr sz="3600">
                <a:solidFill>
                  <a:srgbClr val="CA003B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5F5F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48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E9326-616F-40F3-A70D-38BAEE85D0B6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691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9D341-D9EB-4D00-A8A3-E3A5C90606F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2479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9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448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9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F2F39-D73E-4DD5-82EB-D66BF25DA91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560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3573F-B699-4EC3-9451-FD03260BBC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8744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5EC8F-621A-428F-BBB4-88EF563550B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2591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6F343-E395-46F8-AAA3-B62DE467AF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2760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A5B9-4948-410D-992A-49936E7D503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5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47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6134100"/>
            <a:ext cx="9144000" cy="719138"/>
          </a:xfrm>
          <a:prstGeom prst="rect">
            <a:avLst/>
          </a:prstGeom>
          <a:solidFill>
            <a:srgbClr val="CA00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719138" y="6380163"/>
            <a:ext cx="6143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altLang="de-DE" sz="1400" dirty="0" smtClean="0">
                <a:solidFill>
                  <a:schemeClr val="bg1"/>
                </a:solidFill>
              </a:rPr>
              <a:t>Lehrstuhl für Industrieökonomik</a:t>
            </a:r>
            <a:endParaRPr lang="de-DE" altLang="de-DE" sz="1000" dirty="0" smtClean="0">
              <a:solidFill>
                <a:schemeClr val="bg1"/>
              </a:solidFill>
            </a:endParaRPr>
          </a:p>
        </p:txBody>
      </p:sp>
      <p:pic>
        <p:nvPicPr>
          <p:cNvPr id="1030" name="Picture 12" descr="D:\_Daten\_00\_Helmut-Schmidt-Uni\hsu_ou-c5.cd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539750"/>
            <a:ext cx="1258887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 kern="1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5pPr>
      <a:lvl6pPr marL="4572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4000"/>
        </a:lnSpc>
        <a:spcBef>
          <a:spcPts val="1200"/>
        </a:spcBef>
        <a:spcAft>
          <a:spcPts val="300"/>
        </a:spcAft>
        <a:defRPr sz="2000" b="1" kern="1200">
          <a:solidFill>
            <a:srgbClr val="CA003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Symbol" panose="05050102010706020507" pitchFamily="18" charset="2"/>
        <a:buChar char="-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–"/>
        <a:defRPr sz="1600" i="1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»"/>
        <a:defRPr sz="16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ctrTitle"/>
          </p:nvPr>
        </p:nvSpPr>
        <p:spPr>
          <a:xfrm>
            <a:off x="1143000" y="1484313"/>
            <a:ext cx="6858000" cy="2025650"/>
          </a:xfrm>
        </p:spPr>
        <p:txBody>
          <a:bodyPr/>
          <a:lstStyle/>
          <a:p>
            <a:r>
              <a:rPr lang="de-DE" altLang="de-DE" dirty="0" smtClean="0"/>
              <a:t>Market </a:t>
            </a:r>
            <a:r>
              <a:rPr lang="de-DE" altLang="de-DE" dirty="0"/>
              <a:t>D</a:t>
            </a:r>
            <a:r>
              <a:rPr lang="de-DE" altLang="de-DE" dirty="0" smtClean="0"/>
              <a:t>efinition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Two-Sided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Markets</a:t>
            </a:r>
            <a:endParaRPr lang="de-DE" altLang="de-DE" dirty="0" smtClean="0"/>
          </a:p>
        </p:txBody>
      </p:sp>
      <p:sp>
        <p:nvSpPr>
          <p:cNvPr id="10243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Ralf Dewenter, Franziska Löw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Model</a:t>
            </a:r>
            <a:r>
              <a:rPr lang="de-DE" sz="2400" dirty="0">
                <a:solidFill>
                  <a:srgbClr val="CA003B"/>
                </a:solidFill>
              </a:rPr>
              <a:t/>
            </a:r>
            <a:br>
              <a:rPr lang="de-DE" sz="2400" dirty="0">
                <a:solidFill>
                  <a:srgbClr val="CA003B"/>
                </a:solidFill>
              </a:rPr>
            </a:br>
            <a:r>
              <a:rPr lang="de-DE" sz="2000" dirty="0">
                <a:solidFill>
                  <a:srgbClr val="CA003B"/>
                </a:solidFill>
              </a:rPr>
              <a:t>Cournot-Duopol mit Produktdifferenzierung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384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b="0" dirty="0" smtClean="0">
                    <a:solidFill>
                      <a:schemeClr val="tx1"/>
                    </a:solidFill>
                  </a:rPr>
                  <a:t>mit </a:t>
                </a:r>
                <a14:m>
                  <m:oMath xmlns:m="http://schemas.openxmlformats.org/officeDocument/2006/math">
                    <m:r>
                      <a:rPr lang="de-DE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18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de-DE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de-DE" sz="16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</a:rPr>
                  <a:t>Gewinn</a:t>
                </a: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endParaRPr lang="de-DE" sz="1400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400" b="0" dirty="0" smtClean="0">
                    <a:solidFill>
                      <a:schemeClr val="tx1"/>
                    </a:solidFill>
                  </a:rPr>
                  <a:t>mit </a:t>
                </a:r>
                <a14:m>
                  <m:oMath xmlns:m="http://schemas.openxmlformats.org/officeDocument/2006/math">
                    <m:r>
                      <a:rPr lang="de-DE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de-DE" sz="1600" dirty="0" smtClean="0">
                  <a:solidFill>
                    <a:schemeClr val="tx1"/>
                  </a:solidFill>
                </a:endParaRPr>
              </a:p>
              <a:p>
                <a:endParaRPr lang="de-DE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Inhaltsplatzhalt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38447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560314"/>
                  </p:ext>
                </p:extLst>
              </p:nvPr>
            </p:nvGraphicFramePr>
            <p:xfrm>
              <a:off x="1327323" y="1973344"/>
              <a:ext cx="6341021" cy="1010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72669"/>
                    <a:gridCol w="3168352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 smtClean="0"/>
                            <a:t>Markt 1</a:t>
                          </a:r>
                          <a:endParaRPr lang="de-DE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 smtClean="0"/>
                            <a:t>Markt 2</a:t>
                          </a:r>
                          <a:endParaRPr lang="de-DE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971560314"/>
                  </p:ext>
                </p:extLst>
              </p:nvPr>
            </p:nvGraphicFramePr>
            <p:xfrm>
              <a:off x="1327323" y="1973344"/>
              <a:ext cx="6341021" cy="10642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72669"/>
                    <a:gridCol w="3168352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 smtClean="0"/>
                            <a:t>Markt 1</a:t>
                          </a:r>
                          <a:endParaRPr lang="de-DE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 smtClean="0"/>
                            <a:t>Markt 2</a:t>
                          </a:r>
                          <a:endParaRPr lang="de-DE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934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4783" r="-99808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92" t="-54783" b="-17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0872232"/>
                  </p:ext>
                </p:extLst>
              </p:nvPr>
            </p:nvGraphicFramePr>
            <p:xfrm>
              <a:off x="1365485" y="4365104"/>
              <a:ext cx="6264696" cy="706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68352"/>
                    <a:gridCol w="3096344"/>
                  </a:tblGrid>
                  <a:tr h="149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/>
                            <a:t>Plattform 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/>
                            <a:t>Plattform 1</a:t>
                          </a:r>
                          <a:endParaRPr lang="de-DE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smtClean="0">
                                  <a:latin typeface="Cambria Math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800" smtClean="0">
                                  <a:latin typeface="Cambria Math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>
                                  <a:latin typeface="Cambria Math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800">
                                  <a:latin typeface="Cambria Math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de-DE" sz="1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sz="180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200872232"/>
                  </p:ext>
                </p:extLst>
              </p:nvPr>
            </p:nvGraphicFramePr>
            <p:xfrm>
              <a:off x="1365485" y="4365104"/>
              <a:ext cx="6264696" cy="7301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168352"/>
                    <a:gridCol w="3096344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/>
                            <a:t>Plattform 1</a:t>
                          </a:r>
                          <a:endParaRPr lang="de-D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 smtClean="0"/>
                            <a:t>Plattform 1</a:t>
                          </a:r>
                          <a:endParaRPr lang="de-DE" sz="1600" dirty="0"/>
                        </a:p>
                      </a:txBody>
                      <a:tcPr/>
                    </a:tc>
                  </a:tr>
                  <a:tr h="39490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89231" r="-9788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2161" t="-89231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25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Model</a:t>
            </a:r>
            <a:r>
              <a:rPr lang="de-DE" sz="2400" dirty="0">
                <a:solidFill>
                  <a:srgbClr val="CA003B"/>
                </a:solidFill>
              </a:rPr>
              <a:t/>
            </a:r>
            <a:br>
              <a:rPr lang="de-DE" sz="2400" dirty="0">
                <a:solidFill>
                  <a:srgbClr val="CA003B"/>
                </a:solidFill>
              </a:rPr>
            </a:br>
            <a:r>
              <a:rPr lang="de-DE" sz="2000" dirty="0">
                <a:solidFill>
                  <a:srgbClr val="CA003B"/>
                </a:solidFill>
              </a:rPr>
              <a:t>Cournot-Duopol mit Produktdifferenzierung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99138"/>
                  </p:ext>
                </p:extLst>
              </p:nvPr>
            </p:nvGraphicFramePr>
            <p:xfrm>
              <a:off x="685800" y="1628800"/>
              <a:ext cx="8064896" cy="387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9936"/>
                    <a:gridCol w="5904656"/>
                    <a:gridCol w="650304"/>
                  </a:tblGrid>
                  <a:tr h="3876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>
                                    <a:latin typeface="Cambria Math" charset="0"/>
                                  </a:rPr>
                                  <m:t>≐</m:t>
                                </m:r>
                                <m:r>
                                  <a:rPr lang="de-DE" sz="1800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 smtClean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>
                                    <a:latin typeface="Cambria Math" charset="0"/>
                                  </a:rPr>
                                  <m:t>≐0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>
                                    <a:latin typeface="Cambria Math" charset="0"/>
                                  </a:rPr>
                                  <m:t>≐0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sz="1800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sz="1800">
                                    <a:latin typeface="Cambria Math" charset="0"/>
                                  </a:rPr>
                                  <m:t>≐0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 smtClean="0"/>
                        </a:p>
                        <a:p>
                          <a:endParaRPr lang="de-DE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charset="0"/>
                                  </a:rPr>
                                  <m:t>=1−2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charset="0"/>
                                  </a:rPr>
                                  <m:t>=1−2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 smtClean="0"/>
                        </a:p>
                        <a:p>
                          <a:endParaRPr lang="de-DE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charset="0"/>
                                  </a:rPr>
                                  <m:t>=1−2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𝜃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charset="0"/>
                                  </a:rPr>
                                  <m:t>=1−2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𝜇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de-DE" smtClean="0">
                                    <a:latin typeface="Cambria Math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(4)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18799138"/>
                  </p:ext>
                </p:extLst>
              </p:nvPr>
            </p:nvGraphicFramePr>
            <p:xfrm>
              <a:off x="685800" y="1628800"/>
              <a:ext cx="8064896" cy="387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9936"/>
                    <a:gridCol w="5904656"/>
                    <a:gridCol w="650304"/>
                  </a:tblGrid>
                  <a:tr h="3876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43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593" r="-1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(4)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988444" y="5618928"/>
                <a:ext cx="372980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(1), (2), (3),(4) nach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400" dirty="0" smtClean="0"/>
                  <a:t> auflösen </a:t>
                </a:r>
                <a:endParaRPr lang="de-DE" sz="1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44" y="5618928"/>
                <a:ext cx="3729804" cy="362984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490" b="-152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2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dirty="0" smtClean="0">
              <a:solidFill>
                <a:srgbClr val="000000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Model</a:t>
            </a:r>
            <a:r>
              <a:rPr lang="de-DE" sz="2400" dirty="0">
                <a:solidFill>
                  <a:srgbClr val="CA003B"/>
                </a:solidFill>
              </a:rPr>
              <a:t/>
            </a:r>
            <a:br>
              <a:rPr lang="de-DE" sz="2400" dirty="0">
                <a:solidFill>
                  <a:srgbClr val="CA003B"/>
                </a:solidFill>
              </a:rPr>
            </a:br>
            <a:r>
              <a:rPr lang="de-DE" sz="2000" dirty="0">
                <a:solidFill>
                  <a:srgbClr val="CA003B"/>
                </a:solidFill>
              </a:rPr>
              <a:t>Cournot-Duopol mit Produktdifferenzierung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103960"/>
                  </p:ext>
                </p:extLst>
              </p:nvPr>
            </p:nvGraphicFramePr>
            <p:xfrm>
              <a:off x="323528" y="1752600"/>
              <a:ext cx="8422862" cy="4130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11431"/>
                    <a:gridCol w="4211431"/>
                  </a:tblGrid>
                  <a:tr h="370840">
                    <a:tc>
                      <a:txBody>
                        <a:bodyPr/>
                        <a:lstStyle/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de-DE" sz="1400" b="1" dirty="0" smtClean="0"/>
                            <a:t>Mengen als Funktionen</a:t>
                          </a:r>
                          <a:r>
                            <a:rPr lang="de-DE" sz="1400" b="1" baseline="0" dirty="0" smtClean="0"/>
                            <a:t> der Substitutionsparameter und der Netzeffekte</a:t>
                          </a:r>
                          <a:endParaRPr lang="de-DE" sz="1400" b="1" dirty="0" smtClean="0"/>
                        </a:p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1800" dirty="0" smtClean="0"/>
                        </a:p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𝜇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800" dirty="0" smtClean="0"/>
                        </a:p>
                        <a:p>
                          <a:pPr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𝜇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  <a:p>
                          <a:pPr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𝜇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>
                                    <a:latin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180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sz="1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𝜇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𝑑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𝑔</m:t>
                                    </m:r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>
                                        <a:latin typeface="Cambria Math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8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sz="180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de-DE" sz="1800" dirty="0" smtClean="0"/>
                        </a:p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1800" dirty="0" smtClean="0"/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                   mit 0 </a:t>
                          </a:r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≤ </a:t>
                          </a:r>
                          <a14:m>
                            <m:oMath xmlns:m="http://schemas.openxmlformats.org/officeDocument/2006/math">
                              <m:r>
                                <a:rPr kumimoji="0" lang="de-D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kumimoji="0" lang="de-DE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de-D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kumimoji="0" lang="de-DE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de-D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oMath>
                          </a14:m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kumimoji="0" lang="de-DE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de-D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oMath>
                          </a14:m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≤ </a:t>
                          </a:r>
                          <a:r>
                            <a:rPr kumimoji="0" lang="de-DE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de-DE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+mn-cs"/>
                          </a:endParaRPr>
                        </a:p>
                        <a:p>
                          <a:pPr lvl="0" eaLnBrk="1" fontAlgn="auto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sz="1800" dirty="0" smtClean="0"/>
                        </a:p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14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Parametrierung der Grenzkosten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kumimoji="0" lang="de-DE" sz="1400" b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de-DE" sz="1400" b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𝐜</m:t>
                                  </m:r>
                                </m:e>
                                <m:sub>
                                  <m:r>
                                    <a:rPr kumimoji="0" lang="de-DE" sz="1400" b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de-DE" sz="1400" b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kumimoji="0" lang="de-DE" sz="1400" b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de-DE" sz="1400" b="1" u="none" strike="noStrike" kern="1200" cap="none" spc="0" normalizeH="0" baseline="0" noProof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de-DE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a:rPr kumimoji="0" lang="de-DE" sz="1400" b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de-DE" sz="1400" b="1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de-DE" sz="1200" u="sng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de-DE" sz="1200" u="sng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Annahme</a:t>
                          </a:r>
                          <a:r>
                            <a:rPr kumimoji="0" lang="de-DE" sz="12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: Marginale Kosten bestehen aus (1) </a:t>
                          </a:r>
                          <a:r>
                            <a:rPr kumimoji="0" lang="de-DE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einem gemeinsamen </a:t>
                          </a:r>
                          <a:r>
                            <a:rPr kumimoji="0" lang="de-DE" sz="12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Kosten-Schock und (2) </a:t>
                          </a:r>
                          <a:r>
                            <a:rPr kumimoji="0" lang="de-DE" sz="12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einem Plattform-spezifischen </a:t>
                          </a:r>
                          <a:r>
                            <a:rPr kumimoji="0" lang="de-DE" sz="1200" u="none" strike="noStrike" kern="1200" cap="none" spc="0" normalizeH="0" baseline="0" noProof="0" dirty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Teil. </a:t>
                          </a: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de-DE" sz="1600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de-DE" sz="1600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de-DE" sz="1600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</a:endParaRPr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de-DE" sz="1600" u="none" strike="noStrike" kern="1200" cap="none" spc="0" normalizeH="0" baseline="0" noProof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de-DE" sz="160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 smtClean="0"/>
                        </a:p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5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de-DE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de-DE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kumimoji="0" lang="de-DE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de-DE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0,001;0,01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103960"/>
                  </p:ext>
                </p:extLst>
              </p:nvPr>
            </p:nvGraphicFramePr>
            <p:xfrm>
              <a:off x="323528" y="1752600"/>
              <a:ext cx="8422862" cy="4130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11431"/>
                    <a:gridCol w="4211431"/>
                  </a:tblGrid>
                  <a:tr h="41300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Geschweifte Klammer links 1"/>
          <p:cNvSpPr/>
          <p:nvPr/>
        </p:nvSpPr>
        <p:spPr bwMode="auto">
          <a:xfrm>
            <a:off x="971600" y="2996952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rgbClr val="CA003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eschweifte Klammer links 5"/>
          <p:cNvSpPr/>
          <p:nvPr/>
        </p:nvSpPr>
        <p:spPr bwMode="auto">
          <a:xfrm>
            <a:off x="971600" y="3816944"/>
            <a:ext cx="261743" cy="720080"/>
          </a:xfrm>
          <a:prstGeom prst="leftBrace">
            <a:avLst/>
          </a:prstGeom>
          <a:noFill/>
          <a:ln w="9525" cap="flat" cmpd="sng" algn="ctr">
            <a:solidFill>
              <a:srgbClr val="CA003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3218492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Markt 1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740352" y="3440033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Markt 1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51520" y="40386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Markt 2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740351" y="424269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Markt 2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 bwMode="auto">
          <a:xfrm>
            <a:off x="7236296" y="3356991"/>
            <a:ext cx="215866" cy="648073"/>
          </a:xfrm>
          <a:prstGeom prst="rightBrace">
            <a:avLst/>
          </a:prstGeom>
          <a:noFill/>
          <a:ln w="9525" cap="flat" cmpd="sng" algn="ctr">
            <a:solidFill>
              <a:srgbClr val="CA003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eschweifte Klammer rechts 12"/>
          <p:cNvSpPr/>
          <p:nvPr/>
        </p:nvSpPr>
        <p:spPr bwMode="auto">
          <a:xfrm>
            <a:off x="7235416" y="4057158"/>
            <a:ext cx="215866" cy="648073"/>
          </a:xfrm>
          <a:prstGeom prst="rightBrace">
            <a:avLst/>
          </a:prstGeom>
          <a:noFill/>
          <a:ln w="9525" cap="flat" cmpd="sng" algn="ctr">
            <a:solidFill>
              <a:srgbClr val="CA003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br>
              <a:rPr lang="de-DE" dirty="0" smtClean="0"/>
            </a:br>
            <a:r>
              <a:rPr lang="de-DE" sz="2000" dirty="0" smtClean="0">
                <a:solidFill>
                  <a:srgbClr val="CA003B"/>
                </a:solidFill>
              </a:rPr>
              <a:t>Korrelationen </a:t>
            </a:r>
            <a:endParaRPr lang="de-DE" dirty="0">
              <a:solidFill>
                <a:srgbClr val="CA003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z="1800" b="0" dirty="0" smtClean="0"/>
                  <a:t>Intuitiv: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b="0" dirty="0" smtClean="0">
                    <a:solidFill>
                      <a:srgbClr val="5F5F5F"/>
                    </a:solidFill>
                  </a:rPr>
                  <a:t>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800" b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e-DE" sz="1800" b="0" i="0" smtClean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 (bzw.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0" smtClean="0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) negativ korrelieren, dann handelt es sich um Substitutionsgüter.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b="0" dirty="0" smtClean="0">
                    <a:solidFill>
                      <a:srgbClr val="5F5F5F"/>
                    </a:solidFill>
                  </a:rPr>
                  <a:t>Welchen Einfluss haben die indirekten Netzeffekte auf die Korrelation bei unterschiedlichem Homogenitätsgrad? </a:t>
                </a:r>
              </a:p>
              <a:p>
                <a:r>
                  <a:rPr lang="de-DE" sz="1600" b="0" dirty="0" smtClean="0">
                    <a:sym typeface="Wingdings" panose="05000000000000000000" pitchFamily="2" charset="2"/>
                  </a:rPr>
                  <a:t>Monte-Carlo Simulation: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Simulation der Grenzkosten (</a:t>
                </a:r>
                <a:r>
                  <a:rPr lang="de-DE" sz="1600" b="0" dirty="0" err="1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=1000)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Vier veränderbare Variablen: indirekte Netzeffekte (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) und Homogenitätsgrad/Substitutionsparameter (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 panose="05000000000000000000" pitchFamily="2" charset="2"/>
                      </a:rPr>
                      <m:t>𝜇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de-DE" sz="1800" b="0" dirty="0" smtClean="0">
              <a:solidFill>
                <a:srgbClr val="000000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Model</a:t>
            </a:r>
            <a:r>
              <a:rPr lang="de-DE" sz="2400" dirty="0">
                <a:solidFill>
                  <a:srgbClr val="CA003B"/>
                </a:solidFill>
              </a:rPr>
              <a:t/>
            </a:r>
            <a:br>
              <a:rPr lang="de-DE" sz="2400" dirty="0">
                <a:solidFill>
                  <a:srgbClr val="CA003B"/>
                </a:solidFill>
              </a:rPr>
            </a:br>
            <a:r>
              <a:rPr lang="de-DE" sz="2000" dirty="0">
                <a:solidFill>
                  <a:srgbClr val="CA003B"/>
                </a:solidFill>
              </a:rPr>
              <a:t>Cournot-Duopol mit Produktdifferenzierung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71600" y="1981200"/>
                <a:ext cx="7632848" cy="395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400" b="1" dirty="0" smtClean="0"/>
                  <a:t>Kreuzkorrelationen </a:t>
                </a:r>
              </a:p>
              <a:p>
                <a:pPr lvl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/>
                  <a:t>Die Kreuzkorrelation der zwei stationären Zeitreihen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de-DE" dirty="0"/>
                  <a:t> mit einem gemeinsamen Sample T entspricht dem Verhältnis zwischen der Kreuzkorrelation und dem Produkt der Wurzel der Autokorrelationen,  </a:t>
                </a:r>
              </a:p>
              <a:p>
                <a:pPr lvl="0"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de-DE" sz="1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18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de-DE" sz="1800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rad>
                      </m:den>
                    </m:f>
                  </m:oMath>
                </a14:m>
                <a:r>
                  <a:rPr lang="de-DE" dirty="0" smtClean="0"/>
                  <a:t> , mit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=0,±1,±2,…,</m:t>
                    </m:r>
                  </m:oMath>
                </a14:m>
                <a:endParaRPr lang="de-DE" sz="1400" dirty="0" smtClean="0"/>
              </a:p>
              <a:p>
                <a:pPr lvl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DE" dirty="0" smtClean="0"/>
              </a:p>
              <a:p>
                <a:pPr lvl="0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 smtClean="0"/>
                  <a:t>die Autokorrelationen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dirty="0" smtClean="0"/>
                  <a:t>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dirty="0" smtClean="0"/>
                  <a:t> </a:t>
                </a:r>
                <a:r>
                  <a:rPr lang="de-DE" dirty="0" smtClean="0"/>
                  <a:t>werden wie folgt bestimmt. </a:t>
                </a:r>
                <a:endParaRPr lang="de-DE" dirty="0"/>
              </a:p>
              <a:p>
                <a:pPr lvl="0"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de-DE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de-DE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e-DE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400" dirty="0"/>
                  <a:t> </a:t>
                </a:r>
                <a:endParaRPr lang="de-DE" sz="1400" dirty="0" smtClean="0"/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de-DE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e-DE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de-DE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400" dirty="0"/>
                  <a:t> </a:t>
                </a:r>
                <a:endParaRPr lang="de-DE" sz="1400" dirty="0" smtClean="0"/>
              </a:p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 smtClean="0"/>
                  <a:t>und für die Kreuzkorrelation gilt</a:t>
                </a:r>
                <a:endParaRPr lang="de-DE" dirty="0"/>
              </a:p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e-DE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e-DE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81200"/>
                <a:ext cx="7632848" cy="395621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240" b="-11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3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Kreuzkorrelationen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sz="2000" dirty="0">
                    <a:solidFill>
                      <a:srgbClr val="CA003B"/>
                    </a:solidFill>
                  </a:rPr>
                  <a:t>𝜇=𝜃=</a:t>
                </a:r>
                <a:r>
                  <a:rPr lang="de-DE" sz="2000" dirty="0" smtClean="0">
                    <a:solidFill>
                      <a:srgbClr val="CA003B"/>
                    </a:solidFill>
                  </a:rPr>
                  <a:t>0</a:t>
                </a:r>
                <a:endParaRPr lang="de-DE" sz="20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m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448583"/>
              </p:ext>
            </p:extLst>
          </p:nvPr>
        </p:nvGraphicFramePr>
        <p:xfrm>
          <a:off x="4427984" y="3356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67544" y="3712929"/>
            <a:ext cx="3888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de-DE" sz="1400" dirty="0" smtClean="0">
                <a:solidFill>
                  <a:srgbClr val="5F5F5F"/>
                </a:solidFill>
              </a:rPr>
              <a:t>Bei heterogenen Gütern (kein gemeinsamer Markt)</a:t>
            </a: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de-DE" sz="1400" dirty="0" smtClean="0">
                <a:solidFill>
                  <a:srgbClr val="5F5F5F"/>
                </a:solidFill>
              </a:rPr>
              <a:t>Hohe positive Korrelationen, da die Märkte sehr ähnlich sind (sie unterscheiden sich nur durch die GK und beeinflussen sich nicht gegenseitig) 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625487"/>
              </p:ext>
            </p:extLst>
          </p:nvPr>
        </p:nvGraphicFramePr>
        <p:xfrm>
          <a:off x="685800" y="1622571"/>
          <a:ext cx="6604000" cy="1714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𝜇=𝜃=0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20320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0,44382561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0,50524358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0,49822371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0,50341077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0,49261915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0,50016206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0,50174276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0,50932903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0,50880242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0,51558424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0,52153493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0,51147931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0,48991014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0,49413794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0,50025218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0,51822113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0,47805797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0,5228823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0,50246105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0,51225348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0,51686416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0,52871649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0,49176425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0,53589868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0,51031473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0,52207896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0,48512034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0,50394062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0,45678933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0,46656505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0,49151431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0,49505103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0,51214712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0,50449986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0,52187656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Kreuzkorrelationen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sz="2000" dirty="0">
                    <a:solidFill>
                      <a:srgbClr val="CA003B"/>
                    </a:solidFill>
                  </a:rPr>
                  <a:t>𝜇=𝜃=</a:t>
                </a:r>
                <a:r>
                  <a:rPr lang="de-DE" sz="2000" dirty="0" smtClean="0">
                    <a:solidFill>
                      <a:srgbClr val="CA003B"/>
                    </a:solidFill>
                  </a:rPr>
                  <a:t>0.3</a:t>
                </a:r>
                <a:endParaRPr lang="de-DE" sz="20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728486"/>
              </p:ext>
            </p:extLst>
          </p:nvPr>
        </p:nvGraphicFramePr>
        <p:xfrm>
          <a:off x="4392488" y="3356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67544" y="3712929"/>
                <a:ext cx="38884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Bei Gütern mit einem schwachen Homogenitätsgrad (0.3) korrelieren die Mengen bei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ctrlP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de-DE" sz="1400" dirty="0" smtClean="0">
                    <a:solidFill>
                      <a:srgbClr val="5F5F5F"/>
                    </a:solidFill>
                  </a:rPr>
                  <a:t> negativ.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Keine sinnvolle ökonomische Interpretation bei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1,8</m:t>
                    </m:r>
                  </m:oMath>
                </a14:m>
                <a:endParaRPr lang="de-DE" sz="1400" dirty="0" smtClean="0">
                  <a:solidFill>
                    <a:srgbClr val="5F5F5F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12929"/>
                <a:ext cx="3888431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313" r="-470" b="-6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81680"/>
              </p:ext>
            </p:extLst>
          </p:nvPr>
        </p:nvGraphicFramePr>
        <p:xfrm>
          <a:off x="685800" y="1556792"/>
          <a:ext cx="6604000" cy="1714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𝜇=𝜃=0.3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210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0,2023767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0,19942603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0,22264693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0,18305087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0,06422121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-0,00833965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0,2078955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0,1884797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0,1731095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0,02718259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0,00434157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-0,20822249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0,2039425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0,15685307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0,02868936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-0,03789694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-0,16899014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-0,50292851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0,149094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0,11929829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-0,01436052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-0,25433317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-0,50235503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-0,89124244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0,0725467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-0,01091696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-0,15838011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-0,47445259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-0,88410999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-0,7847115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-0,016079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-0,25824864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-0,47909758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-0,88331398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-0,78608312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0,51038518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el 1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Kreuzkorrelationen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sz="2000" dirty="0">
                    <a:solidFill>
                      <a:srgbClr val="CA003B"/>
                    </a:solidFill>
                  </a:rPr>
                  <a:t>𝜇=𝜃=</a:t>
                </a:r>
                <a:r>
                  <a:rPr lang="de-DE" sz="2000" dirty="0" smtClean="0">
                    <a:solidFill>
                      <a:srgbClr val="CA003B"/>
                    </a:solidFill>
                  </a:rPr>
                  <a:t>0.5 </a:t>
                </a:r>
                <a:endParaRPr lang="de-DE" sz="2000" dirty="0">
                  <a:solidFill>
                    <a:srgbClr val="CA003B"/>
                  </a:solidFill>
                </a:endParaRPr>
              </a:p>
            </p:txBody>
          </p:sp>
        </mc:Choice>
        <mc:Fallback xmlns="">
          <p:sp>
            <p:nvSpPr>
              <p:cNvPr id="11" name="Titel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871279"/>
              </p:ext>
            </p:extLst>
          </p:nvPr>
        </p:nvGraphicFramePr>
        <p:xfrm>
          <a:off x="4355976" y="33569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4931"/>
              </p:ext>
            </p:extLst>
          </p:nvPr>
        </p:nvGraphicFramePr>
        <p:xfrm>
          <a:off x="685800" y="1622571"/>
          <a:ext cx="6604000" cy="1714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𝜇=𝜃=0.5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210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0,0400273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0,06675446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0,03992884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-0,15443629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-0,30289958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-0,42942183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0,06088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-0,05537619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-0,16371312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-0,22995953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-0,46050844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-0,68796732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-0,039713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-0,11638964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-0,21423831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-0,45559223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-0,66860929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-0,94541014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-0,152912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-0,27708979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-0,417125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-0,71448047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-0,9528746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-0,91680918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-0,260624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-0,44424761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-0,68842854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-0,94847274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-0,92384898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-0,29841735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-0,442677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-0,6971775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-0,94318249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-0,92168043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-0,26832064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0,49954441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11560" y="3712929"/>
                <a:ext cx="3528392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Bei Gütern mit einem Homogenitätsgrad von 0.5 korrelieren die Mengen bei 	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0,2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ctrlP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de-DE" sz="1400" dirty="0" smtClean="0">
                    <a:solidFill>
                      <a:srgbClr val="5F5F5F"/>
                    </a:solidFill>
                  </a:rPr>
                  <a:t> negativ.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Keine sinnvolle ökonomische Interpretation bei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1,8</m:t>
                    </m:r>
                  </m:oMath>
                </a14:m>
                <a:endParaRPr lang="de-DE" sz="1400" dirty="0" smtClean="0">
                  <a:solidFill>
                    <a:srgbClr val="5F5F5F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12929"/>
                <a:ext cx="3528392" cy="1708160"/>
              </a:xfrm>
              <a:prstGeom prst="rect">
                <a:avLst/>
              </a:prstGeom>
              <a:blipFill rotWithShape="0">
                <a:blip r:embed="rId4"/>
                <a:stretch>
                  <a:fillRect l="-173" r="-518" b="-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8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10"/>
              <p:cNvSpPr txBox="1">
                <a:spLocks/>
              </p:cNvSpPr>
              <p:nvPr/>
            </p:nvSpPr>
            <p:spPr bwMode="auto">
              <a:xfrm>
                <a:off x="717014" y="606270"/>
                <a:ext cx="6478588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2600" b="1" kern="1200">
                    <a:solidFill>
                      <a:srgbClr val="5F5F5F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2600" b="1">
                    <a:solidFill>
                      <a:srgbClr val="5F5F5F"/>
                    </a:solidFill>
                    <a:latin typeface="Arial" panose="020B0604020202020204" pitchFamily="34" charset="0"/>
                  </a:defRPr>
                </a:lvl2pPr>
                <a:lvl3pPr algn="l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2600" b="1">
                    <a:solidFill>
                      <a:srgbClr val="5F5F5F"/>
                    </a:solidFill>
                    <a:latin typeface="Arial" panose="020B0604020202020204" pitchFamily="34" charset="0"/>
                  </a:defRPr>
                </a:lvl3pPr>
                <a:lvl4pPr algn="l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2600" b="1">
                    <a:solidFill>
                      <a:srgbClr val="5F5F5F"/>
                    </a:solidFill>
                    <a:latin typeface="Arial" panose="020B0604020202020204" pitchFamily="34" charset="0"/>
                  </a:defRPr>
                </a:lvl4pPr>
                <a:lvl5pPr algn="l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2600" b="1">
                    <a:solidFill>
                      <a:srgbClr val="5F5F5F"/>
                    </a:solidFill>
                    <a:latin typeface="Arial" panose="020B0604020202020204" pitchFamily="34" charset="0"/>
                  </a:defRPr>
                </a:lvl5pPr>
                <a:lvl6pPr marL="457200" algn="ctr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44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914400" algn="ctr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44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1371600" algn="ctr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44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1828800" algn="ctr" rtl="0" eaLnBrk="0" fontAlgn="base" hangingPunct="0">
                  <a:lnSpc>
                    <a:spcPct val="76000"/>
                  </a:lnSpc>
                  <a:spcBef>
                    <a:spcPts val="1200"/>
                  </a:spcBef>
                  <a:spcAft>
                    <a:spcPts val="300"/>
                  </a:spcAft>
                  <a:defRPr sz="4400" b="1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de-DE" dirty="0"/>
                  <a:t>Kreuzkorrelationen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sz="2000" dirty="0" smtClean="0">
                    <a:solidFill>
                      <a:srgbClr val="CA003B"/>
                    </a:solidFill>
                  </a:rPr>
                  <a:t>𝜇=𝜃=0.7</a:t>
                </a:r>
                <a:endParaRPr lang="de-DE" sz="2000" dirty="0">
                  <a:solidFill>
                    <a:srgbClr val="CA003B"/>
                  </a:solidFill>
                </a:endParaRPr>
              </a:p>
            </p:txBody>
          </p:sp>
        </mc:Choice>
        <mc:Fallback xmlns="">
          <p:sp>
            <p:nvSpPr>
              <p:cNvPr id="7" name="Titel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014" y="606270"/>
                <a:ext cx="6478588" cy="1143000"/>
              </a:xfrm>
              <a:prstGeom prst="rect">
                <a:avLst/>
              </a:prstGeom>
              <a:blipFill rotWithShape="0">
                <a:blip r:embed="rId2"/>
                <a:stretch>
                  <a:fillRect l="-16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49295"/>
              </p:ext>
            </p:extLst>
          </p:nvPr>
        </p:nvGraphicFramePr>
        <p:xfrm>
          <a:off x="4211960" y="3290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61201"/>
              </p:ext>
            </p:extLst>
          </p:nvPr>
        </p:nvGraphicFramePr>
        <p:xfrm>
          <a:off x="765944" y="1561852"/>
          <a:ext cx="6604000" cy="17145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𝜇=𝜃=0.7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92100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</a:t>
                      </a: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-0,2031806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-0,22635712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-0,29300166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-0,41033391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-0,61493848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-0,78218318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-0,2099708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-0,25353015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-0,39341598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-0,59443718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-0,78712748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-0,96886988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-0,2763934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-0,43313471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-0,59249725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-0,81454366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-0,9695334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-0,96029906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-0,4360371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-0,56070413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-0,82036451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-0,96889792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-0,96030582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-0,61909896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-0,6062005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-0,78870778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-0,9700383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-0,95811788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-0,6247812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-0,08172447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-0,795091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-0,97165431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-0,96531463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-0,62325794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0,01172979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0,45458079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39552" y="3573016"/>
                <a:ext cx="367240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Bei Gütern mit einem Homogenitätsgrad von 0.7 korrelieren die Mengen bei 	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solidFill>
                          <a:srgbClr val="5F5F5F"/>
                        </a:solidFill>
                        <a:latin typeface="Cambria Math" charset="0"/>
                      </a:rPr>
                      <m:t>0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ctrlP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de-DE" sz="1400" dirty="0" smtClean="0">
                    <a:solidFill>
                      <a:srgbClr val="5F5F5F"/>
                    </a:solidFill>
                  </a:rPr>
                  <a:t> negativ.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Keine sinnvolle ökonomische Interpretation bei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1,6</m:t>
                    </m:r>
                  </m:oMath>
                </a14:m>
                <a:endParaRPr lang="de-DE" sz="1400" dirty="0" smtClean="0">
                  <a:solidFill>
                    <a:srgbClr val="5F5F5F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3672408" cy="1708160"/>
              </a:xfrm>
              <a:prstGeom prst="rect">
                <a:avLst/>
              </a:prstGeom>
              <a:blipFill rotWithShape="0">
                <a:blip r:embed="rId4"/>
                <a:stretch>
                  <a:fillRect l="-332" r="-498" b="-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Kreuzkorrelationen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de-DE" b="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/>
                </a:r>
                <a:br>
                  <a:rPr lang="de-DE" dirty="0"/>
                </a:br>
                <a:r>
                  <a:rPr lang="de-DE" sz="2000" dirty="0">
                    <a:solidFill>
                      <a:srgbClr val="CA003B"/>
                    </a:solidFill>
                  </a:rPr>
                  <a:t>𝜇=𝜃</a:t>
                </a:r>
                <a:r>
                  <a:rPr lang="de-DE" sz="2000" dirty="0" smtClean="0">
                    <a:solidFill>
                      <a:srgbClr val="CA003B"/>
                    </a:solidFill>
                  </a:rPr>
                  <a:t>=</a:t>
                </a:r>
                <a:r>
                  <a:rPr lang="de-DE" sz="2000" dirty="0">
                    <a:solidFill>
                      <a:srgbClr val="CA003B"/>
                    </a:solidFill>
                  </a:rPr>
                  <a:t>1</a:t>
                </a:r>
                <a:endParaRPr lang="de-DE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016367"/>
              </p:ext>
            </p:extLst>
          </p:nvPr>
        </p:nvGraphicFramePr>
        <p:xfrm>
          <a:off x="4355976" y="325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02907"/>
              </p:ext>
            </p:extLst>
          </p:nvPr>
        </p:nvGraphicFramePr>
        <p:xfrm>
          <a:off x="685800" y="1628800"/>
          <a:ext cx="6604000" cy="1625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𝜇=𝜃=1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032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de-D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-0,50217287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-0,55501634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-0,66973344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-0,80159577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-0,93467089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-0,49157443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-0,63749991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-0,7860062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-0,93782625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-0,92243257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-0,63096982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-0,79413111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-0,94271814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-0,91681071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-0,63606846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-0,77438532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-0,94134217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-0,92100848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-0,6355108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-0,25490046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-0,93621681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-0,91752314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-0,65604447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-0,24084438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0,14157878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-0,9148461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-0,62913172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CA003B"/>
                          </a:solidFill>
                          <a:effectLst/>
                          <a:latin typeface="Calibri" charset="0"/>
                        </a:rPr>
                        <a:t>-0,24495168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0,14810656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0,47283259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39552" y="3573016"/>
                <a:ext cx="381642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Bei Gütern mit perfekten Substituten  korrelieren die Mengen bei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de-DE" sz="1400" dirty="0">
                    <a:solidFill>
                      <a:srgbClr val="5F5F5F"/>
                    </a:solidFill>
                  </a:rPr>
                  <a:t>	</a:t>
                </a:r>
                <a:r>
                  <a:rPr lang="de-DE" sz="1400" dirty="0" smtClean="0">
                    <a:solidFill>
                      <a:srgbClr val="5F5F5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d>
                      <m:dPr>
                        <m:ctrlP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b="0" i="1" smtClean="0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1,8</m:t>
                    </m:r>
                  </m:oMath>
                </a14:m>
                <a:r>
                  <a:rPr lang="de-DE" sz="1400" dirty="0" smtClean="0">
                    <a:solidFill>
                      <a:srgbClr val="5F5F5F"/>
                    </a:solidFill>
                  </a:rPr>
                  <a:t> negativ.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Keine sinnvolle ökonomische Interpretation bei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𝑑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de-DE" sz="1400" i="1">
                            <a:solidFill>
                              <a:srgbClr val="5F5F5F"/>
                            </a:solidFill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DE" sz="1400" i="1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de-DE" sz="14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1,4</m:t>
                    </m:r>
                  </m:oMath>
                </a14:m>
                <a:endParaRPr lang="de-DE" sz="1400" dirty="0" smtClean="0">
                  <a:solidFill>
                    <a:srgbClr val="5F5F5F"/>
                  </a:solidFill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de-DE" sz="1400" dirty="0" smtClean="0">
                    <a:solidFill>
                      <a:srgbClr val="5F5F5F"/>
                    </a:solidFill>
                  </a:rPr>
                  <a:t>Leere Lösungsmenge </a:t>
                </a: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3816424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319" r="-479" b="-6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700808"/>
            <a:ext cx="7774632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Marktabgrenzung im herkömmlichen Sinne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Besonderheiten zweiseitiger Märkte: </a:t>
            </a:r>
            <a:r>
              <a:rPr lang="de-DE" dirty="0" smtClean="0">
                <a:solidFill>
                  <a:srgbClr val="5F5F5F"/>
                </a:solidFill>
              </a:rPr>
              <a:t>Beispiel Google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de-DE" dirty="0" smtClean="0"/>
              <a:t>Marktabgrenzung auf zweiseitigen Märkten</a:t>
            </a:r>
          </a:p>
          <a:p>
            <a:pPr marL="1200150" lvl="1" indent="-457200">
              <a:buFont typeface="+mj-lt"/>
              <a:buAutoNum type="alphaLcParenR"/>
              <a:defRPr/>
            </a:pPr>
            <a:r>
              <a:rPr lang="de-DE" dirty="0" smtClean="0"/>
              <a:t>Idee</a:t>
            </a:r>
          </a:p>
          <a:p>
            <a:pPr marL="1200150" lvl="1" indent="-457200">
              <a:buFont typeface="+mj-lt"/>
              <a:buAutoNum type="alphaLcParenR"/>
              <a:defRPr/>
            </a:pPr>
            <a:r>
              <a:rPr lang="de-DE" dirty="0" smtClean="0"/>
              <a:t>Modell</a:t>
            </a:r>
          </a:p>
          <a:p>
            <a:pPr marL="1200150" lvl="1" indent="-457200">
              <a:buFont typeface="+mj-lt"/>
              <a:buAutoNum type="alphaLcParenR"/>
              <a:defRPr/>
            </a:pPr>
            <a:r>
              <a:rPr lang="de-DE" dirty="0" smtClean="0"/>
              <a:t>Kreuzkorrelationen </a:t>
            </a:r>
          </a:p>
          <a:p>
            <a:pPr marL="1200150" lvl="1" indent="-457200">
              <a:buFont typeface="+mj-lt"/>
              <a:buAutoNum type="alphaLcParenR"/>
              <a:defRPr/>
            </a:pPr>
            <a:r>
              <a:rPr lang="de-DE" dirty="0" smtClean="0"/>
              <a:t>Erkenntnisse &amp; Fragen</a:t>
            </a:r>
          </a:p>
          <a:p>
            <a:pPr marL="1200150" lvl="1" indent="-457200">
              <a:buFont typeface="+mj-lt"/>
              <a:buAutoNum type="alphaLcParenR"/>
              <a:defRPr/>
            </a:pPr>
            <a:r>
              <a:rPr lang="de-DE" dirty="0" smtClean="0"/>
              <a:t>Nächste Schritte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Erkenntnisse &amp; Fragen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de-DE" b="0" dirty="0" smtClean="0">
                    <a:solidFill>
                      <a:srgbClr val="5F5F5F"/>
                    </a:solidFill>
                  </a:rPr>
                  <a:t>Das Benchmark-Model </a:t>
                </a:r>
                <a:r>
                  <a:rPr lang="de-DE" b="0" dirty="0" smtClean="0">
                    <a:solidFill>
                      <a:srgbClr val="5F5F5F"/>
                    </a:solidFill>
                  </a:rPr>
                  <a:t>zeigt, dass die </a:t>
                </a:r>
                <a:r>
                  <a:rPr lang="de-DE" b="0" dirty="0">
                    <a:solidFill>
                      <a:srgbClr val="5F5F5F"/>
                    </a:solidFill>
                  </a:rPr>
                  <a:t>Kreuzkorrelationen </a:t>
                </a:r>
                <a:r>
                  <a:rPr lang="de-DE" b="0" dirty="0" smtClean="0">
                    <a:solidFill>
                      <a:srgbClr val="5F5F5F"/>
                    </a:solidFill>
                  </a:rPr>
                  <a:t>mit zunehmenden indirekten Netzwerkeffekten steigen.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de-DE" b="0" dirty="0" smtClean="0">
                    <a:sym typeface="Wingdings" panose="05000000000000000000" pitchFamily="2" charset="2"/>
                  </a:rPr>
                  <a:t>Modellspezifikation?</a:t>
                </a:r>
                <a:endParaRPr lang="de-DE" b="0" dirty="0" smtClean="0">
                  <a:sym typeface="Wingdings" panose="05000000000000000000" pitchFamily="2" charset="2"/>
                </a:endParaRPr>
              </a:p>
              <a:p>
                <a:pPr marL="1085850" lvl="1" indent="-342900">
                  <a:buFont typeface="Arial" charset="0"/>
                  <a:buChar char="•"/>
                </a:pPr>
                <a:r>
                  <a:rPr lang="de-DE" sz="1600" b="0" dirty="0" smtClean="0">
                    <a:solidFill>
                      <a:srgbClr val="5F5F5F"/>
                    </a:solidFill>
                    <a:sym typeface="Wingdings" panose="05000000000000000000" pitchFamily="2" charset="2"/>
                  </a:rPr>
                  <a:t>Ökonomische Interpretation bei zu hohen indirekten NE teilweise schwierig. </a:t>
                </a:r>
              </a:p>
              <a:p>
                <a:pPr marL="1085850" lvl="1" indent="-342900">
                  <a:buFont typeface="Wingdings" charset="2"/>
                  <a:buChar char="à"/>
                </a:pPr>
                <a:r>
                  <a:rPr lang="de-DE" sz="1600" dirty="0" smtClean="0">
                    <a:sym typeface="Wingdings" panose="05000000000000000000" pitchFamily="2" charset="2"/>
                  </a:rPr>
                  <a:t>Kann der Zusammenhang zwischen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b="0" i="1" smtClean="0">
                            <a:solidFill>
                              <a:srgbClr val="5F5F5F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>
                            <a:solidFill>
                              <a:srgbClr val="5F5F5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sz="1600" b="0" i="1" smtClean="0">
                            <a:solidFill>
                              <a:srgbClr val="5F5F5F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de-DE" sz="1600" b="0" i="1" smtClean="0">
                            <a:solidFill>
                              <a:srgbClr val="5F5F5F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de-DE" sz="1600" b="0" dirty="0">
                    <a:solidFill>
                      <a:srgbClr val="5F5F5F"/>
                    </a:solidFill>
                  </a:rPr>
                  <a:t> </a:t>
                </a:r>
                <a:r>
                  <a:rPr lang="de-DE" sz="1600" b="0" dirty="0" smtClean="0">
                    <a:solidFill>
                      <a:srgbClr val="5F5F5F"/>
                    </a:solidFill>
                  </a:rPr>
                  <a:t>und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 und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rgbClr val="5F5F5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de-DE" sz="1600" b="0" dirty="0" smtClean="0">
                    <a:solidFill>
                      <a:srgbClr val="5F5F5F"/>
                    </a:solidFill>
                  </a:rPr>
                  <a:t> aus dem Modell abgeleitet werden? </a:t>
                </a:r>
              </a:p>
              <a:p>
                <a:pPr marL="1085850" lvl="1" indent="-342900">
                  <a:buFont typeface="Arial" charset="0"/>
                  <a:buChar char="•"/>
                </a:pPr>
                <a:r>
                  <a:rPr lang="de-DE" sz="1600" dirty="0" smtClean="0"/>
                  <a:t>Parametrierung der Grenzkosten adäquat um die Model-Dynamik darzustellen? </a:t>
                </a:r>
              </a:p>
              <a:p>
                <a:pPr lvl="1" indent="0">
                  <a:buNone/>
                </a:pPr>
                <a:r>
                  <a:rPr lang="de-DE" sz="1600" b="0" dirty="0" smtClean="0">
                    <a:solidFill>
                      <a:srgbClr val="CA003B"/>
                    </a:solidFill>
                    <a:sym typeface="Wingdings"/>
                  </a:rPr>
                  <a:t></a:t>
                </a:r>
                <a:r>
                  <a:rPr lang="de-DE" sz="1600" b="0" dirty="0" smtClean="0">
                    <a:solidFill>
                      <a:srgbClr val="5F5F5F"/>
                    </a:solidFill>
                    <a:sym typeface="Wingdings"/>
                  </a:rPr>
                  <a:t> </a:t>
                </a:r>
                <a:r>
                  <a:rPr lang="de-DE" sz="1600" b="0" dirty="0" smtClean="0">
                    <a:solidFill>
                      <a:srgbClr val="5F5F5F"/>
                    </a:solidFill>
                    <a:sym typeface="Wingdings"/>
                  </a:rPr>
                  <a:t>evtl. </a:t>
                </a:r>
                <a:r>
                  <a:rPr lang="de-DE" sz="1600" dirty="0" smtClean="0">
                    <a:sym typeface="Wingdings"/>
                  </a:rPr>
                  <a:t>AR-Prozess einbauen</a:t>
                </a:r>
                <a:r>
                  <a:rPr lang="de-DE" sz="1600" b="0" dirty="0" smtClean="0">
                    <a:solidFill>
                      <a:srgbClr val="5F5F5F"/>
                    </a:solidFill>
                    <a:sym typeface="Wingdings"/>
                  </a:rPr>
                  <a:t>? </a:t>
                </a:r>
                <a:endParaRPr lang="de-DE" sz="1600" b="0" dirty="0" smtClean="0">
                  <a:solidFill>
                    <a:srgbClr val="5F5F5F"/>
                  </a:solidFill>
                </a:endParaRPr>
              </a:p>
              <a:p>
                <a:pPr marL="1085850" lvl="1" indent="-342900">
                  <a:buFont typeface="Arial" charset="0"/>
                  <a:buChar char="•"/>
                </a:pPr>
                <a:endParaRPr lang="de-DE" b="0" dirty="0">
                  <a:solidFill>
                    <a:srgbClr val="5F5F5F"/>
                  </a:solidFill>
                </a:endParaRPr>
              </a:p>
              <a:p>
                <a:pPr marL="342900" indent="-342900">
                  <a:buFont typeface="Arial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 dirty="0" smtClean="0"/>
              <a:t>Ökonometrische Abbildung eines realen Marktes </a:t>
            </a:r>
          </a:p>
          <a:p>
            <a:pPr marL="1085850" lvl="1" indent="-342900">
              <a:lnSpc>
                <a:spcPct val="100000"/>
              </a:lnSpc>
              <a:buFont typeface="Arial" charset="0"/>
              <a:buChar char="•"/>
            </a:pPr>
            <a:r>
              <a:rPr lang="de-DE" sz="1600" dirty="0" smtClean="0"/>
              <a:t>Nachfragefunktion schätzen um indirekte Netzeffekte zu berechnen.</a:t>
            </a:r>
          </a:p>
          <a:p>
            <a:pPr marL="1085850" lvl="1" indent="-342900">
              <a:lnSpc>
                <a:spcPct val="100000"/>
              </a:lnSpc>
              <a:buFont typeface="Arial" charset="0"/>
              <a:buChar char="•"/>
            </a:pPr>
            <a:r>
              <a:rPr lang="de-DE" sz="1600" dirty="0" smtClean="0"/>
              <a:t>Zeitschriftenmarkt: ausgewählte deutschsprachige Zeitschriften (Duopolmärkte)</a:t>
            </a:r>
          </a:p>
          <a:p>
            <a:pPr marL="1485900" lvl="2" indent="-342900">
              <a:lnSpc>
                <a:spcPct val="100000"/>
              </a:lnSpc>
              <a:buFont typeface="Arial" charset="0"/>
              <a:buChar char="•"/>
            </a:pPr>
            <a:r>
              <a:rPr lang="de-DE" sz="1400" dirty="0" smtClean="0"/>
              <a:t>Bereits publiziertes Beispiel (Bertrand </a:t>
            </a:r>
            <a:r>
              <a:rPr lang="de-DE" sz="1400" dirty="0" err="1" smtClean="0"/>
              <a:t>Hotelling</a:t>
            </a:r>
            <a:r>
              <a:rPr lang="de-DE" sz="1400" dirty="0" smtClean="0"/>
              <a:t>-Model): </a:t>
            </a:r>
            <a:r>
              <a:rPr lang="en-US" sz="1200" dirty="0" smtClean="0"/>
              <a:t>Kaiser </a:t>
            </a:r>
            <a:r>
              <a:rPr lang="en-US" sz="1200" dirty="0"/>
              <a:t>&amp; Wright (2004</a:t>
            </a:r>
            <a:r>
              <a:rPr lang="en-US" sz="1200" dirty="0" smtClean="0"/>
              <a:t>): </a:t>
            </a:r>
            <a:r>
              <a:rPr lang="en-US" sz="1200" dirty="0"/>
              <a:t>Price structure in Two-sided Markets: Evidence from the Magazine </a:t>
            </a:r>
            <a:r>
              <a:rPr lang="en-US" sz="1200" dirty="0" smtClean="0"/>
              <a:t>Industry</a:t>
            </a:r>
          </a:p>
          <a:p>
            <a:pPr marL="1485900" lvl="2" indent="-342900">
              <a:lnSpc>
                <a:spcPct val="100000"/>
              </a:lnSpc>
              <a:buFont typeface="Arial" charset="0"/>
              <a:buChar char="•"/>
            </a:pPr>
            <a:r>
              <a:rPr lang="en-US" sz="1200" dirty="0" err="1" smtClean="0"/>
              <a:t>Gute</a:t>
            </a:r>
            <a:r>
              <a:rPr lang="en-US" sz="1200" dirty="0" smtClean="0"/>
              <a:t> </a:t>
            </a:r>
            <a:r>
              <a:rPr lang="en-US" sz="1200" dirty="0" err="1" smtClean="0"/>
              <a:t>Datenverfügbarkeit</a:t>
            </a:r>
            <a:endParaRPr lang="de-DE" sz="1200" dirty="0" smtClean="0"/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</a:pPr>
            <a:r>
              <a:rPr lang="de-DE" sz="1600" dirty="0" smtClean="0"/>
              <a:t>Vergleich der Kreuzkorrelationen der Mengen mit Benchmark </a:t>
            </a:r>
          </a:p>
          <a:p>
            <a:pPr marL="1085850" lvl="1" indent="-342900">
              <a:lnSpc>
                <a:spcPct val="100000"/>
              </a:lnSpc>
              <a:buFont typeface="Arial" charset="0"/>
              <a:buChar char="•"/>
            </a:pPr>
            <a:r>
              <a:rPr lang="de-DE" sz="1600" dirty="0" smtClean="0"/>
              <a:t>Je nach ermittelten indirekten Netzeffekten aus der Regression deuten die Kreuzkorrelationen dann auf einen gemeinsamen Markt hin.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535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Marktabgrenzung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44644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600" dirty="0" smtClean="0"/>
              <a:t>Was?</a:t>
            </a:r>
          </a:p>
          <a:p>
            <a:pPr marL="1085850" lvl="1" indent="-342900">
              <a:lnSpc>
                <a:spcPct val="100000"/>
              </a:lnSpc>
              <a:spcBef>
                <a:spcPts val="300"/>
              </a:spcBef>
            </a:pPr>
            <a:r>
              <a:rPr lang="de-DE" sz="1400" dirty="0" smtClean="0"/>
              <a:t>Definition des relevanten </a:t>
            </a:r>
            <a:r>
              <a:rPr lang="de-DE" sz="1400" dirty="0" smtClean="0"/>
              <a:t>Marktes.</a:t>
            </a:r>
            <a:endParaRPr lang="de-DE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600" dirty="0" smtClean="0"/>
              <a:t>Wofür?</a:t>
            </a:r>
          </a:p>
          <a:p>
            <a:pPr marL="1085850" lvl="1" indent="-342900">
              <a:lnSpc>
                <a:spcPct val="100000"/>
              </a:lnSpc>
              <a:spcBef>
                <a:spcPts val="300"/>
              </a:spcBef>
            </a:pPr>
            <a:r>
              <a:rPr lang="de-DE" sz="1400" dirty="0"/>
              <a:t>Um wettbewerbsschädliches Verhalten </a:t>
            </a:r>
            <a:r>
              <a:rPr lang="de-DE" sz="1400" dirty="0" smtClean="0"/>
              <a:t>aufzudecken </a:t>
            </a:r>
            <a:r>
              <a:rPr lang="de-DE" sz="1400" dirty="0"/>
              <a:t>/ vorzubeugen </a:t>
            </a:r>
            <a:r>
              <a:rPr lang="de-DE" sz="1400" dirty="0" smtClean="0"/>
              <a:t>(</a:t>
            </a:r>
            <a:r>
              <a:rPr lang="de-DE" sz="1400" b="1" dirty="0" smtClean="0"/>
              <a:t>Missbrauchsaufsicht</a:t>
            </a:r>
            <a:r>
              <a:rPr lang="de-DE" sz="1400" dirty="0" smtClean="0"/>
              <a:t> / </a:t>
            </a:r>
            <a:r>
              <a:rPr lang="de-DE" sz="1400" b="1" dirty="0" smtClean="0"/>
              <a:t>Kartellverbot</a:t>
            </a:r>
            <a:r>
              <a:rPr lang="de-DE" sz="1400" dirty="0" smtClean="0"/>
              <a:t>) </a:t>
            </a:r>
          </a:p>
          <a:p>
            <a:pPr marL="1085850" lvl="1" indent="-342900">
              <a:lnSpc>
                <a:spcPct val="100000"/>
              </a:lnSpc>
              <a:spcBef>
                <a:spcPts val="300"/>
              </a:spcBef>
            </a:pPr>
            <a:r>
              <a:rPr lang="de-DE" sz="1400" dirty="0" smtClean="0"/>
              <a:t>Um Fusionen </a:t>
            </a:r>
            <a:r>
              <a:rPr lang="de-DE" sz="1400" dirty="0"/>
              <a:t>im Vorfeld zu </a:t>
            </a:r>
            <a:r>
              <a:rPr lang="de-DE" sz="1400" dirty="0" smtClean="0"/>
              <a:t>analysieren (</a:t>
            </a:r>
            <a:r>
              <a:rPr lang="de-DE" sz="1400" b="1" dirty="0" smtClean="0"/>
              <a:t>Fusionskontrolle</a:t>
            </a:r>
            <a:r>
              <a:rPr lang="de-DE" sz="1400" dirty="0" smtClean="0"/>
              <a:t>).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600" dirty="0" smtClean="0"/>
              <a:t>Wie</a:t>
            </a:r>
            <a:r>
              <a:rPr lang="de-DE" sz="1600" dirty="0" smtClean="0"/>
              <a:t>?</a:t>
            </a:r>
            <a:r>
              <a:rPr lang="de-DE" sz="1800" dirty="0" smtClean="0"/>
              <a:t> </a:t>
            </a:r>
          </a:p>
          <a:p>
            <a:pPr marL="1028700" lvl="1">
              <a:lnSpc>
                <a:spcPct val="100000"/>
              </a:lnSpc>
              <a:spcBef>
                <a:spcPts val="300"/>
              </a:spcBef>
            </a:pPr>
            <a:r>
              <a:rPr lang="de-DE" sz="1400" dirty="0" smtClean="0">
                <a:sym typeface="Wingdings" panose="05000000000000000000" pitchFamily="2" charset="2"/>
              </a:rPr>
              <a:t>Marktabgrenzung erfolgt aus Verbrauchersicht.</a:t>
            </a:r>
          </a:p>
          <a:p>
            <a:pPr marL="1028700" lvl="1">
              <a:lnSpc>
                <a:spcPct val="100000"/>
              </a:lnSpc>
              <a:spcBef>
                <a:spcPts val="300"/>
              </a:spcBef>
            </a:pPr>
            <a:r>
              <a:rPr lang="de-DE" sz="1400" dirty="0" smtClean="0">
                <a:sym typeface="Wingdings" panose="05000000000000000000" pitchFamily="2" charset="2"/>
              </a:rPr>
              <a:t>Hauptinstrument: </a:t>
            </a:r>
            <a:r>
              <a:rPr lang="de-DE" sz="1400" b="1" dirty="0" smtClean="0">
                <a:sym typeface="Wingdings" panose="05000000000000000000" pitchFamily="2" charset="2"/>
              </a:rPr>
              <a:t>SSNIP </a:t>
            </a:r>
            <a:r>
              <a:rPr lang="de-DE" sz="1400" b="1" dirty="0">
                <a:sym typeface="Wingdings" panose="05000000000000000000" pitchFamily="2" charset="2"/>
              </a:rPr>
              <a:t>Test </a:t>
            </a:r>
            <a:r>
              <a:rPr lang="de-DE" sz="1400" dirty="0" smtClean="0">
                <a:sym typeface="Wingdings" panose="05000000000000000000" pitchFamily="2" charset="2"/>
              </a:rPr>
              <a:t>(</a:t>
            </a:r>
            <a:r>
              <a:rPr lang="de-DE" sz="1400" dirty="0"/>
              <a:t>Small but </a:t>
            </a:r>
            <a:r>
              <a:rPr lang="de-DE" sz="1400" dirty="0" err="1"/>
              <a:t>significant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nontransitory</a:t>
            </a:r>
            <a:r>
              <a:rPr lang="de-DE" sz="1400" dirty="0"/>
              <a:t> </a:t>
            </a:r>
            <a:r>
              <a:rPr lang="de-DE" sz="1400" dirty="0" err="1"/>
              <a:t>increase</a:t>
            </a:r>
            <a:r>
              <a:rPr lang="de-DE" sz="1400" dirty="0"/>
              <a:t> in </a:t>
            </a:r>
            <a:r>
              <a:rPr lang="de-DE" sz="1400" dirty="0" smtClean="0"/>
              <a:t>  </a:t>
            </a:r>
            <a:r>
              <a:rPr lang="de-DE" sz="1400" dirty="0" err="1" smtClean="0"/>
              <a:t>price</a:t>
            </a:r>
            <a:r>
              <a:rPr lang="de-DE" sz="1400" dirty="0" smtClean="0"/>
              <a:t>) </a:t>
            </a:r>
          </a:p>
          <a:p>
            <a:pPr marL="1314450" lvl="2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de-DE" sz="1200" dirty="0" smtClean="0">
                <a:solidFill>
                  <a:srgbClr val="CA003B"/>
                </a:solidFill>
              </a:rPr>
              <a:t>Analyse der Substituierbarkeit</a:t>
            </a:r>
          </a:p>
          <a:p>
            <a:pPr marL="1314450" lvl="2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de-DE" sz="1200" dirty="0" smtClean="0">
                <a:solidFill>
                  <a:srgbClr val="CA003B"/>
                </a:solidFill>
              </a:rPr>
              <a:t>Hypothetischer </a:t>
            </a:r>
            <a:r>
              <a:rPr lang="de-DE" sz="1200" dirty="0" err="1" smtClean="0">
                <a:solidFill>
                  <a:srgbClr val="CA003B"/>
                </a:solidFill>
              </a:rPr>
              <a:t>Monopolistentest</a:t>
            </a:r>
            <a:r>
              <a:rPr lang="de-DE" sz="1200" dirty="0" smtClean="0">
                <a:solidFill>
                  <a:srgbClr val="92D050"/>
                </a:solidFill>
              </a:rPr>
              <a:t>: </a:t>
            </a:r>
            <a:r>
              <a:rPr lang="de-DE" sz="1200" dirty="0" smtClean="0"/>
              <a:t>Wie reagiert die Nachfrage auf eine kleine, dauerhafte Preiserhöhung (ca. 5-10%)? Weichen die Nachfrager auf andere Produkte aus, sodass die Preiserhöhung unrentabel ist, gehören diese anderen Produkte ebenfalls zum relevanten Markt. 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400" b="0" dirty="0" smtClean="0">
                <a:solidFill>
                  <a:srgbClr val="5F5F5F"/>
                </a:solidFill>
              </a:rPr>
              <a:t>Mit der Kenntnis über den relevanten Markt kann dann die Marktkonzentration errechnet werden (Marktanteile, </a:t>
            </a:r>
            <a:r>
              <a:rPr lang="de-DE" sz="1400" b="0" dirty="0" err="1" smtClean="0">
                <a:solidFill>
                  <a:srgbClr val="5F5F5F"/>
                </a:solidFill>
              </a:rPr>
              <a:t>Herfindahl</a:t>
            </a:r>
            <a:r>
              <a:rPr lang="de-DE" sz="1400" b="0" dirty="0" smtClean="0">
                <a:solidFill>
                  <a:srgbClr val="5F5F5F"/>
                </a:solidFill>
              </a:rPr>
              <a:t> Index</a:t>
            </a:r>
            <a:r>
              <a:rPr lang="de-DE" sz="1400" b="0" dirty="0" smtClean="0">
                <a:solidFill>
                  <a:srgbClr val="5F5F5F"/>
                </a:solidFill>
              </a:rPr>
              <a:t>) / die</a:t>
            </a:r>
            <a:r>
              <a:rPr lang="de-DE" sz="1600" b="0" dirty="0" smtClean="0">
                <a:solidFill>
                  <a:srgbClr val="92D050"/>
                </a:solidFill>
              </a:rPr>
              <a:t> </a:t>
            </a:r>
            <a:r>
              <a:rPr lang="de-DE" sz="1400" b="0" dirty="0" smtClean="0">
                <a:solidFill>
                  <a:srgbClr val="5F5F5F"/>
                </a:solidFill>
              </a:rPr>
              <a:t>Marktmacht bestimmt werden</a:t>
            </a:r>
            <a:r>
              <a:rPr lang="de-DE" sz="1400" b="0" dirty="0">
                <a:solidFill>
                  <a:srgbClr val="5F5F5F"/>
                </a:solidFill>
              </a:rPr>
              <a:t>.</a:t>
            </a:r>
            <a:endParaRPr lang="de-DE" sz="1000" b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zweiseitiger Märkte</a:t>
            </a:r>
            <a:br>
              <a:rPr lang="de-DE" dirty="0" smtClean="0"/>
            </a:br>
            <a:r>
              <a:rPr lang="de-DE" sz="2000" dirty="0">
                <a:solidFill>
                  <a:srgbClr val="CA003B"/>
                </a:solidFill>
                <a:ea typeface="+mn-ea"/>
                <a:cs typeface="+mn-cs"/>
              </a:rPr>
              <a:t>Beispiel </a:t>
            </a:r>
            <a:r>
              <a:rPr lang="de-DE" sz="2000" dirty="0" smtClean="0">
                <a:solidFill>
                  <a:srgbClr val="CA003B"/>
                </a:solidFill>
                <a:ea typeface="+mn-ea"/>
                <a:cs typeface="+mn-cs"/>
              </a:rPr>
              <a:t>Google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4176215"/>
            <a:ext cx="8206680" cy="19197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1600" b="0" i="1" dirty="0" smtClean="0">
                <a:solidFill>
                  <a:srgbClr val="5F5F5F"/>
                </a:solidFill>
              </a:rPr>
              <a:t>„Mit einem Marktanteil </a:t>
            </a:r>
            <a:r>
              <a:rPr lang="de-DE" sz="1600" b="0" i="1" dirty="0">
                <a:solidFill>
                  <a:srgbClr val="5F5F5F"/>
                </a:solidFill>
              </a:rPr>
              <a:t>von mehr als </a:t>
            </a:r>
            <a:r>
              <a:rPr lang="de-DE" sz="1600" b="0" i="1" dirty="0"/>
              <a:t>neunzig Prozent </a:t>
            </a:r>
            <a:r>
              <a:rPr lang="de-DE" sz="1600" b="0" i="1" dirty="0">
                <a:solidFill>
                  <a:srgbClr val="5F5F5F"/>
                </a:solidFill>
              </a:rPr>
              <a:t>dominiert Google den deutschen </a:t>
            </a:r>
            <a:r>
              <a:rPr lang="de-DE" sz="1600" b="0" i="1" dirty="0" smtClean="0">
                <a:solidFill>
                  <a:srgbClr val="5F5F5F"/>
                </a:solidFill>
              </a:rPr>
              <a:t>Suchmaschinenmarkt“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sz="1200" b="0" dirty="0" smtClean="0">
                <a:solidFill>
                  <a:srgbClr val="5F5F5F"/>
                </a:solidFill>
                <a:sym typeface="Wingdings" panose="05000000000000000000" pitchFamily="2" charset="2"/>
              </a:rPr>
              <a:t>Fragliche Aussage, da verschiedene Teilmärkte existieren (Suchanfrage; verbundene Märkte)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sz="1200" b="0" dirty="0" smtClean="0">
                <a:solidFill>
                  <a:srgbClr val="5F5F5F"/>
                </a:solidFill>
                <a:sym typeface="Wingdings" panose="05000000000000000000" pitchFamily="2" charset="2"/>
              </a:rPr>
              <a:t>Diese Aussage setzt eine zuverlässige Bestimmung des betroffenen Marktes voraus.</a:t>
            </a:r>
          </a:p>
          <a:p>
            <a:pPr marL="1028700"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sz="1200" b="0" dirty="0" smtClean="0">
                <a:solidFill>
                  <a:srgbClr val="5F5F5F"/>
                </a:solidFill>
                <a:sym typeface="Wingdings" panose="05000000000000000000" pitchFamily="2" charset="2"/>
              </a:rPr>
              <a:t>geografische </a:t>
            </a:r>
            <a:r>
              <a:rPr lang="de-DE" sz="1200" b="0" dirty="0" smtClean="0">
                <a:solidFill>
                  <a:srgbClr val="5F5F5F"/>
                </a:solidFill>
                <a:sym typeface="Wingdings" panose="05000000000000000000" pitchFamily="2" charset="2"/>
              </a:rPr>
              <a:t>Abgrenzung? Wenn ja wie?</a:t>
            </a:r>
          </a:p>
          <a:p>
            <a:pPr marL="1028700"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sz="1200" dirty="0" smtClean="0">
                <a:sym typeface="Wingdings" panose="05000000000000000000" pitchFamily="2" charset="2"/>
              </a:rPr>
              <a:t>sachliche </a:t>
            </a:r>
            <a:r>
              <a:rPr lang="de-DE" sz="1200" dirty="0" smtClean="0">
                <a:sym typeface="Wingdings" panose="05000000000000000000" pitchFamily="2" charset="2"/>
              </a:rPr>
              <a:t>Abgrenzung </a:t>
            </a:r>
            <a:endParaRPr lang="de-DE" sz="1200" b="0" dirty="0">
              <a:solidFill>
                <a:srgbClr val="5F5F5F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193" y="1607924"/>
            <a:ext cx="6634626" cy="25682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1412776"/>
            <a:ext cx="1928923" cy="10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90791" y="1844824"/>
            <a:ext cx="7772400" cy="4114800"/>
          </a:xfrm>
        </p:spPr>
        <p:txBody>
          <a:bodyPr/>
          <a:lstStyle/>
          <a:p>
            <a:r>
              <a:rPr lang="de-DE" dirty="0" smtClean="0"/>
              <a:t>Sachliche Marktabgrenzung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400" b="0" dirty="0" smtClean="0">
                <a:solidFill>
                  <a:srgbClr val="5F5F5F"/>
                </a:solidFill>
              </a:rPr>
              <a:t>Wie kann der Suchmarkt abgegrenzt werden? Stellt jede Suchanfrage einen eigenen Markt dar? </a:t>
            </a:r>
          </a:p>
          <a:p>
            <a:pPr marL="1085850" lvl="1" indent="-342900">
              <a:lnSpc>
                <a:spcPct val="100000"/>
              </a:lnSpc>
              <a:spcBef>
                <a:spcPts val="600"/>
              </a:spcBef>
            </a:pPr>
            <a:r>
              <a:rPr lang="de-DE" sz="1400" b="0" dirty="0" smtClean="0">
                <a:solidFill>
                  <a:srgbClr val="5F5F5F"/>
                </a:solidFill>
              </a:rPr>
              <a:t>Mögliche Wettbewerber für Produktsuche: Amazon und eBay</a:t>
            </a:r>
          </a:p>
          <a:p>
            <a:pPr marL="1085850" lvl="1" indent="-342900">
              <a:lnSpc>
                <a:spcPct val="100000"/>
              </a:lnSpc>
              <a:spcBef>
                <a:spcPts val="600"/>
              </a:spcBef>
            </a:pPr>
            <a:r>
              <a:rPr lang="de-DE" sz="1400" dirty="0"/>
              <a:t>Mögliche Wettbewerber für </a:t>
            </a:r>
            <a:r>
              <a:rPr lang="de-DE" sz="1400" dirty="0" smtClean="0"/>
              <a:t>Personensuche: Facebook, </a:t>
            </a:r>
            <a:r>
              <a:rPr lang="de-DE" sz="1400" dirty="0" err="1" smtClean="0"/>
              <a:t>Xing</a:t>
            </a:r>
            <a:r>
              <a:rPr lang="de-DE" sz="1400" dirty="0" smtClean="0"/>
              <a:t>, LinkedIn</a:t>
            </a:r>
          </a:p>
          <a:p>
            <a:pPr marL="1085850" lvl="1" indent="-342900">
              <a:lnSpc>
                <a:spcPct val="100000"/>
              </a:lnSpc>
              <a:spcBef>
                <a:spcPts val="600"/>
              </a:spcBef>
            </a:pPr>
            <a:r>
              <a:rPr lang="de-DE" sz="1400" dirty="0" smtClean="0"/>
              <a:t>Spezialisierte Suchmaschinen (z.B. </a:t>
            </a:r>
            <a:r>
              <a:rPr lang="de-DE" sz="1400" dirty="0" err="1" smtClean="0"/>
              <a:t>Trivago</a:t>
            </a:r>
            <a:r>
              <a:rPr lang="de-DE" sz="1400" dirty="0" smtClean="0"/>
              <a:t>, </a:t>
            </a:r>
            <a:r>
              <a:rPr lang="de-DE" sz="1400" dirty="0" err="1" smtClean="0"/>
              <a:t>Swoodo</a:t>
            </a:r>
            <a:r>
              <a:rPr lang="de-DE" sz="1400" dirty="0" smtClean="0"/>
              <a:t>,…)</a:t>
            </a:r>
            <a:endParaRPr lang="de-DE" sz="1400" dirty="0" smtClean="0"/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400" b="0" dirty="0"/>
              <a:t>SSNIP Test </a:t>
            </a:r>
            <a:r>
              <a:rPr lang="de-DE" sz="1400" b="0" dirty="0">
                <a:solidFill>
                  <a:srgbClr val="5F5F5F"/>
                </a:solidFill>
              </a:rPr>
              <a:t>nicht </a:t>
            </a:r>
            <a:r>
              <a:rPr lang="de-DE" sz="1400" b="0" dirty="0" smtClean="0">
                <a:solidFill>
                  <a:srgbClr val="5F5F5F"/>
                </a:solidFill>
              </a:rPr>
              <a:t>möglich (erweiterter SSNIP-Test nicht </a:t>
            </a:r>
            <a:r>
              <a:rPr lang="de-DE" sz="1400" b="0" dirty="0" smtClean="0">
                <a:solidFill>
                  <a:srgbClr val="5F5F5F"/>
                </a:solidFill>
              </a:rPr>
              <a:t>praktikabel)</a:t>
            </a:r>
          </a:p>
          <a:p>
            <a:pPr marL="1085850" lvl="1" indent="-342900">
              <a:lnSpc>
                <a:spcPct val="100000"/>
              </a:lnSpc>
              <a:spcBef>
                <a:spcPts val="600"/>
              </a:spcBef>
            </a:pPr>
            <a:r>
              <a:rPr lang="de-DE" sz="1400" dirty="0" smtClean="0"/>
              <a:t>P </a:t>
            </a:r>
            <a:r>
              <a:rPr lang="de-DE" sz="1400" dirty="0" smtClean="0"/>
              <a:t>&lt; GK auf einer Marktseite (z.B. Suchmarkt) möglich </a:t>
            </a:r>
          </a:p>
          <a:p>
            <a:pPr marL="1085850" lvl="1" indent="-342900">
              <a:lnSpc>
                <a:spcPct val="100000"/>
              </a:lnSpc>
              <a:spcBef>
                <a:spcPts val="600"/>
              </a:spcBef>
            </a:pPr>
            <a:r>
              <a:rPr lang="de-DE" sz="1400" dirty="0" smtClean="0"/>
              <a:t>P &gt; GK auf einer Marktseite möglich, ohne dass dies eine Marktbeherrschende Stellung bedeuten würde (z.B. Werbemarkt) </a:t>
            </a:r>
          </a:p>
          <a:p>
            <a:pPr marL="285750">
              <a:lnSpc>
                <a:spcPct val="100000"/>
              </a:lnSpc>
              <a:spcBef>
                <a:spcPts val="600"/>
              </a:spcBef>
              <a:buFont typeface="Wingdings" charset="2"/>
              <a:buChar char="à"/>
            </a:pPr>
            <a:r>
              <a:rPr lang="de-DE" sz="1400" b="0" dirty="0">
                <a:solidFill>
                  <a:srgbClr val="5F5F5F"/>
                </a:solidFill>
              </a:rPr>
              <a:t>Deckungsbeiträge werden meist dem Werbemarkt </a:t>
            </a:r>
            <a:r>
              <a:rPr lang="de-DE" sz="1400" b="0" dirty="0" smtClean="0">
                <a:solidFill>
                  <a:srgbClr val="5F5F5F"/>
                </a:solidFill>
              </a:rPr>
              <a:t>eingenommen.</a:t>
            </a:r>
          </a:p>
          <a:p>
            <a:pPr marL="285750">
              <a:lnSpc>
                <a:spcPct val="100000"/>
              </a:lnSpc>
              <a:spcBef>
                <a:spcPts val="600"/>
              </a:spcBef>
              <a:buFont typeface="Wingdings" charset="2"/>
              <a:buChar char="à"/>
            </a:pPr>
            <a:r>
              <a:rPr lang="de-DE" sz="1400" b="0" dirty="0" smtClean="0">
                <a:solidFill>
                  <a:srgbClr val="5F5F5F"/>
                </a:solidFill>
              </a:rPr>
              <a:t>Preisrelation ist wichtiger, als absolute Preise.</a:t>
            </a:r>
          </a:p>
          <a:p>
            <a:pPr marL="285750">
              <a:lnSpc>
                <a:spcPct val="100000"/>
              </a:lnSpc>
              <a:spcBef>
                <a:spcPts val="600"/>
              </a:spcBef>
              <a:buFont typeface="Wingdings" charset="2"/>
              <a:buChar char="à"/>
            </a:pPr>
            <a:r>
              <a:rPr lang="de-DE" sz="1400" b="0" dirty="0" smtClean="0">
                <a:solidFill>
                  <a:srgbClr val="5F5F5F"/>
                </a:solidFill>
              </a:rPr>
              <a:t>Such- </a:t>
            </a:r>
            <a:r>
              <a:rPr lang="de-DE" sz="1400" b="0" dirty="0">
                <a:solidFill>
                  <a:srgbClr val="5F5F5F"/>
                </a:solidFill>
              </a:rPr>
              <a:t>und Werbemarkt sind durch </a:t>
            </a:r>
            <a:r>
              <a:rPr lang="de-DE" sz="1400" b="0" dirty="0"/>
              <a:t>indirekte Netzeffekte </a:t>
            </a:r>
            <a:r>
              <a:rPr lang="de-DE" sz="1400" b="0" dirty="0">
                <a:solidFill>
                  <a:srgbClr val="5F5F5F"/>
                </a:solidFill>
              </a:rPr>
              <a:t>miteinander verbunden!</a:t>
            </a:r>
          </a:p>
          <a:p>
            <a:pPr marL="342900" indent="-342900"/>
            <a:endParaRPr lang="de-DE" sz="1600" b="0" dirty="0" smtClean="0">
              <a:solidFill>
                <a:srgbClr val="5F5F5F"/>
              </a:solidFill>
            </a:endParaRPr>
          </a:p>
          <a:p>
            <a:pPr marL="342900" indent="-342900"/>
            <a:endParaRPr lang="de-DE" sz="1600" dirty="0" smtClean="0"/>
          </a:p>
          <a:p>
            <a:pPr marL="342900" indent="-342900"/>
            <a:endParaRPr lang="de-DE" dirty="0" smtClean="0"/>
          </a:p>
          <a:p>
            <a:pPr marL="1085850" lvl="1" indent="-342900"/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zweiseitiger Märkte</a:t>
            </a:r>
            <a:br>
              <a:rPr lang="de-DE" dirty="0" smtClean="0"/>
            </a:br>
            <a:r>
              <a:rPr lang="de-DE" sz="2000" dirty="0">
                <a:solidFill>
                  <a:srgbClr val="CA003B"/>
                </a:solidFill>
                <a:ea typeface="+mn-ea"/>
                <a:cs typeface="+mn-cs"/>
              </a:rPr>
              <a:t>Beispiel </a:t>
            </a:r>
            <a:r>
              <a:rPr lang="de-DE" sz="2000" dirty="0" smtClean="0">
                <a:solidFill>
                  <a:srgbClr val="CA003B"/>
                </a:solidFill>
                <a:ea typeface="+mn-ea"/>
                <a:cs typeface="+mn-cs"/>
              </a:rPr>
              <a:t>Google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9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609600"/>
            <a:ext cx="6478588" cy="1143000"/>
          </a:xfrm>
        </p:spPr>
        <p:txBody>
          <a:bodyPr/>
          <a:lstStyle/>
          <a:p>
            <a:r>
              <a:rPr lang="de-DE" dirty="0"/>
              <a:t>Besonderheiten zweiseitiger Märkte</a:t>
            </a:r>
            <a:br>
              <a:rPr lang="de-DE" dirty="0"/>
            </a:br>
            <a:r>
              <a:rPr lang="de-DE" sz="2000" dirty="0">
                <a:solidFill>
                  <a:srgbClr val="CA003B"/>
                </a:solidFill>
              </a:rPr>
              <a:t>Beispiel Google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899592" y="4400925"/>
            <a:ext cx="1809677" cy="1086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Suchmarkt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18707" y="4400925"/>
            <a:ext cx="1953693" cy="1086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Werbemarkt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1895096" y="2712846"/>
            <a:ext cx="1372631" cy="16569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 flipV="1">
            <a:off x="2988182" y="4788847"/>
            <a:ext cx="2918780" cy="193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2988181" y="5174636"/>
            <a:ext cx="2918781" cy="172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387524" y="2212919"/>
            <a:ext cx="1741753" cy="2059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18572730">
            <a:off x="1741452" y="2845103"/>
            <a:ext cx="84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= ?</a:t>
            </a:r>
            <a:endParaRPr lang="de-DE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18552704">
            <a:off x="1938929" y="3376500"/>
            <a:ext cx="179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= Suchergebnisse</a:t>
            </a:r>
            <a:endParaRPr lang="de-DE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2977986">
            <a:off x="5852623" y="2815646"/>
            <a:ext cx="13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Werbepreis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2950677">
            <a:off x="5036499" y="3387410"/>
            <a:ext cx="145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 = Werbefläche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526802" y="4419907"/>
            <a:ext cx="219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de-DE" sz="1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de-DE" sz="1400" b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indirekter Netzeffekt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563888" y="51918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 = </a:t>
            </a:r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indirekter Netzeffekt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5334450" y="2712846"/>
            <a:ext cx="1350319" cy="16120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5366680" y="2093348"/>
            <a:ext cx="1857698" cy="21786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6" name="Grafik 7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3370" y="1484784"/>
            <a:ext cx="1975086" cy="1117320"/>
          </a:xfrm>
          <a:prstGeom prst="rect">
            <a:avLst/>
          </a:prstGeom>
        </p:spPr>
      </p:pic>
      <p:sp>
        <p:nvSpPr>
          <p:cNvPr id="86" name="Rechteck 85"/>
          <p:cNvSpPr/>
          <p:nvPr/>
        </p:nvSpPr>
        <p:spPr>
          <a:xfrm>
            <a:off x="611560" y="5584650"/>
            <a:ext cx="8054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à"/>
            </a:pPr>
            <a:r>
              <a:rPr lang="de-DE" sz="1600" dirty="0" smtClean="0">
                <a:solidFill>
                  <a:srgbClr val="CA003B"/>
                </a:solidFill>
              </a:rPr>
              <a:t>Marktabgrenzung auf zweiseitigen Märkten kann nicht analog zu einseitigen Märkten durchgeführt werden!</a:t>
            </a:r>
            <a:endParaRPr lang="de-DE" sz="1600" dirty="0">
              <a:solidFill>
                <a:srgbClr val="CA0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Marktabgrenzung auf 2SM </a:t>
            </a:r>
            <a:br>
              <a:rPr lang="de-DE" dirty="0" smtClean="0"/>
            </a:br>
            <a:r>
              <a:rPr lang="de-DE" sz="2000" dirty="0" smtClean="0">
                <a:solidFill>
                  <a:srgbClr val="CA003B"/>
                </a:solidFill>
              </a:rPr>
              <a:t>Idee</a:t>
            </a:r>
            <a:endParaRPr lang="de-DE" sz="2400" dirty="0">
              <a:solidFill>
                <a:srgbClr val="CA003B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</a:t>
            </a:r>
            <a:r>
              <a:rPr lang="de-DE" dirty="0" smtClean="0">
                <a:solidFill>
                  <a:srgbClr val="5F5F5F"/>
                </a:solidFill>
              </a:rPr>
              <a:t> </a:t>
            </a:r>
            <a:r>
              <a:rPr lang="de-DE" b="0" dirty="0" smtClean="0">
                <a:solidFill>
                  <a:srgbClr val="5F5F5F"/>
                </a:solidFill>
              </a:rPr>
              <a:t>Einfaches Verfahren für den Praktischen Einsatz</a:t>
            </a:r>
          </a:p>
          <a:p>
            <a:r>
              <a:rPr lang="de-DE" dirty="0" smtClean="0"/>
              <a:t>Dynamische Kreuzkorrelation der Mengen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smtClean="0">
                <a:solidFill>
                  <a:srgbClr val="5F5F5F"/>
                </a:solidFill>
              </a:rPr>
              <a:t>Mit </a:t>
            </a:r>
            <a:r>
              <a:rPr lang="de-DE" sz="1600" b="0" dirty="0">
                <a:solidFill>
                  <a:srgbClr val="5F5F5F"/>
                </a:solidFill>
              </a:rPr>
              <a:t>Hilfe von Zeitreihendaten </a:t>
            </a:r>
            <a:r>
              <a:rPr lang="de-DE" sz="1600" b="0" dirty="0" smtClean="0">
                <a:solidFill>
                  <a:srgbClr val="5F5F5F"/>
                </a:solidFill>
              </a:rPr>
              <a:t>können Substitutionsbeziehungen anhand von Kreuzkorrelation der abgesetzten Mengen dargestellt werden. </a:t>
            </a:r>
          </a:p>
          <a:p>
            <a:r>
              <a:rPr lang="de-DE" sz="1600" dirty="0" smtClean="0"/>
              <a:t>Herausforderungen</a:t>
            </a:r>
            <a:r>
              <a:rPr lang="de-DE" sz="1600" b="0" dirty="0" smtClean="0">
                <a:solidFill>
                  <a:srgbClr val="5F5F5F"/>
                </a:solidFill>
              </a:rPr>
              <a:t>: </a:t>
            </a:r>
          </a:p>
          <a:p>
            <a:pPr marL="342900" indent="-342900">
              <a:buClr>
                <a:srgbClr val="CA003B"/>
              </a:buClr>
              <a:buFont typeface="+mj-lt"/>
              <a:buAutoNum type="arabicPeriod"/>
            </a:pPr>
            <a:r>
              <a:rPr lang="de-DE" sz="1600" b="0" dirty="0" smtClean="0">
                <a:solidFill>
                  <a:srgbClr val="5F5F5F"/>
                </a:solidFill>
              </a:rPr>
              <a:t>Es muss für alle anderen exogenen Einflussfaktoren auf die Mengen kontrolliert werden (z.B. saisonale Trends, Einheitswurzeln, Nachfrage- und Angebotsschocks) </a:t>
            </a:r>
            <a:r>
              <a:rPr lang="de-DE" sz="1600" b="0" dirty="0" smtClean="0">
                <a:sym typeface="Wingdings" panose="05000000000000000000" pitchFamily="2" charset="2"/>
              </a:rPr>
              <a:t> Korrekte Spezifikation des ökonometrischen Models </a:t>
            </a:r>
            <a:endParaRPr lang="de-DE" sz="1600" b="0" dirty="0" smtClean="0"/>
          </a:p>
          <a:p>
            <a:pPr marL="342900" indent="-342900">
              <a:buClr>
                <a:srgbClr val="CA003B"/>
              </a:buClr>
              <a:buFont typeface="+mj-lt"/>
              <a:buAutoNum type="arabicPeriod"/>
            </a:pPr>
            <a:r>
              <a:rPr lang="de-DE" sz="1600" b="0" dirty="0" smtClean="0">
                <a:solidFill>
                  <a:srgbClr val="5F5F5F"/>
                </a:solidFill>
              </a:rPr>
              <a:t>Vergleich mit Benchmark notwendig. Wie groß sind die Kreuzkorrelationen auf einem Markt mit indirekten Netzwerkeffekten? </a:t>
            </a:r>
            <a:r>
              <a:rPr lang="de-DE" sz="1600" b="0" dirty="0" smtClean="0">
                <a:sym typeface="Wingdings" panose="05000000000000000000" pitchFamily="2" charset="2"/>
              </a:rPr>
              <a:t> Marktsimulation</a:t>
            </a:r>
            <a:endParaRPr lang="de-DE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29505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r>
              <a:rPr lang="de-DE" dirty="0" smtClean="0"/>
              <a:t> </a:t>
            </a:r>
            <a:r>
              <a:rPr lang="de-DE" dirty="0" smtClean="0"/>
              <a:t>Review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600" b="0" dirty="0" smtClean="0"/>
              <a:t>Theory of Two-sided Markets, Market Definition with interdependencies in demand</a:t>
            </a:r>
          </a:p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5F5F5F"/>
                </a:solidFill>
              </a:rPr>
              <a:t>Rochet &amp; </a:t>
            </a:r>
            <a:r>
              <a:rPr lang="en-US" sz="1200" b="0" dirty="0" err="1" smtClean="0">
                <a:solidFill>
                  <a:srgbClr val="5F5F5F"/>
                </a:solidFill>
              </a:rPr>
              <a:t>Tirole</a:t>
            </a:r>
            <a:r>
              <a:rPr lang="en-US" sz="1200" b="0" dirty="0" smtClean="0">
                <a:solidFill>
                  <a:srgbClr val="5F5F5F"/>
                </a:solidFill>
              </a:rPr>
              <a:t> </a:t>
            </a:r>
            <a:r>
              <a:rPr lang="en-US" sz="1200" b="0" dirty="0" smtClean="0">
                <a:solidFill>
                  <a:srgbClr val="5F5F5F"/>
                </a:solidFill>
              </a:rPr>
              <a:t>(2006) </a:t>
            </a:r>
            <a:r>
              <a:rPr lang="en-US" sz="1200" b="0" dirty="0">
                <a:solidFill>
                  <a:srgbClr val="5F5F5F"/>
                </a:solidFill>
              </a:rPr>
              <a:t>Platform competition in two-sided </a:t>
            </a:r>
            <a:r>
              <a:rPr lang="en-US" sz="1200" b="0" dirty="0" smtClean="0">
                <a:solidFill>
                  <a:srgbClr val="5F5F5F"/>
                </a:solidFill>
              </a:rPr>
              <a:t>markets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5F5F5F"/>
                </a:solidFill>
              </a:rPr>
              <a:t>Armstrong (2005) Competition in Two-Sided </a:t>
            </a:r>
            <a:r>
              <a:rPr lang="en-US" sz="1200" b="0" dirty="0" smtClean="0">
                <a:solidFill>
                  <a:srgbClr val="5F5F5F"/>
                </a:solidFill>
              </a:rPr>
              <a:t>Markets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200" b="0" dirty="0" smtClean="0">
                <a:solidFill>
                  <a:srgbClr val="5F5F5F"/>
                </a:solidFill>
              </a:rPr>
              <a:t>Ackerberg </a:t>
            </a:r>
            <a:r>
              <a:rPr lang="de-DE" sz="1200" b="0" dirty="0">
                <a:solidFill>
                  <a:srgbClr val="5F5F5F"/>
                </a:solidFill>
              </a:rPr>
              <a:t>&amp; </a:t>
            </a:r>
            <a:r>
              <a:rPr lang="de-DE" sz="1200" b="0" dirty="0" err="1" smtClean="0">
                <a:solidFill>
                  <a:srgbClr val="5F5F5F"/>
                </a:solidFill>
              </a:rPr>
              <a:t>Gowrisankaran</a:t>
            </a:r>
            <a:r>
              <a:rPr lang="de-DE" sz="1200" b="0" dirty="0" smtClean="0">
                <a:solidFill>
                  <a:srgbClr val="5F5F5F"/>
                </a:solidFill>
              </a:rPr>
              <a:t> (2006) </a:t>
            </a:r>
            <a:r>
              <a:rPr lang="de-DE" sz="1200" b="0" dirty="0" err="1" smtClean="0">
                <a:solidFill>
                  <a:srgbClr val="5F5F5F"/>
                </a:solidFill>
              </a:rPr>
              <a:t>Quantifying</a:t>
            </a:r>
            <a:r>
              <a:rPr lang="de-DE" sz="1200" b="0" dirty="0" smtClean="0">
                <a:solidFill>
                  <a:srgbClr val="5F5F5F"/>
                </a:solidFill>
              </a:rPr>
              <a:t> </a:t>
            </a:r>
            <a:r>
              <a:rPr lang="de-DE" sz="1200" b="0" dirty="0" err="1">
                <a:solidFill>
                  <a:srgbClr val="5F5F5F"/>
                </a:solidFill>
              </a:rPr>
              <a:t>equilibrium</a:t>
            </a:r>
            <a:r>
              <a:rPr lang="de-DE" sz="1200" b="0" dirty="0">
                <a:solidFill>
                  <a:srgbClr val="5F5F5F"/>
                </a:solidFill>
              </a:rPr>
              <a:t> Network </a:t>
            </a:r>
            <a:r>
              <a:rPr lang="de-DE" sz="1200" b="0" dirty="0" err="1">
                <a:solidFill>
                  <a:srgbClr val="5F5F5F"/>
                </a:solidFill>
              </a:rPr>
              <a:t>Externalities</a:t>
            </a:r>
            <a:r>
              <a:rPr lang="de-DE" sz="1200" b="0" dirty="0">
                <a:solidFill>
                  <a:srgbClr val="5F5F5F"/>
                </a:solidFill>
              </a:rPr>
              <a:t> in </a:t>
            </a:r>
            <a:r>
              <a:rPr lang="de-DE" sz="1200" b="0" dirty="0" err="1">
                <a:solidFill>
                  <a:srgbClr val="5F5F5F"/>
                </a:solidFill>
              </a:rPr>
              <a:t>the</a:t>
            </a:r>
            <a:r>
              <a:rPr lang="de-DE" sz="1200" b="0" dirty="0">
                <a:solidFill>
                  <a:srgbClr val="5F5F5F"/>
                </a:solidFill>
              </a:rPr>
              <a:t> ach </a:t>
            </a:r>
            <a:r>
              <a:rPr lang="de-DE" sz="1200" b="0" dirty="0" err="1">
                <a:solidFill>
                  <a:srgbClr val="5F5F5F"/>
                </a:solidFill>
              </a:rPr>
              <a:t>banking</a:t>
            </a:r>
            <a:r>
              <a:rPr lang="de-DE" sz="1200" b="0" dirty="0">
                <a:solidFill>
                  <a:srgbClr val="5F5F5F"/>
                </a:solidFill>
              </a:rPr>
              <a:t> </a:t>
            </a:r>
            <a:r>
              <a:rPr lang="de-DE" sz="1200" b="0" dirty="0" err="1" smtClean="0">
                <a:solidFill>
                  <a:srgbClr val="5F5F5F"/>
                </a:solidFill>
              </a:rPr>
              <a:t>industry</a:t>
            </a:r>
            <a:endParaRPr lang="de-DE" sz="1200" b="0" dirty="0" smtClean="0">
              <a:solidFill>
                <a:srgbClr val="5F5F5F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err="1" smtClean="0">
                <a:solidFill>
                  <a:srgbClr val="5F5F5F"/>
                </a:solidFill>
              </a:rPr>
              <a:t>Ambrus</a:t>
            </a:r>
            <a:r>
              <a:rPr lang="en-US" sz="1200" b="0" dirty="0">
                <a:solidFill>
                  <a:srgbClr val="5F5F5F"/>
                </a:solidFill>
              </a:rPr>
              <a:t> </a:t>
            </a:r>
            <a:r>
              <a:rPr lang="en-US" sz="1200" b="0" dirty="0" smtClean="0">
                <a:solidFill>
                  <a:srgbClr val="5F5F5F"/>
                </a:solidFill>
              </a:rPr>
              <a:t>&amp; </a:t>
            </a:r>
            <a:r>
              <a:rPr lang="en-US" sz="1200" b="0" dirty="0" err="1" smtClean="0">
                <a:solidFill>
                  <a:srgbClr val="5F5F5F"/>
                </a:solidFill>
              </a:rPr>
              <a:t>Argenziano</a:t>
            </a:r>
            <a:r>
              <a:rPr lang="en-US" sz="1200" b="0" dirty="0">
                <a:solidFill>
                  <a:srgbClr val="5F5F5F"/>
                </a:solidFill>
              </a:rPr>
              <a:t> </a:t>
            </a:r>
            <a:r>
              <a:rPr lang="en-US" sz="1200" b="0" dirty="0" smtClean="0">
                <a:solidFill>
                  <a:srgbClr val="5F5F5F"/>
                </a:solidFill>
              </a:rPr>
              <a:t>(2009) </a:t>
            </a:r>
            <a:r>
              <a:rPr lang="en-US" sz="1200" b="0" dirty="0">
                <a:solidFill>
                  <a:srgbClr val="5F5F5F"/>
                </a:solidFill>
              </a:rPr>
              <a:t>Asymmetric Networks in Two-Sided </a:t>
            </a:r>
            <a:r>
              <a:rPr lang="en-US" sz="1200" b="0" dirty="0" smtClean="0">
                <a:solidFill>
                  <a:srgbClr val="5F5F5F"/>
                </a:solidFill>
              </a:rPr>
              <a:t>Markets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err="1" smtClean="0">
                <a:solidFill>
                  <a:srgbClr val="5F5F5F"/>
                </a:solidFill>
              </a:rPr>
              <a:t>Filistrucchi</a:t>
            </a:r>
            <a:r>
              <a:rPr lang="en-US" sz="1200" b="0" dirty="0" smtClean="0">
                <a:solidFill>
                  <a:srgbClr val="5F5F5F"/>
                </a:solidFill>
              </a:rPr>
              <a:t>  </a:t>
            </a:r>
            <a:r>
              <a:rPr lang="en-US" sz="1200" b="0" dirty="0">
                <a:solidFill>
                  <a:srgbClr val="5F5F5F"/>
                </a:solidFill>
              </a:rPr>
              <a:t>&amp; </a:t>
            </a:r>
            <a:r>
              <a:rPr lang="en-US" sz="1200" b="0" dirty="0" err="1" smtClean="0">
                <a:solidFill>
                  <a:srgbClr val="5F5F5F"/>
                </a:solidFill>
              </a:rPr>
              <a:t>Argentesi</a:t>
            </a:r>
            <a:r>
              <a:rPr lang="en-US" sz="1200" b="0" dirty="0" smtClean="0">
                <a:solidFill>
                  <a:srgbClr val="5F5F5F"/>
                </a:solidFill>
              </a:rPr>
              <a:t> (2007) Estimating </a:t>
            </a:r>
            <a:r>
              <a:rPr lang="en-US" sz="1200" b="0" dirty="0">
                <a:solidFill>
                  <a:srgbClr val="5F5F5F"/>
                </a:solidFill>
              </a:rPr>
              <a:t>Market Power in a two-sided Market: The Case of </a:t>
            </a:r>
            <a:r>
              <a:rPr lang="en-US" sz="1200" b="0" dirty="0" smtClean="0">
                <a:solidFill>
                  <a:srgbClr val="5F5F5F"/>
                </a:solidFill>
              </a:rPr>
              <a:t>Newspapers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5F5F5F"/>
                </a:solidFill>
              </a:rPr>
              <a:t>Song</a:t>
            </a:r>
            <a:r>
              <a:rPr lang="en-US" sz="1200" b="0" dirty="0">
                <a:solidFill>
                  <a:srgbClr val="5F5F5F"/>
                </a:solidFill>
              </a:rPr>
              <a:t> </a:t>
            </a:r>
            <a:r>
              <a:rPr lang="en-US" sz="1200" b="0" dirty="0" smtClean="0">
                <a:solidFill>
                  <a:srgbClr val="5F5F5F"/>
                </a:solidFill>
              </a:rPr>
              <a:t>(2011) </a:t>
            </a:r>
            <a:r>
              <a:rPr lang="en-US" sz="1200" b="0" dirty="0">
                <a:solidFill>
                  <a:srgbClr val="5F5F5F"/>
                </a:solidFill>
              </a:rPr>
              <a:t>Estimating Platform Market Power in Two-Sided Markets with an Application to Magazine </a:t>
            </a:r>
            <a:r>
              <a:rPr lang="en-US" sz="1200" b="0" dirty="0" smtClean="0">
                <a:solidFill>
                  <a:srgbClr val="5F5F5F"/>
                </a:solidFill>
              </a:rPr>
              <a:t>Advertising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2"/>
            </a:pPr>
            <a:r>
              <a:rPr lang="en-US" sz="1600" b="0" dirty="0" smtClean="0"/>
              <a:t>Empirical Studies of Two-Sided Markets </a:t>
            </a:r>
            <a:endParaRPr lang="en-US" sz="1600" b="0" dirty="0"/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5F5F5F"/>
                </a:solidFill>
              </a:rPr>
              <a:t>Kaiser </a:t>
            </a:r>
            <a:r>
              <a:rPr lang="en-US" sz="1200" b="0" dirty="0">
                <a:solidFill>
                  <a:srgbClr val="5F5F5F"/>
                </a:solidFill>
              </a:rPr>
              <a:t>&amp; Wright (2004) Price structure in Two-sided Markets: Evidence from the Magazine </a:t>
            </a:r>
            <a:r>
              <a:rPr lang="en-US" sz="1200" b="0" dirty="0" smtClean="0">
                <a:solidFill>
                  <a:srgbClr val="5F5F5F"/>
                </a:solidFill>
              </a:rPr>
              <a:t>Industry</a:t>
            </a: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err="1" smtClean="0">
                <a:solidFill>
                  <a:srgbClr val="5F5F5F"/>
                </a:solidFill>
              </a:rPr>
              <a:t>Argentesi</a:t>
            </a:r>
            <a:r>
              <a:rPr lang="en-US" sz="1200" b="0" dirty="0">
                <a:solidFill>
                  <a:srgbClr val="5F5F5F"/>
                </a:solidFill>
              </a:rPr>
              <a:t> </a:t>
            </a:r>
            <a:r>
              <a:rPr lang="en-US" sz="1200" b="0" dirty="0" smtClean="0">
                <a:solidFill>
                  <a:srgbClr val="5F5F5F"/>
                </a:solidFill>
              </a:rPr>
              <a:t>&amp; </a:t>
            </a:r>
            <a:r>
              <a:rPr lang="en-US" sz="1200" b="0" dirty="0" err="1" smtClean="0">
                <a:solidFill>
                  <a:srgbClr val="5F5F5F"/>
                </a:solidFill>
              </a:rPr>
              <a:t>Ivaldi</a:t>
            </a:r>
            <a:r>
              <a:rPr lang="en-US" sz="1200" b="0" dirty="0" smtClean="0">
                <a:solidFill>
                  <a:srgbClr val="5F5F5F"/>
                </a:solidFill>
              </a:rPr>
              <a:t> (2005) Market </a:t>
            </a:r>
            <a:r>
              <a:rPr lang="en-US" sz="1200" b="0" dirty="0">
                <a:solidFill>
                  <a:srgbClr val="5F5F5F"/>
                </a:solidFill>
              </a:rPr>
              <a:t>Definition in Printed Media Industry: Theory and Practice</a:t>
            </a:r>
            <a:r>
              <a:rPr lang="en-US" sz="1200" dirty="0">
                <a:solidFill>
                  <a:srgbClr val="5F5F5F"/>
                </a:solidFill>
              </a:rPr>
              <a:t> </a:t>
            </a:r>
            <a:endParaRPr lang="de-DE" sz="1200" b="0" dirty="0">
              <a:solidFill>
                <a:srgbClr val="5F5F5F"/>
              </a:solidFill>
            </a:endParaRPr>
          </a:p>
          <a:p>
            <a:pPr marL="1714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dirty="0" err="1" smtClean="0">
                <a:solidFill>
                  <a:srgbClr val="5F5F5F"/>
                </a:solidFill>
              </a:rPr>
              <a:t>Filistrucchi</a:t>
            </a:r>
            <a:r>
              <a:rPr lang="en-US" sz="1200" b="0" dirty="0">
                <a:solidFill>
                  <a:srgbClr val="5F5F5F"/>
                </a:solidFill>
              </a:rPr>
              <a:t>,</a:t>
            </a:r>
            <a:r>
              <a:rPr lang="en-US" sz="1200" b="0" dirty="0" smtClean="0">
                <a:solidFill>
                  <a:srgbClr val="5F5F5F"/>
                </a:solidFill>
              </a:rPr>
              <a:t> Klein &amp; </a:t>
            </a:r>
            <a:r>
              <a:rPr lang="en-US" sz="1200" b="0" dirty="0" err="1" smtClean="0">
                <a:solidFill>
                  <a:srgbClr val="5F5F5F"/>
                </a:solidFill>
              </a:rPr>
              <a:t>Michielsen</a:t>
            </a:r>
            <a:r>
              <a:rPr lang="en-US" sz="1200" b="0" dirty="0" smtClean="0">
                <a:solidFill>
                  <a:srgbClr val="5F5F5F"/>
                </a:solidFill>
              </a:rPr>
              <a:t> (2012) Assessing </a:t>
            </a:r>
            <a:r>
              <a:rPr lang="en-US" sz="1200" b="0" dirty="0">
                <a:solidFill>
                  <a:srgbClr val="5F5F5F"/>
                </a:solidFill>
              </a:rPr>
              <a:t>unilateral Merger Effects in a two-sided Market: an Application to the Dutch daily Newspaper Market.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1200" b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Model</a:t>
            </a:r>
            <a:r>
              <a:rPr lang="de-DE" sz="2400" dirty="0" smtClean="0">
                <a:solidFill>
                  <a:srgbClr val="CA003B"/>
                </a:solidFill>
              </a:rPr>
              <a:t/>
            </a:r>
            <a:br>
              <a:rPr lang="de-DE" sz="2400" dirty="0" smtClean="0">
                <a:solidFill>
                  <a:srgbClr val="CA003B"/>
                </a:solidFill>
              </a:rPr>
            </a:br>
            <a:r>
              <a:rPr lang="de-DE" sz="2000" dirty="0" smtClean="0">
                <a:solidFill>
                  <a:srgbClr val="CA003B"/>
                </a:solidFill>
              </a:rPr>
              <a:t>Cournot-Duopol mit Produktdifferenzierung</a:t>
            </a:r>
            <a:endParaRPr lang="de-DE" sz="2000" dirty="0">
              <a:solidFill>
                <a:srgbClr val="CA003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672018" y="4537334"/>
                <a:ext cx="2520000" cy="126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Markt 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8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18" y="4537334"/>
                <a:ext cx="2520000" cy="126000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991133" y="4537334"/>
                <a:ext cx="2520000" cy="126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Markt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de-DE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de-DE" sz="16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i="1">
                              <a:latin typeface="Cambria Math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de-DE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1600" b="1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33" y="4537334"/>
                <a:ext cx="2520000" cy="126000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>
            <a:off x="1968164" y="3025019"/>
            <a:ext cx="1145197" cy="1346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3297094" y="4987110"/>
            <a:ext cx="2520000" cy="6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297093" y="5363192"/>
            <a:ext cx="2520000" cy="76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547336" y="2525092"/>
            <a:ext cx="1427574" cy="1752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 rot="18572730">
            <a:off x="1945733" y="3383571"/>
            <a:ext cx="6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de-DE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748630" y="4959165"/>
            <a:ext cx="129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= Netzeffekt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59522" y="5370815"/>
            <a:ext cx="139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 = Netzeffekt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5825474" y="3094274"/>
            <a:ext cx="1067783" cy="12708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5950123" y="2600359"/>
            <a:ext cx="1430189" cy="1678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192301" y="1772815"/>
            <a:ext cx="2520000" cy="12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Plattform </a:t>
            </a:r>
            <a:r>
              <a:rPr lang="de-DE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𝑖</a:t>
            </a:r>
            <a:endParaRPr lang="de-DE" sz="24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 rot="18572730">
            <a:off x="2228258" y="3745753"/>
            <a:ext cx="6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de-DE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q</a:t>
            </a:r>
            <a:r>
              <a:rPr lang="de-DE" sz="1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 rot="2848168">
            <a:off x="6231990" y="3374524"/>
            <a:ext cx="6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r</a:t>
            </a:r>
            <a:r>
              <a:rPr lang="de-DE" sz="1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 rot="2845870">
            <a:off x="5821904" y="3725385"/>
            <a:ext cx="659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de-DE" sz="16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de-DE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de-DE" sz="1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341689" y="5774842"/>
                <a:ext cx="2613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 smtClean="0"/>
                  <a:t>mit 0 &lt;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 smtClean="0"/>
                  <a:t>,</a:t>
                </a:r>
                <a:r>
                  <a:rPr lang="de-DE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1600" dirty="0" smtClean="0"/>
                  <a:t>,</a:t>
                </a:r>
                <a:r>
                  <a:rPr lang="de-DE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de-DE" sz="1600" dirty="0" smtClean="0"/>
                  <a:t>,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sz="1600" dirty="0" smtClean="0"/>
                  <a:t> &lt; 1</a:t>
                </a:r>
                <a:endParaRPr lang="de-DE" sz="1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89" y="5774842"/>
                <a:ext cx="2613096" cy="33855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166"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Nach rechts gekrümmter Pfeil 23"/>
          <p:cNvSpPr/>
          <p:nvPr/>
        </p:nvSpPr>
        <p:spPr>
          <a:xfrm>
            <a:off x="240219" y="4725865"/>
            <a:ext cx="431800" cy="789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Nach rechts gekrümmter Pfeil 24"/>
          <p:cNvSpPr/>
          <p:nvPr/>
        </p:nvSpPr>
        <p:spPr>
          <a:xfrm rot="10800000">
            <a:off x="8511620" y="4725865"/>
            <a:ext cx="431800" cy="789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0715" y="495916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460432" y="501341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endParaRPr lang="de-DE" sz="1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667693" y="2509575"/>
                <a:ext cx="909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𝒊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𝟏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,</m:t>
                    </m:r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𝟐</m:t>
                    </m:r>
                  </m:oMath>
                </a14:m>
                <a:endParaRPr lang="de-DE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93" y="2509575"/>
                <a:ext cx="909929" cy="33855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efbogen ET.doc">
  <a:themeElements>
    <a:clrScheme name="Briefbogen ET.do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iefbogen ET.do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riefbogen ET.do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efbogen ET.do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C:\DOKUME~1\aschulz\LOKALE~1\Temp\ppt42.tmp</Template>
  <TotalTime>0</TotalTime>
  <Words>1309</Words>
  <Application>Microsoft Macintosh PowerPoint</Application>
  <PresentationFormat>Bildschirmpräsentation (4:3)</PresentationFormat>
  <Paragraphs>462</Paragraphs>
  <Slides>21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Symbol</vt:lpstr>
      <vt:lpstr>Times New Roman</vt:lpstr>
      <vt:lpstr>Wingdings</vt:lpstr>
      <vt:lpstr>Arial</vt:lpstr>
      <vt:lpstr>Briefbogen ET.doc</vt:lpstr>
      <vt:lpstr>Market Definition of Two-Sided Markets</vt:lpstr>
      <vt:lpstr>Agenda</vt:lpstr>
      <vt:lpstr>Marktabgrenzung</vt:lpstr>
      <vt:lpstr>Besonderheiten zweiseitiger Märkte Beispiel Google</vt:lpstr>
      <vt:lpstr>Besonderheiten zweiseitiger Märkte Beispiel Google</vt:lpstr>
      <vt:lpstr>Besonderheiten zweiseitiger Märkte Beispiel Google</vt:lpstr>
      <vt:lpstr>Marktabgrenzung auf 2SM  Idee</vt:lpstr>
      <vt:lpstr>Literature Review</vt:lpstr>
      <vt:lpstr>Model Cournot-Duopol mit Produktdifferenzierung</vt:lpstr>
      <vt:lpstr>Model Cournot-Duopol mit Produktdifferenzierung</vt:lpstr>
      <vt:lpstr>Model Cournot-Duopol mit Produktdifferenzierung</vt:lpstr>
      <vt:lpstr>Model Cournot-Duopol mit Produktdifferenzierung</vt:lpstr>
      <vt:lpstr>Model  Korrelationen </vt:lpstr>
      <vt:lpstr>Model Cournot-Duopol mit Produktdifferenzierung</vt:lpstr>
      <vt:lpstr>Kreuzkorrelationen von q_1 und q_2  𝜇=𝜃=0</vt:lpstr>
      <vt:lpstr>Kreuzkorrelationen von q_1 und q_2  𝜇=𝜃=0.3</vt:lpstr>
      <vt:lpstr>Kreuzkorrelationen von q_1 und q_2 𝜇=𝜃=0.5 </vt:lpstr>
      <vt:lpstr>PowerPoint-Präsentation</vt:lpstr>
      <vt:lpstr>Kreuzkorrelationen von q_1 und q_2 𝜇=𝜃=1</vt:lpstr>
      <vt:lpstr>Erkenntnisse &amp; Fragen</vt:lpstr>
      <vt:lpstr>Nächste Schritte</vt:lpstr>
    </vt:vector>
  </TitlesOfParts>
  <Company>UniBwH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ZMKE-K</dc:creator>
  <cp:lastModifiedBy>Franziska Löw</cp:lastModifiedBy>
  <cp:revision>204</cp:revision>
  <cp:lastPrinted>2004-01-25T17:05:43Z</cp:lastPrinted>
  <dcterms:created xsi:type="dcterms:W3CDTF">2004-01-16T10:10:29Z</dcterms:created>
  <dcterms:modified xsi:type="dcterms:W3CDTF">2016-05-26T08:41:08Z</dcterms:modified>
</cp:coreProperties>
</file>