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9"/>
    <p:restoredTop sz="94699"/>
  </p:normalViewPr>
  <p:slideViewPr>
    <p:cSldViewPr snapToGrid="0" snapToObjects="1" showGuides="1">
      <p:cViewPr varScale="1">
        <p:scale>
          <a:sx n="110" d="100"/>
          <a:sy n="110" d="100"/>
        </p:scale>
        <p:origin x="216" y="176"/>
      </p:cViewPr>
      <p:guideLst>
        <p:guide orient="horz" pos="2160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8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6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3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0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5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0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1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94872-EDDC-CA41-8EB0-D49B72FD3CE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16350" y="364364"/>
            <a:ext cx="142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Corpus</a:t>
            </a:r>
          </a:p>
          <a:p>
            <a:pPr algn="ctr"/>
            <a:r>
              <a:rPr lang="en-US" sz="1200" dirty="0" smtClean="0"/>
              <a:t>(German </a:t>
            </a:r>
            <a:r>
              <a:rPr lang="en-US" sz="1200" dirty="0" smtClean="0"/>
              <a:t>online news articles)</a:t>
            </a:r>
            <a:endParaRPr lang="en-US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2294529" y="367520"/>
            <a:ext cx="150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352128" y="353558"/>
            <a:ext cx="150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Document-</a:t>
            </a:r>
            <a:endParaRPr lang="en-US" dirty="0" smtClean="0"/>
          </a:p>
          <a:p>
            <a:pPr algn="ctr"/>
            <a:r>
              <a:rPr lang="en-US" dirty="0" smtClean="0"/>
              <a:t>Term Matrix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09727" y="361978"/>
            <a:ext cx="13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Generative Process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8355708" y="361978"/>
            <a:ext cx="174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Probabilities </a:t>
            </a:r>
            <a:r>
              <a:rPr lang="en-US" dirty="0" smtClean="0"/>
              <a:t>and Classification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0649418" y="365134"/>
            <a:ext cx="120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96845" y="1250071"/>
            <a:ext cx="18139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ncludes </a:t>
            </a:r>
            <a:r>
              <a:rPr lang="en-US" sz="1100" dirty="0" smtClean="0"/>
              <a:t>the following steps: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Remove common words (</a:t>
            </a:r>
            <a:r>
              <a:rPr lang="en-US" sz="1100" dirty="0" err="1" smtClean="0"/>
              <a:t>Stopwords</a:t>
            </a:r>
            <a:r>
              <a:rPr lang="en-US" sz="1100" dirty="0" smtClean="0"/>
              <a:t>), punctuation, numbers and non-alphanumerical terms.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Stemming words to root words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0" y="1250071"/>
            <a:ext cx="1931831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/>
              <a:t>Bayrischer Innenminister will keine Altersgrenze mehr - »Verfassungsschutz soll Kinder beobachten </a:t>
            </a:r>
            <a:r>
              <a:rPr lang="de-DE" sz="1100" dirty="0" smtClean="0"/>
              <a:t>- </a:t>
            </a:r>
            <a:r>
              <a:rPr lang="de-DE" sz="1100" b="1" dirty="0" err="1"/>
              <a:t>Bild.de</a:t>
            </a:r>
            <a:endParaRPr lang="en-US" sz="11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0" y="2288318"/>
            <a:ext cx="1931830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SPD: Bundestagswahl: Kandidat Schulz stellt Pläne zu Innerer Sicherheit vor - </a:t>
            </a:r>
            <a:r>
              <a:rPr lang="de-DE" sz="1100" b="1" dirty="0" smtClean="0"/>
              <a:t>FOCUS Online</a:t>
            </a:r>
            <a:endParaRPr lang="en-US" sz="11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0" y="3326565"/>
            <a:ext cx="193183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Linke-Parteitag in Hannover: Bedingt gesprächsbereit - </a:t>
            </a:r>
            <a:r>
              <a:rPr lang="de-DE" sz="1100" b="1" dirty="0" smtClean="0"/>
              <a:t>SPIEGEL ONLINE</a:t>
            </a:r>
            <a:endParaRPr lang="en-US" sz="11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0" y="4195535"/>
            <a:ext cx="193183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Wagenknecht sieht kaum Chancen für Rot-Rot-Grün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err="1" smtClean="0"/>
              <a:t>stern.de</a:t>
            </a:r>
            <a:endParaRPr lang="en-US" sz="11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0" y="4895228"/>
            <a:ext cx="193183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Klare Mehrheit: Bundestag will Einheitsdenkmal bis 2019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err="1" smtClean="0"/>
              <a:t>welt.de</a:t>
            </a:r>
            <a:endParaRPr lang="en-US" sz="11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0" y="5764198"/>
            <a:ext cx="1931830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Anschlag in Kabul: Schulz will Abschiebungen nach Afghanistan aussetzen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smtClean="0"/>
              <a:t>Zeit Online</a:t>
            </a:r>
            <a:endParaRPr lang="en-US" sz="1100" b="1" dirty="0"/>
          </a:p>
        </p:txBody>
      </p:sp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44" y="3069471"/>
            <a:ext cx="1069159" cy="1069159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4093932" y="1246391"/>
            <a:ext cx="2029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The document term matrix is simply a mapping of how often each word appears in a particular article.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096000" y="1250071"/>
            <a:ext cx="20727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smtClean="0"/>
              <a:t>The algorithm analyzes the occurrences and attempts to identify the latent topics. </a:t>
            </a:r>
          </a:p>
        </p:txBody>
      </p:sp>
      <p:pic>
        <p:nvPicPr>
          <p:cNvPr id="27" name="Bild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18" y="2995076"/>
            <a:ext cx="1263139" cy="1263139"/>
          </a:xfrm>
          <a:prstGeom prst="rect">
            <a:avLst/>
          </a:prstGeom>
        </p:spPr>
      </p:pic>
      <p:cxnSp>
        <p:nvCxnSpPr>
          <p:cNvPr id="29" name="Gerade Verbindung 28"/>
          <p:cNvCxnSpPr>
            <a:stCxn id="17" idx="3"/>
            <a:endCxn id="24" idx="1"/>
          </p:cNvCxnSpPr>
          <p:nvPr/>
        </p:nvCxnSpPr>
        <p:spPr>
          <a:xfrm>
            <a:off x="1931831" y="1634792"/>
            <a:ext cx="637413" cy="1969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18" idx="3"/>
            <a:endCxn id="24" idx="1"/>
          </p:cNvCxnSpPr>
          <p:nvPr/>
        </p:nvCxnSpPr>
        <p:spPr>
          <a:xfrm>
            <a:off x="1931830" y="2673039"/>
            <a:ext cx="637414" cy="93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9" idx="3"/>
            <a:endCxn id="24" idx="1"/>
          </p:cNvCxnSpPr>
          <p:nvPr/>
        </p:nvCxnSpPr>
        <p:spPr>
          <a:xfrm flipV="1">
            <a:off x="1931830" y="3604051"/>
            <a:ext cx="637414" cy="2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0" idx="3"/>
            <a:endCxn id="24" idx="1"/>
          </p:cNvCxnSpPr>
          <p:nvPr/>
        </p:nvCxnSpPr>
        <p:spPr>
          <a:xfrm flipV="1">
            <a:off x="1931830" y="3604051"/>
            <a:ext cx="637414" cy="89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21" idx="3"/>
            <a:endCxn id="24" idx="1"/>
          </p:cNvCxnSpPr>
          <p:nvPr/>
        </p:nvCxnSpPr>
        <p:spPr>
          <a:xfrm flipV="1">
            <a:off x="1931830" y="3604051"/>
            <a:ext cx="637414" cy="159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22" idx="3"/>
            <a:endCxn id="24" idx="1"/>
          </p:cNvCxnSpPr>
          <p:nvPr/>
        </p:nvCxnSpPr>
        <p:spPr>
          <a:xfrm flipV="1">
            <a:off x="1931830" y="3604051"/>
            <a:ext cx="637414" cy="25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Bild 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61326" b="-5657"/>
          <a:stretch/>
        </p:blipFill>
        <p:spPr>
          <a:xfrm>
            <a:off x="4177191" y="2673037"/>
            <a:ext cx="1960647" cy="1822580"/>
          </a:xfrm>
          <a:prstGeom prst="rect">
            <a:avLst/>
          </a:prstGeom>
        </p:spPr>
      </p:pic>
      <p:cxnSp>
        <p:nvCxnSpPr>
          <p:cNvPr id="47" name="Gerade Verbindung 46"/>
          <p:cNvCxnSpPr/>
          <p:nvPr/>
        </p:nvCxnSpPr>
        <p:spPr>
          <a:xfrm>
            <a:off x="3426950" y="3626645"/>
            <a:ext cx="674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6089776" y="4795699"/>
            <a:ext cx="2078972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/>
              <a:t>Generative Model: </a:t>
            </a:r>
            <a:r>
              <a:rPr lang="en-US" sz="1100" dirty="0" smtClean="0"/>
              <a:t>Latent </a:t>
            </a:r>
            <a:r>
              <a:rPr lang="en-US" sz="1100" dirty="0" err="1" smtClean="0"/>
              <a:t>Dirichlet</a:t>
            </a:r>
            <a:r>
              <a:rPr lang="en-US" sz="1100" dirty="0" smtClean="0"/>
              <a:t> allocation, where the prior distributions with globally shared mean parameters are replaced with means parameterized by a linear function of observed covariates.</a:t>
            </a:r>
          </a:p>
          <a:p>
            <a:pPr>
              <a:spcAft>
                <a:spcPts val="600"/>
              </a:spcAft>
            </a:pPr>
            <a:r>
              <a:rPr lang="en-US" sz="1100" b="1" dirty="0" smtClean="0"/>
              <a:t>Covariates</a:t>
            </a:r>
            <a:r>
              <a:rPr lang="en-US" sz="1100" dirty="0" smtClean="0"/>
              <a:t>: News Agency, Month</a:t>
            </a:r>
          </a:p>
          <a:p>
            <a:pPr>
              <a:spcAft>
                <a:spcPts val="600"/>
              </a:spcAft>
            </a:pPr>
            <a:r>
              <a:rPr lang="en-US" sz="1100" b="1" dirty="0" smtClean="0"/>
              <a:t>Algorithm</a:t>
            </a:r>
            <a:r>
              <a:rPr lang="en-US" sz="1100" dirty="0" smtClean="0"/>
              <a:t>: Gibbs Sampling</a:t>
            </a:r>
          </a:p>
        </p:txBody>
      </p:sp>
      <p:cxnSp>
        <p:nvCxnSpPr>
          <p:cNvPr id="61" name="Gerade Verbindung 60"/>
          <p:cNvCxnSpPr/>
          <p:nvPr/>
        </p:nvCxnSpPr>
        <p:spPr>
          <a:xfrm>
            <a:off x="6123544" y="3584327"/>
            <a:ext cx="674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>
            <a:stCxn id="27" idx="3"/>
            <a:endCxn id="73" idx="1"/>
          </p:cNvCxnSpPr>
          <p:nvPr/>
        </p:nvCxnSpPr>
        <p:spPr>
          <a:xfrm flipV="1">
            <a:off x="7859657" y="3128768"/>
            <a:ext cx="367687" cy="497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27" idx="3"/>
            <a:endCxn id="74" idx="1"/>
          </p:cNvCxnSpPr>
          <p:nvPr/>
        </p:nvCxnSpPr>
        <p:spPr>
          <a:xfrm>
            <a:off x="7859657" y="3626646"/>
            <a:ext cx="340808" cy="102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8189547" y="3865954"/>
            <a:ext cx="2063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Term-topic distribution 𝜙</a:t>
            </a:r>
            <a:endParaRPr lang="en-US" sz="1400" b="1" dirty="0"/>
          </a:p>
        </p:txBody>
      </p:sp>
      <p:sp>
        <p:nvSpPr>
          <p:cNvPr id="72" name="Rechteck 71"/>
          <p:cNvSpPr/>
          <p:nvPr/>
        </p:nvSpPr>
        <p:spPr>
          <a:xfrm>
            <a:off x="8091844" y="1993315"/>
            <a:ext cx="1381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Topic-document</a:t>
            </a:r>
          </a:p>
          <a:p>
            <a:r>
              <a:rPr lang="en-US" sz="1400" b="1" dirty="0" smtClean="0"/>
              <a:t> distribution 𝜃</a:t>
            </a:r>
            <a:endParaRPr lang="en-US" sz="1400" b="1" dirty="0"/>
          </a:p>
        </p:txBody>
      </p:sp>
      <p:pic>
        <p:nvPicPr>
          <p:cNvPr id="73" name="Bild 7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8" r="9392"/>
          <a:stretch/>
        </p:blipFill>
        <p:spPr>
          <a:xfrm>
            <a:off x="8227344" y="2516535"/>
            <a:ext cx="1975187" cy="1224466"/>
          </a:xfrm>
          <a:prstGeom prst="rect">
            <a:avLst/>
          </a:prstGeom>
        </p:spPr>
      </p:pic>
      <p:pic>
        <p:nvPicPr>
          <p:cNvPr id="74" name="Bild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465" y="4216130"/>
            <a:ext cx="2600958" cy="868970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8174972" y="1244436"/>
            <a:ext cx="2072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smtClean="0"/>
              <a:t>The output of the model is a set of probabilities mapping words to topics, and documents (news articles) to topics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10247719" y="1250123"/>
                <a:ext cx="1944281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100" dirty="0" smtClean="0"/>
                  <a:t>We use the Topic-document distribution to estimate the conditional outcome distribution of Facebook shares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de-DE" sz="11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 smtClean="0"/>
                  <a:t> of document </a:t>
                </a:r>
                <a:r>
                  <a:rPr lang="en-US" sz="1100" dirty="0" err="1" smtClean="0"/>
                  <a:t>i</a:t>
                </a:r>
                <a:r>
                  <a:rPr lang="en-US" sz="1100" dirty="0" smtClean="0"/>
                  <a:t> on the topical prevalence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de-DE" sz="11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 smtClean="0"/>
                  <a:t> of that document. </a:t>
                </a:r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719" y="1250123"/>
                <a:ext cx="1944281" cy="1277273"/>
              </a:xfrm>
              <a:prstGeom prst="rect">
                <a:avLst/>
              </a:prstGeom>
              <a:blipFill rotWithShape="0">
                <a:blip r:embed="rId7"/>
                <a:stretch>
                  <a:fillRect t="-476" r="-1254"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10801423" y="2944102"/>
                <a:ext cx="108145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23" y="2944102"/>
                <a:ext cx="108145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780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Gerade Verbindung 84"/>
          <p:cNvCxnSpPr>
            <a:stCxn id="73" idx="3"/>
            <a:endCxn id="84" idx="1"/>
          </p:cNvCxnSpPr>
          <p:nvPr/>
        </p:nvCxnSpPr>
        <p:spPr>
          <a:xfrm>
            <a:off x="10202531" y="3128768"/>
            <a:ext cx="598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215951" y="276143"/>
            <a:ext cx="5773425" cy="8537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bgerundetes Rechteck 40"/>
          <p:cNvSpPr/>
          <p:nvPr/>
        </p:nvSpPr>
        <p:spPr>
          <a:xfrm>
            <a:off x="6283262" y="276768"/>
            <a:ext cx="1692000" cy="83360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bgerundetes Rechteck 41"/>
          <p:cNvSpPr/>
          <p:nvPr/>
        </p:nvSpPr>
        <p:spPr>
          <a:xfrm>
            <a:off x="8365346" y="277572"/>
            <a:ext cx="1692000" cy="83973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bgerundetes Rechteck 43"/>
          <p:cNvSpPr/>
          <p:nvPr/>
        </p:nvSpPr>
        <p:spPr>
          <a:xfrm>
            <a:off x="10447430" y="258187"/>
            <a:ext cx="1692000" cy="83360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675302" y="16778"/>
            <a:ext cx="898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Chapter 3</a:t>
            </a:r>
            <a:endParaRPr lang="en-US" sz="1400" dirty="0"/>
          </a:p>
        </p:txBody>
      </p:sp>
      <p:sp>
        <p:nvSpPr>
          <p:cNvPr id="45" name="Rechteck 44"/>
          <p:cNvSpPr/>
          <p:nvPr/>
        </p:nvSpPr>
        <p:spPr>
          <a:xfrm>
            <a:off x="6750000" y="20455"/>
            <a:ext cx="898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Chapter 4</a:t>
            </a:r>
            <a:endParaRPr lang="en-US" sz="1400" dirty="0"/>
          </a:p>
        </p:txBody>
      </p:sp>
      <p:sp>
        <p:nvSpPr>
          <p:cNvPr id="48" name="Rechteck 47"/>
          <p:cNvSpPr/>
          <p:nvPr/>
        </p:nvSpPr>
        <p:spPr>
          <a:xfrm>
            <a:off x="8800890" y="20454"/>
            <a:ext cx="898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Chapter 5</a:t>
            </a:r>
            <a:endParaRPr lang="en-US" sz="1400" dirty="0"/>
          </a:p>
        </p:txBody>
      </p:sp>
      <p:sp>
        <p:nvSpPr>
          <p:cNvPr id="49" name="Rechteck 48"/>
          <p:cNvSpPr/>
          <p:nvPr/>
        </p:nvSpPr>
        <p:spPr>
          <a:xfrm>
            <a:off x="10914787" y="16778"/>
            <a:ext cx="898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Chapter 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464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Macintosh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Mangal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Franziska Löw</dc:creator>
  <cp:lastModifiedBy>Franziska Löw</cp:lastModifiedBy>
  <cp:revision>12</cp:revision>
  <cp:lastPrinted>2017-11-06T09:29:57Z</cp:lastPrinted>
  <dcterms:created xsi:type="dcterms:W3CDTF">2017-10-30T13:34:54Z</dcterms:created>
  <dcterms:modified xsi:type="dcterms:W3CDTF">2017-11-06T09:30:00Z</dcterms:modified>
</cp:coreProperties>
</file>