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1"/>
    <p:restoredTop sz="94699"/>
  </p:normalViewPr>
  <p:slideViewPr>
    <p:cSldViewPr snapToGrid="0" snapToObjects="1" showGuides="1">
      <p:cViewPr varScale="1">
        <p:scale>
          <a:sx n="103" d="100"/>
          <a:sy n="103" d="100"/>
        </p:scale>
        <p:origin x="184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09036-ACF1-D949-BFE2-DC563BDEAF64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74BB1-D9AF-2548-9242-51A9B25596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84784"/>
            <a:ext cx="9144000" cy="2025179"/>
          </a:xfrm>
        </p:spPr>
        <p:txBody>
          <a:bodyPr anchor="b"/>
          <a:lstStyle>
            <a:lvl1pPr algn="l">
              <a:defRPr sz="3600">
                <a:solidFill>
                  <a:srgbClr val="CA003B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5F5F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0DE9326-616F-40F3-A70D-38BAEE85D0B6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BD9D341-D9EB-4D00-A8A3-E3A5C90606FA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DEF2F39-D73E-4DD5-82EB-D66BF25DA912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CD3573F-B699-4EC3-9451-FD03260BBC59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285EC8F-621A-428F-BBB4-88EF563550BE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676F343-E395-46F8-AAA3-B62DE467AFB1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12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E5AA5B9-4948-410D-992A-49936E7D503A}" type="slidenum">
              <a:rPr lang="de-DE" altLang="de-DE" sz="12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 altLang="de-DE" sz="1200">
              <a:solidFill>
                <a:srgbClr val="000000"/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863811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die Formate des Vorlagentextes zu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9338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 kern="1200">
          <a:solidFill>
            <a:srgbClr val="5F5F5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2600" b="1">
          <a:solidFill>
            <a:srgbClr val="5F5F5F"/>
          </a:solidFill>
          <a:latin typeface="Arial" panose="020B0604020202020204" pitchFamily="34" charset="0"/>
        </a:defRPr>
      </a:lvl5pPr>
      <a:lvl6pPr marL="4572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104000"/>
        </a:lnSpc>
        <a:spcBef>
          <a:spcPts val="1200"/>
        </a:spcBef>
        <a:spcAft>
          <a:spcPts val="300"/>
        </a:spcAft>
        <a:defRPr sz="2000" b="1" kern="1200">
          <a:solidFill>
            <a:srgbClr val="CA003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Font typeface="Arial" panose="020B0604020202020204" pitchFamily="34" charset="0"/>
        <a:buChar char="•"/>
        <a:defRPr sz="20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Font typeface="Symbol" panose="05050102010706020507" pitchFamily="18" charset="2"/>
        <a:buChar char="-"/>
        <a:defRPr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Char char="–"/>
        <a:defRPr sz="1600" i="1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76000"/>
        </a:lnSpc>
        <a:spcBef>
          <a:spcPts val="1200"/>
        </a:spcBef>
        <a:spcAft>
          <a:spcPts val="300"/>
        </a:spcAft>
        <a:buClr>
          <a:srgbClr val="CA003B"/>
        </a:buClr>
        <a:buChar char="»"/>
        <a:defRPr sz="16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1.wdp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>
            <a:spLocks noChangeAspect="1"/>
          </p:cNvSpPr>
          <p:nvPr/>
        </p:nvSpPr>
        <p:spPr>
          <a:xfrm>
            <a:off x="393845" y="5150177"/>
            <a:ext cx="1318735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Eyeballs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3981088" y="5150177"/>
            <a:ext cx="1423677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Advertiser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1076206" y="2579665"/>
            <a:ext cx="1515003" cy="25095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729565" y="2428807"/>
            <a:ext cx="1519189" cy="2599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 rot="18048188">
            <a:off x="268606" y="3385933"/>
            <a:ext cx="218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Free / Subscription 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 rot="7315177">
            <a:off x="1061758" y="3734197"/>
            <a:ext cx="198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Editorial </a:t>
            </a: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Content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 rot="3960910">
            <a:off x="3765670" y="3477875"/>
            <a:ext cx="193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Advertising Price 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4725604">
            <a:off x="2788422" y="3477875"/>
            <a:ext cx="222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Advertising Space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621774" y="2485685"/>
            <a:ext cx="1079213" cy="25298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H="1" flipV="1">
            <a:off x="4028811" y="2485686"/>
            <a:ext cx="1018584" cy="23864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46" y="847285"/>
            <a:ext cx="679748" cy="67974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33" y="1041158"/>
            <a:ext cx="1180786" cy="439586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60" y="1607069"/>
            <a:ext cx="852187" cy="852187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26" y="1523931"/>
            <a:ext cx="1748934" cy="705216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1712581" y="5405503"/>
            <a:ext cx="226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I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ndirect </a:t>
            </a: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N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etwork </a:t>
            </a: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E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ffects</a:t>
            </a:r>
            <a:endParaRPr lang="en-US" sz="1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1743061" y="5378537"/>
            <a:ext cx="21585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727820" y="5774240"/>
            <a:ext cx="2238028" cy="157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>
            <a:spLocks noChangeAspect="1"/>
          </p:cNvSpPr>
          <p:nvPr/>
        </p:nvSpPr>
        <p:spPr>
          <a:xfrm>
            <a:off x="6322205" y="5165417"/>
            <a:ext cx="1318735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Eyeballs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4" name="Rechteck 43"/>
          <p:cNvSpPr>
            <a:spLocks noChangeAspect="1"/>
          </p:cNvSpPr>
          <p:nvPr/>
        </p:nvSpPr>
        <p:spPr>
          <a:xfrm>
            <a:off x="9909448" y="5165417"/>
            <a:ext cx="1423677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Public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Institution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7004566" y="2594905"/>
            <a:ext cx="1515003" cy="25095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6657925" y="2444047"/>
            <a:ext cx="1519189" cy="2599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 rot="18048188">
            <a:off x="6878235" y="3232747"/>
            <a:ext cx="96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“Free” 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7362672">
            <a:off x="6990118" y="3749437"/>
            <a:ext cx="198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Editorial </a:t>
            </a: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Content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 rot="4135271">
            <a:off x="9915281" y="3477874"/>
            <a:ext cx="922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Funding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9687374" y="2459256"/>
            <a:ext cx="955970" cy="2586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Bild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09" y="1853931"/>
            <a:ext cx="1948931" cy="51054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70" y="995485"/>
            <a:ext cx="1318381" cy="738293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90" y="1096044"/>
            <a:ext cx="1375505" cy="6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>
            <a:spLocks noChangeAspect="1"/>
          </p:cNvSpPr>
          <p:nvPr/>
        </p:nvSpPr>
        <p:spPr>
          <a:xfrm>
            <a:off x="393845" y="5150177"/>
            <a:ext cx="1318735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Eyeballs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23" name="Rechteck 22"/>
          <p:cNvSpPr>
            <a:spLocks noChangeAspect="1"/>
          </p:cNvSpPr>
          <p:nvPr/>
        </p:nvSpPr>
        <p:spPr>
          <a:xfrm>
            <a:off x="3981088" y="5150177"/>
            <a:ext cx="1423677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Advertiser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1076206" y="2579665"/>
            <a:ext cx="1515003" cy="25095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729565" y="2428807"/>
            <a:ext cx="1519189" cy="2599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 rot="18048188">
            <a:off x="268606" y="3385933"/>
            <a:ext cx="218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Free / Subscription 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 rot="7315177">
            <a:off x="1061758" y="3734197"/>
            <a:ext cx="198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Editorial </a:t>
            </a: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Content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 rot="3960910">
            <a:off x="3765670" y="3477875"/>
            <a:ext cx="193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Advertising Price 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4725604">
            <a:off x="2788422" y="3477875"/>
            <a:ext cx="2226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Advertising Space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621774" y="2485685"/>
            <a:ext cx="1079213" cy="25298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H="1" flipV="1">
            <a:off x="4028811" y="2485686"/>
            <a:ext cx="1018584" cy="23864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46" y="847285"/>
            <a:ext cx="679748" cy="67974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33" y="1041158"/>
            <a:ext cx="1180786" cy="439586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60" y="1607069"/>
            <a:ext cx="852187" cy="852187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26" y="1523931"/>
            <a:ext cx="1748934" cy="705216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1712581" y="5405503"/>
            <a:ext cx="226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I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ndirect </a:t>
            </a: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N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etwork </a:t>
            </a:r>
            <a:r>
              <a:rPr lang="en-US" sz="1400" b="1" dirty="0">
                <a:latin typeface="Apple Color Emoji" charset="0"/>
                <a:ea typeface="Apple Color Emoji" charset="0"/>
                <a:cs typeface="Apple Color Emoji" charset="0"/>
              </a:rPr>
              <a:t>E</a:t>
            </a:r>
            <a:r>
              <a:rPr lang="en-US" sz="1400" b="1" dirty="0" smtClean="0">
                <a:latin typeface="Apple Color Emoji" charset="0"/>
                <a:ea typeface="Apple Color Emoji" charset="0"/>
                <a:cs typeface="Apple Color Emoji" charset="0"/>
              </a:rPr>
              <a:t>ffects</a:t>
            </a:r>
            <a:endParaRPr lang="en-US" sz="1400" b="1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1743061" y="5378537"/>
            <a:ext cx="21585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727820" y="5774240"/>
            <a:ext cx="2238028" cy="157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>
            <a:spLocks noChangeAspect="1"/>
          </p:cNvSpPr>
          <p:nvPr/>
        </p:nvSpPr>
        <p:spPr>
          <a:xfrm>
            <a:off x="6322205" y="5165417"/>
            <a:ext cx="1318735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Eyeballs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4" name="Rechteck 43"/>
          <p:cNvSpPr>
            <a:spLocks noChangeAspect="1"/>
          </p:cNvSpPr>
          <p:nvPr/>
        </p:nvSpPr>
        <p:spPr>
          <a:xfrm>
            <a:off x="9909448" y="5165417"/>
            <a:ext cx="1423677" cy="79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Public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FFFFFF"/>
                </a:solidFill>
                <a:latin typeface="Apple Color Emoji" charset="0"/>
                <a:ea typeface="Apple Color Emoji" charset="0"/>
                <a:cs typeface="Apple Color Emoji" charset="0"/>
              </a:rPr>
              <a:t>Institution</a:t>
            </a:r>
            <a:endParaRPr lang="en-US" sz="2000" b="1" dirty="0">
              <a:solidFill>
                <a:srgbClr val="FFFFFF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7004566" y="2594905"/>
            <a:ext cx="1515003" cy="25095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6657925" y="2444047"/>
            <a:ext cx="1519189" cy="25992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 rot="18048188">
            <a:off x="6878235" y="3232747"/>
            <a:ext cx="96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“Free” 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 rot="7362672">
            <a:off x="6990118" y="3749437"/>
            <a:ext cx="1987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Editorial </a:t>
            </a:r>
            <a:r>
              <a:rPr lang="en-US" sz="1600" b="1" dirty="0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Content</a:t>
            </a:r>
            <a:endParaRPr lang="en-US" sz="14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 rot="4135271">
            <a:off x="9915281" y="3477874"/>
            <a:ext cx="922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smtClean="0">
                <a:solidFill>
                  <a:srgbClr val="000000"/>
                </a:solidFill>
                <a:latin typeface="Apple Color Emoji" charset="0"/>
                <a:ea typeface="Apple Color Emoji" charset="0"/>
                <a:cs typeface="Apple Color Emoji" charset="0"/>
              </a:rPr>
              <a:t>Funding</a:t>
            </a:r>
            <a:endParaRPr lang="en-US" sz="1600" b="1" dirty="0">
              <a:solidFill>
                <a:srgbClr val="000000"/>
              </a:solidFill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9687374" y="2459256"/>
            <a:ext cx="955970" cy="258603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Bild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09" y="1853931"/>
            <a:ext cx="1948931" cy="510540"/>
          </a:xfrm>
          <a:prstGeom prst="rect">
            <a:avLst/>
          </a:prstGeom>
        </p:spPr>
      </p:pic>
      <p:pic>
        <p:nvPicPr>
          <p:cNvPr id="42" name="Bild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70" y="995485"/>
            <a:ext cx="1318381" cy="738293"/>
          </a:xfrm>
          <a:prstGeom prst="rect">
            <a:avLst/>
          </a:prstGeom>
        </p:spPr>
      </p:pic>
      <p:pic>
        <p:nvPicPr>
          <p:cNvPr id="60" name="Bild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90" y="1096044"/>
            <a:ext cx="1375505" cy="637734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 rot="20424409">
            <a:off x="3120960" y="2170008"/>
            <a:ext cx="2478465" cy="4338272"/>
          </a:xfrm>
          <a:prstGeom prst="ellipse">
            <a:avLst/>
          </a:prstGeom>
          <a:noFill/>
          <a:ln w="38100"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 rot="20424409">
            <a:off x="9047919" y="2229764"/>
            <a:ext cx="2478465" cy="4338272"/>
          </a:xfrm>
          <a:prstGeom prst="ellipse">
            <a:avLst/>
          </a:prstGeom>
          <a:noFill/>
          <a:ln w="38100">
            <a:prstDash val="dash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6350" y="364364"/>
            <a:ext cx="14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Corpus</a:t>
            </a:r>
          </a:p>
          <a:p>
            <a:pPr algn="ctr"/>
            <a:r>
              <a:rPr lang="en-US" sz="1200" dirty="0" smtClean="0"/>
              <a:t>(German online news articles)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2294529" y="367520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352128" y="353558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Document-</a:t>
            </a:r>
          </a:p>
          <a:p>
            <a:pPr algn="ctr"/>
            <a:r>
              <a:rPr lang="en-US" dirty="0" smtClean="0"/>
              <a:t>Term Matrix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09727" y="361978"/>
            <a:ext cx="13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Generative Process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355708" y="361978"/>
            <a:ext cx="174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Probabilities and Classification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0649418" y="365134"/>
            <a:ext cx="120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96845" y="1250071"/>
            <a:ext cx="18139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dirty="0" smtClean="0"/>
              <a:t>ncludes the following steps: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Remove common words (</a:t>
            </a:r>
            <a:r>
              <a:rPr lang="en-US" sz="1100" dirty="0" err="1" smtClean="0"/>
              <a:t>Stopwords</a:t>
            </a:r>
            <a:r>
              <a:rPr lang="en-US" sz="1100" dirty="0" smtClean="0"/>
              <a:t>), punctuation, numbers and non-alphanumerical terms.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Stemming words to root words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0" y="1250071"/>
            <a:ext cx="1931831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/>
              <a:t>Bayrischer Innenminister will keine Altersgrenze mehr - »Verfassungsschutz soll Kinder beobachten </a:t>
            </a:r>
            <a:r>
              <a:rPr lang="de-DE" sz="1100" dirty="0" smtClean="0"/>
              <a:t>- </a:t>
            </a:r>
            <a:r>
              <a:rPr lang="de-DE" sz="1100" b="1" dirty="0" err="1"/>
              <a:t>Bild.de</a:t>
            </a:r>
            <a:endParaRPr lang="en-US" sz="11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0" y="228831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SPD: Bundestagswahl: Kandidat Schulz stellt Pläne zu Innerer Sicherheit vor - </a:t>
            </a:r>
            <a:r>
              <a:rPr lang="de-DE" sz="1100" b="1" dirty="0" smtClean="0"/>
              <a:t>FOCUS Online</a:t>
            </a:r>
            <a:endParaRPr lang="en-US" sz="11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0" y="3326565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Linke-Parteitag in Hannover: Bedingt gesprächsbereit - </a:t>
            </a:r>
            <a:r>
              <a:rPr lang="de-DE" sz="1100" b="1" dirty="0" smtClean="0"/>
              <a:t>SPIEGEL ONLINE</a:t>
            </a:r>
            <a:endParaRPr lang="en-US" sz="11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0" y="4195535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Wagenknecht sieht kaum Chancen für Rot-Rot-Grün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stern.de</a:t>
            </a:r>
            <a:endParaRPr lang="en-US" sz="11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0" y="4895228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Klare Mehrheit: Bundestag will Einheitsdenkmal bis 2019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welt.de</a:t>
            </a:r>
            <a:endParaRPr lang="en-US" sz="11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0" y="576419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Anschlag in Kabul: Schulz will Abschiebungen nach Afghanistan aussetzen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smtClean="0"/>
              <a:t>Zeit Online</a:t>
            </a:r>
            <a:endParaRPr lang="en-US" sz="1100" b="1" dirty="0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44" y="3069471"/>
            <a:ext cx="1069159" cy="1069159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093932" y="1246391"/>
            <a:ext cx="2029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The document term matrix is simply a mapping of how often each word appears in a particular article.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096000" y="1250071"/>
            <a:ext cx="20727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smtClean="0"/>
              <a:t>The algorithm analyzes the occurrences and attempts to identify the latent topics. </a:t>
            </a:r>
          </a:p>
        </p:txBody>
      </p:sp>
      <p:pic>
        <p:nvPicPr>
          <p:cNvPr id="27" name="Bild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8" y="2995076"/>
            <a:ext cx="1263139" cy="1263139"/>
          </a:xfrm>
          <a:prstGeom prst="rect">
            <a:avLst/>
          </a:prstGeom>
        </p:spPr>
      </p:pic>
      <p:cxnSp>
        <p:nvCxnSpPr>
          <p:cNvPr id="29" name="Gerade Verbindung 28"/>
          <p:cNvCxnSpPr>
            <a:stCxn id="17" idx="3"/>
            <a:endCxn id="24" idx="1"/>
          </p:cNvCxnSpPr>
          <p:nvPr/>
        </p:nvCxnSpPr>
        <p:spPr>
          <a:xfrm>
            <a:off x="1931831" y="1634792"/>
            <a:ext cx="637413" cy="196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8" idx="3"/>
            <a:endCxn id="24" idx="1"/>
          </p:cNvCxnSpPr>
          <p:nvPr/>
        </p:nvCxnSpPr>
        <p:spPr>
          <a:xfrm>
            <a:off x="1931830" y="2673039"/>
            <a:ext cx="637414" cy="93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9" idx="3"/>
            <a:endCxn id="24" idx="1"/>
          </p:cNvCxnSpPr>
          <p:nvPr/>
        </p:nvCxnSpPr>
        <p:spPr>
          <a:xfrm flipV="1">
            <a:off x="1931830" y="3604051"/>
            <a:ext cx="637414" cy="2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0" idx="3"/>
            <a:endCxn id="24" idx="1"/>
          </p:cNvCxnSpPr>
          <p:nvPr/>
        </p:nvCxnSpPr>
        <p:spPr>
          <a:xfrm flipV="1">
            <a:off x="1931830" y="3604051"/>
            <a:ext cx="637414" cy="89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1" idx="3"/>
            <a:endCxn id="24" idx="1"/>
          </p:cNvCxnSpPr>
          <p:nvPr/>
        </p:nvCxnSpPr>
        <p:spPr>
          <a:xfrm flipV="1">
            <a:off x="1931830" y="3604051"/>
            <a:ext cx="637414" cy="159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22" idx="3"/>
            <a:endCxn id="24" idx="1"/>
          </p:cNvCxnSpPr>
          <p:nvPr/>
        </p:nvCxnSpPr>
        <p:spPr>
          <a:xfrm flipV="1">
            <a:off x="1931830" y="3604051"/>
            <a:ext cx="637414" cy="25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Bild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1326" b="-5657"/>
          <a:stretch/>
        </p:blipFill>
        <p:spPr>
          <a:xfrm>
            <a:off x="4177191" y="2673037"/>
            <a:ext cx="1960647" cy="1822580"/>
          </a:xfrm>
          <a:prstGeom prst="rect">
            <a:avLst/>
          </a:prstGeom>
        </p:spPr>
      </p:pic>
      <p:cxnSp>
        <p:nvCxnSpPr>
          <p:cNvPr id="47" name="Gerade Verbindung 46"/>
          <p:cNvCxnSpPr/>
          <p:nvPr/>
        </p:nvCxnSpPr>
        <p:spPr>
          <a:xfrm>
            <a:off x="3426950" y="3626645"/>
            <a:ext cx="67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6089776" y="4795699"/>
            <a:ext cx="2078972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1" dirty="0" smtClean="0"/>
              <a:t>Generative Model: </a:t>
            </a:r>
            <a:r>
              <a:rPr lang="en-US" sz="1100" dirty="0" smtClean="0"/>
              <a:t>Latent </a:t>
            </a:r>
            <a:r>
              <a:rPr lang="en-US" sz="1100" dirty="0" err="1" smtClean="0"/>
              <a:t>Dirichlet</a:t>
            </a:r>
            <a:r>
              <a:rPr lang="en-US" sz="1100" dirty="0" smtClean="0"/>
              <a:t> allocation, where the prior distributions with globally shared mean parameters are replaced with means parameterized by a linear function of observed covariates.</a:t>
            </a:r>
          </a:p>
          <a:p>
            <a:pPr>
              <a:spcAft>
                <a:spcPts val="600"/>
              </a:spcAft>
            </a:pPr>
            <a:r>
              <a:rPr lang="en-US" sz="1100" b="1" dirty="0" smtClean="0"/>
              <a:t>Covariates</a:t>
            </a:r>
            <a:r>
              <a:rPr lang="en-US" sz="1100" dirty="0" smtClean="0"/>
              <a:t>: News Agency, Month</a:t>
            </a:r>
          </a:p>
          <a:p>
            <a:pPr>
              <a:spcAft>
                <a:spcPts val="600"/>
              </a:spcAft>
            </a:pPr>
            <a:r>
              <a:rPr lang="en-US" sz="1100" b="1" dirty="0" smtClean="0"/>
              <a:t>Algorithm</a:t>
            </a:r>
            <a:r>
              <a:rPr lang="en-US" sz="1100" dirty="0" smtClean="0"/>
              <a:t>: Gibbs Sampling</a:t>
            </a:r>
          </a:p>
        </p:txBody>
      </p:sp>
      <p:cxnSp>
        <p:nvCxnSpPr>
          <p:cNvPr id="61" name="Gerade Verbindung 60"/>
          <p:cNvCxnSpPr/>
          <p:nvPr/>
        </p:nvCxnSpPr>
        <p:spPr>
          <a:xfrm>
            <a:off x="6123544" y="3584327"/>
            <a:ext cx="67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>
            <a:stCxn id="27" idx="3"/>
            <a:endCxn id="73" idx="1"/>
          </p:cNvCxnSpPr>
          <p:nvPr/>
        </p:nvCxnSpPr>
        <p:spPr>
          <a:xfrm flipV="1">
            <a:off x="7859657" y="3128768"/>
            <a:ext cx="367687" cy="497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27" idx="3"/>
            <a:endCxn id="74" idx="1"/>
          </p:cNvCxnSpPr>
          <p:nvPr/>
        </p:nvCxnSpPr>
        <p:spPr>
          <a:xfrm>
            <a:off x="7859657" y="3626646"/>
            <a:ext cx="340808" cy="102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8189547" y="3865954"/>
            <a:ext cx="2063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Term-topic distribution 𝜙</a:t>
            </a:r>
            <a:endParaRPr lang="en-US" sz="1400" b="1" dirty="0"/>
          </a:p>
        </p:txBody>
      </p:sp>
      <p:sp>
        <p:nvSpPr>
          <p:cNvPr id="72" name="Rechteck 71"/>
          <p:cNvSpPr/>
          <p:nvPr/>
        </p:nvSpPr>
        <p:spPr>
          <a:xfrm>
            <a:off x="8091844" y="1993315"/>
            <a:ext cx="1381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Topic-document</a:t>
            </a:r>
          </a:p>
          <a:p>
            <a:r>
              <a:rPr lang="en-US" sz="1400" b="1" dirty="0" smtClean="0"/>
              <a:t> distribution 𝜃</a:t>
            </a:r>
            <a:endParaRPr lang="en-US" sz="1400" b="1" dirty="0"/>
          </a:p>
        </p:txBody>
      </p:sp>
      <p:pic>
        <p:nvPicPr>
          <p:cNvPr id="73" name="Bild 7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r="9392"/>
          <a:stretch/>
        </p:blipFill>
        <p:spPr>
          <a:xfrm>
            <a:off x="8227344" y="2516535"/>
            <a:ext cx="1975187" cy="1224466"/>
          </a:xfrm>
          <a:prstGeom prst="rect">
            <a:avLst/>
          </a:prstGeom>
        </p:spPr>
      </p:pic>
      <p:pic>
        <p:nvPicPr>
          <p:cNvPr id="74" name="Bild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65" y="4216130"/>
            <a:ext cx="2600958" cy="868970"/>
          </a:xfrm>
          <a:prstGeom prst="rect">
            <a:avLst/>
          </a:prstGeom>
        </p:spPr>
      </p:pic>
      <p:sp>
        <p:nvSpPr>
          <p:cNvPr id="79" name="Textfeld 78"/>
          <p:cNvSpPr txBox="1"/>
          <p:nvPr/>
        </p:nvSpPr>
        <p:spPr>
          <a:xfrm>
            <a:off x="8174972" y="1244436"/>
            <a:ext cx="20727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 smtClean="0"/>
              <a:t>The output of the model is a set of probabilities mapping words to topics, and documents (news articles) to topics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10247719" y="1250123"/>
            <a:ext cx="1944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100" dirty="0"/>
              <a:t>We estimate the conditional expectation of topic prevalence for given document </a:t>
            </a:r>
            <a:r>
              <a:rPr lang="en-US" sz="1100" dirty="0" smtClean="0"/>
              <a:t>characteristics.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10680737" y="2434755"/>
                <a:ext cx="10782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737" y="2434755"/>
                <a:ext cx="107824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215" b="-34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84"/>
          <p:cNvCxnSpPr>
            <a:stCxn id="73" idx="3"/>
          </p:cNvCxnSpPr>
          <p:nvPr/>
        </p:nvCxnSpPr>
        <p:spPr>
          <a:xfrm flipV="1">
            <a:off x="10202531" y="2804087"/>
            <a:ext cx="446887" cy="32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215951" y="276143"/>
            <a:ext cx="5773425" cy="85371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6283262" y="276768"/>
            <a:ext cx="1692000" cy="83360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bgerundetes Rechteck 41"/>
          <p:cNvSpPr/>
          <p:nvPr/>
        </p:nvSpPr>
        <p:spPr>
          <a:xfrm>
            <a:off x="8365346" y="277572"/>
            <a:ext cx="1692000" cy="83973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bgerundetes Rechteck 43"/>
          <p:cNvSpPr/>
          <p:nvPr/>
        </p:nvSpPr>
        <p:spPr>
          <a:xfrm>
            <a:off x="10447430" y="258187"/>
            <a:ext cx="1692000" cy="83360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6350" y="364364"/>
            <a:ext cx="142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Corpus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294529" y="367520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4076053" y="361977"/>
            <a:ext cx="15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Document-</a:t>
            </a:r>
          </a:p>
          <a:p>
            <a:pPr algn="ctr"/>
            <a:r>
              <a:rPr lang="en-US" dirty="0" smtClean="0"/>
              <a:t>Term Matrix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268722" y="361977"/>
            <a:ext cx="13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Generative Process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8355708" y="361978"/>
            <a:ext cx="174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Probabilities/ Classification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0436759" y="411180"/>
            <a:ext cx="1289339" cy="36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0" y="1250070"/>
            <a:ext cx="1931831" cy="93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/>
              <a:t>Bayrischer Innenminister will keine Altersgrenze mehr - »Verfassungsschutz soll Kinder beobachten </a:t>
            </a:r>
            <a:r>
              <a:rPr lang="de-DE" sz="1100" dirty="0" smtClean="0"/>
              <a:t>- </a:t>
            </a:r>
            <a:r>
              <a:rPr lang="de-DE" sz="1100" b="1" dirty="0" err="1"/>
              <a:t>Bild.de</a:t>
            </a:r>
            <a:endParaRPr lang="en-US" sz="11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0" y="228831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SPD: Bundestagswahl: Kandidat Schulz stellt Pläne zu Innerer Sicherheit vor - </a:t>
            </a:r>
            <a:r>
              <a:rPr lang="de-DE" sz="1100" b="1" dirty="0" smtClean="0"/>
              <a:t>FOCUS Online</a:t>
            </a:r>
            <a:endParaRPr lang="en-US" sz="11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0" y="3326565"/>
            <a:ext cx="1931830" cy="75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Linke-Parteitag in Hannover: Bedingt gesprächsbereit - </a:t>
            </a:r>
            <a:r>
              <a:rPr lang="de-DE" sz="1100" b="1" dirty="0" smtClean="0"/>
              <a:t>SPIEGEL ONLINE</a:t>
            </a:r>
            <a:endParaRPr lang="en-US" sz="11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0" y="4195535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Wagenknecht sieht kaum Chancen für Rot-Rot-Grün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stern.de</a:t>
            </a:r>
            <a:endParaRPr lang="en-US" sz="11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0" y="4895228"/>
            <a:ext cx="1931830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Klare Mehrheit: Bundestag will Einheitsdenkmal bis 2019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err="1" smtClean="0"/>
              <a:t>welt.de</a:t>
            </a:r>
            <a:endParaRPr lang="en-US" sz="11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0" y="5764198"/>
            <a:ext cx="1931830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Anschlag in Kabul: Schulz will Abschiebungen nach Afghanistan aussetzen </a:t>
            </a:r>
            <a:r>
              <a:rPr lang="mr-IN" sz="1100" dirty="0" smtClean="0"/>
              <a:t>–</a:t>
            </a:r>
            <a:r>
              <a:rPr lang="de-DE" sz="1100" dirty="0" smtClean="0"/>
              <a:t> </a:t>
            </a:r>
            <a:r>
              <a:rPr lang="de-DE" sz="1100" b="1" dirty="0" smtClean="0"/>
              <a:t>Zeit Online</a:t>
            </a:r>
            <a:endParaRPr lang="en-US" sz="1100" b="1" dirty="0"/>
          </a:p>
        </p:txBody>
      </p:sp>
      <p:pic>
        <p:nvPicPr>
          <p:cNvPr id="24" name="Bild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44" y="3069471"/>
            <a:ext cx="1069159" cy="1069159"/>
          </a:xfrm>
          <a:prstGeom prst="rect">
            <a:avLst/>
          </a:prstGeom>
        </p:spPr>
      </p:pic>
      <p:cxnSp>
        <p:nvCxnSpPr>
          <p:cNvPr id="29" name="Gerade Verbindung 28"/>
          <p:cNvCxnSpPr>
            <a:stCxn id="17" idx="3"/>
            <a:endCxn id="24" idx="1"/>
          </p:cNvCxnSpPr>
          <p:nvPr/>
        </p:nvCxnSpPr>
        <p:spPr>
          <a:xfrm>
            <a:off x="1931831" y="1718070"/>
            <a:ext cx="637413" cy="1885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8" idx="3"/>
            <a:endCxn id="24" idx="1"/>
          </p:cNvCxnSpPr>
          <p:nvPr/>
        </p:nvCxnSpPr>
        <p:spPr>
          <a:xfrm>
            <a:off x="1931830" y="2673039"/>
            <a:ext cx="637414" cy="93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9" idx="3"/>
            <a:endCxn id="24" idx="1"/>
          </p:cNvCxnSpPr>
          <p:nvPr/>
        </p:nvCxnSpPr>
        <p:spPr>
          <a:xfrm flipV="1">
            <a:off x="1931830" y="3604051"/>
            <a:ext cx="637414" cy="10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0" idx="3"/>
            <a:endCxn id="24" idx="1"/>
          </p:cNvCxnSpPr>
          <p:nvPr/>
        </p:nvCxnSpPr>
        <p:spPr>
          <a:xfrm flipV="1">
            <a:off x="1931830" y="3604051"/>
            <a:ext cx="637414" cy="891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1" idx="3"/>
            <a:endCxn id="24" idx="1"/>
          </p:cNvCxnSpPr>
          <p:nvPr/>
        </p:nvCxnSpPr>
        <p:spPr>
          <a:xfrm flipV="1">
            <a:off x="1931830" y="3604051"/>
            <a:ext cx="637414" cy="159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22" idx="3"/>
            <a:endCxn id="24" idx="1"/>
          </p:cNvCxnSpPr>
          <p:nvPr/>
        </p:nvCxnSpPr>
        <p:spPr>
          <a:xfrm flipV="1">
            <a:off x="1931830" y="3604051"/>
            <a:ext cx="637414" cy="25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Bild 4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61326" b="-5657"/>
          <a:stretch/>
        </p:blipFill>
        <p:spPr>
          <a:xfrm>
            <a:off x="3850217" y="1246891"/>
            <a:ext cx="1960647" cy="1822580"/>
          </a:xfrm>
          <a:prstGeom prst="rect">
            <a:avLst/>
          </a:prstGeom>
        </p:spPr>
      </p:pic>
      <p:cxnSp>
        <p:nvCxnSpPr>
          <p:cNvPr id="47" name="Gerade Verbindung 46"/>
          <p:cNvCxnSpPr>
            <a:stCxn id="24" idx="0"/>
            <a:endCxn id="46" idx="1"/>
          </p:cNvCxnSpPr>
          <p:nvPr/>
        </p:nvCxnSpPr>
        <p:spPr>
          <a:xfrm flipV="1">
            <a:off x="3103824" y="2158181"/>
            <a:ext cx="746393" cy="91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6123544" y="3584327"/>
            <a:ext cx="674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>
            <a:stCxn id="3" idx="0"/>
            <a:endCxn id="73" idx="1"/>
          </p:cNvCxnSpPr>
          <p:nvPr/>
        </p:nvCxnSpPr>
        <p:spPr>
          <a:xfrm flipV="1">
            <a:off x="7169489" y="2336539"/>
            <a:ext cx="1020058" cy="96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3" idx="2"/>
            <a:endCxn id="74" idx="1"/>
          </p:cNvCxnSpPr>
          <p:nvPr/>
        </p:nvCxnSpPr>
        <p:spPr>
          <a:xfrm>
            <a:off x="7169489" y="4937510"/>
            <a:ext cx="993179" cy="69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8151750" y="4845134"/>
            <a:ext cx="2063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Term-topic distribution 𝜙</a:t>
            </a:r>
            <a:endParaRPr lang="en-US" sz="1400" b="1" dirty="0"/>
          </a:p>
        </p:txBody>
      </p:sp>
      <p:sp>
        <p:nvSpPr>
          <p:cNvPr id="72" name="Rechteck 71"/>
          <p:cNvSpPr/>
          <p:nvPr/>
        </p:nvSpPr>
        <p:spPr>
          <a:xfrm>
            <a:off x="8054047" y="1201086"/>
            <a:ext cx="13810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Topic-document</a:t>
            </a:r>
          </a:p>
          <a:p>
            <a:r>
              <a:rPr lang="en-US" sz="1400" b="1" dirty="0" smtClean="0"/>
              <a:t> distribution 𝜃</a:t>
            </a:r>
            <a:endParaRPr lang="en-US" sz="1400" b="1" dirty="0"/>
          </a:p>
        </p:txBody>
      </p:sp>
      <p:pic>
        <p:nvPicPr>
          <p:cNvPr id="73" name="Bild 7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r="9392"/>
          <a:stretch/>
        </p:blipFill>
        <p:spPr>
          <a:xfrm>
            <a:off x="8189547" y="1724306"/>
            <a:ext cx="1975187" cy="1224466"/>
          </a:xfrm>
          <a:prstGeom prst="rect">
            <a:avLst/>
          </a:prstGeom>
        </p:spPr>
      </p:pic>
      <p:pic>
        <p:nvPicPr>
          <p:cNvPr id="74" name="Bild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68" y="5195310"/>
            <a:ext cx="2600958" cy="868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10568230" y="2090317"/>
                <a:ext cx="1461939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230" y="2090317"/>
                <a:ext cx="1461939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Gerade Verbindung 84"/>
          <p:cNvCxnSpPr>
            <a:stCxn id="73" idx="3"/>
            <a:endCxn id="84" idx="1"/>
          </p:cNvCxnSpPr>
          <p:nvPr/>
        </p:nvCxnSpPr>
        <p:spPr>
          <a:xfrm>
            <a:off x="10164734" y="2336539"/>
            <a:ext cx="403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9" t="18023" r="6979" b="19497"/>
          <a:stretch/>
        </p:blipFill>
        <p:spPr>
          <a:xfrm>
            <a:off x="5527937" y="3299500"/>
            <a:ext cx="3283103" cy="1638010"/>
          </a:xfrm>
          <a:prstGeom prst="rect">
            <a:avLst/>
          </a:prstGeom>
        </p:spPr>
      </p:pic>
      <p:cxnSp>
        <p:nvCxnSpPr>
          <p:cNvPr id="45" name="Gerade Verbindung 44"/>
          <p:cNvCxnSpPr>
            <a:stCxn id="3" idx="1"/>
            <a:endCxn id="46" idx="2"/>
          </p:cNvCxnSpPr>
          <p:nvPr/>
        </p:nvCxnSpPr>
        <p:spPr>
          <a:xfrm flipH="1" flipV="1">
            <a:off x="4830541" y="3069471"/>
            <a:ext cx="697396" cy="104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4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1828800" y="2687994"/>
            <a:ext cx="2347784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assumptions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5" t="30471"/>
          <a:stretch/>
        </p:blipFill>
        <p:spPr>
          <a:xfrm>
            <a:off x="2189892" y="3240084"/>
            <a:ext cx="1625600" cy="70791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 bwMode="auto">
          <a:xfrm>
            <a:off x="4922108" y="2687994"/>
            <a:ext cx="2347784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 patterns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8015416" y="2687994"/>
            <a:ext cx="2347784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&amp; Explore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8" t="25626" b="21168"/>
          <a:stretch/>
        </p:blipFill>
        <p:spPr>
          <a:xfrm>
            <a:off x="5189837" y="3169637"/>
            <a:ext cx="1812325" cy="778357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" t="8408" r="5640" b="7104"/>
          <a:stretch/>
        </p:blipFill>
        <p:spPr>
          <a:xfrm>
            <a:off x="8427308" y="3240084"/>
            <a:ext cx="1445741" cy="707910"/>
          </a:xfrm>
          <a:prstGeom prst="rect">
            <a:avLst/>
          </a:prstGeom>
        </p:spPr>
      </p:pic>
      <p:sp>
        <p:nvSpPr>
          <p:cNvPr id="11" name="Wolke 10"/>
          <p:cNvSpPr/>
          <p:nvPr/>
        </p:nvSpPr>
        <p:spPr bwMode="auto">
          <a:xfrm>
            <a:off x="1828800" y="395417"/>
            <a:ext cx="2347784" cy="1754658"/>
          </a:xfrm>
          <a:prstGeom prst="cloud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 Question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Wolke 11"/>
          <p:cNvSpPr/>
          <p:nvPr/>
        </p:nvSpPr>
        <p:spPr bwMode="auto">
          <a:xfrm>
            <a:off x="4922107" y="383584"/>
            <a:ext cx="2347784" cy="1766491"/>
          </a:xfrm>
          <a:prstGeom prst="cloud">
            <a:avLst/>
          </a:prstGeom>
          <a:solidFill>
            <a:schemeClr val="bg1">
              <a:lumMod val="95000"/>
            </a:schemeClr>
          </a:solidFill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0" y="1336365"/>
            <a:ext cx="444500" cy="508538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8" t="5369" r="12503" b="8349"/>
          <a:stretch/>
        </p:blipFill>
        <p:spPr>
          <a:xfrm>
            <a:off x="5567432" y="1062681"/>
            <a:ext cx="1057135" cy="708080"/>
          </a:xfrm>
          <a:prstGeom prst="rect">
            <a:avLst/>
          </a:prstGeom>
        </p:spPr>
      </p:pic>
      <p:cxnSp>
        <p:nvCxnSpPr>
          <p:cNvPr id="26" name="Gerade Verbindung mit Pfeil 25"/>
          <p:cNvCxnSpPr>
            <a:stCxn id="11" idx="1"/>
            <a:endCxn id="4" idx="0"/>
          </p:cNvCxnSpPr>
          <p:nvPr/>
        </p:nvCxnSpPr>
        <p:spPr>
          <a:xfrm>
            <a:off x="3002692" y="2148207"/>
            <a:ext cx="0" cy="539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6075406" y="2148207"/>
            <a:ext cx="0" cy="539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4" idx="3"/>
            <a:endCxn id="7" idx="1"/>
          </p:cNvCxnSpPr>
          <p:nvPr/>
        </p:nvCxnSpPr>
        <p:spPr>
          <a:xfrm>
            <a:off x="4176584" y="3317994"/>
            <a:ext cx="74552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7269892" y="3365566"/>
            <a:ext cx="74552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07869"/>
      </p:ext>
    </p:extLst>
  </p:cSld>
  <p:clrMapOvr>
    <a:masterClrMapping/>
  </p:clrMapOvr>
</p:sld>
</file>

<file path=ppt/theme/theme1.xml><?xml version="1.0" encoding="utf-8"?>
<a:theme xmlns:a="http://schemas.openxmlformats.org/drawingml/2006/main" name="Briefbogen ET.doc">
  <a:themeElements>
    <a:clrScheme name="Briefbogen ET.do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riefbogen ET.do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riefbogen ET.do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efbogen ET.do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efbogen ET.do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Macintosh PowerPoint</Application>
  <PresentationFormat>Breitbild</PresentationFormat>
  <Paragraphs>76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Apple Color Emoji</vt:lpstr>
      <vt:lpstr>Calibri</vt:lpstr>
      <vt:lpstr>Cambria Math</vt:lpstr>
      <vt:lpstr>Symbol</vt:lpstr>
      <vt:lpstr>Arial</vt:lpstr>
      <vt:lpstr>Briefbogen ET.doc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Franziska Löw</dc:creator>
  <cp:lastModifiedBy>Franziska Löw</cp:lastModifiedBy>
  <cp:revision>12</cp:revision>
  <cp:lastPrinted>2017-12-06T20:26:28Z</cp:lastPrinted>
  <dcterms:created xsi:type="dcterms:W3CDTF">2017-12-04T11:53:37Z</dcterms:created>
  <dcterms:modified xsi:type="dcterms:W3CDTF">2017-12-07T14:13:08Z</dcterms:modified>
</cp:coreProperties>
</file>