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80" r:id="rId8"/>
    <p:sldId id="262" r:id="rId9"/>
    <p:sldId id="263" r:id="rId10"/>
    <p:sldId id="264" r:id="rId11"/>
    <p:sldId id="265" r:id="rId12"/>
    <p:sldId id="279" r:id="rId13"/>
    <p:sldId id="266" r:id="rId14"/>
    <p:sldId id="267" r:id="rId15"/>
    <p:sldId id="268" r:id="rId16"/>
    <p:sldId id="269" r:id="rId17"/>
    <p:sldId id="270" r:id="rId18"/>
    <p:sldId id="271" r:id="rId19"/>
    <p:sldId id="272" r:id="rId20"/>
    <p:sldId id="274" r:id="rId21"/>
    <p:sldId id="273" r:id="rId22"/>
    <p:sldId id="276" r:id="rId23"/>
    <p:sldId id="277" r:id="rId24"/>
    <p:sldId id="275"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IBP</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4422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Project </a:t>
            </a:r>
            <a:r>
              <a:rPr lang="es-MX" dirty="0" err="1" smtClean="0"/>
              <a:t>Charter</a:t>
            </a:r>
            <a:endParaRPr lang="en-US" dirty="0"/>
          </a:p>
        </p:txBody>
      </p:sp>
      <p:pic>
        <p:nvPicPr>
          <p:cNvPr id="4" name="Marcador de contenido 3"/>
          <p:cNvPicPr>
            <a:picLocks noGrp="1" noChangeAspect="1"/>
          </p:cNvPicPr>
          <p:nvPr>
            <p:ph idx="1"/>
          </p:nvPr>
        </p:nvPicPr>
        <p:blipFill>
          <a:blip r:embed="rId2"/>
          <a:stretch>
            <a:fillRect/>
          </a:stretch>
        </p:blipFill>
        <p:spPr>
          <a:xfrm>
            <a:off x="4781915" y="190028"/>
            <a:ext cx="7112669" cy="6309626"/>
          </a:xfrm>
          <a:prstGeom prst="rect">
            <a:avLst/>
          </a:prstGeom>
        </p:spPr>
      </p:pic>
    </p:spTree>
    <p:extLst>
      <p:ext uri="{BB962C8B-B14F-4D97-AF65-F5344CB8AC3E}">
        <p14:creationId xmlns:p14="http://schemas.microsoft.com/office/powerpoint/2010/main" val="3840855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Gantt Chart</a:t>
            </a:r>
            <a:endParaRPr lang="en-US" dirty="0"/>
          </a:p>
        </p:txBody>
      </p:sp>
      <p:pic>
        <p:nvPicPr>
          <p:cNvPr id="4" name="Marcador de contenido 3"/>
          <p:cNvPicPr>
            <a:picLocks noGrp="1" noChangeAspect="1"/>
          </p:cNvPicPr>
          <p:nvPr>
            <p:ph idx="1"/>
          </p:nvPr>
        </p:nvPicPr>
        <p:blipFill>
          <a:blip r:embed="rId2"/>
          <a:stretch>
            <a:fillRect/>
          </a:stretch>
        </p:blipFill>
        <p:spPr>
          <a:xfrm>
            <a:off x="1141413" y="1738741"/>
            <a:ext cx="10169138" cy="4585729"/>
          </a:xfrm>
          <a:prstGeom prst="rect">
            <a:avLst/>
          </a:prstGeom>
        </p:spPr>
      </p:pic>
    </p:spTree>
    <p:extLst>
      <p:ext uri="{BB962C8B-B14F-4D97-AF65-F5344CB8AC3E}">
        <p14:creationId xmlns:p14="http://schemas.microsoft.com/office/powerpoint/2010/main" val="357493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p:txBody>
          <a:bodyPr/>
          <a:lstStyle/>
          <a:p>
            <a:r>
              <a:rPr lang="es-BO" dirty="0"/>
              <a:t>El cliente es el agente más importante en la cadena de suministro, sin embargo debemos aclarar quién es el cliente. Primero debemos entender que existen perspectivas diferentes en cuanto a la definición del término cliente. </a:t>
            </a:r>
          </a:p>
          <a:p>
            <a:r>
              <a:rPr lang="es-BO" dirty="0"/>
              <a:t>Primero desde la cadena de suministro total el cliente definitivo es el usuario final del producto o el servicio, cuyas necesidades o requerimientos deben atenderse.</a:t>
            </a:r>
            <a:endParaRPr lang="en-US" dirty="0"/>
          </a:p>
        </p:txBody>
      </p:sp>
    </p:spTree>
    <p:extLst>
      <p:ext uri="{BB962C8B-B14F-4D97-AF65-F5344CB8AC3E}">
        <p14:creationId xmlns:p14="http://schemas.microsoft.com/office/powerpoint/2010/main" val="1308795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 de datos</a:t>
            </a:r>
            <a:endParaRPr lang="en-US" dirty="0"/>
          </a:p>
        </p:txBody>
      </p:sp>
      <p:sp>
        <p:nvSpPr>
          <p:cNvPr id="3" name="Marcador de contenido 2"/>
          <p:cNvSpPr>
            <a:spLocks noGrp="1"/>
          </p:cNvSpPr>
          <p:nvPr>
            <p:ph idx="1"/>
          </p:nvPr>
        </p:nvSpPr>
        <p:spPr/>
        <p:txBody>
          <a:bodyPr/>
          <a:lstStyle/>
          <a:p>
            <a:r>
              <a:rPr lang="es-MX" dirty="0" smtClean="0"/>
              <a:t>Se tiene información de algunos Clientes Referente a Ubicación, segmento, tipo de ventas, utilidad operacional y si es un cliente VIP. A </a:t>
            </a:r>
            <a:r>
              <a:rPr lang="es-MX" dirty="0" err="1" smtClean="0"/>
              <a:t>patir</a:t>
            </a:r>
            <a:r>
              <a:rPr lang="es-MX" dirty="0" smtClean="0"/>
              <a:t> de estos se desea construir una red que los describa y las probabilidades a posteriori dadas las dependencias e independencias.</a:t>
            </a:r>
          </a:p>
          <a:p>
            <a:endParaRPr lang="en-US" dirty="0"/>
          </a:p>
        </p:txBody>
      </p:sp>
      <p:pic>
        <p:nvPicPr>
          <p:cNvPr id="4" name="Imagen 3"/>
          <p:cNvPicPr>
            <a:picLocks noChangeAspect="1"/>
          </p:cNvPicPr>
          <p:nvPr/>
        </p:nvPicPr>
        <p:blipFill>
          <a:blip r:embed="rId2"/>
          <a:stretch>
            <a:fillRect/>
          </a:stretch>
        </p:blipFill>
        <p:spPr>
          <a:xfrm>
            <a:off x="3447820" y="460753"/>
            <a:ext cx="5296359" cy="5936494"/>
          </a:xfrm>
          <a:prstGeom prst="rect">
            <a:avLst/>
          </a:prstGeom>
        </p:spPr>
      </p:pic>
    </p:spTree>
    <p:extLst>
      <p:ext uri="{BB962C8B-B14F-4D97-AF65-F5344CB8AC3E}">
        <p14:creationId xmlns:p14="http://schemas.microsoft.com/office/powerpoint/2010/main" val="292269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Red Construida</a:t>
            </a:r>
            <a:endParaRPr lang="en-US" dirty="0"/>
          </a:p>
        </p:txBody>
      </p:sp>
      <p:pic>
        <p:nvPicPr>
          <p:cNvPr id="4" name="Marcador de contenido 3"/>
          <p:cNvPicPr>
            <a:picLocks noGrp="1" noChangeAspect="1"/>
          </p:cNvPicPr>
          <p:nvPr>
            <p:ph idx="1"/>
          </p:nvPr>
        </p:nvPicPr>
        <p:blipFill>
          <a:blip r:embed="rId2"/>
          <a:stretch>
            <a:fillRect/>
          </a:stretch>
        </p:blipFill>
        <p:spPr>
          <a:xfrm>
            <a:off x="3227954" y="2097088"/>
            <a:ext cx="5732916" cy="1989199"/>
          </a:xfrm>
          <a:prstGeom prst="rect">
            <a:avLst/>
          </a:prstGeom>
        </p:spPr>
      </p:pic>
    </p:spTree>
    <p:extLst>
      <p:ext uri="{BB962C8B-B14F-4D97-AF65-F5344CB8AC3E}">
        <p14:creationId xmlns:p14="http://schemas.microsoft.com/office/powerpoint/2010/main" val="1276915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Las probabilidades condicionales</a:t>
            </a:r>
            <a:endParaRPr lang="en-US" dirty="0"/>
          </a:p>
        </p:txBody>
      </p:sp>
      <p:pic>
        <p:nvPicPr>
          <p:cNvPr id="4" name="Marcador de contenido 3"/>
          <p:cNvPicPr>
            <a:picLocks noGrp="1" noChangeAspect="1"/>
          </p:cNvPicPr>
          <p:nvPr>
            <p:ph idx="1"/>
          </p:nvPr>
        </p:nvPicPr>
        <p:blipFill>
          <a:blip r:embed="rId2"/>
          <a:stretch>
            <a:fillRect/>
          </a:stretch>
        </p:blipFill>
        <p:spPr>
          <a:xfrm>
            <a:off x="1549796" y="618518"/>
            <a:ext cx="3903947" cy="5547324"/>
          </a:xfrm>
          <a:prstGeom prst="rect">
            <a:avLst/>
          </a:prstGeom>
        </p:spPr>
      </p:pic>
      <p:pic>
        <p:nvPicPr>
          <p:cNvPr id="5" name="Imagen 4"/>
          <p:cNvPicPr>
            <a:picLocks noChangeAspect="1"/>
          </p:cNvPicPr>
          <p:nvPr/>
        </p:nvPicPr>
        <p:blipFill>
          <a:blip r:embed="rId3"/>
          <a:stretch>
            <a:fillRect/>
          </a:stretch>
        </p:blipFill>
        <p:spPr>
          <a:xfrm>
            <a:off x="6368326" y="1064979"/>
            <a:ext cx="4679085" cy="4336156"/>
          </a:xfrm>
          <a:prstGeom prst="rect">
            <a:avLst/>
          </a:prstGeom>
        </p:spPr>
      </p:pic>
    </p:spTree>
    <p:extLst>
      <p:ext uri="{BB962C8B-B14F-4D97-AF65-F5344CB8AC3E}">
        <p14:creationId xmlns:p14="http://schemas.microsoft.com/office/powerpoint/2010/main" val="11158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p:txBody>
          <a:bodyPr/>
          <a:lstStyle/>
          <a:p>
            <a:r>
              <a:rPr lang="es-MX" dirty="0" smtClean="0"/>
              <a:t>Ahora para calcular la probabilidad condicionada de tener un cliente con ventas Altas dado que el departamento es </a:t>
            </a:r>
            <a:r>
              <a:rPr lang="es-MX" dirty="0" err="1" smtClean="0"/>
              <a:t>santader</a:t>
            </a:r>
            <a:r>
              <a:rPr lang="es-MX" dirty="0" smtClean="0"/>
              <a:t>, la utilidad </a:t>
            </a:r>
            <a:r>
              <a:rPr lang="es-MX" dirty="0" err="1" smtClean="0"/>
              <a:t>operacione</a:t>
            </a:r>
            <a:r>
              <a:rPr lang="es-MX" dirty="0" smtClean="0"/>
              <a:t> es Gold, el segmento es dotaciones y es un cliente VIP.</a:t>
            </a:r>
          </a:p>
          <a:p>
            <a:endParaRPr lang="es-MX" dirty="0" smtClean="0"/>
          </a:p>
          <a:p>
            <a:endParaRPr lang="en-US" dirty="0"/>
          </a:p>
        </p:txBody>
      </p:sp>
      <p:pic>
        <p:nvPicPr>
          <p:cNvPr id="4" name="Imagen 3"/>
          <p:cNvPicPr>
            <a:picLocks noChangeAspect="1"/>
          </p:cNvPicPr>
          <p:nvPr/>
        </p:nvPicPr>
        <p:blipFill>
          <a:blip r:embed="rId2"/>
          <a:stretch>
            <a:fillRect/>
          </a:stretch>
        </p:blipFill>
        <p:spPr>
          <a:xfrm>
            <a:off x="3484857" y="3825071"/>
            <a:ext cx="4732430" cy="1966130"/>
          </a:xfrm>
          <a:prstGeom prst="rect">
            <a:avLst/>
          </a:prstGeom>
        </p:spPr>
      </p:pic>
    </p:spTree>
    <p:extLst>
      <p:ext uri="{BB962C8B-B14F-4D97-AF65-F5344CB8AC3E}">
        <p14:creationId xmlns:p14="http://schemas.microsoft.com/office/powerpoint/2010/main" val="3884585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a:t>
            </a:r>
            <a:r>
              <a:rPr lang="es-MX" dirty="0" err="1" smtClean="0"/>
              <a:t>Cart</a:t>
            </a:r>
            <a:r>
              <a:rPr lang="es-MX" dirty="0" smtClean="0"/>
              <a:t> </a:t>
            </a:r>
            <a:r>
              <a:rPr lang="es-MX" dirty="0" err="1" smtClean="0"/>
              <a:t>classification</a:t>
            </a:r>
            <a:r>
              <a:rPr lang="es-MX" dirty="0" smtClean="0"/>
              <a:t> and </a:t>
            </a:r>
            <a:r>
              <a:rPr lang="es-MX" dirty="0" err="1" smtClean="0"/>
              <a:t>regression</a:t>
            </a:r>
            <a:r>
              <a:rPr lang="es-MX" dirty="0" smtClean="0"/>
              <a:t> </a:t>
            </a:r>
            <a:r>
              <a:rPr lang="es-MX" dirty="0" err="1" smtClean="0"/>
              <a:t>trees</a:t>
            </a:r>
            <a:r>
              <a:rPr lang="es-MX" dirty="0" smtClean="0"/>
              <a:t>)</a:t>
            </a:r>
            <a:endParaRPr lang="en-US" dirty="0"/>
          </a:p>
        </p:txBody>
      </p:sp>
      <p:sp>
        <p:nvSpPr>
          <p:cNvPr id="3" name="Marcador de contenido 2"/>
          <p:cNvSpPr>
            <a:spLocks noGrp="1"/>
          </p:cNvSpPr>
          <p:nvPr>
            <p:ph idx="1"/>
          </p:nvPr>
        </p:nvSpPr>
        <p:spPr/>
        <p:txBody>
          <a:bodyPr/>
          <a:lstStyle/>
          <a:p>
            <a:pPr marL="0" indent="0">
              <a:buNone/>
            </a:pPr>
            <a:r>
              <a:rPr lang="es-MX" dirty="0" smtClean="0"/>
              <a:t>De acuerdo al atributo que se </a:t>
            </a:r>
            <a:r>
              <a:rPr lang="es-MX" dirty="0" err="1" smtClean="0"/>
              <a:t>decidio</a:t>
            </a:r>
            <a:r>
              <a:rPr lang="es-MX" dirty="0" smtClean="0"/>
              <a:t> para la clasificación se tiene 2 clases, la clase P(VIP=si) y la clase N (VIP=NO)</a:t>
            </a:r>
          </a:p>
          <a:p>
            <a:pPr marL="0" indent="0">
              <a:buNone/>
            </a:pPr>
            <a:endParaRPr lang="en-US" dirty="0"/>
          </a:p>
        </p:txBody>
      </p:sp>
      <p:pic>
        <p:nvPicPr>
          <p:cNvPr id="4" name="Imagen 3"/>
          <p:cNvPicPr>
            <a:picLocks noChangeAspect="1"/>
          </p:cNvPicPr>
          <p:nvPr/>
        </p:nvPicPr>
        <p:blipFill>
          <a:blip r:embed="rId2"/>
          <a:stretch>
            <a:fillRect/>
          </a:stretch>
        </p:blipFill>
        <p:spPr>
          <a:xfrm>
            <a:off x="3381375" y="342900"/>
            <a:ext cx="5429250" cy="6172200"/>
          </a:xfrm>
          <a:prstGeom prst="rect">
            <a:avLst/>
          </a:prstGeom>
        </p:spPr>
      </p:pic>
      <p:pic>
        <p:nvPicPr>
          <p:cNvPr id="5" name="Imagen 4"/>
          <p:cNvPicPr>
            <a:picLocks noChangeAspect="1"/>
          </p:cNvPicPr>
          <p:nvPr/>
        </p:nvPicPr>
        <p:blipFill>
          <a:blip r:embed="rId3"/>
          <a:stretch>
            <a:fillRect/>
          </a:stretch>
        </p:blipFill>
        <p:spPr>
          <a:xfrm>
            <a:off x="3381375" y="519112"/>
            <a:ext cx="5429250" cy="5819775"/>
          </a:xfrm>
          <a:prstGeom prst="rect">
            <a:avLst/>
          </a:prstGeom>
        </p:spPr>
      </p:pic>
    </p:spTree>
    <p:extLst>
      <p:ext uri="{BB962C8B-B14F-4D97-AF65-F5344CB8AC3E}">
        <p14:creationId xmlns:p14="http://schemas.microsoft.com/office/powerpoint/2010/main" val="313175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pPr marL="0" indent="0">
              <a:buNone/>
            </a:pPr>
            <a:r>
              <a:rPr lang="es-MX" dirty="0" smtClean="0"/>
              <a:t>La primera partición del árbol se realiza sobre el atributo segmento, la asignación de los segmentos a cada uno de los 2 grupos se hace basada en criterios de homogeneidad. </a:t>
            </a:r>
            <a:endParaRPr lang="en-US" dirty="0"/>
          </a:p>
        </p:txBody>
      </p:sp>
      <p:pic>
        <p:nvPicPr>
          <p:cNvPr id="4" name="Imagen 3"/>
          <p:cNvPicPr>
            <a:picLocks noChangeAspect="1"/>
          </p:cNvPicPr>
          <p:nvPr/>
        </p:nvPicPr>
        <p:blipFill>
          <a:blip r:embed="rId2"/>
          <a:stretch>
            <a:fillRect/>
          </a:stretch>
        </p:blipFill>
        <p:spPr>
          <a:xfrm>
            <a:off x="3550699" y="1203767"/>
            <a:ext cx="5090601" cy="4450466"/>
          </a:xfrm>
          <a:prstGeom prst="rect">
            <a:avLst/>
          </a:prstGeom>
        </p:spPr>
      </p:pic>
    </p:spTree>
    <p:extLst>
      <p:ext uri="{BB962C8B-B14F-4D97-AF65-F5344CB8AC3E}">
        <p14:creationId xmlns:p14="http://schemas.microsoft.com/office/powerpoint/2010/main" val="169902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Selección, limpieza y trasformación</a:t>
            </a:r>
            <a:endParaRPr lang="en-US" dirty="0"/>
          </a:p>
        </p:txBody>
      </p:sp>
      <p:sp>
        <p:nvSpPr>
          <p:cNvPr id="3" name="Marcador de contenido 2"/>
          <p:cNvSpPr>
            <a:spLocks noGrp="1"/>
          </p:cNvSpPr>
          <p:nvPr>
            <p:ph idx="1"/>
          </p:nvPr>
        </p:nvSpPr>
        <p:spPr>
          <a:xfrm>
            <a:off x="1141413" y="1824944"/>
            <a:ext cx="9905999" cy="3541714"/>
          </a:xfrm>
        </p:spPr>
        <p:txBody>
          <a:bodyPr/>
          <a:lstStyle/>
          <a:p>
            <a:pPr marL="0" indent="0">
              <a:buNone/>
            </a:pPr>
            <a:r>
              <a:rPr lang="es-MX" dirty="0" smtClean="0"/>
              <a:t>Total pedidos vs toral factura.</a:t>
            </a:r>
          </a:p>
          <a:p>
            <a:endParaRPr lang="es-MX" dirty="0" smtClean="0"/>
          </a:p>
          <a:p>
            <a:endParaRPr lang="en-US" dirty="0"/>
          </a:p>
        </p:txBody>
      </p:sp>
      <p:graphicFrame>
        <p:nvGraphicFramePr>
          <p:cNvPr id="5" name="Tabla 4"/>
          <p:cNvGraphicFramePr>
            <a:graphicFrameLocks noGrp="1"/>
          </p:cNvGraphicFramePr>
          <p:nvPr>
            <p:extLst>
              <p:ext uri="{D42A27DB-BD31-4B8C-83A1-F6EECF244321}">
                <p14:modId xmlns:p14="http://schemas.microsoft.com/office/powerpoint/2010/main" val="4135028022"/>
              </p:ext>
            </p:extLst>
          </p:nvPr>
        </p:nvGraphicFramePr>
        <p:xfrm>
          <a:off x="2951938" y="2438737"/>
          <a:ext cx="5533835" cy="3541714"/>
        </p:xfrm>
        <a:graphic>
          <a:graphicData uri="http://schemas.openxmlformats.org/drawingml/2006/table">
            <a:tbl>
              <a:tblPr firstRow="1" firstCol="1" bandRow="1">
                <a:tableStyleId>{5C22544A-7EE6-4342-B048-85BDC9FD1C3A}</a:tableStyleId>
              </a:tblPr>
              <a:tblGrid>
                <a:gridCol w="1952012">
                  <a:extLst>
                    <a:ext uri="{9D8B030D-6E8A-4147-A177-3AD203B41FA5}">
                      <a16:colId xmlns:a16="http://schemas.microsoft.com/office/drawing/2014/main" val="65303478"/>
                    </a:ext>
                  </a:extLst>
                </a:gridCol>
                <a:gridCol w="3581823">
                  <a:extLst>
                    <a:ext uri="{9D8B030D-6E8A-4147-A177-3AD203B41FA5}">
                      <a16:colId xmlns:a16="http://schemas.microsoft.com/office/drawing/2014/main" val="2182378019"/>
                    </a:ext>
                  </a:extLst>
                </a:gridCol>
              </a:tblGrid>
              <a:tr h="177086">
                <a:tc>
                  <a:txBody>
                    <a:bodyPr/>
                    <a:lstStyle/>
                    <a:p>
                      <a:pPr>
                        <a:lnSpc>
                          <a:spcPct val="107000"/>
                        </a:lnSpc>
                        <a:spcAft>
                          <a:spcPts val="0"/>
                        </a:spcAft>
                      </a:pPr>
                      <a:r>
                        <a:rPr lang="en-US" sz="1100">
                          <a:effectLst/>
                        </a:rPr>
                        <a:t>Fecha factura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Es la fecha en que se genera la facture en el sistema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2988580708"/>
                  </a:ext>
                </a:extLst>
              </a:tr>
              <a:tr h="177086">
                <a:tc>
                  <a:txBody>
                    <a:bodyPr/>
                    <a:lstStyle/>
                    <a:p>
                      <a:pPr>
                        <a:lnSpc>
                          <a:spcPct val="107000"/>
                        </a:lnSpc>
                        <a:spcAft>
                          <a:spcPts val="0"/>
                        </a:spcAft>
                      </a:pPr>
                      <a:r>
                        <a:rPr lang="es-MX" sz="1100">
                          <a:effectLst/>
                        </a:rPr>
                        <a:t>Prefijo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Indica la ciudad donde se genera la factura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1308518284"/>
                  </a:ext>
                </a:extLst>
              </a:tr>
              <a:tr h="354170">
                <a:tc>
                  <a:txBody>
                    <a:bodyPr/>
                    <a:lstStyle/>
                    <a:p>
                      <a:pPr>
                        <a:lnSpc>
                          <a:spcPct val="107000"/>
                        </a:lnSpc>
                        <a:spcAft>
                          <a:spcPts val="0"/>
                        </a:spcAft>
                      </a:pPr>
                      <a:r>
                        <a:rPr lang="es-MX" sz="1100">
                          <a:effectLst/>
                        </a:rPr>
                        <a:t>N° factura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N° consecutivo asignado a las facturas al momento de su creación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510151015"/>
                  </a:ext>
                </a:extLst>
              </a:tr>
              <a:tr h="177086">
                <a:tc>
                  <a:txBody>
                    <a:bodyPr/>
                    <a:lstStyle/>
                    <a:p>
                      <a:pPr>
                        <a:lnSpc>
                          <a:spcPct val="107000"/>
                        </a:lnSpc>
                        <a:spcAft>
                          <a:spcPts val="0"/>
                        </a:spcAft>
                      </a:pPr>
                      <a:r>
                        <a:rPr lang="es-MX" sz="1100">
                          <a:effectLst/>
                        </a:rPr>
                        <a:t>Bodega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Lugar desde donde se despacha la mercancía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1668063816"/>
                  </a:ext>
                </a:extLst>
              </a:tr>
              <a:tr h="177086">
                <a:tc>
                  <a:txBody>
                    <a:bodyPr/>
                    <a:lstStyle/>
                    <a:p>
                      <a:pPr>
                        <a:lnSpc>
                          <a:spcPct val="107000"/>
                        </a:lnSpc>
                        <a:spcAft>
                          <a:spcPts val="0"/>
                        </a:spcAft>
                      </a:pPr>
                      <a:r>
                        <a:rPr lang="es-MX" sz="1100">
                          <a:effectLst/>
                        </a:rPr>
                        <a:t>Segmento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Clasificación de clientes según su propósito comercial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55396020"/>
                  </a:ext>
                </a:extLst>
              </a:tr>
              <a:tr h="177086">
                <a:tc>
                  <a:txBody>
                    <a:bodyPr/>
                    <a:lstStyle/>
                    <a:p>
                      <a:pPr>
                        <a:lnSpc>
                          <a:spcPct val="107000"/>
                        </a:lnSpc>
                        <a:spcAft>
                          <a:spcPts val="0"/>
                        </a:spcAft>
                      </a:pPr>
                      <a:r>
                        <a:rPr lang="es-MX" sz="1100">
                          <a:effectLst/>
                        </a:rPr>
                        <a:t>N° pedido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Registra el momento en que el pedido es generado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813886286"/>
                  </a:ext>
                </a:extLst>
              </a:tr>
              <a:tr h="354170">
                <a:tc>
                  <a:txBody>
                    <a:bodyPr/>
                    <a:lstStyle/>
                    <a:p>
                      <a:pPr>
                        <a:lnSpc>
                          <a:spcPct val="107000"/>
                        </a:lnSpc>
                        <a:spcAft>
                          <a:spcPts val="0"/>
                        </a:spcAft>
                      </a:pPr>
                      <a:r>
                        <a:rPr lang="es-MX" sz="1100">
                          <a:effectLst/>
                        </a:rPr>
                        <a:t>Fecha liberado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El momento en que el pedido es aprobado por la gerencia financiera para ser alistado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624286483"/>
                  </a:ext>
                </a:extLst>
              </a:tr>
              <a:tr h="177086">
                <a:tc>
                  <a:txBody>
                    <a:bodyPr/>
                    <a:lstStyle/>
                    <a:p>
                      <a:pPr>
                        <a:lnSpc>
                          <a:spcPct val="107000"/>
                        </a:lnSpc>
                        <a:spcAft>
                          <a:spcPts val="0"/>
                        </a:spcAft>
                      </a:pPr>
                      <a:r>
                        <a:rPr lang="es-MX" sz="1100">
                          <a:effectLst/>
                        </a:rPr>
                        <a:t>Valor pedido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Indica el valor de lo despachado al cliente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2819570025"/>
                  </a:ext>
                </a:extLst>
              </a:tr>
              <a:tr h="177086">
                <a:tc>
                  <a:txBody>
                    <a:bodyPr/>
                    <a:lstStyle/>
                    <a:p>
                      <a:pPr>
                        <a:lnSpc>
                          <a:spcPct val="107000"/>
                        </a:lnSpc>
                        <a:spcAft>
                          <a:spcPts val="0"/>
                        </a:spcAft>
                      </a:pPr>
                      <a:r>
                        <a:rPr lang="es-MX" sz="1100">
                          <a:effectLst/>
                        </a:rPr>
                        <a:t>Valor facturado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Es el valor total de lo despachado al cliente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1858483612"/>
                  </a:ext>
                </a:extLst>
              </a:tr>
              <a:tr h="354170">
                <a:tc>
                  <a:txBody>
                    <a:bodyPr/>
                    <a:lstStyle/>
                    <a:p>
                      <a:pPr>
                        <a:lnSpc>
                          <a:spcPct val="107000"/>
                        </a:lnSpc>
                        <a:spcAft>
                          <a:spcPts val="0"/>
                        </a:spcAft>
                      </a:pPr>
                      <a:r>
                        <a:rPr lang="es-MX" sz="1100">
                          <a:effectLst/>
                        </a:rPr>
                        <a:t>Estado pedido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Campo done se encuentra si el pedido fue cerrado, facturado o anulado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749959876"/>
                  </a:ext>
                </a:extLst>
              </a:tr>
              <a:tr h="177086">
                <a:tc>
                  <a:txBody>
                    <a:bodyPr/>
                    <a:lstStyle/>
                    <a:p>
                      <a:pPr>
                        <a:lnSpc>
                          <a:spcPct val="107000"/>
                        </a:lnSpc>
                        <a:spcAft>
                          <a:spcPts val="0"/>
                        </a:spcAft>
                      </a:pPr>
                      <a:r>
                        <a:rPr lang="es-MX" sz="1100">
                          <a:effectLst/>
                        </a:rPr>
                        <a:t>Nit cliente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Código por el cual se reconoce al cliente en la empresa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195647127"/>
                  </a:ext>
                </a:extLst>
              </a:tr>
              <a:tr h="177086">
                <a:tc>
                  <a:txBody>
                    <a:bodyPr/>
                    <a:lstStyle/>
                    <a:p>
                      <a:pPr>
                        <a:lnSpc>
                          <a:spcPct val="107000"/>
                        </a:lnSpc>
                        <a:spcAft>
                          <a:spcPts val="0"/>
                        </a:spcAft>
                      </a:pPr>
                      <a:r>
                        <a:rPr lang="es-MX" sz="1100">
                          <a:effectLst/>
                        </a:rPr>
                        <a:t>Ciudad cliente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Ciudad a donde se despachó la mercancía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1019456770"/>
                  </a:ext>
                </a:extLst>
              </a:tr>
              <a:tr h="177086">
                <a:tc>
                  <a:txBody>
                    <a:bodyPr/>
                    <a:lstStyle/>
                    <a:p>
                      <a:pPr>
                        <a:lnSpc>
                          <a:spcPct val="107000"/>
                        </a:lnSpc>
                        <a:spcAft>
                          <a:spcPts val="0"/>
                        </a:spcAft>
                      </a:pPr>
                      <a:r>
                        <a:rPr lang="es-MX" sz="1100">
                          <a:effectLst/>
                        </a:rPr>
                        <a:t>Departamento cliente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Departamento a donde se despacho la mercancía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3593807132"/>
                  </a:ext>
                </a:extLst>
              </a:tr>
              <a:tr h="177086">
                <a:tc>
                  <a:txBody>
                    <a:bodyPr/>
                    <a:lstStyle/>
                    <a:p>
                      <a:pPr>
                        <a:lnSpc>
                          <a:spcPct val="107000"/>
                        </a:lnSpc>
                        <a:spcAft>
                          <a:spcPts val="0"/>
                        </a:spcAft>
                      </a:pPr>
                      <a:r>
                        <a:rPr lang="es-MX" sz="1100">
                          <a:effectLst/>
                        </a:rPr>
                        <a:t>Código vendedor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Numero que identifica al vendedor que crea el pedido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3625223467"/>
                  </a:ext>
                </a:extLst>
              </a:tr>
              <a:tr h="177086">
                <a:tc>
                  <a:txBody>
                    <a:bodyPr/>
                    <a:lstStyle/>
                    <a:p>
                      <a:pPr>
                        <a:lnSpc>
                          <a:spcPct val="107000"/>
                        </a:lnSpc>
                        <a:spcAft>
                          <a:spcPts val="0"/>
                        </a:spcAft>
                      </a:pPr>
                      <a:r>
                        <a:rPr lang="es-MX" sz="1100">
                          <a:effectLst/>
                        </a:rPr>
                        <a:t>Dirección cliente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Ubicación exacta para el envió de la mercancía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4046827543"/>
                  </a:ext>
                </a:extLst>
              </a:tr>
              <a:tr h="177086">
                <a:tc>
                  <a:txBody>
                    <a:bodyPr/>
                    <a:lstStyle/>
                    <a:p>
                      <a:pPr>
                        <a:lnSpc>
                          <a:spcPct val="107000"/>
                        </a:lnSpc>
                        <a:spcAft>
                          <a:spcPts val="0"/>
                        </a:spcAft>
                      </a:pPr>
                      <a:r>
                        <a:rPr lang="es-MX" sz="1100">
                          <a:effectLst/>
                        </a:rPr>
                        <a:t>Nombre Cliente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a:effectLst/>
                        </a:rPr>
                        <a:t>Razón social registrada en el sistema de la empresa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4008047856"/>
                  </a:ext>
                </a:extLst>
              </a:tr>
              <a:tr h="177086">
                <a:tc>
                  <a:txBody>
                    <a:bodyPr/>
                    <a:lstStyle/>
                    <a:p>
                      <a:pPr>
                        <a:lnSpc>
                          <a:spcPct val="107000"/>
                        </a:lnSpc>
                        <a:spcAft>
                          <a:spcPts val="0"/>
                        </a:spcAft>
                      </a:pPr>
                      <a:r>
                        <a:rPr lang="es-MX" sz="1100">
                          <a:effectLst/>
                        </a:rPr>
                        <a:t>Teléfono cliente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tc>
                  <a:txBody>
                    <a:bodyPr/>
                    <a:lstStyle/>
                    <a:p>
                      <a:pPr>
                        <a:lnSpc>
                          <a:spcPct val="107000"/>
                        </a:lnSpc>
                        <a:spcAft>
                          <a:spcPts val="0"/>
                        </a:spcAft>
                      </a:pPr>
                      <a:r>
                        <a:rPr lang="es-MX" sz="1100" dirty="0">
                          <a:effectLst/>
                        </a:rPr>
                        <a:t>Numero de contacto </a:t>
                      </a:r>
                      <a:r>
                        <a:rPr lang="es-MX" sz="1100" dirty="0" err="1">
                          <a:effectLst/>
                        </a:rPr>
                        <a:t>regsitrado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tc>
                <a:extLst>
                  <a:ext uri="{0D108BD9-81ED-4DB2-BD59-A6C34878D82A}">
                    <a16:rowId xmlns:a16="http://schemas.microsoft.com/office/drawing/2014/main" val="1493751683"/>
                  </a:ext>
                </a:extLst>
              </a:tr>
            </a:tbl>
          </a:graphicData>
        </a:graphic>
      </p:graphicFrame>
    </p:spTree>
    <p:extLst>
      <p:ext uri="{BB962C8B-B14F-4D97-AF65-F5344CB8AC3E}">
        <p14:creationId xmlns:p14="http://schemas.microsoft.com/office/powerpoint/2010/main" val="3389372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Propuesta IBP</a:t>
            </a:r>
            <a:endParaRPr lang="en-US" dirty="0"/>
          </a:p>
        </p:txBody>
      </p:sp>
      <p:sp>
        <p:nvSpPr>
          <p:cNvPr id="3" name="Marcador de contenido 2"/>
          <p:cNvSpPr>
            <a:spLocks noGrp="1"/>
          </p:cNvSpPr>
          <p:nvPr>
            <p:ph idx="1"/>
          </p:nvPr>
        </p:nvSpPr>
        <p:spPr>
          <a:xfrm>
            <a:off x="1141412" y="1639887"/>
            <a:ext cx="9905999" cy="3541714"/>
          </a:xfrm>
        </p:spPr>
        <p:txBody>
          <a:bodyPr/>
          <a:lstStyle/>
          <a:p>
            <a:r>
              <a:rPr lang="es-MX" dirty="0" smtClean="0"/>
              <a:t>Propuesta para el área de logística y compras de la Distribuidora RAYCO S.A.S</a:t>
            </a:r>
          </a:p>
          <a:p>
            <a:endParaRPr lang="en-US" dirty="0"/>
          </a:p>
        </p:txBody>
      </p:sp>
      <p:pic>
        <p:nvPicPr>
          <p:cNvPr id="5" name="Imagen 4"/>
          <p:cNvPicPr>
            <a:picLocks noChangeAspect="1"/>
          </p:cNvPicPr>
          <p:nvPr/>
        </p:nvPicPr>
        <p:blipFill>
          <a:blip r:embed="rId2"/>
          <a:stretch>
            <a:fillRect/>
          </a:stretch>
        </p:blipFill>
        <p:spPr>
          <a:xfrm>
            <a:off x="2041808" y="321730"/>
            <a:ext cx="8108383" cy="6165114"/>
          </a:xfrm>
          <a:prstGeom prst="rect">
            <a:avLst/>
          </a:prstGeom>
        </p:spPr>
      </p:pic>
    </p:spTree>
    <p:extLst>
      <p:ext uri="{BB962C8B-B14F-4D97-AF65-F5344CB8AC3E}">
        <p14:creationId xmlns:p14="http://schemas.microsoft.com/office/powerpoint/2010/main" val="271622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Selección, limpieza y trasformación</a:t>
            </a:r>
            <a:endParaRPr lang="en-US" dirty="0"/>
          </a:p>
        </p:txBody>
      </p:sp>
      <p:sp>
        <p:nvSpPr>
          <p:cNvPr id="3" name="Marcador de contenido 2"/>
          <p:cNvSpPr>
            <a:spLocks noGrp="1"/>
          </p:cNvSpPr>
          <p:nvPr>
            <p:ph idx="1"/>
          </p:nvPr>
        </p:nvSpPr>
        <p:spPr>
          <a:xfrm>
            <a:off x="1141413" y="1824944"/>
            <a:ext cx="9905999" cy="3541714"/>
          </a:xfrm>
        </p:spPr>
        <p:txBody>
          <a:bodyPr/>
          <a:lstStyle/>
          <a:p>
            <a:pPr marL="0" indent="0">
              <a:buNone/>
            </a:pPr>
            <a:r>
              <a:rPr lang="es-MX" dirty="0" smtClean="0"/>
              <a:t>Se procede a identificar los atributos en cada variable con el fin de eliminar datos que no hacen parte del proyecto</a:t>
            </a:r>
          </a:p>
          <a:p>
            <a:r>
              <a:rPr lang="es-MX" b="1" dirty="0" smtClean="0"/>
              <a:t>Fecha de Factura.</a:t>
            </a:r>
          </a:p>
          <a:p>
            <a:r>
              <a:rPr lang="es-MX" dirty="0" smtClean="0"/>
              <a:t>Uno de los parámetros de entrada para el reporte es la fecha de la factura, por consiguiente este campo será depurado con la información que es de interés en el proyecto</a:t>
            </a:r>
          </a:p>
          <a:p>
            <a:pPr lvl="2"/>
            <a:r>
              <a:rPr lang="es-MX" dirty="0" smtClean="0"/>
              <a:t>Para no detallar toda la limpieza se muestra un grafico de los campos eliminados</a:t>
            </a:r>
          </a:p>
          <a:p>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1858302004"/>
              </p:ext>
            </p:extLst>
          </p:nvPr>
        </p:nvGraphicFramePr>
        <p:xfrm>
          <a:off x="3001963" y="2444114"/>
          <a:ext cx="5605780" cy="1867535"/>
        </p:xfrm>
        <a:graphic>
          <a:graphicData uri="http://schemas.openxmlformats.org/drawingml/2006/table">
            <a:tbl>
              <a:tblPr firstRow="1" firstCol="1" bandRow="1">
                <a:tableStyleId>{5C22544A-7EE6-4342-B048-85BDC9FD1C3A}</a:tableStyleId>
              </a:tblPr>
              <a:tblGrid>
                <a:gridCol w="2802890">
                  <a:extLst>
                    <a:ext uri="{9D8B030D-6E8A-4147-A177-3AD203B41FA5}">
                      <a16:colId xmlns:a16="http://schemas.microsoft.com/office/drawing/2014/main" val="3532547677"/>
                    </a:ext>
                  </a:extLst>
                </a:gridCol>
                <a:gridCol w="2802890">
                  <a:extLst>
                    <a:ext uri="{9D8B030D-6E8A-4147-A177-3AD203B41FA5}">
                      <a16:colId xmlns:a16="http://schemas.microsoft.com/office/drawing/2014/main" val="3126795785"/>
                    </a:ext>
                  </a:extLst>
                </a:gridCol>
              </a:tblGrid>
              <a:tr h="0">
                <a:tc gridSpan="2">
                  <a:txBody>
                    <a:bodyPr/>
                    <a:lstStyle/>
                    <a:p>
                      <a:pPr algn="ctr">
                        <a:lnSpc>
                          <a:spcPct val="107000"/>
                        </a:lnSpc>
                        <a:spcAft>
                          <a:spcPts val="0"/>
                        </a:spcAft>
                      </a:pPr>
                      <a:r>
                        <a:rPr lang="es-MX" sz="2400" dirty="0">
                          <a:effectLst/>
                        </a:rPr>
                        <a:t>Campos eliminados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69157888"/>
                  </a:ext>
                </a:extLst>
              </a:tr>
              <a:tr h="0">
                <a:tc>
                  <a:txBody>
                    <a:bodyPr/>
                    <a:lstStyle/>
                    <a:p>
                      <a:pPr>
                        <a:lnSpc>
                          <a:spcPct val="107000"/>
                        </a:lnSpc>
                        <a:spcAft>
                          <a:spcPts val="0"/>
                        </a:spcAft>
                      </a:pPr>
                      <a:r>
                        <a:rPr lang="es-MX" sz="2400">
                          <a:effectLst/>
                        </a:rPr>
                        <a:t>N° pedido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400">
                          <a:effectLst/>
                        </a:rPr>
                        <a:t>Fecha Liberado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2710200"/>
                  </a:ext>
                </a:extLst>
              </a:tr>
              <a:tr h="0">
                <a:tc>
                  <a:txBody>
                    <a:bodyPr/>
                    <a:lstStyle/>
                    <a:p>
                      <a:pPr>
                        <a:lnSpc>
                          <a:spcPct val="107000"/>
                        </a:lnSpc>
                        <a:spcAft>
                          <a:spcPts val="0"/>
                        </a:spcAft>
                      </a:pPr>
                      <a:r>
                        <a:rPr lang="es-MX" sz="2400">
                          <a:effectLst/>
                        </a:rPr>
                        <a:t>Fecha de pedido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400">
                          <a:effectLst/>
                        </a:rPr>
                        <a:t>Valor Pedido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0391522"/>
                  </a:ext>
                </a:extLst>
              </a:tr>
              <a:tr h="0">
                <a:tc>
                  <a:txBody>
                    <a:bodyPr/>
                    <a:lstStyle/>
                    <a:p>
                      <a:pPr>
                        <a:lnSpc>
                          <a:spcPct val="107000"/>
                        </a:lnSpc>
                        <a:spcAft>
                          <a:spcPts val="0"/>
                        </a:spcAft>
                      </a:pPr>
                      <a:r>
                        <a:rPr lang="es-MX" sz="2400">
                          <a:effectLst/>
                        </a:rPr>
                        <a:t>Fecha Requerido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400">
                          <a:effectLst/>
                        </a:rPr>
                        <a:t>Estado Pedido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6766460"/>
                  </a:ext>
                </a:extLst>
              </a:tr>
              <a:tr h="0">
                <a:tc>
                  <a:txBody>
                    <a:bodyPr/>
                    <a:lstStyle/>
                    <a:p>
                      <a:pPr>
                        <a:lnSpc>
                          <a:spcPct val="107000"/>
                        </a:lnSpc>
                        <a:spcAft>
                          <a:spcPts val="0"/>
                        </a:spcAft>
                      </a:pPr>
                      <a:r>
                        <a:rPr lang="es-MX" sz="2400">
                          <a:effectLst/>
                        </a:rPr>
                        <a:t>Código Vendedor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400" dirty="0">
                          <a:effectLst/>
                        </a:rPr>
                        <a:t>Teléfono Cliente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3113782"/>
                  </a:ext>
                </a:extLst>
              </a:tr>
            </a:tbl>
          </a:graphicData>
        </a:graphic>
      </p:graphicFrame>
    </p:spTree>
    <p:extLst>
      <p:ext uri="{BB962C8B-B14F-4D97-AF65-F5344CB8AC3E}">
        <p14:creationId xmlns:p14="http://schemas.microsoft.com/office/powerpoint/2010/main" val="22791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Red Bayesiana satisfacción del cliente</a:t>
            </a:r>
            <a:endParaRPr lang="en-US" dirty="0"/>
          </a:p>
        </p:txBody>
      </p:sp>
      <p:pic>
        <p:nvPicPr>
          <p:cNvPr id="4" name="Marcador de contenido 3"/>
          <p:cNvPicPr>
            <a:picLocks noGrp="1" noChangeAspect="1"/>
          </p:cNvPicPr>
          <p:nvPr>
            <p:ph idx="1"/>
          </p:nvPr>
        </p:nvPicPr>
        <p:blipFill>
          <a:blip r:embed="rId2"/>
          <a:stretch>
            <a:fillRect/>
          </a:stretch>
        </p:blipFill>
        <p:spPr>
          <a:xfrm>
            <a:off x="2816269" y="1891347"/>
            <a:ext cx="6602051" cy="4024865"/>
          </a:xfrm>
          <a:prstGeom prst="rect">
            <a:avLst/>
          </a:prstGeom>
        </p:spPr>
      </p:pic>
    </p:spTree>
    <p:extLst>
      <p:ext uri="{BB962C8B-B14F-4D97-AF65-F5344CB8AC3E}">
        <p14:creationId xmlns:p14="http://schemas.microsoft.com/office/powerpoint/2010/main" val="1816336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Red Bayesiana satisfacción del cliente</a:t>
            </a:r>
            <a:endParaRPr lang="en-US" dirty="0"/>
          </a:p>
        </p:txBody>
      </p:sp>
      <p:pic>
        <p:nvPicPr>
          <p:cNvPr id="5" name="Marcador de contenido 4"/>
          <p:cNvPicPr>
            <a:picLocks noGrp="1" noChangeAspect="1"/>
          </p:cNvPicPr>
          <p:nvPr>
            <p:ph idx="1"/>
          </p:nvPr>
        </p:nvPicPr>
        <p:blipFill>
          <a:blip r:embed="rId2"/>
          <a:stretch>
            <a:fillRect/>
          </a:stretch>
        </p:blipFill>
        <p:spPr>
          <a:xfrm>
            <a:off x="1004033" y="1859938"/>
            <a:ext cx="6451148" cy="3961741"/>
          </a:xfrm>
          <a:prstGeom prst="rect">
            <a:avLst/>
          </a:prstGeom>
        </p:spPr>
      </p:pic>
      <p:pic>
        <p:nvPicPr>
          <p:cNvPr id="6" name="Imagen 5"/>
          <p:cNvPicPr>
            <a:picLocks noChangeAspect="1"/>
          </p:cNvPicPr>
          <p:nvPr/>
        </p:nvPicPr>
        <p:blipFill>
          <a:blip r:embed="rId3"/>
          <a:stretch>
            <a:fillRect/>
          </a:stretch>
        </p:blipFill>
        <p:spPr>
          <a:xfrm>
            <a:off x="7654122" y="1859938"/>
            <a:ext cx="3863675" cy="2690093"/>
          </a:xfrm>
          <a:prstGeom prst="rect">
            <a:avLst/>
          </a:prstGeom>
        </p:spPr>
      </p:pic>
    </p:spTree>
    <p:extLst>
      <p:ext uri="{BB962C8B-B14F-4D97-AF65-F5344CB8AC3E}">
        <p14:creationId xmlns:p14="http://schemas.microsoft.com/office/powerpoint/2010/main" val="2358719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Arbol</a:t>
            </a:r>
            <a:r>
              <a:rPr lang="es-MX" dirty="0" smtClean="0"/>
              <a:t> de decisión Cliente Vip</a:t>
            </a:r>
            <a:endParaRPr lang="en-US" dirty="0"/>
          </a:p>
        </p:txBody>
      </p:sp>
      <p:sp>
        <p:nvSpPr>
          <p:cNvPr id="3" name="Marcador de contenido 2"/>
          <p:cNvSpPr>
            <a:spLocks noGrp="1"/>
          </p:cNvSpPr>
          <p:nvPr>
            <p:ph idx="1"/>
          </p:nvPr>
        </p:nvSpPr>
        <p:spPr/>
        <p:txBody>
          <a:bodyPr/>
          <a:lstStyle/>
          <a:p>
            <a:endParaRPr lang="es-MX" dirty="0" smtClean="0"/>
          </a:p>
          <a:p>
            <a:endParaRPr lang="en-US" dirty="0"/>
          </a:p>
        </p:txBody>
      </p:sp>
      <p:pic>
        <p:nvPicPr>
          <p:cNvPr id="7" name="Imagen 6"/>
          <p:cNvPicPr>
            <a:picLocks noChangeAspect="1"/>
          </p:cNvPicPr>
          <p:nvPr/>
        </p:nvPicPr>
        <p:blipFill>
          <a:blip r:embed="rId2"/>
          <a:stretch>
            <a:fillRect/>
          </a:stretch>
        </p:blipFill>
        <p:spPr>
          <a:xfrm>
            <a:off x="3642147" y="274046"/>
            <a:ext cx="4907705" cy="6309907"/>
          </a:xfrm>
          <a:prstGeom prst="rect">
            <a:avLst/>
          </a:prstGeom>
        </p:spPr>
      </p:pic>
    </p:spTree>
    <p:extLst>
      <p:ext uri="{BB962C8B-B14F-4D97-AF65-F5344CB8AC3E}">
        <p14:creationId xmlns:p14="http://schemas.microsoft.com/office/powerpoint/2010/main" val="328559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smtClean="0"/>
              <a:t>La información de este árbol se puede obtener siguiendo cada una de las ramas desde el nodo origen (VIP) hasta cualquier rama del árbol, por ejemplo, la clasificación muestra que el 98,7% de los clientes VIP generaron una utilidad operativa individual superior a $12 millones y están ubicados en los segmentos de: Confecciones Femenina y Masculina, comercio mayorista MP y grandes Superficies.</a:t>
            </a:r>
          </a:p>
          <a:p>
            <a:r>
              <a:rPr lang="es-MX" dirty="0" smtClean="0"/>
              <a:t>Muestra de otra </a:t>
            </a:r>
            <a:r>
              <a:rPr lang="es-MX" dirty="0" err="1" smtClean="0"/>
              <a:t>itecacion</a:t>
            </a:r>
            <a:endParaRPr lang="en-US" dirty="0"/>
          </a:p>
        </p:txBody>
      </p:sp>
      <p:pic>
        <p:nvPicPr>
          <p:cNvPr id="4" name="Imagen 3"/>
          <p:cNvPicPr>
            <a:picLocks noChangeAspect="1"/>
          </p:cNvPicPr>
          <p:nvPr/>
        </p:nvPicPr>
        <p:blipFill>
          <a:blip r:embed="rId2"/>
          <a:stretch>
            <a:fillRect/>
          </a:stretch>
        </p:blipFill>
        <p:spPr>
          <a:xfrm>
            <a:off x="2739099" y="315960"/>
            <a:ext cx="6713802" cy="6226080"/>
          </a:xfrm>
          <a:prstGeom prst="rect">
            <a:avLst/>
          </a:prstGeom>
        </p:spPr>
      </p:pic>
    </p:spTree>
    <p:extLst>
      <p:ext uri="{BB962C8B-B14F-4D97-AF65-F5344CB8AC3E}">
        <p14:creationId xmlns:p14="http://schemas.microsoft.com/office/powerpoint/2010/main" val="399617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n-US" dirty="0"/>
          </a:p>
        </p:txBody>
      </p:sp>
      <p:sp>
        <p:nvSpPr>
          <p:cNvPr id="3" name="Marcador de contenido 2"/>
          <p:cNvSpPr>
            <a:spLocks noGrp="1"/>
          </p:cNvSpPr>
          <p:nvPr>
            <p:ph idx="1"/>
          </p:nvPr>
        </p:nvSpPr>
        <p:spPr/>
        <p:txBody>
          <a:bodyPr>
            <a:normAutofit fontScale="92500" lnSpcReduction="20000"/>
          </a:bodyPr>
          <a:lstStyle/>
          <a:p>
            <a:r>
              <a:rPr lang="es-MX" dirty="0" smtClean="0"/>
              <a:t>Uribe, </a:t>
            </a:r>
            <a:r>
              <a:rPr lang="es-MX" dirty="0" err="1" smtClean="0"/>
              <a:t>Ivan</a:t>
            </a:r>
            <a:r>
              <a:rPr lang="es-MX" dirty="0" smtClean="0"/>
              <a:t>: </a:t>
            </a:r>
            <a:r>
              <a:rPr lang="es-MX" dirty="0" err="1" smtClean="0"/>
              <a:t>Jimenez</a:t>
            </a:r>
            <a:r>
              <a:rPr lang="es-MX" dirty="0" smtClean="0"/>
              <a:t>, </a:t>
            </a:r>
            <a:r>
              <a:rPr lang="es-MX" dirty="0" err="1" smtClean="0"/>
              <a:t>Clauia</a:t>
            </a:r>
            <a:r>
              <a:rPr lang="es-MX" dirty="0" smtClean="0"/>
              <a:t>. Hacia una metodología para la selección de técnicas de depuración de datos. Revista avances en sistemas e información, Vol. 6 N° 1(2009).</a:t>
            </a:r>
          </a:p>
          <a:p>
            <a:r>
              <a:rPr lang="es-MX" dirty="0" smtClean="0"/>
              <a:t>D. </a:t>
            </a:r>
            <a:r>
              <a:rPr lang="es-MX" dirty="0" err="1" smtClean="0"/>
              <a:t>Bowersox</a:t>
            </a:r>
            <a:r>
              <a:rPr lang="es-MX" dirty="0" smtClean="0"/>
              <a:t>, D. </a:t>
            </a:r>
            <a:r>
              <a:rPr lang="es-MX" dirty="0" err="1" smtClean="0"/>
              <a:t>Closs</a:t>
            </a:r>
            <a:r>
              <a:rPr lang="es-MX" dirty="0" smtClean="0"/>
              <a:t>, M. Cooper. Administración y logística y distribución física. McGraw Hill, 1998.</a:t>
            </a:r>
          </a:p>
          <a:p>
            <a:r>
              <a:rPr lang="es-MX" dirty="0" err="1" smtClean="0"/>
              <a:t>Resvista</a:t>
            </a:r>
            <a:r>
              <a:rPr lang="es-MX" dirty="0" smtClean="0"/>
              <a:t> semana “El gran Santander” </a:t>
            </a:r>
            <a:r>
              <a:rPr lang="es-MX" dirty="0" err="1" smtClean="0"/>
              <a:t>Bogota</a:t>
            </a:r>
            <a:r>
              <a:rPr lang="es-MX" dirty="0" smtClean="0"/>
              <a:t> D.C Diciembre, 2010 ISSN 01214839</a:t>
            </a:r>
          </a:p>
          <a:p>
            <a:r>
              <a:rPr lang="es-MX" dirty="0" err="1" smtClean="0"/>
              <a:t>Sissa</a:t>
            </a:r>
            <a:r>
              <a:rPr lang="es-MX" dirty="0" smtClean="0"/>
              <a:t> </a:t>
            </a:r>
            <a:r>
              <a:rPr lang="es-MX" dirty="0" err="1" smtClean="0"/>
              <a:t>Gomez</a:t>
            </a:r>
            <a:r>
              <a:rPr lang="es-MX" dirty="0" smtClean="0"/>
              <a:t>, Claudia </a:t>
            </a:r>
            <a:r>
              <a:rPr lang="es-MX" dirty="0" err="1" smtClean="0"/>
              <a:t>Johannay</a:t>
            </a:r>
            <a:r>
              <a:rPr lang="es-MX" dirty="0" smtClean="0"/>
              <a:t> Cadena </a:t>
            </a:r>
            <a:r>
              <a:rPr lang="es-MX" dirty="0" err="1" smtClean="0"/>
              <a:t>Hernadez</a:t>
            </a:r>
            <a:r>
              <a:rPr lang="es-MX" dirty="0" smtClean="0"/>
              <a:t>, </a:t>
            </a:r>
            <a:r>
              <a:rPr lang="es-MX" dirty="0" err="1" smtClean="0"/>
              <a:t>Julian</a:t>
            </a:r>
            <a:r>
              <a:rPr lang="es-MX" dirty="0" smtClean="0"/>
              <a:t> </a:t>
            </a:r>
            <a:r>
              <a:rPr lang="es-MX" dirty="0" err="1" smtClean="0"/>
              <a:t>Andres</a:t>
            </a:r>
            <a:r>
              <a:rPr lang="es-MX" dirty="0" smtClean="0"/>
              <a:t>. Mejoramiento del sistema logístico para aumento del nivel de servicio de COMERTEX S.A. trabajo de grado ingeniero industrial. Bucaramanga. Universidad industrial de Santander. Facultad de ingeniería y estudios empresariales 2010. </a:t>
            </a:r>
            <a:endParaRPr lang="en-US" dirty="0"/>
          </a:p>
        </p:txBody>
      </p:sp>
    </p:spTree>
    <p:extLst>
      <p:ext uri="{BB962C8B-B14F-4D97-AF65-F5344CB8AC3E}">
        <p14:creationId xmlns:p14="http://schemas.microsoft.com/office/powerpoint/2010/main" val="3855228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Perspectiva financiera</a:t>
            </a:r>
            <a:endParaRPr lang="en-US" dirty="0"/>
          </a:p>
        </p:txBody>
      </p:sp>
      <p:pic>
        <p:nvPicPr>
          <p:cNvPr id="4" name="Marcador de contenido 3"/>
          <p:cNvPicPr>
            <a:picLocks noGrp="1" noChangeAspect="1"/>
          </p:cNvPicPr>
          <p:nvPr>
            <p:ph idx="1"/>
          </p:nvPr>
        </p:nvPicPr>
        <p:blipFill>
          <a:blip r:embed="rId2"/>
          <a:stretch>
            <a:fillRect/>
          </a:stretch>
        </p:blipFill>
        <p:spPr>
          <a:xfrm>
            <a:off x="2251522" y="709133"/>
            <a:ext cx="8188589" cy="5246823"/>
          </a:xfrm>
          <a:prstGeom prst="rect">
            <a:avLst/>
          </a:prstGeom>
        </p:spPr>
      </p:pic>
    </p:spTree>
    <p:extLst>
      <p:ext uri="{BB962C8B-B14F-4D97-AF65-F5344CB8AC3E}">
        <p14:creationId xmlns:p14="http://schemas.microsoft.com/office/powerpoint/2010/main" val="189813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Perspectiva clientes</a:t>
            </a:r>
            <a:endParaRPr lang="en-US" dirty="0"/>
          </a:p>
        </p:txBody>
      </p:sp>
      <p:pic>
        <p:nvPicPr>
          <p:cNvPr id="4" name="Marcador de contenido 3"/>
          <p:cNvPicPr>
            <a:picLocks noGrp="1" noChangeAspect="1"/>
          </p:cNvPicPr>
          <p:nvPr>
            <p:ph idx="1"/>
          </p:nvPr>
        </p:nvPicPr>
        <p:blipFill>
          <a:blip r:embed="rId2"/>
          <a:stretch>
            <a:fillRect/>
          </a:stretch>
        </p:blipFill>
        <p:spPr>
          <a:xfrm>
            <a:off x="1006788" y="2248645"/>
            <a:ext cx="10341731" cy="1425429"/>
          </a:xfrm>
          <a:prstGeom prst="rect">
            <a:avLst/>
          </a:prstGeom>
        </p:spPr>
      </p:pic>
    </p:spTree>
    <p:extLst>
      <p:ext uri="{BB962C8B-B14F-4D97-AF65-F5344CB8AC3E}">
        <p14:creationId xmlns:p14="http://schemas.microsoft.com/office/powerpoint/2010/main" val="2262831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Perspectiva procesos internos</a:t>
            </a:r>
            <a:endParaRPr lang="en-US" dirty="0"/>
          </a:p>
        </p:txBody>
      </p:sp>
      <p:pic>
        <p:nvPicPr>
          <p:cNvPr id="4" name="Marcador de contenido 3"/>
          <p:cNvPicPr>
            <a:picLocks noGrp="1" noChangeAspect="1"/>
          </p:cNvPicPr>
          <p:nvPr>
            <p:ph idx="1"/>
          </p:nvPr>
        </p:nvPicPr>
        <p:blipFill rotWithShape="1">
          <a:blip r:embed="rId2"/>
          <a:srcRect t="3375"/>
          <a:stretch/>
        </p:blipFill>
        <p:spPr>
          <a:xfrm>
            <a:off x="722892" y="1828799"/>
            <a:ext cx="10719465" cy="3226324"/>
          </a:xfrm>
          <a:prstGeom prst="rect">
            <a:avLst/>
          </a:prstGeom>
        </p:spPr>
      </p:pic>
    </p:spTree>
    <p:extLst>
      <p:ext uri="{BB962C8B-B14F-4D97-AF65-F5344CB8AC3E}">
        <p14:creationId xmlns:p14="http://schemas.microsoft.com/office/powerpoint/2010/main" val="41985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Perspectiva aprendizaje y desarrollo	</a:t>
            </a:r>
            <a:endParaRPr lang="en-US" dirty="0"/>
          </a:p>
        </p:txBody>
      </p:sp>
      <p:pic>
        <p:nvPicPr>
          <p:cNvPr id="4" name="Marcador de contenido 3"/>
          <p:cNvPicPr>
            <a:picLocks noGrp="1" noChangeAspect="1"/>
          </p:cNvPicPr>
          <p:nvPr>
            <p:ph idx="1"/>
          </p:nvPr>
        </p:nvPicPr>
        <p:blipFill>
          <a:blip r:embed="rId2"/>
          <a:stretch>
            <a:fillRect/>
          </a:stretch>
        </p:blipFill>
        <p:spPr>
          <a:xfrm>
            <a:off x="1726270" y="2298261"/>
            <a:ext cx="8749449" cy="1705328"/>
          </a:xfrm>
          <a:prstGeom prst="rect">
            <a:avLst/>
          </a:prstGeom>
        </p:spPr>
      </p:pic>
    </p:spTree>
    <p:extLst>
      <p:ext uri="{BB962C8B-B14F-4D97-AF65-F5344CB8AC3E}">
        <p14:creationId xmlns:p14="http://schemas.microsoft.com/office/powerpoint/2010/main" val="3779392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a:t>
            </a:r>
            <a:r>
              <a:rPr lang="es-MX" dirty="0" err="1" smtClean="0"/>
              <a:t>codigos</a:t>
            </a:r>
            <a:endParaRPr lang="en-US" dirty="0"/>
          </a:p>
        </p:txBody>
      </p:sp>
      <p:sp>
        <p:nvSpPr>
          <p:cNvPr id="3" name="Marcador de contenido 2"/>
          <p:cNvSpPr>
            <a:spLocks noGrp="1"/>
          </p:cNvSpPr>
          <p:nvPr>
            <p:ph idx="1"/>
          </p:nvPr>
        </p:nvSpPr>
        <p:spPr/>
        <p:txBody>
          <a:bodyPr/>
          <a:lstStyle/>
          <a:p>
            <a:pPr lvl="1"/>
            <a:r>
              <a:rPr lang="es-ES_tradnl" dirty="0"/>
              <a:t>Un ejemplo de MIP</a:t>
            </a:r>
            <a:endParaRPr lang="en-US" dirty="0"/>
          </a:p>
          <a:p>
            <a:pPr lvl="1"/>
            <a:r>
              <a:rPr lang="es-ES_tradnl" dirty="0"/>
              <a:t>Un ejemplo de una simulación discreta</a:t>
            </a:r>
            <a:endParaRPr lang="en-US" dirty="0"/>
          </a:p>
          <a:p>
            <a:pPr lvl="1"/>
            <a:r>
              <a:rPr lang="es-ES_tradnl"/>
              <a:t>Un ejemplo de Control de Procesos</a:t>
            </a:r>
            <a:endParaRPr lang="en-US" dirty="0"/>
          </a:p>
        </p:txBody>
      </p:sp>
    </p:spTree>
    <p:extLst>
      <p:ext uri="{BB962C8B-B14F-4D97-AF65-F5344CB8AC3E}">
        <p14:creationId xmlns:p14="http://schemas.microsoft.com/office/powerpoint/2010/main" val="4230293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Articulo</a:t>
            </a:r>
            <a:endParaRPr lang="en-US" dirty="0"/>
          </a:p>
        </p:txBody>
      </p:sp>
      <p:sp>
        <p:nvSpPr>
          <p:cNvPr id="3" name="Marcador de contenido 2"/>
          <p:cNvSpPr>
            <a:spLocks noGrp="1"/>
          </p:cNvSpPr>
          <p:nvPr>
            <p:ph idx="1"/>
          </p:nvPr>
        </p:nvSpPr>
        <p:spPr/>
        <p:txBody>
          <a:bodyPr/>
          <a:lstStyle/>
          <a:p>
            <a:pPr marL="0" indent="0">
              <a:buNone/>
            </a:pPr>
            <a:r>
              <a:rPr lang="es-ES_tradnl" dirty="0" smtClean="0"/>
              <a:t>Clasificación de Clientes Mediante Técnicas de minería de datos Empresa COMERTEX S.A.</a:t>
            </a:r>
          </a:p>
        </p:txBody>
      </p:sp>
    </p:spTree>
    <p:extLst>
      <p:ext uri="{BB962C8B-B14F-4D97-AF65-F5344CB8AC3E}">
        <p14:creationId xmlns:p14="http://schemas.microsoft.com/office/powerpoint/2010/main" val="3969134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Problema</a:t>
            </a:r>
            <a:endParaRPr lang="en-US" dirty="0"/>
          </a:p>
        </p:txBody>
      </p:sp>
      <p:sp>
        <p:nvSpPr>
          <p:cNvPr id="3" name="Marcador de contenido 2"/>
          <p:cNvSpPr>
            <a:spLocks noGrp="1"/>
          </p:cNvSpPr>
          <p:nvPr>
            <p:ph idx="1"/>
          </p:nvPr>
        </p:nvSpPr>
        <p:spPr>
          <a:xfrm>
            <a:off x="1141412" y="1804642"/>
            <a:ext cx="10515129" cy="4159551"/>
          </a:xfrm>
        </p:spPr>
        <p:txBody>
          <a:bodyPr>
            <a:normAutofit fontScale="92500" lnSpcReduction="10000"/>
          </a:bodyPr>
          <a:lstStyle/>
          <a:p>
            <a:r>
              <a:rPr lang="es-MX" dirty="0" smtClean="0"/>
              <a:t>COMERTEX S.A. identifico que sus clientes se diferencian altamente en la compra según el objeto social que desempeñan; en este sentido, busca entender a los clientes y su comportamiento para ser mas asertivos en la toma de decisiones relacionadas con la gestión de los clientes y en la forma en como se deben atender sus necesidades.</a:t>
            </a:r>
          </a:p>
          <a:p>
            <a:r>
              <a:rPr lang="es-MX" dirty="0" smtClean="0"/>
              <a:t>La información en cualquier organización reduce la incertidumbre sobre algún aspecto de la realidad y, por tanto, permite tomar buenas decisiones y aprovechar las oportunidades de “Negocio”. Esta información pretende generar conocimiento a partir de experiencias reales de adaptación de modelos y replicas de análisis de </a:t>
            </a:r>
            <a:r>
              <a:rPr lang="es-MX" dirty="0" err="1" smtClean="0"/>
              <a:t>cluster</a:t>
            </a:r>
            <a:r>
              <a:rPr lang="es-MX" dirty="0" smtClean="0"/>
              <a:t>, arboles de decisión y redes bayesianas para la re-clasificación de los clientes de COMERTEX S.A. a partir de los segmentos que actualmente se considera.</a:t>
            </a:r>
            <a:endParaRPr lang="en-US" dirty="0"/>
          </a:p>
        </p:txBody>
      </p:sp>
    </p:spTree>
    <p:extLst>
      <p:ext uri="{BB962C8B-B14F-4D97-AF65-F5344CB8AC3E}">
        <p14:creationId xmlns:p14="http://schemas.microsoft.com/office/powerpoint/2010/main" val="24844134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410</TotalTime>
  <Words>930</Words>
  <Application>Microsoft Office PowerPoint</Application>
  <PresentationFormat>Panorámica</PresentationFormat>
  <Paragraphs>88</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Times New Roman</vt:lpstr>
      <vt:lpstr>Trebuchet MS</vt:lpstr>
      <vt:lpstr>Tw Cen MT</vt:lpstr>
      <vt:lpstr>Circuito</vt:lpstr>
      <vt:lpstr>IBP</vt:lpstr>
      <vt:lpstr>Propuesta IBP</vt:lpstr>
      <vt:lpstr>Perspectiva financiera</vt:lpstr>
      <vt:lpstr>Perspectiva clientes</vt:lpstr>
      <vt:lpstr>Perspectiva procesos internos</vt:lpstr>
      <vt:lpstr>Perspectiva aprendizaje y desarrollo </vt:lpstr>
      <vt:lpstr>Ejemplos codigos</vt:lpstr>
      <vt:lpstr>Articulo</vt:lpstr>
      <vt:lpstr>Problema</vt:lpstr>
      <vt:lpstr>Project Charter</vt:lpstr>
      <vt:lpstr>Gantt Chart</vt:lpstr>
      <vt:lpstr>Presentación de PowerPoint</vt:lpstr>
      <vt:lpstr>Arquitectura de datos</vt:lpstr>
      <vt:lpstr>Red Construida</vt:lpstr>
      <vt:lpstr>Las probabilidades condicionales</vt:lpstr>
      <vt:lpstr>Presentación de PowerPoint</vt:lpstr>
      <vt:lpstr>Arboles de decisión(Cart classification and regression trees)</vt:lpstr>
      <vt:lpstr>Presentación de PowerPoint</vt:lpstr>
      <vt:lpstr>Selección, limpieza y trasformación</vt:lpstr>
      <vt:lpstr>Selección, limpieza y trasformación</vt:lpstr>
      <vt:lpstr>Red Bayesiana satisfacción del cliente</vt:lpstr>
      <vt:lpstr>Red Bayesiana satisfacción del cliente</vt:lpstr>
      <vt:lpstr>Arbol de decisión Cliente Vip</vt:lpstr>
      <vt:lpstr>Presentación de PowerPoint</vt:lpstr>
      <vt:lpstr>Referencias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Franz Sandi</dc:creator>
  <cp:lastModifiedBy>Franz Sandi</cp:lastModifiedBy>
  <cp:revision>15</cp:revision>
  <dcterms:created xsi:type="dcterms:W3CDTF">2020-01-06T02:24:33Z</dcterms:created>
  <dcterms:modified xsi:type="dcterms:W3CDTF">2020-01-06T09:14:38Z</dcterms:modified>
</cp:coreProperties>
</file>