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87" r:id="rId3"/>
    <p:sldId id="257" r:id="rId4"/>
    <p:sldId id="288" r:id="rId5"/>
    <p:sldId id="289" r:id="rId6"/>
    <p:sldId id="258" r:id="rId7"/>
    <p:sldId id="292" r:id="rId8"/>
    <p:sldId id="291" r:id="rId9"/>
  </p:sldIdLst>
  <p:sldSz cx="9144000" cy="5143500" type="screen16x9"/>
  <p:notesSz cx="6858000" cy="9144000"/>
  <p:embeddedFontLst>
    <p:embeddedFont>
      <p:font typeface="Dosis" panose="020B0604020202020204" charset="0"/>
      <p:regular r:id="rId11"/>
      <p:bold r:id="rId12"/>
    </p:embeddedFont>
    <p:embeddedFont>
      <p:font typeface="Robo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783CA3-BE23-4D98-B2A0-96A8EBFD1FB0}">
  <a:tblStyle styleId="{9A783CA3-BE23-4D98-B2A0-96A8EBFD1F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2017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426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6795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75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8286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43" name="Google Shape;43;p6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95" name="Google Shape;95;p1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1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01" name="Google Shape;101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 EVALUATION</a:t>
            </a:r>
            <a:endParaRPr dirty="0"/>
          </a:p>
        </p:txBody>
      </p:sp>
      <p:sp>
        <p:nvSpPr>
          <p:cNvPr id="3" name="Google Shape;109;p13">
            <a:extLst>
              <a:ext uri="{FF2B5EF4-FFF2-40B4-BE49-F238E27FC236}">
                <a16:creationId xmlns:a16="http://schemas.microsoft.com/office/drawing/2014/main" id="{EEE8C73B-A0F6-496D-A3F4-BB4D72421A11}"/>
              </a:ext>
            </a:extLst>
          </p:cNvPr>
          <p:cNvSpPr txBox="1">
            <a:spLocks/>
          </p:cNvSpPr>
          <p:nvPr/>
        </p:nvSpPr>
        <p:spPr>
          <a:xfrm>
            <a:off x="1028475" y="3862448"/>
            <a:ext cx="5238600" cy="315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sz="1200" dirty="0"/>
              <a:t>Using Self-organizing Feature Map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34DA0A9-6549-4045-8333-09B575ECEDB7}"/>
              </a:ext>
            </a:extLst>
          </p:cNvPr>
          <p:cNvSpPr/>
          <p:nvPr/>
        </p:nvSpPr>
        <p:spPr>
          <a:xfrm>
            <a:off x="3675992" y="4172590"/>
            <a:ext cx="4487297" cy="3503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Google Shape;164;p1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7" name="Graphic 6" descr="Seat Belt with solid fill">
            <a:extLst>
              <a:ext uri="{FF2B5EF4-FFF2-40B4-BE49-F238E27FC236}">
                <a16:creationId xmlns:a16="http://schemas.microsoft.com/office/drawing/2014/main" id="{704E500E-5F7A-48BD-AAEC-F8B07FBB87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74394" y="2099226"/>
            <a:ext cx="914400" cy="914400"/>
          </a:xfrm>
          <a:prstGeom prst="rect">
            <a:avLst/>
          </a:prstGeom>
        </p:spPr>
      </p:pic>
      <p:pic>
        <p:nvPicPr>
          <p:cNvPr id="9" name="Graphic 8" descr="Suitcase with solid fill">
            <a:extLst>
              <a:ext uri="{FF2B5EF4-FFF2-40B4-BE49-F238E27FC236}">
                <a16:creationId xmlns:a16="http://schemas.microsoft.com/office/drawing/2014/main" id="{35AF4CA0-329D-49D6-8449-0A3027C019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70862" y="2099226"/>
            <a:ext cx="914400" cy="914400"/>
          </a:xfrm>
          <a:prstGeom prst="rect">
            <a:avLst/>
          </a:prstGeom>
        </p:spPr>
      </p:pic>
      <p:pic>
        <p:nvPicPr>
          <p:cNvPr id="11" name="Graphic 10" descr="Group with solid fill">
            <a:extLst>
              <a:ext uri="{FF2B5EF4-FFF2-40B4-BE49-F238E27FC236}">
                <a16:creationId xmlns:a16="http://schemas.microsoft.com/office/drawing/2014/main" id="{F289B823-5CDF-4BFF-A224-BBDA7B0680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70813" y="2099226"/>
            <a:ext cx="914400" cy="914400"/>
          </a:xfrm>
          <a:prstGeom prst="rect">
            <a:avLst/>
          </a:prstGeom>
        </p:spPr>
      </p:pic>
      <p:pic>
        <p:nvPicPr>
          <p:cNvPr id="13" name="Graphic 12" descr="Door Open with solid fill">
            <a:extLst>
              <a:ext uri="{FF2B5EF4-FFF2-40B4-BE49-F238E27FC236}">
                <a16:creationId xmlns:a16="http://schemas.microsoft.com/office/drawing/2014/main" id="{6D812949-FDF8-4F42-996B-E17DB98203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74394" y="731700"/>
            <a:ext cx="914400" cy="914400"/>
          </a:xfrm>
          <a:prstGeom prst="rect">
            <a:avLst/>
          </a:prstGeom>
        </p:spPr>
      </p:pic>
      <p:pic>
        <p:nvPicPr>
          <p:cNvPr id="15" name="Graphic 14" descr="Tools with solid fill">
            <a:extLst>
              <a:ext uri="{FF2B5EF4-FFF2-40B4-BE49-F238E27FC236}">
                <a16:creationId xmlns:a16="http://schemas.microsoft.com/office/drawing/2014/main" id="{09F2D487-7514-4673-8AE0-55057020000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76041" y="731700"/>
            <a:ext cx="914400" cy="914400"/>
          </a:xfrm>
          <a:prstGeom prst="rect">
            <a:avLst/>
          </a:prstGeom>
        </p:spPr>
      </p:pic>
      <p:pic>
        <p:nvPicPr>
          <p:cNvPr id="17" name="Graphic 16" descr="Money with solid fill">
            <a:extLst>
              <a:ext uri="{FF2B5EF4-FFF2-40B4-BE49-F238E27FC236}">
                <a16:creationId xmlns:a16="http://schemas.microsoft.com/office/drawing/2014/main" id="{890B6D68-FE15-434B-87CE-7885DD7440D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75992" y="731700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08F5590-28D6-4DB6-8761-17207FD4C9A0}"/>
              </a:ext>
            </a:extLst>
          </p:cNvPr>
          <p:cNvSpPr txBox="1"/>
          <p:nvPr/>
        </p:nvSpPr>
        <p:spPr>
          <a:xfrm>
            <a:off x="3836476" y="1587135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  <a:latin typeface="Roboto" panose="020B0604020202020204" charset="0"/>
                <a:ea typeface="Roboto" panose="020B0604020202020204" charset="0"/>
              </a:rPr>
              <a:t>Price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4D716C-78AE-40EE-BF11-C814C5F81448}"/>
              </a:ext>
            </a:extLst>
          </p:cNvPr>
          <p:cNvSpPr txBox="1"/>
          <p:nvPr/>
        </p:nvSpPr>
        <p:spPr>
          <a:xfrm>
            <a:off x="5222337" y="1581799"/>
            <a:ext cx="1221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  <a:latin typeface="Roboto" panose="020B0604020202020204" charset="0"/>
                <a:ea typeface="Roboto" panose="020B0604020202020204" charset="0"/>
              </a:rPr>
              <a:t>Maintenance</a:t>
            </a:r>
          </a:p>
          <a:p>
            <a:pPr algn="ctr"/>
            <a:r>
              <a:rPr lang="en-US" dirty="0">
                <a:solidFill>
                  <a:schemeClr val="accent3"/>
                </a:solidFill>
                <a:latin typeface="Roboto" panose="020B0604020202020204" charset="0"/>
                <a:ea typeface="Roboto" panose="020B0604020202020204" charset="0"/>
              </a:rPr>
              <a:t>Cost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253F62-5540-4652-B199-BEDDCA79CCF8}"/>
              </a:ext>
            </a:extLst>
          </p:cNvPr>
          <p:cNvSpPr txBox="1"/>
          <p:nvPr/>
        </p:nvSpPr>
        <p:spPr>
          <a:xfrm>
            <a:off x="7201215" y="1581798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  <a:latin typeface="Roboto" panose="020B0604020202020204" charset="0"/>
                <a:ea typeface="Roboto" panose="020B0604020202020204" charset="0"/>
              </a:rPr>
              <a:t>Doors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3F91B3-A7BA-49B5-A3A4-8EC66C22E46B}"/>
              </a:ext>
            </a:extLst>
          </p:cNvPr>
          <p:cNvSpPr txBox="1"/>
          <p:nvPr/>
        </p:nvSpPr>
        <p:spPr>
          <a:xfrm>
            <a:off x="3565198" y="2950869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  <a:latin typeface="Roboto" panose="020B0604020202020204" charset="0"/>
                <a:ea typeface="Roboto" panose="020B0604020202020204" charset="0"/>
              </a:rPr>
              <a:t>Passengers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BEE846-0CE1-416C-9D83-BE3A2E780348}"/>
              </a:ext>
            </a:extLst>
          </p:cNvPr>
          <p:cNvSpPr txBox="1"/>
          <p:nvPr/>
        </p:nvSpPr>
        <p:spPr>
          <a:xfrm>
            <a:off x="5409701" y="2950870"/>
            <a:ext cx="875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  <a:latin typeface="Roboto" panose="020B0604020202020204" charset="0"/>
                <a:ea typeface="Roboto" panose="020B0604020202020204" charset="0"/>
              </a:rPr>
              <a:t>Luggage</a:t>
            </a:r>
          </a:p>
          <a:p>
            <a:pPr algn="ctr"/>
            <a:r>
              <a:rPr lang="en-US" dirty="0">
                <a:solidFill>
                  <a:schemeClr val="accent3"/>
                </a:solidFill>
                <a:latin typeface="Roboto" panose="020B0604020202020204" charset="0"/>
                <a:ea typeface="Roboto" panose="020B0604020202020204" charset="0"/>
              </a:rPr>
              <a:t>Capacity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C8F3C8-DFF8-45BA-8882-841018907042}"/>
              </a:ext>
            </a:extLst>
          </p:cNvPr>
          <p:cNvSpPr txBox="1"/>
          <p:nvPr/>
        </p:nvSpPr>
        <p:spPr>
          <a:xfrm>
            <a:off x="7294003" y="2950870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  <a:latin typeface="Roboto" panose="020B0604020202020204" charset="0"/>
                <a:ea typeface="Roboto" panose="020B0604020202020204" charset="0"/>
              </a:rPr>
              <a:t>Safety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F3BAC6-D1C5-4B69-AC8D-0FA5AB3AEF8E}"/>
              </a:ext>
            </a:extLst>
          </p:cNvPr>
          <p:cNvSpPr txBox="1"/>
          <p:nvPr/>
        </p:nvSpPr>
        <p:spPr>
          <a:xfrm>
            <a:off x="3799691" y="4193866"/>
            <a:ext cx="1011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Roboto" panose="020B0604020202020204" charset="0"/>
                <a:ea typeface="Roboto" panose="020B0604020202020204" charset="0"/>
              </a:rPr>
              <a:t>Very Good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D8608AB-9B76-479E-92DB-0824C51D7C49}"/>
              </a:ext>
            </a:extLst>
          </p:cNvPr>
          <p:cNvSpPr txBox="1"/>
          <p:nvPr/>
        </p:nvSpPr>
        <p:spPr>
          <a:xfrm>
            <a:off x="4937257" y="4193865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Roboto" panose="020B0604020202020204" charset="0"/>
                <a:ea typeface="Roboto" panose="020B0604020202020204" charset="0"/>
              </a:rPr>
              <a:t>Good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41BE06-EF31-4369-B5C2-69A27A6C073C}"/>
              </a:ext>
            </a:extLst>
          </p:cNvPr>
          <p:cNvSpPr txBox="1"/>
          <p:nvPr/>
        </p:nvSpPr>
        <p:spPr>
          <a:xfrm>
            <a:off x="5675675" y="420396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Roboto" panose="020B0604020202020204" charset="0"/>
                <a:ea typeface="Roboto" panose="020B0604020202020204" charset="0"/>
              </a:rPr>
              <a:t>Acceptable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EFDE92-6498-46A9-8DEE-44FBE9ECACC6}"/>
              </a:ext>
            </a:extLst>
          </p:cNvPr>
          <p:cNvSpPr txBox="1"/>
          <p:nvPr/>
        </p:nvSpPr>
        <p:spPr>
          <a:xfrm>
            <a:off x="6883773" y="4193864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Unacceptable</a:t>
            </a:r>
          </a:p>
        </p:txBody>
      </p:sp>
      <p:pic>
        <p:nvPicPr>
          <p:cNvPr id="21" name="Graphic 20" descr="Convertible with solid fill">
            <a:extLst>
              <a:ext uri="{FF2B5EF4-FFF2-40B4-BE49-F238E27FC236}">
                <a16:creationId xmlns:a16="http://schemas.microsoft.com/office/drawing/2014/main" id="{23673495-AE42-4143-869E-5D45B8C3ED5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flipH="1">
            <a:off x="5759649" y="3565797"/>
            <a:ext cx="914400" cy="914400"/>
          </a:xfrm>
          <a:prstGeom prst="rect">
            <a:avLst/>
          </a:prstGeom>
        </p:spPr>
      </p:pic>
      <p:pic>
        <p:nvPicPr>
          <p:cNvPr id="23" name="Graphic 22" descr="Question Mark with solid fill">
            <a:extLst>
              <a:ext uri="{FF2B5EF4-FFF2-40B4-BE49-F238E27FC236}">
                <a16:creationId xmlns:a16="http://schemas.microsoft.com/office/drawing/2014/main" id="{9792BD0B-090B-4BC0-AF16-F8FA6268926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-438361" y="209922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2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Set</a:t>
            </a:r>
            <a:endParaRPr dirty="0"/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3" name="Google Shape;123;p15">
            <a:extLst>
              <a:ext uri="{FF2B5EF4-FFF2-40B4-BE49-F238E27FC236}">
                <a16:creationId xmlns:a16="http://schemas.microsoft.com/office/drawing/2014/main" id="{1946C475-072A-4434-810B-06C5425D37B6}"/>
              </a:ext>
            </a:extLst>
          </p:cNvPr>
          <p:cNvSpPr txBox="1">
            <a:spLocks/>
          </p:cNvSpPr>
          <p:nvPr/>
        </p:nvSpPr>
        <p:spPr>
          <a:xfrm>
            <a:off x="1334336" y="1021950"/>
            <a:ext cx="3550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sz="3000" dirty="0">
                <a:solidFill>
                  <a:srgbClr val="FF8700"/>
                </a:solidFill>
              </a:rPr>
              <a:t>Car Evaluation Data Set</a:t>
            </a:r>
          </a:p>
        </p:txBody>
      </p:sp>
      <p:sp>
        <p:nvSpPr>
          <p:cNvPr id="16" name="Google Shape;144;p18">
            <a:extLst>
              <a:ext uri="{FF2B5EF4-FFF2-40B4-BE49-F238E27FC236}">
                <a16:creationId xmlns:a16="http://schemas.microsoft.com/office/drawing/2014/main" id="{775B75E8-4643-47B8-85FF-A94962A824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62100" y="1771050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sz="2000" dirty="0"/>
              <a:t>UCI Machine Learning Repository</a:t>
            </a:r>
          </a:p>
          <a:p>
            <a:pPr lvl="1" indent="-419100">
              <a:spcBef>
                <a:spcPts val="600"/>
              </a:spcBef>
              <a:buSzPts val="3000"/>
              <a:buChar char="▸"/>
            </a:pPr>
            <a:r>
              <a:rPr lang="en-US" sz="2000" dirty="0"/>
              <a:t>1,728 Instances</a:t>
            </a:r>
          </a:p>
          <a:p>
            <a:pPr lvl="1" indent="-419100">
              <a:spcBef>
                <a:spcPts val="600"/>
              </a:spcBef>
              <a:buSzPts val="3000"/>
              <a:buChar char="▸"/>
            </a:pPr>
            <a:r>
              <a:rPr lang="en-US" sz="2000" dirty="0"/>
              <a:t>7 Attributes</a:t>
            </a:r>
          </a:p>
          <a:p>
            <a:pPr lvl="2" indent="-419100">
              <a:spcBef>
                <a:spcPts val="600"/>
              </a:spcBef>
              <a:buSzPts val="3000"/>
              <a:buChar char="▸"/>
            </a:pPr>
            <a:endParaRPr lang="en-US" sz="2000" dirty="0"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</a:t>
            </a:r>
            <a:endParaRPr dirty="0"/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8DD8C1D9-D98C-493C-BCCC-E4ADFD1205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66" t="16143" r="19144" b="23167"/>
          <a:stretch/>
        </p:blipFill>
        <p:spPr>
          <a:xfrm>
            <a:off x="3909848" y="1271752"/>
            <a:ext cx="3121572" cy="3121574"/>
          </a:xfrm>
          <a:prstGeom prst="rect">
            <a:avLst/>
          </a:prstGeom>
        </p:spPr>
      </p:pic>
      <p:sp>
        <p:nvSpPr>
          <p:cNvPr id="11" name="Google Shape;123;p15">
            <a:extLst>
              <a:ext uri="{FF2B5EF4-FFF2-40B4-BE49-F238E27FC236}">
                <a16:creationId xmlns:a16="http://schemas.microsoft.com/office/drawing/2014/main" id="{7CFD0BB9-66EA-410B-9C73-63BE83E0FE3F}"/>
              </a:ext>
            </a:extLst>
          </p:cNvPr>
          <p:cNvSpPr txBox="1">
            <a:spLocks/>
          </p:cNvSpPr>
          <p:nvPr/>
        </p:nvSpPr>
        <p:spPr>
          <a:xfrm>
            <a:off x="2134598" y="1416089"/>
            <a:ext cx="3550500" cy="141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sz="3000" dirty="0">
                <a:solidFill>
                  <a:srgbClr val="FF8700"/>
                </a:solidFill>
              </a:rPr>
              <a:t>10 x 10</a:t>
            </a:r>
          </a:p>
          <a:p>
            <a:r>
              <a:rPr lang="en-US" sz="3000" dirty="0">
                <a:solidFill>
                  <a:srgbClr val="FF8700"/>
                </a:solidFill>
              </a:rPr>
              <a:t>Competitive</a:t>
            </a:r>
          </a:p>
          <a:p>
            <a:r>
              <a:rPr lang="en-US" sz="3000" dirty="0">
                <a:solidFill>
                  <a:srgbClr val="FF8700"/>
                </a:solidFill>
              </a:rPr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3020396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109763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Training</a:t>
            </a:r>
            <a:endParaRPr dirty="0"/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3" name="Google Shape;123;p15">
            <a:extLst>
              <a:ext uri="{FF2B5EF4-FFF2-40B4-BE49-F238E27FC236}">
                <a16:creationId xmlns:a16="http://schemas.microsoft.com/office/drawing/2014/main" id="{1946C475-072A-4434-810B-06C5425D37B6}"/>
              </a:ext>
            </a:extLst>
          </p:cNvPr>
          <p:cNvSpPr txBox="1">
            <a:spLocks/>
          </p:cNvSpPr>
          <p:nvPr/>
        </p:nvSpPr>
        <p:spPr>
          <a:xfrm>
            <a:off x="1334336" y="1021950"/>
            <a:ext cx="3550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sz="3000" dirty="0">
                <a:solidFill>
                  <a:srgbClr val="FF8700"/>
                </a:solidFill>
              </a:rPr>
              <a:t>Training</a:t>
            </a:r>
          </a:p>
        </p:txBody>
      </p:sp>
      <p:sp>
        <p:nvSpPr>
          <p:cNvPr id="16" name="Google Shape;144;p18">
            <a:extLst>
              <a:ext uri="{FF2B5EF4-FFF2-40B4-BE49-F238E27FC236}">
                <a16:creationId xmlns:a16="http://schemas.microsoft.com/office/drawing/2014/main" id="{775B75E8-4643-47B8-85FF-A94962A824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39006" y="1771050"/>
            <a:ext cx="7104993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sz="2000" dirty="0"/>
              <a:t>10, 000 Iterations</a:t>
            </a:r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sz="2000" dirty="0"/>
              <a:t>0.0000001Learning Rate</a:t>
            </a:r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sz="2000" dirty="0"/>
              <a:t>French Hat Function</a:t>
            </a:r>
          </a:p>
          <a:p>
            <a:pPr lvl="2" indent="-419100">
              <a:spcBef>
                <a:spcPts val="600"/>
              </a:spcBef>
              <a:buSzPts val="3000"/>
              <a:buChar char="▸"/>
            </a:pPr>
            <a:endParaRPr lang="en-US" sz="2000" dirty="0"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626498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" name="Google Shape;114;p14">
            <a:extLst>
              <a:ext uri="{FF2B5EF4-FFF2-40B4-BE49-F238E27FC236}">
                <a16:creationId xmlns:a16="http://schemas.microsoft.com/office/drawing/2014/main" id="{35BBFC61-640E-4139-9C28-B0CC2332E93B}"/>
              </a:ext>
            </a:extLst>
          </p:cNvPr>
          <p:cNvSpPr txBox="1">
            <a:spLocks/>
          </p:cNvSpPr>
          <p:nvPr/>
        </p:nvSpPr>
        <p:spPr>
          <a:xfrm>
            <a:off x="1057100" y="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Dosis" panose="020B0604020202020204" charset="0"/>
              </a:rPr>
              <a:t>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666037-90A8-4B29-A9F1-5B73CB50F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300" y="971550"/>
            <a:ext cx="3651738" cy="320040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EE455FF-3830-436D-AE85-4785E01B7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100" y="971550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109763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866BC73-C7A7-4B47-9DDF-9D985D4C6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487" y="3041850"/>
            <a:ext cx="2086708" cy="18288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AEE014-DF87-463C-B7D8-E45CC1ABF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8646" y="1119354"/>
            <a:ext cx="2086708" cy="18288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8D0F8B7-C795-44D1-ADC4-8673C809D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8805" y="1119354"/>
            <a:ext cx="2086708" cy="18288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9264789-1BBC-4814-85DB-602CB6B9AA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8646" y="3045558"/>
            <a:ext cx="2086708" cy="18288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50E8C61-D83D-4F40-A0ED-F46DD6C45A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8487" y="1119354"/>
            <a:ext cx="2086708" cy="18288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8967ACC-5CC0-4AAC-AF5A-50180435EB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8805" y="3041850"/>
            <a:ext cx="2086708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31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09" name="Google Shape;309;p36"/>
          <p:cNvSpPr txBox="1">
            <a:spLocks noGrp="1"/>
          </p:cNvSpPr>
          <p:nvPr>
            <p:ph type="ctrTitle" idx="4294967295"/>
          </p:nvPr>
        </p:nvSpPr>
        <p:spPr>
          <a:xfrm>
            <a:off x="1235700" y="1529370"/>
            <a:ext cx="6672600" cy="20847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</a:rPr>
              <a:t>THANK</a:t>
            </a:r>
            <a:br>
              <a:rPr lang="en" sz="6000" dirty="0">
                <a:solidFill>
                  <a:schemeClr val="accent1"/>
                </a:solidFill>
              </a:rPr>
            </a:br>
            <a:r>
              <a:rPr lang="en" sz="6000" dirty="0">
                <a:solidFill>
                  <a:schemeClr val="accent1"/>
                </a:solidFill>
              </a:rPr>
              <a:t>YOU!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5" name="Google Shape;114;p14">
            <a:extLst>
              <a:ext uri="{FF2B5EF4-FFF2-40B4-BE49-F238E27FC236}">
                <a16:creationId xmlns:a16="http://schemas.microsoft.com/office/drawing/2014/main" id="{D0CDD661-7B7B-47C3-A018-2422A03EE74E}"/>
              </a:ext>
            </a:extLst>
          </p:cNvPr>
          <p:cNvSpPr txBox="1">
            <a:spLocks/>
          </p:cNvSpPr>
          <p:nvPr/>
        </p:nvSpPr>
        <p:spPr>
          <a:xfrm>
            <a:off x="1057100" y="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Dosis" panose="020B060402020202020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893251943"/>
      </p:ext>
    </p:extLst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222222"/>
      </a:dk1>
      <a:lt1>
        <a:srgbClr val="FFFFFF"/>
      </a:lt1>
      <a:dk2>
        <a:srgbClr val="666666"/>
      </a:dk2>
      <a:lt2>
        <a:srgbClr val="F3F3F3"/>
      </a:lt2>
      <a:accent1>
        <a:srgbClr val="FF8700"/>
      </a:accent1>
      <a:accent2>
        <a:srgbClr val="FFB840"/>
      </a:accent2>
      <a:accent3>
        <a:srgbClr val="333333"/>
      </a:accent3>
      <a:accent4>
        <a:srgbClr val="9B9796"/>
      </a:accent4>
      <a:accent5>
        <a:srgbClr val="C9C3BD"/>
      </a:accent5>
      <a:accent6>
        <a:srgbClr val="96C94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64</Words>
  <Application>Microsoft Office PowerPoint</Application>
  <PresentationFormat>On-screen Show (16:9)</PresentationFormat>
  <Paragraphs>39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Dosis</vt:lpstr>
      <vt:lpstr>Arial</vt:lpstr>
      <vt:lpstr>Roboto</vt:lpstr>
      <vt:lpstr>William template</vt:lpstr>
      <vt:lpstr>CAR EVALUATION</vt:lpstr>
      <vt:lpstr>PowerPoint Presentation</vt:lpstr>
      <vt:lpstr>Data Set</vt:lpstr>
      <vt:lpstr>Model</vt:lpstr>
      <vt:lpstr>Training</vt:lpstr>
      <vt:lpstr>PowerPoint Presentation</vt:lpstr>
      <vt:lpstr>Results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EVALUATION</dc:title>
  <cp:lastModifiedBy>Franz Timothy Jeanne Laconsay</cp:lastModifiedBy>
  <cp:revision>20</cp:revision>
  <dcterms:modified xsi:type="dcterms:W3CDTF">2021-02-25T12:14:37Z</dcterms:modified>
</cp:coreProperties>
</file>