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98" r:id="rId3"/>
    <p:sldId id="297" r:id="rId4"/>
    <p:sldId id="299" r:id="rId5"/>
    <p:sldId id="301" r:id="rId6"/>
    <p:sldId id="302" r:id="rId7"/>
    <p:sldId id="303" r:id="rId8"/>
    <p:sldId id="304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Quattrocento" panose="020B0604020202020204" charset="0"/>
      <p:regular r:id="rId15"/>
      <p:bold r:id="rId16"/>
    </p:embeddedFont>
    <p:embeddedFont>
      <p:font typeface="Roboto Slab Regular" panose="020B0604020202020204" charset="0"/>
      <p:regular r:id="rId17"/>
      <p:bold r:id="rId18"/>
    </p:embeddedFont>
    <p:embeddedFont>
      <p:font typeface="Saira Condensed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46647-1896-4FB8-BF9B-D09C7F71628E}">
  <a:tblStyle styleId="{A4146647-1896-4FB8-BF9B-D09C7F7162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4_1_2_1">
    <p:bg>
      <p:bgPr>
        <a:solidFill>
          <a:srgbClr val="CFD9E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8"/>
          <p:cNvSpPr txBox="1">
            <a:spLocks noGrp="1"/>
          </p:cNvSpPr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0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Using Backpropagation</a:t>
            </a:r>
            <a:endParaRPr dirty="0"/>
          </a:p>
        </p:txBody>
      </p:sp>
      <p:sp>
        <p:nvSpPr>
          <p:cNvPr id="1322" name="Google Shape;1322;p20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Diabetes Risk Prediction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BBFBC-0ED2-4D05-BE68-08F8CBA88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2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D49CF-9635-49B1-BA58-F4EDDA7B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Google Shape;1329;p21">
            <a:extLst>
              <a:ext uri="{FF2B5EF4-FFF2-40B4-BE49-F238E27FC236}">
                <a16:creationId xmlns:a16="http://schemas.microsoft.com/office/drawing/2014/main" id="{362F7027-F755-4C1C-ADB7-BA32F7D0FF6C}"/>
              </a:ext>
            </a:extLst>
          </p:cNvPr>
          <p:cNvSpPr txBox="1">
            <a:spLocks/>
          </p:cNvSpPr>
          <p:nvPr/>
        </p:nvSpPr>
        <p:spPr>
          <a:xfrm flipH="1">
            <a:off x="2179723" y="897000"/>
            <a:ext cx="3764847" cy="10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es" sz="2800" dirty="0">
                <a:solidFill>
                  <a:srgbClr val="FF787F"/>
                </a:solidFill>
              </a:rPr>
              <a:t>Early-Stage Diabetes Risk Prediction Dataset</a:t>
            </a:r>
          </a:p>
        </p:txBody>
      </p:sp>
      <p:sp>
        <p:nvSpPr>
          <p:cNvPr id="5" name="Google Shape;1329;p21">
            <a:extLst>
              <a:ext uri="{FF2B5EF4-FFF2-40B4-BE49-F238E27FC236}">
                <a16:creationId xmlns:a16="http://schemas.microsoft.com/office/drawing/2014/main" id="{ADEE29E0-75A9-46EC-A626-76C03F5FA15A}"/>
              </a:ext>
            </a:extLst>
          </p:cNvPr>
          <p:cNvSpPr txBox="1">
            <a:spLocks/>
          </p:cNvSpPr>
          <p:nvPr/>
        </p:nvSpPr>
        <p:spPr>
          <a:xfrm flipH="1">
            <a:off x="2179723" y="1908993"/>
            <a:ext cx="6102429" cy="219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attrocento" panose="020B0604020202020204" charset="0"/>
              </a:rPr>
              <a:t>This dataset contains the sign and symptom data of newly diabetic or would be diabetic patient.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attrocento" panose="020B0604020202020204" charset="0"/>
              </a:rPr>
              <a:t>UCI Machine Learning Repository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attrocento" panose="020B0604020202020204" charset="0"/>
              </a:rPr>
              <a:t>Number of Instances: 520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attrocento" panose="020B0604020202020204" charset="0"/>
              </a:rPr>
              <a:t>Number of Attributes: 17</a:t>
            </a:r>
          </a:p>
        </p:txBody>
      </p:sp>
    </p:spTree>
    <p:extLst>
      <p:ext uri="{BB962C8B-B14F-4D97-AF65-F5344CB8AC3E}">
        <p14:creationId xmlns:p14="http://schemas.microsoft.com/office/powerpoint/2010/main" val="279921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F9846-F083-4022-ADF4-49EC838B90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3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111A1-9FFD-46DD-9367-F1944098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Google Shape;1329;p21">
            <a:extLst>
              <a:ext uri="{FF2B5EF4-FFF2-40B4-BE49-F238E27FC236}">
                <a16:creationId xmlns:a16="http://schemas.microsoft.com/office/drawing/2014/main" id="{CDE05034-D5C2-4EEE-8762-39633EE8D293}"/>
              </a:ext>
            </a:extLst>
          </p:cNvPr>
          <p:cNvSpPr txBox="1">
            <a:spLocks/>
          </p:cNvSpPr>
          <p:nvPr/>
        </p:nvSpPr>
        <p:spPr>
          <a:xfrm flipH="1">
            <a:off x="2022799" y="897000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es" sz="3600" dirty="0">
                <a:solidFill>
                  <a:srgbClr val="FF787F"/>
                </a:solidFill>
              </a:rPr>
              <a:t>16</a:t>
            </a:r>
            <a:endParaRPr lang="es" sz="1200" dirty="0">
              <a:solidFill>
                <a:srgbClr val="FF787F"/>
              </a:solidFill>
            </a:endParaRPr>
          </a:p>
        </p:txBody>
      </p:sp>
      <p:sp>
        <p:nvSpPr>
          <p:cNvPr id="5" name="Google Shape;1334;p21">
            <a:extLst>
              <a:ext uri="{FF2B5EF4-FFF2-40B4-BE49-F238E27FC236}">
                <a16:creationId xmlns:a16="http://schemas.microsoft.com/office/drawing/2014/main" id="{90F06EFB-6BBB-4B49-A8C7-C7A1DCC95F26}"/>
              </a:ext>
            </a:extLst>
          </p:cNvPr>
          <p:cNvSpPr txBox="1">
            <a:spLocks/>
          </p:cNvSpPr>
          <p:nvPr/>
        </p:nvSpPr>
        <p:spPr>
          <a:xfrm>
            <a:off x="2074901" y="14349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INPUT VARIABLES</a:t>
            </a:r>
          </a:p>
        </p:txBody>
      </p:sp>
      <p:sp>
        <p:nvSpPr>
          <p:cNvPr id="6" name="Google Shape;1335;p21">
            <a:extLst>
              <a:ext uri="{FF2B5EF4-FFF2-40B4-BE49-F238E27FC236}">
                <a16:creationId xmlns:a16="http://schemas.microsoft.com/office/drawing/2014/main" id="{120ACBC2-4EE2-4D0A-A289-316126420B99}"/>
              </a:ext>
            </a:extLst>
          </p:cNvPr>
          <p:cNvSpPr txBox="1">
            <a:spLocks/>
          </p:cNvSpPr>
          <p:nvPr/>
        </p:nvSpPr>
        <p:spPr>
          <a:xfrm>
            <a:off x="2074900" y="1780500"/>
            <a:ext cx="6654062" cy="1330562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Sex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Polyuria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Polydipsia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Sudden Weight Loss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Polyphagia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Genital Thrush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Blurring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Itching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Irritability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Delayed Healing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Paresis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Muscle Stiffness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Alopecia</a:t>
            </a:r>
          </a:p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Obesity</a:t>
            </a:r>
          </a:p>
        </p:txBody>
      </p:sp>
      <p:sp>
        <p:nvSpPr>
          <p:cNvPr id="7" name="Google Shape;1329;p21">
            <a:extLst>
              <a:ext uri="{FF2B5EF4-FFF2-40B4-BE49-F238E27FC236}">
                <a16:creationId xmlns:a16="http://schemas.microsoft.com/office/drawing/2014/main" id="{B290195C-98DE-47E4-9BD3-B173DE712C6D}"/>
              </a:ext>
            </a:extLst>
          </p:cNvPr>
          <p:cNvSpPr txBox="1">
            <a:spLocks/>
          </p:cNvSpPr>
          <p:nvPr/>
        </p:nvSpPr>
        <p:spPr>
          <a:xfrm flipH="1">
            <a:off x="2022799" y="3363000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es" sz="3600" dirty="0">
                <a:solidFill>
                  <a:srgbClr val="FF787F"/>
                </a:solidFill>
              </a:rPr>
              <a:t>01</a:t>
            </a:r>
            <a:endParaRPr lang="es" sz="1200" dirty="0">
              <a:solidFill>
                <a:srgbClr val="FF787F"/>
              </a:solidFill>
            </a:endParaRPr>
          </a:p>
        </p:txBody>
      </p:sp>
      <p:sp>
        <p:nvSpPr>
          <p:cNvPr id="8" name="Google Shape;1334;p21">
            <a:extLst>
              <a:ext uri="{FF2B5EF4-FFF2-40B4-BE49-F238E27FC236}">
                <a16:creationId xmlns:a16="http://schemas.microsoft.com/office/drawing/2014/main" id="{593F9836-8A75-4B37-BEE0-8215C6E44E43}"/>
              </a:ext>
            </a:extLst>
          </p:cNvPr>
          <p:cNvSpPr txBox="1">
            <a:spLocks/>
          </p:cNvSpPr>
          <p:nvPr/>
        </p:nvSpPr>
        <p:spPr>
          <a:xfrm>
            <a:off x="2074901" y="39009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OUTPUT VARIABLE</a:t>
            </a:r>
          </a:p>
        </p:txBody>
      </p:sp>
      <p:sp>
        <p:nvSpPr>
          <p:cNvPr id="9" name="Google Shape;1335;p21">
            <a:extLst>
              <a:ext uri="{FF2B5EF4-FFF2-40B4-BE49-F238E27FC236}">
                <a16:creationId xmlns:a16="http://schemas.microsoft.com/office/drawing/2014/main" id="{25D2B923-28D3-43D9-846D-7775ED359311}"/>
              </a:ext>
            </a:extLst>
          </p:cNvPr>
          <p:cNvSpPr txBox="1">
            <a:spLocks/>
          </p:cNvSpPr>
          <p:nvPr/>
        </p:nvSpPr>
        <p:spPr>
          <a:xfrm>
            <a:off x="2074900" y="4246500"/>
            <a:ext cx="2748300" cy="444238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(Positive or Negative)</a:t>
            </a:r>
          </a:p>
        </p:txBody>
      </p:sp>
    </p:spTree>
    <p:extLst>
      <p:ext uri="{BB962C8B-B14F-4D97-AF65-F5344CB8AC3E}">
        <p14:creationId xmlns:p14="http://schemas.microsoft.com/office/powerpoint/2010/main" val="150354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F4755-640F-4B9F-9826-22B71DD93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6AD74-F12F-42D4-90BB-2DADB87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231175-D48E-4DEA-8C86-0D16BDA423D4}"/>
              </a:ext>
            </a:extLst>
          </p:cNvPr>
          <p:cNvSpPr/>
          <p:nvPr/>
        </p:nvSpPr>
        <p:spPr>
          <a:xfrm>
            <a:off x="3715407" y="1715157"/>
            <a:ext cx="1713186" cy="1713186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34343"/>
                </a:solidFill>
                <a:latin typeface="Saira Condensed" panose="020B0604020202020204" charset="0"/>
                <a:cs typeface="Saira Condensed" panose="020B0604020202020204" charset="0"/>
              </a:rPr>
              <a:t>50</a:t>
            </a:r>
          </a:p>
          <a:p>
            <a:pPr algn="ctr"/>
            <a:r>
              <a:rPr lang="en-US" sz="1100" dirty="0">
                <a:solidFill>
                  <a:srgbClr val="434343"/>
                </a:solidFill>
              </a:rPr>
              <a:t>Hidden Neurons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5233D6-CCED-4F22-8846-ACECA7C45427}"/>
              </a:ext>
            </a:extLst>
          </p:cNvPr>
          <p:cNvSpPr/>
          <p:nvPr/>
        </p:nvSpPr>
        <p:spPr>
          <a:xfrm>
            <a:off x="1904709" y="1867556"/>
            <a:ext cx="1408387" cy="1408387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434343"/>
                </a:solidFill>
                <a:latin typeface="Saira Condensed" panose="020B0604020202020204" charset="0"/>
                <a:cs typeface="Saira Condensed" panose="020B0604020202020204" charset="0"/>
              </a:rPr>
              <a:t>16</a:t>
            </a:r>
          </a:p>
          <a:p>
            <a:pPr algn="ctr"/>
            <a:r>
              <a:rPr lang="en-US" sz="1000" dirty="0">
                <a:solidFill>
                  <a:srgbClr val="434343"/>
                </a:solidFill>
              </a:rPr>
              <a:t>Input Neurons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E07B4-8C96-4475-B248-13D0D9748C36}"/>
              </a:ext>
            </a:extLst>
          </p:cNvPr>
          <p:cNvSpPr/>
          <p:nvPr/>
        </p:nvSpPr>
        <p:spPr>
          <a:xfrm>
            <a:off x="5830904" y="1986781"/>
            <a:ext cx="1169935" cy="1169935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34343"/>
                </a:solidFill>
                <a:latin typeface="Saira Condensed" panose="020B0604020202020204" charset="0"/>
                <a:cs typeface="Saira Condensed" panose="020B0604020202020204" charset="0"/>
              </a:rPr>
              <a:t>01</a:t>
            </a:r>
          </a:p>
          <a:p>
            <a:pPr algn="ctr"/>
            <a:r>
              <a:rPr lang="en-US" sz="700" dirty="0">
                <a:solidFill>
                  <a:srgbClr val="434343"/>
                </a:solidFill>
              </a:rPr>
              <a:t>Output Neuron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1E13FF-9F66-4616-953B-CF6868C4327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313096" y="2571750"/>
            <a:ext cx="402311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9D5D8-C8D2-4FE0-B531-E0B5D07AC89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5428593" y="2571749"/>
            <a:ext cx="402311" cy="1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7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E5D1B-63B3-4A8E-B624-5D3ECB25F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70C82-D20A-4D47-B5C4-148D358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9E5250-ED74-4BCE-A22D-EDA6A0C3C115}"/>
              </a:ext>
            </a:extLst>
          </p:cNvPr>
          <p:cNvSpPr/>
          <p:nvPr/>
        </p:nvSpPr>
        <p:spPr>
          <a:xfrm>
            <a:off x="3301470" y="1474396"/>
            <a:ext cx="1713186" cy="1713186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34343"/>
                </a:solidFill>
                <a:latin typeface="Saira Condensed" panose="020B0604020202020204" charset="0"/>
                <a:cs typeface="Saira Condensed" panose="020B0604020202020204" charset="0"/>
              </a:rPr>
              <a:t>520</a:t>
            </a:r>
          </a:p>
          <a:p>
            <a:pPr algn="ctr"/>
            <a:r>
              <a:rPr lang="en-US" sz="1100" dirty="0">
                <a:solidFill>
                  <a:srgbClr val="434343"/>
                </a:solidFill>
              </a:rPr>
              <a:t>Instances</a:t>
            </a:r>
          </a:p>
        </p:txBody>
      </p:sp>
      <p:sp>
        <p:nvSpPr>
          <p:cNvPr id="5" name="Google Shape;2092;p46">
            <a:extLst>
              <a:ext uri="{FF2B5EF4-FFF2-40B4-BE49-F238E27FC236}">
                <a16:creationId xmlns:a16="http://schemas.microsoft.com/office/drawing/2014/main" id="{D59A954E-C5A2-487B-AC6F-1B782176753A}"/>
              </a:ext>
            </a:extLst>
          </p:cNvPr>
          <p:cNvSpPr/>
          <p:nvPr/>
        </p:nvSpPr>
        <p:spPr>
          <a:xfrm rot="4172565">
            <a:off x="4534546" y="2398008"/>
            <a:ext cx="1201961" cy="1281438"/>
          </a:xfrm>
          <a:custGeom>
            <a:avLst/>
            <a:gdLst/>
            <a:ahLst/>
            <a:cxnLst/>
            <a:rect l="l" t="t" r="r" b="b"/>
            <a:pathLst>
              <a:path w="2389" h="2547" extrusionOk="0">
                <a:moveTo>
                  <a:pt x="1148" y="0"/>
                </a:moveTo>
                <a:cubicBezTo>
                  <a:pt x="765" y="0"/>
                  <a:pt x="397" y="173"/>
                  <a:pt x="159" y="476"/>
                </a:cubicBezTo>
                <a:lnTo>
                  <a:pt x="1" y="354"/>
                </a:lnTo>
                <a:lnTo>
                  <a:pt x="116" y="967"/>
                </a:lnTo>
                <a:lnTo>
                  <a:pt x="700" y="909"/>
                </a:lnTo>
                <a:lnTo>
                  <a:pt x="498" y="750"/>
                </a:lnTo>
                <a:cubicBezTo>
                  <a:pt x="669" y="541"/>
                  <a:pt x="910" y="441"/>
                  <a:pt x="1149" y="441"/>
                </a:cubicBezTo>
                <a:cubicBezTo>
                  <a:pt x="1454" y="441"/>
                  <a:pt x="1755" y="605"/>
                  <a:pt x="1905" y="916"/>
                </a:cubicBezTo>
                <a:cubicBezTo>
                  <a:pt x="2165" y="1472"/>
                  <a:pt x="1768" y="2106"/>
                  <a:pt x="1148" y="2106"/>
                </a:cubicBezTo>
                <a:lnTo>
                  <a:pt x="1148" y="2546"/>
                </a:lnTo>
                <a:cubicBezTo>
                  <a:pt x="1840" y="2532"/>
                  <a:pt x="2388" y="1962"/>
                  <a:pt x="2388" y="1277"/>
                </a:cubicBezTo>
                <a:cubicBezTo>
                  <a:pt x="2388" y="584"/>
                  <a:pt x="1840" y="22"/>
                  <a:pt x="11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29;p21">
            <a:extLst>
              <a:ext uri="{FF2B5EF4-FFF2-40B4-BE49-F238E27FC236}">
                <a16:creationId xmlns:a16="http://schemas.microsoft.com/office/drawing/2014/main" id="{671DA62A-4E99-49A4-8372-E16EA2312327}"/>
              </a:ext>
            </a:extLst>
          </p:cNvPr>
          <p:cNvSpPr txBox="1">
            <a:spLocks/>
          </p:cNvSpPr>
          <p:nvPr/>
        </p:nvSpPr>
        <p:spPr>
          <a:xfrm flipH="1">
            <a:off x="4615836" y="2714688"/>
            <a:ext cx="1039380" cy="64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s" dirty="0"/>
              <a:t>6000</a:t>
            </a:r>
          </a:p>
          <a:p>
            <a:pPr algn="ctr"/>
            <a:r>
              <a:rPr lang="es" sz="1200" dirty="0"/>
              <a:t>Repetitions</a:t>
            </a:r>
            <a:endParaRPr lang="es" sz="500" dirty="0"/>
          </a:p>
        </p:txBody>
      </p:sp>
    </p:spTree>
    <p:extLst>
      <p:ext uri="{BB962C8B-B14F-4D97-AF65-F5344CB8AC3E}">
        <p14:creationId xmlns:p14="http://schemas.microsoft.com/office/powerpoint/2010/main" val="171127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FA469-8AA8-4E4B-80B1-B8783E2FA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6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D09AF-0D53-4E1A-824C-B41D8647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B89D6D-9B7F-48C9-A3DE-626AD2CE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42" y="1315763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B5139-A607-4A42-91C4-B858416D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10" y="1315763"/>
            <a:ext cx="36276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44B5-0F1C-4349-BC35-D8558410F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7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56A75-9294-49CF-9622-597E96B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0C4BBC-86A8-49E0-97A2-5842A79C3715}"/>
              </a:ext>
            </a:extLst>
          </p:cNvPr>
          <p:cNvSpPr/>
          <p:nvPr/>
        </p:nvSpPr>
        <p:spPr>
          <a:xfrm>
            <a:off x="2826215" y="1715157"/>
            <a:ext cx="1713186" cy="1713186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34343"/>
                </a:solidFill>
                <a:latin typeface="Saira Condensed" panose="020B0604020202020204" charset="0"/>
                <a:cs typeface="Saira Condensed" panose="020B0604020202020204" charset="0"/>
              </a:rPr>
              <a:t>520</a:t>
            </a:r>
          </a:p>
          <a:p>
            <a:pPr algn="ctr"/>
            <a:r>
              <a:rPr lang="en-US" sz="1100" dirty="0">
                <a:solidFill>
                  <a:srgbClr val="434343"/>
                </a:solidFill>
              </a:rPr>
              <a:t>Instances</a:t>
            </a:r>
          </a:p>
        </p:txBody>
      </p:sp>
      <p:sp>
        <p:nvSpPr>
          <p:cNvPr id="5" name="Google Shape;1329;p21">
            <a:extLst>
              <a:ext uri="{FF2B5EF4-FFF2-40B4-BE49-F238E27FC236}">
                <a16:creationId xmlns:a16="http://schemas.microsoft.com/office/drawing/2014/main" id="{5699AD1E-282E-4D1A-83D7-65D6078A4AAA}"/>
              </a:ext>
            </a:extLst>
          </p:cNvPr>
          <p:cNvSpPr txBox="1">
            <a:spLocks/>
          </p:cNvSpPr>
          <p:nvPr/>
        </p:nvSpPr>
        <p:spPr>
          <a:xfrm flipH="1">
            <a:off x="4604601" y="2059634"/>
            <a:ext cx="1713184" cy="60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es" sz="4400" dirty="0">
                <a:solidFill>
                  <a:srgbClr val="FF787F"/>
                </a:solidFill>
              </a:rPr>
              <a:t>97%</a:t>
            </a:r>
            <a:endParaRPr lang="es" sz="1100" dirty="0">
              <a:solidFill>
                <a:srgbClr val="FF787F"/>
              </a:solidFill>
            </a:endParaRPr>
          </a:p>
        </p:txBody>
      </p:sp>
      <p:sp>
        <p:nvSpPr>
          <p:cNvPr id="6" name="Google Shape;1334;p21">
            <a:extLst>
              <a:ext uri="{FF2B5EF4-FFF2-40B4-BE49-F238E27FC236}">
                <a16:creationId xmlns:a16="http://schemas.microsoft.com/office/drawing/2014/main" id="{96C64116-51C5-426C-B5F1-47707484B4A6}"/>
              </a:ext>
            </a:extLst>
          </p:cNvPr>
          <p:cNvSpPr txBox="1">
            <a:spLocks/>
          </p:cNvSpPr>
          <p:nvPr/>
        </p:nvSpPr>
        <p:spPr>
          <a:xfrm>
            <a:off x="4604601" y="2749922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based on the training dataset.</a:t>
            </a:r>
          </a:p>
        </p:txBody>
      </p:sp>
      <p:sp>
        <p:nvSpPr>
          <p:cNvPr id="7" name="Google Shape;1334;p21">
            <a:extLst>
              <a:ext uri="{FF2B5EF4-FFF2-40B4-BE49-F238E27FC236}">
                <a16:creationId xmlns:a16="http://schemas.microsoft.com/office/drawing/2014/main" id="{66D5E78B-5350-4444-826E-9B8E9B3C9412}"/>
              </a:ext>
            </a:extLst>
          </p:cNvPr>
          <p:cNvSpPr txBox="1">
            <a:spLocks/>
          </p:cNvSpPr>
          <p:nvPr/>
        </p:nvSpPr>
        <p:spPr>
          <a:xfrm>
            <a:off x="4604601" y="2491178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800" dirty="0">
                <a:solidFill>
                  <a:srgbClr val="FF787F"/>
                </a:solidFill>
                <a:latin typeface="Saira Condensed" panose="020B0604020202020204" charset="0"/>
                <a:cs typeface="Saira Condensed" panose="020B0604020202020204" charset="0"/>
              </a:rPr>
              <a:t>Training Accuracy</a:t>
            </a:r>
          </a:p>
        </p:txBody>
      </p:sp>
    </p:spTree>
    <p:extLst>
      <p:ext uri="{BB962C8B-B14F-4D97-AF65-F5344CB8AC3E}">
        <p14:creationId xmlns:p14="http://schemas.microsoft.com/office/powerpoint/2010/main" val="20089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4459C-3344-4894-AA58-60FFB3272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8</a:t>
            </a:fld>
            <a:endParaRPr lang="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1D1DF-5EF9-4273-A5AA-4EC78A9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Google Shape;1334;p21">
            <a:extLst>
              <a:ext uri="{FF2B5EF4-FFF2-40B4-BE49-F238E27FC236}">
                <a16:creationId xmlns:a16="http://schemas.microsoft.com/office/drawing/2014/main" id="{A9B1DB3F-DF5E-489A-9B34-6CCED996DF5F}"/>
              </a:ext>
            </a:extLst>
          </p:cNvPr>
          <p:cNvSpPr txBox="1">
            <a:spLocks/>
          </p:cNvSpPr>
          <p:nvPr/>
        </p:nvSpPr>
        <p:spPr>
          <a:xfrm>
            <a:off x="3197850" y="239895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000" dirty="0">
                <a:latin typeface="Saira Condensed" panose="020B0604020202020204" charset="0"/>
                <a:cs typeface="Saira Condensed" panose="020B060402020202020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34030498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118</Words>
  <Application>Microsoft Office PowerPoint</Application>
  <PresentationFormat>On-screen Show (16:9)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Source Sans Pro</vt:lpstr>
      <vt:lpstr>Economica</vt:lpstr>
      <vt:lpstr>Roboto Slab Regular</vt:lpstr>
      <vt:lpstr>Quattrocento</vt:lpstr>
      <vt:lpstr>Arial</vt:lpstr>
      <vt:lpstr>Saira Condensed</vt:lpstr>
      <vt:lpstr>Clinical Case 01-2019 by SlidesGo</vt:lpstr>
      <vt:lpstr>Diabetes Risk Prediction</vt:lpstr>
      <vt:lpstr>Dataset</vt:lpstr>
      <vt:lpstr>Attributes</vt:lpstr>
      <vt:lpstr>Model</vt:lpstr>
      <vt:lpstr>Training</vt:lpstr>
      <vt:lpstr>Demo</vt:lpstr>
      <vt:lpstr>Results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Risk Prediction</dc:title>
  <cp:lastModifiedBy>Franz Timothy Jeanne Laconsay</cp:lastModifiedBy>
  <cp:revision>26</cp:revision>
  <dcterms:modified xsi:type="dcterms:W3CDTF">2021-02-15T00:25:58Z</dcterms:modified>
</cp:coreProperties>
</file>