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75" r:id="rId6"/>
    <p:sldId id="274" r:id="rId7"/>
    <p:sldId id="273" r:id="rId8"/>
    <p:sldId id="272" r:id="rId9"/>
    <p:sldId id="266" r:id="rId10"/>
    <p:sldId id="265" r:id="rId11"/>
    <p:sldId id="271" r:id="rId12"/>
    <p:sldId id="270" r:id="rId13"/>
    <p:sldId id="264" r:id="rId14"/>
    <p:sldId id="269" r:id="rId15"/>
    <p:sldId id="263" r:id="rId16"/>
    <p:sldId id="268" r:id="rId17"/>
    <p:sldId id="262" r:id="rId18"/>
    <p:sldId id="261" r:id="rId19"/>
    <p:sldId id="26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Modelagem estatística aplicada na prevenção ao </a:t>
            </a:r>
            <a:r>
              <a:rPr lang="pt-BR" i="1" dirty="0" err="1"/>
              <a:t>churn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Lucas Franz Monteiro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observações para as quais dados geográficos de cep estão faltando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AF9DF9-6F72-43DF-534C-A2B826C69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39827"/>
              </p:ext>
            </p:extLst>
          </p:nvPr>
        </p:nvGraphicFramePr>
        <p:xfrm>
          <a:off x="989068" y="1949449"/>
          <a:ext cx="5106932" cy="191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49577" imgH="1479425" progId="Excel.Sheet.12">
                  <p:embed/>
                </p:oleObj>
              </mc:Choice>
              <mc:Fallback>
                <p:oleObj name="Worksheet" r:id="rId2" imgW="3949577" imgH="14794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9068" y="1949449"/>
                        <a:ext cx="5106932" cy="1913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9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Quantidade de variáveis selecionadas, em cada iteração do procedimento de seleção gradual, para diferentes estratégias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486BA8-85EA-7710-7185-31430DE7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31679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Redução do AIC, a cada iteração do procedimento de seleção gradual de variáveis, para diferentes estratégias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E3F1BF-5901-E650-71D4-DD74E578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1280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Resumo das reduções de AIC, no treinamento dos modelos de regressão logística, com diferentes estratégias de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F3C47C-D9A5-04B3-0D4F-39747C786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67389"/>
              </p:ext>
            </p:extLst>
          </p:nvPr>
        </p:nvGraphicFramePr>
        <p:xfrm>
          <a:off x="999359" y="1983443"/>
          <a:ext cx="5191234" cy="225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03501" imgH="1479425" progId="Excel.Sheet.12">
                  <p:embed/>
                </p:oleObj>
              </mc:Choice>
              <mc:Fallback>
                <p:oleObj name="Worksheet" r:id="rId2" imgW="3403501" imgH="14794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9359" y="1983443"/>
                        <a:ext cx="5191234" cy="225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65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Indicadores da capacidade preditiva do modelo de regressão logística com seleção bidirecional de variáveis, para diferentes pontos de corte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9FCB9A-CAE0-CDB7-CE17-C071E21D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166830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Coeficientes estimados para cada uma das variáveis preditoras do modelo de regressão logística clássica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5D896A2-ECA1-B795-B3C1-AF853EDC2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35452"/>
              </p:ext>
            </p:extLst>
          </p:nvPr>
        </p:nvGraphicFramePr>
        <p:xfrm>
          <a:off x="1016000" y="1949450"/>
          <a:ext cx="6947502" cy="202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80000" imgH="1479425" progId="Excel.Sheet.12">
                  <p:embed/>
                </p:oleObj>
              </mc:Choice>
              <mc:Fallback>
                <p:oleObj name="Worksheet" r:id="rId2" imgW="5080000" imgH="14794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1949450"/>
                        <a:ext cx="6947502" cy="202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71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Indicadores da capacidade preditiva dos diversos modelos estimados, para diferentes pontos de corte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21EA4FF-D4CB-FF18-B5D4-C8BE97DB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986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E7DBEC8-EF34-4C3F-5B7C-93C2FBF7B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19792"/>
              </p:ext>
            </p:extLst>
          </p:nvPr>
        </p:nvGraphicFramePr>
        <p:xfrm>
          <a:off x="838200" y="1825625"/>
          <a:ext cx="3628040" cy="466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09727" imgH="3873383" progId="Excel.Sheet.12">
                  <p:embed/>
                </p:oleObj>
              </mc:Choice>
              <mc:Fallback>
                <p:oleObj name="Worksheet" r:id="rId2" imgW="3009727" imgH="38733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3628040" cy="4668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99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5191EB-3EF2-5D04-73EF-17F229927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18263"/>
              </p:ext>
            </p:extLst>
          </p:nvPr>
        </p:nvGraphicFramePr>
        <p:xfrm>
          <a:off x="838199" y="1825624"/>
          <a:ext cx="6688051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67113" imgH="927217" progId="Excel.Sheet.12">
                  <p:embed/>
                </p:oleObj>
              </mc:Choice>
              <mc:Fallback>
                <p:oleObj name="Worksheet" r:id="rId2" imgW="3867113" imgH="927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199" y="1825624"/>
                        <a:ext cx="6688051" cy="16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0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dos motivos de </a:t>
            </a:r>
            <a:r>
              <a:rPr lang="pt-BR" i="1" dirty="0" err="1"/>
              <a:t>churn</a:t>
            </a:r>
            <a:endParaRPr lang="pt-BR" i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8B2046-5B82-21AC-4199-10375D92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2" y="1825625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Percentual de </a:t>
            </a:r>
            <a:r>
              <a:rPr lang="pt-BR" i="1" dirty="0" err="1"/>
              <a:t>chun</a:t>
            </a:r>
            <a:r>
              <a:rPr lang="pt-BR" dirty="0"/>
              <a:t>, por índice de satisfação do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3DB616-EA5B-3585-F365-E1C1A2156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29549"/>
              </p:ext>
            </p:extLst>
          </p:nvPr>
        </p:nvGraphicFramePr>
        <p:xfrm>
          <a:off x="3805948" y="2987402"/>
          <a:ext cx="4737471" cy="175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03414" imgH="1111155" progId="Excel.Sheet.12">
                  <p:embed/>
                </p:oleObj>
              </mc:Choice>
              <mc:Fallback>
                <p:oleObj name="Worksheet" r:id="rId2" imgW="3003414" imgH="11111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5948" y="2987402"/>
                        <a:ext cx="4737471" cy="1752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95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Distribuição de clientes, por condado, com destaque para os condados com maiores e menores representatividades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EA8880A-5ED1-11E5-4B01-ADA71780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396400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Proporção de habitantes, por condado, que foram ou são clientes da companhia, com destaque para os condados com maiores e menores representatividades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A3D646-845A-D81B-361B-32B8A0B1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1099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</a:t>
            </a:r>
            <a:r>
              <a:rPr lang="pt-BR" i="1" dirty="0" err="1"/>
              <a:t>churn</a:t>
            </a:r>
            <a:r>
              <a:rPr lang="pt-BR" dirty="0"/>
              <a:t> por condado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3247FF-ECBC-1579-3FDA-3879380E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417069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</a:t>
            </a:r>
            <a:r>
              <a:rPr lang="pt-BR" i="1" dirty="0" err="1"/>
              <a:t>churn</a:t>
            </a:r>
            <a:r>
              <a:rPr lang="pt-BR" dirty="0"/>
              <a:t>, por condado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343FD7-C847-D55E-9EA4-8BEBD6B0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136239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mais frequentes de </a:t>
            </a:r>
            <a:r>
              <a:rPr lang="pt-BR" i="1" dirty="0" err="1"/>
              <a:t>churn</a:t>
            </a:r>
            <a:r>
              <a:rPr lang="pt-BR" dirty="0"/>
              <a:t>, por condado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1BFCEF-ADDA-E2E5-E577-B4150FD0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31360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Dez maiores correlações, em valor absoluto, entre variáveis preditoras numéricas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8D871E9-1D22-C22D-20E9-234682E54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80" y="2013608"/>
            <a:ext cx="5294916" cy="3971188"/>
          </a:xfr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D177E0-9DBA-F31B-7E16-14C3CD3AC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72797"/>
              </p:ext>
            </p:extLst>
          </p:nvPr>
        </p:nvGraphicFramePr>
        <p:xfrm>
          <a:off x="985930" y="2413000"/>
          <a:ext cx="57721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72064" imgH="2032029" progId="Excel.Sheet.12">
                  <p:embed/>
                </p:oleObj>
              </mc:Choice>
              <mc:Fallback>
                <p:oleObj name="Worksheet" r:id="rId3" imgW="5772064" imgH="2032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930" y="2413000"/>
                        <a:ext cx="577215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324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215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Microsoft Excel Worksheet</vt:lpstr>
      <vt:lpstr>Modelagem estatística aplicada na prevenção ao churn</vt:lpstr>
      <vt:lpstr>Distribuição dos motivos de churn</vt:lpstr>
      <vt:lpstr>Percentual de chun, por índice de satisfação do cliente</vt:lpstr>
      <vt:lpstr>Distribuição de clientes, por condado, com destaque para os condados com maiores e menores representatividades</vt:lpstr>
      <vt:lpstr>Proporção de habitantes, por condado, que foram ou são clientes da companhia, com destaque para os condados com maiores e menores representatividades</vt:lpstr>
      <vt:lpstr>Índice de churn por condado</vt:lpstr>
      <vt:lpstr>Distribuição do churn, por condado</vt:lpstr>
      <vt:lpstr>Motivos mais frequentes de churn, por condado</vt:lpstr>
      <vt:lpstr>Dez maiores correlações, em valor absoluto, entre variáveis preditoras numéricas</vt:lpstr>
      <vt:lpstr>Número de observações para as quais dados geográficos de cep estão faltando</vt:lpstr>
      <vt:lpstr>Quantidade de variáveis selecionadas, em cada iteração do procedimento de seleção gradual, para diferentes estratégias</vt:lpstr>
      <vt:lpstr>Redução do AIC, a cada iteração do procedimento de seleção gradual de variáveis, para diferentes estratégias</vt:lpstr>
      <vt:lpstr>Resumo das reduções de AIC, no treinamento dos modelos de regressão logística, com diferentes estratégias de seleção</vt:lpstr>
      <vt:lpstr>Indicadores da capacidade preditiva do modelo de regressão logística com seleção bidirecional de variáveis, para diferentes pontos de corte</vt:lpstr>
      <vt:lpstr>Coeficientes estimados para cada uma das variáveis preditoras do modelo de regressão logística clássica</vt:lpstr>
      <vt:lpstr>Indicadores da capacidade preditiva dos diversos modelos estimados, para diferentes pontos de corte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Lucas Franz Monteiro</cp:lastModifiedBy>
  <cp:revision>14</cp:revision>
  <dcterms:created xsi:type="dcterms:W3CDTF">2018-01-31T14:12:27Z</dcterms:created>
  <dcterms:modified xsi:type="dcterms:W3CDTF">2022-11-08T00:04:11Z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2022-11-07T23:27:58Z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904eb64f-2198-4362-bf56-6bfd6d970a5e</vt:lpwstr>
  </property>
  <property fmtid="{D5CDD505-2E9C-101B-9397-08002B2CF9AE}" pid="8" name="MSIP_Label_086c2b39-4223-4d15-bcb9-787ea17e6435_ContentBits">
    <vt:lpwstr>0</vt:lpwstr>
  </property>
</Properties>
</file>