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74" r:id="rId6"/>
    <p:sldId id="273" r:id="rId7"/>
    <p:sldId id="272" r:id="rId8"/>
    <p:sldId id="267" r:id="rId9"/>
    <p:sldId id="266" r:id="rId10"/>
    <p:sldId id="265" r:id="rId11"/>
    <p:sldId id="271" r:id="rId12"/>
    <p:sldId id="270" r:id="rId13"/>
    <p:sldId id="264" r:id="rId14"/>
    <p:sldId id="269" r:id="rId15"/>
    <p:sldId id="263" r:id="rId16"/>
    <p:sldId id="268" r:id="rId17"/>
    <p:sldId id="262" r:id="rId18"/>
    <p:sldId id="261" r:id="rId19"/>
    <p:sldId id="276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Modelagem estatística aplicada na prevenção ao </a:t>
            </a:r>
            <a:r>
              <a:rPr lang="pt-BR" i="1" dirty="0" err="1"/>
              <a:t>churn</a:t>
            </a:r>
            <a:endParaRPr lang="pt-BR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Lucas Franz Monteiro</a:t>
            </a:r>
          </a:p>
          <a:p>
            <a:r>
              <a:rPr lang="pt-BR" dirty="0"/>
              <a:t>Ana Julia </a:t>
            </a:r>
            <a:r>
              <a:rPr lang="pt-BR" dirty="0" err="1"/>
              <a:t>Righetto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geográficos de cep faltantes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CD1FBF8-8C92-9599-B66A-68F5887011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38450" y="2680494"/>
          <a:ext cx="6515100" cy="2641600"/>
        </p:xfrm>
        <a:graphic>
          <a:graphicData uri="http://schemas.openxmlformats.org/drawingml/2006/table">
            <a:tbl>
              <a:tblPr/>
              <a:tblGrid>
                <a:gridCol w="4546600">
                  <a:extLst>
                    <a:ext uri="{9D8B030D-6E8A-4147-A177-3AD203B41FA5}">
                      <a16:colId xmlns:a16="http://schemas.microsoft.com/office/drawing/2014/main" val="2488641986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3752970117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 de observações com dados faltantes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91328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zip_code_renda_familiar_mediana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0039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zip_code_indice_gini_desigualdade_renda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6837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zip_code_idade_mediana_habitantes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365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zip_code_tx_habitantes_homens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41936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zip_code_tx_habitantes_menor_18_anos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84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Quantidade de variáveis selecionadas</a:t>
            </a:r>
            <a:br>
              <a:rPr lang="pt-BR" dirty="0"/>
            </a:br>
            <a:r>
              <a:rPr lang="pt-BR" sz="1800" dirty="0"/>
              <a:t>Em cada iteração do procedimento de seleção gradual, para diferentes estratégias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5486BA8-85EA-7710-7185-31430DE70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31679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Redução do AIC</a:t>
            </a:r>
            <a:br>
              <a:rPr lang="pt-BR" dirty="0"/>
            </a:br>
            <a:r>
              <a:rPr lang="pt-BR" sz="1800" dirty="0"/>
              <a:t>A cada iteração do procedimento de seleção gradual de variáveis, para diferentes estratégias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3E3F1BF-5901-E650-71D4-DD74E5788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212805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Resumo das reduções de AIC</a:t>
            </a:r>
            <a:br>
              <a:rPr lang="pt-BR" dirty="0"/>
            </a:br>
            <a:r>
              <a:rPr lang="pt-BR" sz="1800" dirty="0"/>
              <a:t>No treinamento dos modelos de regressão logística, com diferentes estratégias de seleção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4C0F0C-4BE7-3FCB-CB84-90FBDF22C2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33750" y="2680494"/>
          <a:ext cx="5524500" cy="26416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623065779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93446243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86782768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150867556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Estratégia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Iteração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 de variáveis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9486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Progressiva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5709,08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08763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Progressiva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838,71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37397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Regressiva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926,07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342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Regressiva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852,35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86055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Bidirecional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5709,08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8359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Bidirecional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836,78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86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65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Indicadores da capacidade preditiva</a:t>
            </a:r>
            <a:br>
              <a:rPr lang="pt-BR" dirty="0"/>
            </a:br>
            <a:r>
              <a:rPr lang="pt-BR" sz="1800" dirty="0"/>
              <a:t>Modelo de regressão logística com seleção bidirecional de variáveis, para diferentes pontos de corte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A9FCB9A-CAE0-CDB7-CE17-C071E21D4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1668300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Amostra de coeficientes estimados</a:t>
            </a:r>
            <a:br>
              <a:rPr lang="pt-BR" dirty="0"/>
            </a:br>
            <a:r>
              <a:rPr lang="pt-BR" sz="1800" dirty="0"/>
              <a:t>Para variáveis preditoras do modelo de regressão logística clássica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480709-E240-F627-319C-46A1A536A0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89150" y="2680494"/>
          <a:ext cx="8013700" cy="2641600"/>
        </p:xfrm>
        <a:graphic>
          <a:graphicData uri="http://schemas.openxmlformats.org/drawingml/2006/table">
            <a:tbl>
              <a:tblPr/>
              <a:tblGrid>
                <a:gridCol w="2273300">
                  <a:extLst>
                    <a:ext uri="{9D8B030D-6E8A-4147-A177-3AD203B41FA5}">
                      <a16:colId xmlns:a16="http://schemas.microsoft.com/office/drawing/2014/main" val="2392481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2609302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45616230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70317168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949522528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preditora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Coeficiente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 padrão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z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Pr(&gt;|z|)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68094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34,794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1.380,479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95649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satisfaction_score_4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-60,216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1.747,677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59187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satisfaction_score_5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-60,679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1.970,931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0496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satisfaction_score_3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-38,961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1.380,479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7913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flg_online_security1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-3,701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-8,214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9016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number_of_referrals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-6,115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01271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monthly_charge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34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719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Indicadores da capacidade preditiva</a:t>
            </a:r>
            <a:br>
              <a:rPr lang="pt-BR" dirty="0"/>
            </a:br>
            <a:r>
              <a:rPr lang="pt-BR" sz="1800" dirty="0"/>
              <a:t>Dos diversos modelos estimados, para diferentes pontos de corte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21EA4FF-D4CB-FF18-B5D4-C8BE97DBB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598672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Coeficientes de correlação intraclasse</a:t>
            </a:r>
            <a:br>
              <a:rPr lang="pt-BR" dirty="0"/>
            </a:br>
            <a:r>
              <a:rPr lang="pt-BR" sz="1800" dirty="0"/>
              <a:t>Calculados para variáveis dependentes categóricas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10F23E-0C5A-020B-DCB3-D3B9B7FA9D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66946" y="1825626"/>
          <a:ext cx="3058108" cy="4351336"/>
        </p:xfrm>
        <a:graphic>
          <a:graphicData uri="http://schemas.openxmlformats.org/drawingml/2006/table">
            <a:tbl>
              <a:tblPr/>
              <a:tblGrid>
                <a:gridCol w="1780093">
                  <a:extLst>
                    <a:ext uri="{9D8B030D-6E8A-4147-A177-3AD203B41FA5}">
                      <a16:colId xmlns:a16="http://schemas.microsoft.com/office/drawing/2014/main" val="2076752245"/>
                    </a:ext>
                  </a:extLst>
                </a:gridCol>
                <a:gridCol w="1278015">
                  <a:extLst>
                    <a:ext uri="{9D8B030D-6E8A-4147-A177-3AD203B41FA5}">
                      <a16:colId xmlns:a16="http://schemas.microsoft.com/office/drawing/2014/main" val="1430313484"/>
                    </a:ext>
                  </a:extLst>
                </a:gridCol>
              </a:tblGrid>
              <a:tr h="7911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Efeito aleatório</a:t>
                      </a:r>
                    </a:p>
                  </a:txBody>
                  <a:tcPr marL="3804" marR="3804" marT="3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Coeficiente de correlação intraclasse ajustado</a:t>
                      </a:r>
                    </a:p>
                  </a:txBody>
                  <a:tcPr marL="3804" marR="3804" marT="3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0080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satisfaction_score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0,990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7361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contract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0,381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857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flg_internet_service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0,191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81908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offer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0,180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05299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internet_type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0,155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8719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payment_method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0,085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10057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flg_online_security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0,068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6468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flg_paperless_billing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0,064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90837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flg_premium_tech_support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0,061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53362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flg_unlimited_data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0,056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25796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flg_married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0,035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37744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16204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flg_online_backup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0,012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5066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flg_device_protection_plan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0,007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554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flg_streaming_tv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0,006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81375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flg_streaming_movies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0,006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4437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flg_streaming_music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0592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flg_multiple_lines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61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94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sob a curva ROC</a:t>
            </a:r>
            <a:br>
              <a:rPr lang="pt-BR" dirty="0"/>
            </a:br>
            <a:r>
              <a:rPr lang="pt-BR" sz="1600" dirty="0"/>
              <a:t>Diversos modelos estimados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F19866-C24E-5A44-68AF-DD66C167A3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62250" y="3175794"/>
          <a:ext cx="6667500" cy="1651000"/>
        </p:xfrm>
        <a:graphic>
          <a:graphicData uri="http://schemas.openxmlformats.org/drawingml/2006/table">
            <a:tbl>
              <a:tblPr/>
              <a:tblGrid>
                <a:gridCol w="5689600">
                  <a:extLst>
                    <a:ext uri="{9D8B030D-6E8A-4147-A177-3AD203B41FA5}">
                      <a16:colId xmlns:a16="http://schemas.microsoft.com/office/drawing/2014/main" val="200483043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46691179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11038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Regressão logística com seleção gradual de variáveis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0,9885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31533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Árvore de decisão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31204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sem a variável categórica "county"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16501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com a variável "county" transformada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089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0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sob a curva ROC</a:t>
            </a:r>
            <a:br>
              <a:rPr lang="pt-BR" dirty="0"/>
            </a:br>
            <a:r>
              <a:rPr lang="pt-BR" sz="1600" dirty="0"/>
              <a:t>Diversos modelos estimados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F19866-C24E-5A44-68AF-DD66C167A3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62250" y="3175794"/>
          <a:ext cx="6667500" cy="1651000"/>
        </p:xfrm>
        <a:graphic>
          <a:graphicData uri="http://schemas.openxmlformats.org/drawingml/2006/table">
            <a:tbl>
              <a:tblPr/>
              <a:tblGrid>
                <a:gridCol w="5689600">
                  <a:extLst>
                    <a:ext uri="{9D8B030D-6E8A-4147-A177-3AD203B41FA5}">
                      <a16:colId xmlns:a16="http://schemas.microsoft.com/office/drawing/2014/main" val="200483043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46691179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11038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Regressão logística com seleção gradual de variáveis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0,9885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31533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Árvore de decisão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31204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sem a variável categórica "county"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16501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com a variável "county" transformada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089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90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dos motivos de </a:t>
            </a:r>
            <a:r>
              <a:rPr lang="pt-BR" i="1" dirty="0" err="1"/>
              <a:t>churn</a:t>
            </a:r>
            <a:endParaRPr lang="pt-BR" i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F8B2046-5B82-21AC-4199-10375D92C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40" y="1690688"/>
            <a:ext cx="8232320" cy="4802187"/>
          </a:xfrm>
        </p:spPr>
      </p:pic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Distribuição de clientes, por condado</a:t>
            </a:r>
            <a:br>
              <a:rPr lang="pt-BR" dirty="0"/>
            </a:br>
            <a:r>
              <a:rPr lang="pt-BR" sz="1600" dirty="0"/>
              <a:t>Com destaque para os condados com maiores e menores representatividades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FEA8880A-5ED1-11E5-4B01-ADA717800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396400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Proporção de habitantes, por condado, que foram ou são clientes da companhia</a:t>
            </a:r>
            <a:br>
              <a:rPr lang="pt-BR" dirty="0"/>
            </a:br>
            <a:r>
              <a:rPr lang="pt-BR" sz="1800" dirty="0"/>
              <a:t>Com destaque para os condados com maiores e menores representatividades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EA3D646-845A-D81B-361B-32B8A0B15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210991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% </a:t>
            </a:r>
            <a:r>
              <a:rPr lang="pt-BR" i="1" dirty="0" err="1"/>
              <a:t>Churn</a:t>
            </a:r>
            <a:r>
              <a:rPr lang="pt-BR" dirty="0"/>
              <a:t> por condado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A3247FF-ECBC-1579-3FDA-3879380E5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417069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do </a:t>
            </a:r>
            <a:r>
              <a:rPr lang="pt-BR" i="1" dirty="0" err="1"/>
              <a:t>churn</a:t>
            </a:r>
            <a:r>
              <a:rPr lang="pt-BR" dirty="0"/>
              <a:t>, por condado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7343FD7-C847-D55E-9EA4-8BEBD6B0B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136239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Motivos mais frequentes de </a:t>
            </a:r>
            <a:r>
              <a:rPr lang="pt-BR" i="1" dirty="0" err="1"/>
              <a:t>churn</a:t>
            </a:r>
            <a:r>
              <a:rPr lang="pt-BR" dirty="0"/>
              <a:t>, por condado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01BFCEF-ADDA-E2E5-E577-B4150FD0B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231360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% </a:t>
            </a:r>
            <a:r>
              <a:rPr lang="pt-BR" i="1" dirty="0" err="1"/>
              <a:t>Churn</a:t>
            </a:r>
            <a:br>
              <a:rPr lang="pt-BR" i="1" dirty="0"/>
            </a:br>
            <a:r>
              <a:rPr lang="pt-BR" sz="1600" dirty="0"/>
              <a:t>de acordo com a satisfação do cliente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1D7E70D5-359B-6EB2-16C0-F53123A6F3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27450" y="3010694"/>
          <a:ext cx="4737100" cy="1981200"/>
        </p:xfrm>
        <a:graphic>
          <a:graphicData uri="http://schemas.openxmlformats.org/drawingml/2006/table">
            <a:tbl>
              <a:tblPr/>
              <a:tblGrid>
                <a:gridCol w="2044700">
                  <a:extLst>
                    <a:ext uri="{9D8B030D-6E8A-4147-A177-3AD203B41FA5}">
                      <a16:colId xmlns:a16="http://schemas.microsoft.com/office/drawing/2014/main" val="405145734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399536329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44571605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satisfaction_score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 clientes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Churn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90454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922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4255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518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4530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2.665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07838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1.789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967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1.149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63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95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Dez maiores correlações</a:t>
            </a:r>
            <a:br>
              <a:rPr lang="pt-BR" dirty="0"/>
            </a:br>
            <a:r>
              <a:rPr lang="pt-BR" sz="1800" dirty="0"/>
              <a:t>Em valor absoluto, entre variáveis preditoras numéricas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04219EAD-121C-2F2B-1737-6B26317B17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5050" y="2185194"/>
          <a:ext cx="10121900" cy="3632200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2327955474"/>
                    </a:ext>
                  </a:extLst>
                </a:gridCol>
                <a:gridCol w="3987800">
                  <a:extLst>
                    <a:ext uri="{9D8B030D-6E8A-4147-A177-3AD203B41FA5}">
                      <a16:colId xmlns:a16="http://schemas.microsoft.com/office/drawing/2014/main" val="238235342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771270497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Correlação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66952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valor_cobrancas_extras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total_long_distance_charges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13204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1312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tenure_in_months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11318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qtd_servicos_principais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monthly_charge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8987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tenure_in_months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80894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valor_cobrancas_extras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85986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total_long_distance_charges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25245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tx_contrib_cobrancas_extras_cobranca_geral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avg_monthly_long_distance_charges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92447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condado_tx_habitantes_menor_18_anos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condado_idade_mediana_habitantes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56279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qtd_streamings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monthly_charge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10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324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731</Words>
  <Application>Microsoft Office PowerPoint</Application>
  <PresentationFormat>Widescreen</PresentationFormat>
  <Paragraphs>210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Modelagem estatística aplicada na prevenção ao churn</vt:lpstr>
      <vt:lpstr>Distribuição dos motivos de churn</vt:lpstr>
      <vt:lpstr>Distribuição de clientes, por condado Com destaque para os condados com maiores e menores representatividades</vt:lpstr>
      <vt:lpstr>Proporção de habitantes, por condado, que foram ou são clientes da companhia Com destaque para os condados com maiores e menores representatividades</vt:lpstr>
      <vt:lpstr>% Churn por condado</vt:lpstr>
      <vt:lpstr>Distribuição do churn, por condado</vt:lpstr>
      <vt:lpstr>Motivos mais frequentes de churn, por condado</vt:lpstr>
      <vt:lpstr>% Churn de acordo com a satisfação do cliente</vt:lpstr>
      <vt:lpstr>Dez maiores correlações Em valor absoluto, entre variáveis preditoras numéricas</vt:lpstr>
      <vt:lpstr>Dados geográficos de cep faltantes</vt:lpstr>
      <vt:lpstr>Quantidade de variáveis selecionadas Em cada iteração do procedimento de seleção gradual, para diferentes estratégias</vt:lpstr>
      <vt:lpstr>Redução do AIC A cada iteração do procedimento de seleção gradual de variáveis, para diferentes estratégias</vt:lpstr>
      <vt:lpstr>Resumo das reduções de AIC No treinamento dos modelos de regressão logística, com diferentes estratégias de seleção</vt:lpstr>
      <vt:lpstr>Indicadores da capacidade preditiva Modelo de regressão logística com seleção bidirecional de variáveis, para diferentes pontos de corte</vt:lpstr>
      <vt:lpstr>Amostra de coeficientes estimados Para variáveis preditoras do modelo de regressão logística clássica</vt:lpstr>
      <vt:lpstr>Indicadores da capacidade preditiva Dos diversos modelos estimados, para diferentes pontos de corte</vt:lpstr>
      <vt:lpstr>Coeficientes de correlação intraclasse Calculados para variáveis dependentes categóricas</vt:lpstr>
      <vt:lpstr>Área sob a curva ROC Diversos modelos estimados</vt:lpstr>
      <vt:lpstr>Área sob a curva ROC Diversos modelos estimados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Lucas Franz Monteiro</cp:lastModifiedBy>
  <cp:revision>33</cp:revision>
  <dcterms:created xsi:type="dcterms:W3CDTF">2018-01-31T14:12:27Z</dcterms:created>
  <dcterms:modified xsi:type="dcterms:W3CDTF">2022-11-08T01:08:06Z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86c2b39-4223-4d15-bcb9-787ea17e6435_Enabled">
    <vt:lpwstr>true</vt:lpwstr>
  </property>
  <property fmtid="{D5CDD505-2E9C-101B-9397-08002B2CF9AE}" pid="3" name="MSIP_Label_086c2b39-4223-4d15-bcb9-787ea17e6435_SetDate">
    <vt:lpwstr>2022-11-07T23:27:58Z</vt:lpwstr>
  </property>
  <property fmtid="{D5CDD505-2E9C-101B-9397-08002B2CF9AE}" pid="4" name="MSIP_Label_086c2b39-4223-4d15-bcb9-787ea17e6435_Method">
    <vt:lpwstr>Standard</vt:lpwstr>
  </property>
  <property fmtid="{D5CDD505-2E9C-101B-9397-08002B2CF9AE}" pid="5" name="MSIP_Label_086c2b39-4223-4d15-bcb9-787ea17e6435_Name">
    <vt:lpwstr>086c2b39-4223-4d15-bcb9-787ea17e6435</vt:lpwstr>
  </property>
  <property fmtid="{D5CDD505-2E9C-101B-9397-08002B2CF9AE}" pid="6" name="MSIP_Label_086c2b39-4223-4d15-bcb9-787ea17e6435_SiteId">
    <vt:lpwstr>7575b092-fc5f-4f6c-b7a5-9e9ef7aca80d</vt:lpwstr>
  </property>
  <property fmtid="{D5CDD505-2E9C-101B-9397-08002B2CF9AE}" pid="7" name="MSIP_Label_086c2b39-4223-4d15-bcb9-787ea17e6435_ActionId">
    <vt:lpwstr>904eb64f-2198-4362-bf56-6bfd6d970a5e</vt:lpwstr>
  </property>
  <property fmtid="{D5CDD505-2E9C-101B-9397-08002B2CF9AE}" pid="8" name="MSIP_Label_086c2b39-4223-4d15-bcb9-787ea17e6435_ContentBits">
    <vt:lpwstr>0</vt:lpwstr>
  </property>
</Properties>
</file>