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7" r:id="rId4"/>
    <p:sldId id="280" r:id="rId5"/>
    <p:sldId id="285" r:id="rId6"/>
    <p:sldId id="284" r:id="rId7"/>
    <p:sldId id="283" r:id="rId8"/>
    <p:sldId id="281" r:id="rId9"/>
    <p:sldId id="279" r:id="rId10"/>
    <p:sldId id="277" r:id="rId11"/>
    <p:sldId id="258" r:id="rId12"/>
    <p:sldId id="287" r:id="rId13"/>
    <p:sldId id="272" r:id="rId14"/>
    <p:sldId id="267" r:id="rId15"/>
    <p:sldId id="266" r:id="rId16"/>
    <p:sldId id="288" r:id="rId17"/>
    <p:sldId id="271" r:id="rId18"/>
    <p:sldId id="269" r:id="rId19"/>
    <p:sldId id="263" r:id="rId20"/>
    <p:sldId id="268" r:id="rId21"/>
    <p:sldId id="289" r:id="rId22"/>
    <p:sldId id="278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500" y="-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0955F-377E-4AFC-AFBB-33C8AF39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8" y="1614195"/>
            <a:ext cx="7178351" cy="268721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9DB314-FCFE-4948-B3B3-1DBC9A220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9648" y="4516016"/>
            <a:ext cx="7178351" cy="74178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3202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48A6B-B656-4DDD-AF02-43CDC358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3446F8-FAD4-4CA7-BC72-BA927E1EF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BCA881-9B0F-486F-AB40-BA842F6B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FD993-F353-4979-B4B8-FB3AC67A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E96A5-2F1D-441E-9CEB-83232D2F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78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7E063-2F40-4217-9B00-19A105431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7C0EAF-C4DD-405B-9897-1572BC5FB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6ECA9-9C4F-42FE-9B58-A9C369AE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059EA9-C5DA-4955-BEF1-44EAB31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49FCF-0AB6-4EDB-B616-E299D7FC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79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CFF8B-827F-4CA4-BBEB-042AF77B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49903-9CA6-499A-9E57-BEB61DAE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9B8F4-42FA-471E-9279-09AC1FE3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375A4-FBF0-4D76-894A-9F335D4A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F7AAFA-8C7E-44E2-AB9C-FAFEF763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06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48E5-197A-43B1-9E3D-4F767BA0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3A8475-697B-4EB5-99F3-B4CCE8D4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4CBC64-536B-479F-81A7-8AB26CEB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036697-84AA-4DB0-9C45-109198E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DD7AC-7621-40A8-B448-4D0987E5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57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2C26F-6FF9-4AEC-BFBD-297396F6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AA30C-237B-4319-B648-55743DC44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B1B006-3AFE-450E-BB4B-538B3F4BA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907F7E-BCE6-4D5E-9A17-D43B4FB1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C7B328-BF19-4F1B-9D37-E19C799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634195-405D-4130-B013-0BBEA1F1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48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83BB7-29BF-4892-AE25-CC063707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615C65-D64B-49A1-A2A7-7EE1BAB7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BCDC74-7687-4491-A1B7-76368A88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04252E-9483-438A-B2DB-334FE9816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5C11A2-1523-4DF0-87CF-3C3376131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C4BD0E-23FD-4E06-A9BE-8A007C85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3A8183-C6D8-4BBE-AD22-0D48503A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0A89B9-4ACE-4E96-8F38-7FFA677A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9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531EC-0C3E-474E-B1BB-5B78781B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163505-E043-4E38-BED6-BE5644A5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2BE5FE-1EB6-4947-A34E-2457D28E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262A76-B948-4089-8066-F13B3671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3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5F3771-DE8C-4F6C-A791-60493E34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64C3DE-26BA-42F9-A36E-26F74462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3FB30E-8256-4D9C-BE8D-8DE46C91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50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DBBE2-5238-4F14-B8EB-342BE7A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27117-52B6-4AD1-BD6F-A28E3CA5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F5B5DB-95C2-465E-B082-64915B77D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9CE81-66A3-4C8F-91B6-747B7AF4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DFE09E-F5BD-4831-AE37-B195058C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7CD61E-923C-4244-84EA-0650982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07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AA2AB-EDC6-41EE-9F80-51FBC8A4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64E24A-7847-4D9F-80B9-6EB606479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E8FAF7-71E5-4CD5-8281-665A97764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539AD2-200C-4DA1-8644-F33E6C88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BE7FD9-38AD-443E-A9FE-333371DB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B28A5E-8F70-4C04-972F-810F9DC8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4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AF2AE4-5A35-4BEA-BEB3-17FAFB7F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7907F4-5CBE-4C9F-BF91-575BE6A3E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3857B9-5E01-47D7-B7CD-F523FBFB6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7303-1349-4B3B-906B-0AD17F7A84D3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EBF92-23E2-4692-8644-BC19CE40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206707-F55A-43BD-88B6-852CAD72F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4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16C49-68E5-4EB8-B536-2E840FF2A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Modelagem estatística aplicada na prevenção ao </a:t>
            </a:r>
            <a:r>
              <a:rPr lang="pt-BR" i="1" dirty="0" err="1"/>
              <a:t>churn</a:t>
            </a:r>
            <a:endParaRPr lang="pt-BR" i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D5D2CA-A7B9-4594-8BBB-9F8EDA77A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Lucas Franz Monteiro</a:t>
            </a:r>
          </a:p>
          <a:p>
            <a:r>
              <a:rPr lang="pt-BR" dirty="0"/>
              <a:t>Ana Julia </a:t>
            </a:r>
            <a:r>
              <a:rPr lang="pt-BR" dirty="0" err="1"/>
              <a:t>Righetto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926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dos motivos de </a:t>
            </a:r>
            <a:r>
              <a:rPr lang="pt-BR" i="1" dirty="0" err="1"/>
              <a:t>churn</a:t>
            </a:r>
            <a:endParaRPr lang="pt-BR" i="1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F8B2046-5B82-21AC-4199-10375D92C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840" y="1690688"/>
            <a:ext cx="8232320" cy="4802187"/>
          </a:xfrm>
        </p:spPr>
      </p:pic>
    </p:spTree>
    <p:extLst>
      <p:ext uri="{BB962C8B-B14F-4D97-AF65-F5344CB8AC3E}">
        <p14:creationId xmlns:p14="http://schemas.microsoft.com/office/powerpoint/2010/main" val="290118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Indicadores por condado</a:t>
            </a:r>
            <a:br>
              <a:rPr lang="pt-BR" dirty="0"/>
            </a:br>
            <a:r>
              <a:rPr lang="pt-BR" sz="1800" dirty="0"/>
              <a:t>Com destaque para os condados com maiores e menores representatividades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937255-5E9C-FBD1-A20D-54288982C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r>
              <a:rPr lang="pt-BR" sz="2200" dirty="0"/>
              <a:t>Distribuição de clientes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F9A3E8-A32E-B138-0DBF-5D21D8B86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r>
              <a:rPr lang="pt-BR" sz="2200" dirty="0"/>
              <a:t>Proporção de habitantes, que foram ou são clientes da companhia</a:t>
            </a:r>
          </a:p>
        </p:txBody>
      </p:sp>
      <p:pic>
        <p:nvPicPr>
          <p:cNvPr id="18" name="Content Placeholder 17" descr="Chart&#10;&#10;Description automatically generated with medium confidence">
            <a:extLst>
              <a:ext uri="{FF2B5EF4-FFF2-40B4-BE49-F238E27FC236}">
                <a16:creationId xmlns:a16="http://schemas.microsoft.com/office/drawing/2014/main" id="{36055148-06BC-B070-EA36-F2FFD41221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430646"/>
            <a:ext cx="4500932" cy="4177846"/>
          </a:xfrm>
        </p:spPr>
      </p:pic>
      <p:pic>
        <p:nvPicPr>
          <p:cNvPr id="24" name="Content Placeholder 23" descr="Chart&#10;&#10;Description automatically generated">
            <a:extLst>
              <a:ext uri="{FF2B5EF4-FFF2-40B4-BE49-F238E27FC236}">
                <a16:creationId xmlns:a16="http://schemas.microsoft.com/office/drawing/2014/main" id="{44505A24-65F4-CA8D-E7A2-04B02A834C6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27" y="2430647"/>
            <a:ext cx="4567777" cy="4177845"/>
          </a:xfrm>
        </p:spPr>
      </p:pic>
    </p:spTree>
    <p:extLst>
      <p:ext uri="{BB962C8B-B14F-4D97-AF65-F5344CB8AC3E}">
        <p14:creationId xmlns:p14="http://schemas.microsoft.com/office/powerpoint/2010/main" val="3964000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Indicadores por condado</a:t>
            </a:r>
            <a:br>
              <a:rPr lang="pt-BR" dirty="0"/>
            </a:br>
            <a:r>
              <a:rPr lang="pt-BR" sz="1800" dirty="0"/>
              <a:t>Com destaque para os condados com maiores e menores representatividades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2771B-3770-80CE-FE93-CE93A33CAF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r>
              <a:rPr lang="pt-BR" sz="2200" dirty="0"/>
              <a:t>% </a:t>
            </a:r>
            <a:r>
              <a:rPr lang="pt-BR" sz="2200" i="1" dirty="0" err="1"/>
              <a:t>Churn</a:t>
            </a:r>
            <a:endParaRPr lang="pt-BR" sz="2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4889F-3935-B35A-1EA4-4DEA89182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r>
              <a:rPr lang="pt-BR" sz="2200" dirty="0"/>
              <a:t>Distribuição do </a:t>
            </a:r>
            <a:r>
              <a:rPr lang="pt-BR" sz="2200" i="1" dirty="0" err="1"/>
              <a:t>churn</a:t>
            </a:r>
            <a:endParaRPr lang="pt-BR" sz="2200" dirty="0"/>
          </a:p>
        </p:txBody>
      </p:sp>
      <p:pic>
        <p:nvPicPr>
          <p:cNvPr id="12" name="Content Placeholder 11" descr="Chart&#10;&#10;Description automatically generated with low confidence">
            <a:extLst>
              <a:ext uri="{FF2B5EF4-FFF2-40B4-BE49-F238E27FC236}">
                <a16:creationId xmlns:a16="http://schemas.microsoft.com/office/drawing/2014/main" id="{9D2BE798-808E-AC99-D52C-D59ED10F9C6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27" y="2505074"/>
            <a:ext cx="4542541" cy="4129584"/>
          </a:xfrm>
        </p:spPr>
      </p:pic>
      <p:pic>
        <p:nvPicPr>
          <p:cNvPr id="10" name="Content Placeholder 9" descr="Map&#10;&#10;Description automatically generated with medium confidence">
            <a:extLst>
              <a:ext uri="{FF2B5EF4-FFF2-40B4-BE49-F238E27FC236}">
                <a16:creationId xmlns:a16="http://schemas.microsoft.com/office/drawing/2014/main" id="{86F904EC-FBB6-6189-25F5-95A2FE8A6A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505074"/>
            <a:ext cx="4443432" cy="4129584"/>
          </a:xfrm>
        </p:spPr>
      </p:pic>
    </p:spTree>
    <p:extLst>
      <p:ext uri="{BB962C8B-B14F-4D97-AF65-F5344CB8AC3E}">
        <p14:creationId xmlns:p14="http://schemas.microsoft.com/office/powerpoint/2010/main" val="371491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Motivos mais frequentes de </a:t>
            </a:r>
            <a:r>
              <a:rPr lang="pt-BR" i="1" dirty="0" err="1"/>
              <a:t>churn</a:t>
            </a:r>
            <a:br>
              <a:rPr lang="pt-BR" i="1" dirty="0"/>
            </a:br>
            <a:r>
              <a:rPr lang="pt-BR" sz="1800" dirty="0"/>
              <a:t>Por condado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01BFCEF-ADDA-E2E5-E577-B4150FD0B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95" y="1825625"/>
            <a:ext cx="7832409" cy="4351338"/>
          </a:xfrm>
        </p:spPr>
      </p:pic>
    </p:spTree>
    <p:extLst>
      <p:ext uri="{BB962C8B-B14F-4D97-AF65-F5344CB8AC3E}">
        <p14:creationId xmlns:p14="http://schemas.microsoft.com/office/powerpoint/2010/main" val="2313604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% </a:t>
            </a:r>
            <a:r>
              <a:rPr lang="pt-BR" i="1" dirty="0" err="1"/>
              <a:t>Churn</a:t>
            </a:r>
            <a:br>
              <a:rPr lang="pt-BR" i="1" dirty="0"/>
            </a:br>
            <a:r>
              <a:rPr lang="pt-BR" sz="1600" dirty="0"/>
              <a:t>Por satisfação do cliente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1D7E70D5-359B-6EB2-16C0-F53123A6F3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27450" y="3010694"/>
          <a:ext cx="4737100" cy="1981200"/>
        </p:xfrm>
        <a:graphic>
          <a:graphicData uri="http://schemas.openxmlformats.org/drawingml/2006/table">
            <a:tbl>
              <a:tblPr/>
              <a:tblGrid>
                <a:gridCol w="2044700">
                  <a:extLst>
                    <a:ext uri="{9D8B030D-6E8A-4147-A177-3AD203B41FA5}">
                      <a16:colId xmlns:a16="http://schemas.microsoft.com/office/drawing/2014/main" val="405145734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1399536329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344571605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satisfaction_score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Qtd clientes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Churn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90454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922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24255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518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45308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2.665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07838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1.789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8967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1.149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637977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CBBD25F-B395-D10C-1B48-D3C01B894B0E}"/>
              </a:ext>
            </a:extLst>
          </p:cNvPr>
          <p:cNvSpPr/>
          <p:nvPr/>
        </p:nvSpPr>
        <p:spPr>
          <a:xfrm>
            <a:off x="3583172" y="3397101"/>
            <a:ext cx="4997302" cy="568842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AF5BD7-E951-5AC0-39E0-B4775720EEFF}"/>
              </a:ext>
            </a:extLst>
          </p:cNvPr>
          <p:cNvSpPr/>
          <p:nvPr/>
        </p:nvSpPr>
        <p:spPr>
          <a:xfrm>
            <a:off x="3583172" y="4331084"/>
            <a:ext cx="4997302" cy="751278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953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Maiores correlações</a:t>
            </a:r>
            <a:br>
              <a:rPr lang="pt-BR" dirty="0"/>
            </a:br>
            <a:r>
              <a:rPr lang="pt-BR" sz="1800" dirty="0"/>
              <a:t>Em valor absoluto, entre variáveis preditoras numéricas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04219EAD-121C-2F2B-1737-6B26317B172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35050" y="2185194"/>
          <a:ext cx="10121900" cy="3632200"/>
        </p:xfrm>
        <a:graphic>
          <a:graphicData uri="http://schemas.openxmlformats.org/drawingml/2006/table">
            <a:tbl>
              <a:tblPr/>
              <a:tblGrid>
                <a:gridCol w="4876800">
                  <a:extLst>
                    <a:ext uri="{9D8B030D-6E8A-4147-A177-3AD203B41FA5}">
                      <a16:colId xmlns:a16="http://schemas.microsoft.com/office/drawing/2014/main" val="2327955474"/>
                    </a:ext>
                  </a:extLst>
                </a:gridCol>
                <a:gridCol w="3987800">
                  <a:extLst>
                    <a:ext uri="{9D8B030D-6E8A-4147-A177-3AD203B41FA5}">
                      <a16:colId xmlns:a16="http://schemas.microsoft.com/office/drawing/2014/main" val="238235342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771270497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Variável 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Variável 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Correlação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669528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valor_cobrancas_extras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total_long_distance_charges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13204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valor_cobranca_geral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total_charges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11312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valor_cobranca_geral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tenure_in_months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11318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qtd_servicos_principais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monthly_charge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8987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total_charges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tenure_in_months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80894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valor_cobrancas_extras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valor_cobranca_geral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85986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valor_cobranca_geral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total_long_distance_charges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25245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tx_contrib_cobrancas_extras_cobranca_geral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avg_monthly_long_distance_charges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92447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condado_tx_habitantes_menor_18_anos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condado_idade_mediana_habitantes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-0,723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56279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qtd_streamings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monthly_charge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0,695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105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324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Regressão logística binária</a:t>
            </a:r>
            <a:endParaRPr lang="pt-BR" sz="1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7297E8-ABB8-617D-E42B-61A59B52C3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097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Seleção de variáveis</a:t>
            </a:r>
            <a:br>
              <a:rPr lang="pt-BR" dirty="0"/>
            </a:br>
            <a:r>
              <a:rPr lang="pt-BR" sz="1800" dirty="0"/>
              <a:t>Sequência de iterações, para diferentes estratégias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38D34-DC11-537F-1C82-E8A68C3CC5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b">
            <a:normAutofit/>
          </a:bodyPr>
          <a:lstStyle/>
          <a:p>
            <a:r>
              <a:rPr lang="pt-BR" sz="2200" dirty="0"/>
              <a:t>Quantidade de variáveis selecionadas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5486BA8-85EA-7710-7185-31430DE70F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914651"/>
            <a:ext cx="5157787" cy="286543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F4464-F126-C3CF-E422-F2580E081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b">
            <a:normAutofit/>
          </a:bodyPr>
          <a:lstStyle/>
          <a:p>
            <a:r>
              <a:rPr lang="pt-BR" sz="2200" dirty="0"/>
              <a:t>Redução do AIC</a:t>
            </a:r>
          </a:p>
        </p:txBody>
      </p:sp>
      <p:pic>
        <p:nvPicPr>
          <p:cNvPr id="7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18BD267-EBB4-FE9A-4BDF-A31BB22FF1C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07595"/>
            <a:ext cx="5183188" cy="2879548"/>
          </a:xfrm>
        </p:spPr>
      </p:pic>
    </p:spTree>
    <p:extLst>
      <p:ext uri="{BB962C8B-B14F-4D97-AF65-F5344CB8AC3E}">
        <p14:creationId xmlns:p14="http://schemas.microsoft.com/office/powerpoint/2010/main" val="316793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Seleção de variáveis</a:t>
            </a:r>
            <a:br>
              <a:rPr lang="pt-BR" dirty="0"/>
            </a:br>
            <a:r>
              <a:rPr lang="pt-BR" sz="1800" dirty="0"/>
              <a:t>Regressão logística binária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E1556-09E9-622B-73A9-550D0467F2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 fontScale="85000" lnSpcReduction="20000"/>
          </a:bodyPr>
          <a:lstStyle/>
          <a:p>
            <a:r>
              <a:rPr lang="pt-BR" dirty="0"/>
              <a:t>Resumo das reduções de AIC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A887C-06A1-409C-B631-FF2BFA7C7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 fontScale="85000" lnSpcReduction="20000"/>
          </a:bodyPr>
          <a:lstStyle/>
          <a:p>
            <a:r>
              <a:rPr lang="pt-BR" dirty="0"/>
              <a:t>Capacidade preditiva do modelo de regressão logística com seleção bidirecional de variáveis, para diferentes pontos de corte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9986E5A-9BFE-9A3F-CA06-CA0CB0F04D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2907595"/>
            <a:ext cx="4182218" cy="2194750"/>
          </a:xfrm>
        </p:spPr>
      </p:pic>
      <p:pic>
        <p:nvPicPr>
          <p:cNvPr id="9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BBA7C2A-BCC8-E762-A6A4-E5ABBCDE5E6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07595"/>
            <a:ext cx="5183188" cy="2879548"/>
          </a:xfr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2164A3-F515-6D54-5001-133B0D239AB5}"/>
              </a:ext>
            </a:extLst>
          </p:cNvPr>
          <p:cNvSpPr/>
          <p:nvPr/>
        </p:nvSpPr>
        <p:spPr>
          <a:xfrm>
            <a:off x="754911" y="4736163"/>
            <a:ext cx="4348717" cy="261140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A27153-6C95-94BF-9A05-49AF63A002E5}"/>
              </a:ext>
            </a:extLst>
          </p:cNvPr>
          <p:cNvSpPr/>
          <p:nvPr/>
        </p:nvSpPr>
        <p:spPr>
          <a:xfrm>
            <a:off x="754911" y="4203073"/>
            <a:ext cx="4348717" cy="261140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300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Amostra de coeficientes estimados</a:t>
            </a:r>
            <a:br>
              <a:rPr lang="pt-BR" dirty="0"/>
            </a:br>
            <a:r>
              <a:rPr lang="pt-BR" sz="1800" dirty="0"/>
              <a:t>Para variáveis preditoras do modelo de regressão logística clássica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B480709-E240-F627-319C-46A1A536A0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6746458"/>
              </p:ext>
            </p:extLst>
          </p:nvPr>
        </p:nvGraphicFramePr>
        <p:xfrm>
          <a:off x="2089150" y="2161027"/>
          <a:ext cx="8013700" cy="2641600"/>
        </p:xfrm>
        <a:graphic>
          <a:graphicData uri="http://schemas.openxmlformats.org/drawingml/2006/table">
            <a:tbl>
              <a:tblPr/>
              <a:tblGrid>
                <a:gridCol w="2273300">
                  <a:extLst>
                    <a:ext uri="{9D8B030D-6E8A-4147-A177-3AD203B41FA5}">
                      <a16:colId xmlns:a16="http://schemas.microsoft.com/office/drawing/2014/main" val="23924818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32609302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3456162306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370317168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949522528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Variável preditora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Coeficiente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 padrão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z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Pr(&gt;|z|)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68094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(Intercept)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34,794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1.380,479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95649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satisfaction_score_4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-60,216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1.747,677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-0,034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59187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satisfaction_score_5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-60,679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1.970,931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-0,031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0496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satisfaction_score_3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-38,961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1.380,479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-0,028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87913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flg_online_security1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-3,701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0,451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-8,214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9016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number_of_referrals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-0,672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-6,115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01271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monthly_charge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6,242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34530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D5B8F4-241B-FE76-87DA-F261A829C5C0}"/>
              </a:ext>
            </a:extLst>
          </p:cNvPr>
          <p:cNvSpPr/>
          <p:nvPr/>
        </p:nvSpPr>
        <p:spPr>
          <a:xfrm>
            <a:off x="4784651" y="2849519"/>
            <a:ext cx="1137684" cy="956930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AD4E1-DFC9-251B-DB1D-C4DAD6D2A02A}"/>
              </a:ext>
            </a:extLst>
          </p:cNvPr>
          <p:cNvSpPr txBox="1"/>
          <p:nvPr/>
        </p:nvSpPr>
        <p:spPr>
          <a:xfrm>
            <a:off x="956930" y="5272966"/>
            <a:ext cx="1001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Índices de satisfação superiores a “1” e “2”, indicam redução na probabilidade de </a:t>
            </a:r>
            <a:r>
              <a:rPr lang="pt-BR" sz="2400" i="1" dirty="0" err="1"/>
              <a:t>churn</a:t>
            </a:r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320671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endParaRPr lang="pt-BR" sz="1600" i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78C1C7-8636-C5F3-F932-E587345739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920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Demais modelos</a:t>
            </a:r>
            <a:endParaRPr lang="pt-BR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BD25A6-E154-F7FF-3316-C7A6709677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Síntese dos </a:t>
            </a:r>
            <a:r>
              <a:rPr lang="pt-BR"/>
              <a:t>resultados obtidos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8672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Indicadores da capacidade preditiva</a:t>
            </a:r>
            <a:br>
              <a:rPr lang="pt-BR" dirty="0"/>
            </a:br>
            <a:r>
              <a:rPr lang="pt-BR" sz="1800" dirty="0"/>
              <a:t>Modelos estimados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21EA4FF-D4CB-FF18-B5D4-C8BE97DBB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83" y="2432560"/>
            <a:ext cx="6249494" cy="3124747"/>
          </a:xfr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5A0479C-29B6-90D5-C733-8A5002DF90D6}"/>
              </a:ext>
            </a:extLst>
          </p:cNvPr>
          <p:cNvSpPr/>
          <p:nvPr/>
        </p:nvSpPr>
        <p:spPr>
          <a:xfrm>
            <a:off x="7458368" y="3476625"/>
            <a:ext cx="4155565" cy="180976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79DB04E5-F0E0-3CE0-3476-8FEB9E418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919" y="3215048"/>
            <a:ext cx="4063598" cy="113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16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  <a:endParaRPr lang="pt-BR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96A32-B3DB-9192-9BB0-A369BD333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21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  <a:endParaRPr lang="pt-BR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96A32-B3DB-9192-9BB0-A369BD333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pt-BR" dirty="0"/>
              <a:t>Auxiliar o desenvolvimento de estratégias para manutenção do vínculo entre empresa e cliente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Conservar a competitividade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Minimizar perdas de receita decorrentes de contratos encerrados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Reduzir custos com captação de novos consumidores</a:t>
            </a:r>
          </a:p>
        </p:txBody>
      </p:sp>
    </p:spTree>
    <p:extLst>
      <p:ext uri="{BB962C8B-B14F-4D97-AF65-F5344CB8AC3E}">
        <p14:creationId xmlns:p14="http://schemas.microsoft.com/office/powerpoint/2010/main" val="207114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Material e métodos</a:t>
            </a:r>
            <a:endParaRPr lang="pt-BR" sz="1600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0DCAF-D34C-1662-9627-A44C057B1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19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Características do </a:t>
            </a:r>
            <a:r>
              <a:rPr lang="pt-BR" i="1" dirty="0" err="1"/>
              <a:t>dataset</a:t>
            </a:r>
            <a:endParaRPr lang="pt-BR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96A32-B3DB-9192-9BB0-A369BD333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pt-BR" dirty="0"/>
              <a:t>Observações: 7.043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Variáveis: 53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Origem: plataforma IBM Cognos </a:t>
            </a:r>
            <a:r>
              <a:rPr lang="pt-BR" dirty="0" err="1"/>
              <a:t>Analytics</a:t>
            </a:r>
            <a:endParaRPr lang="pt-BR" dirty="0"/>
          </a:p>
          <a:p>
            <a:pPr lvl="1">
              <a:lnSpc>
                <a:spcPct val="150000"/>
              </a:lnSpc>
            </a:pPr>
            <a:r>
              <a:rPr lang="pt-BR" dirty="0"/>
              <a:t>Entidade alvo: Consumidores dos serviços de telefonia e internet, prestados por uma companhia de telecomunicações fictícia, que atende o estado da Califórnia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Índice de </a:t>
            </a:r>
            <a:r>
              <a:rPr lang="pt-BR" i="1" dirty="0" err="1"/>
              <a:t>churn</a:t>
            </a:r>
            <a:r>
              <a:rPr lang="pt-BR" dirty="0"/>
              <a:t>: 26,5%</a:t>
            </a:r>
          </a:p>
        </p:txBody>
      </p:sp>
    </p:spTree>
    <p:extLst>
      <p:ext uri="{BB962C8B-B14F-4D97-AF65-F5344CB8AC3E}">
        <p14:creationId xmlns:p14="http://schemas.microsoft.com/office/powerpoint/2010/main" val="275432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Técnicas aplicadas</a:t>
            </a:r>
            <a:endParaRPr lang="pt-BR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96A32-B3DB-9192-9BB0-A369BD333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pt-BR" dirty="0"/>
              <a:t>Regressão logística binária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Árvore de decisão</a:t>
            </a:r>
          </a:p>
          <a:p>
            <a:pPr lvl="1">
              <a:lnSpc>
                <a:spcPct val="150000"/>
              </a:lnSpc>
            </a:pPr>
            <a:r>
              <a:rPr lang="pt-BR" i="1" dirty="0"/>
              <a:t>Random </a:t>
            </a:r>
            <a:r>
              <a:rPr lang="pt-BR" i="1" dirty="0" err="1"/>
              <a:t>forest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90290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Amostra de variáveis originais</a:t>
            </a:r>
            <a:endParaRPr lang="pt-BR" i="1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A2FFBB95-C0A5-1B30-35EF-41B9D63C13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87500" y="1854994"/>
          <a:ext cx="9017000" cy="4292600"/>
        </p:xfrm>
        <a:graphic>
          <a:graphicData uri="http://schemas.openxmlformats.org/drawingml/2006/table">
            <a:tbl>
              <a:tblPr/>
              <a:tblGrid>
                <a:gridCol w="2641600">
                  <a:extLst>
                    <a:ext uri="{9D8B030D-6E8A-4147-A177-3AD203B41FA5}">
                      <a16:colId xmlns:a16="http://schemas.microsoft.com/office/drawing/2014/main" val="3329862329"/>
                    </a:ext>
                  </a:extLst>
                </a:gridCol>
                <a:gridCol w="6375400">
                  <a:extLst>
                    <a:ext uri="{9D8B030D-6E8A-4147-A177-3AD203B41FA5}">
                      <a16:colId xmlns:a16="http://schemas.microsoft.com/office/drawing/2014/main" val="702396080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Variável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Descrição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928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customer_id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Identificador único do cliente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43794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Sexo do cliente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3653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Idade do cliente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04027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flg_married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Indica se o cliente é casado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40247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number_of_dependents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Quantidade de dependentes que moram com o cliente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92162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Cidade da residência principal do cliente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95624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zip_code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Cep da residência principal do cliente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94822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latitude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Latitude da residência principal do cliente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94492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longitude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Longitude da residência principal do cliente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36122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number_of_referrals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Quantidade de indicações, feitas pelo cliente até o presente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14285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tenure_in_months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Tempo de casa do cliente, ao final do trimestre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451858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Última oferta de marketing aceita pelo cliente, se aplicável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358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14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Enriquecimento dos dados</a:t>
            </a:r>
            <a:endParaRPr lang="pt-BR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96A32-B3DB-9192-9BB0-A369BD333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pt-BR" dirty="0"/>
              <a:t>Variáveis censitárias da população norte-americana, disponibilizadas pela pesquisa anual </a:t>
            </a:r>
            <a:r>
              <a:rPr lang="pt-BR" i="1" dirty="0"/>
              <a:t>American Community </a:t>
            </a:r>
            <a:r>
              <a:rPr lang="pt-BR" i="1" dirty="0" err="1"/>
              <a:t>Survey</a:t>
            </a:r>
            <a:endParaRPr lang="pt-BR" i="1" dirty="0"/>
          </a:p>
          <a:p>
            <a:pPr lvl="2">
              <a:lnSpc>
                <a:spcPct val="150000"/>
              </a:lnSpc>
            </a:pPr>
            <a:r>
              <a:rPr lang="pt-BR" dirty="0"/>
              <a:t>Características sociais, econômicas, demográficas e habitacionais da nação</a:t>
            </a:r>
          </a:p>
          <a:p>
            <a:pPr lvl="2">
              <a:lnSpc>
                <a:spcPct val="150000"/>
              </a:lnSpc>
            </a:pPr>
            <a:r>
              <a:rPr lang="pt-BR" dirty="0"/>
              <a:t>Período: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2013 a 2017</a:t>
            </a:r>
          </a:p>
          <a:p>
            <a:pPr lvl="2">
              <a:lnSpc>
                <a:spcPct val="150000"/>
              </a:lnSpc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Maior confiabilidade estatística para áreas geográficas menos populosas.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059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 discussão</a:t>
            </a:r>
            <a:endParaRPr lang="pt-BR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CF7C7-1DF8-EE70-D859-AA88F6C2FF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983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673</Words>
  <Application>Microsoft Office PowerPoint</Application>
  <PresentationFormat>Widescreen</PresentationFormat>
  <Paragraphs>167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Modelagem estatística aplicada na prevenção ao churn</vt:lpstr>
      <vt:lpstr>Introdução</vt:lpstr>
      <vt:lpstr>Objetivo</vt:lpstr>
      <vt:lpstr>Material e métodos</vt:lpstr>
      <vt:lpstr>Características do dataset</vt:lpstr>
      <vt:lpstr>Técnicas aplicadas</vt:lpstr>
      <vt:lpstr>Amostra de variáveis originais</vt:lpstr>
      <vt:lpstr>Enriquecimento dos dados</vt:lpstr>
      <vt:lpstr>Resultados e discussão</vt:lpstr>
      <vt:lpstr>Distribuição dos motivos de churn</vt:lpstr>
      <vt:lpstr>Indicadores por condado Com destaque para os condados com maiores e menores representatividades</vt:lpstr>
      <vt:lpstr>Indicadores por condado Com destaque para os condados com maiores e menores representatividades</vt:lpstr>
      <vt:lpstr>Motivos mais frequentes de churn Por condado</vt:lpstr>
      <vt:lpstr>% Churn Por satisfação do cliente</vt:lpstr>
      <vt:lpstr>Maiores correlações Em valor absoluto, entre variáveis preditoras numéricas</vt:lpstr>
      <vt:lpstr>Regressão logística binária</vt:lpstr>
      <vt:lpstr>Seleção de variáveis Sequência de iterações, para diferentes estratégias</vt:lpstr>
      <vt:lpstr>Seleção de variáveis Regressão logística binária</vt:lpstr>
      <vt:lpstr>Amostra de coeficientes estimados Para variáveis preditoras do modelo de regressão logística clássica</vt:lpstr>
      <vt:lpstr>Demais modelos</vt:lpstr>
      <vt:lpstr>Indicadores da capacidade preditiva Modelos estimados</vt:lpstr>
      <vt:lpstr>Considerações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Kitovsk</dc:creator>
  <cp:lastModifiedBy>Lucas Franz Monteiro</cp:lastModifiedBy>
  <cp:revision>76</cp:revision>
  <dcterms:created xsi:type="dcterms:W3CDTF">2018-01-31T14:12:27Z</dcterms:created>
  <dcterms:modified xsi:type="dcterms:W3CDTF">2022-11-15T16:40:20Z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86c2b39-4223-4d15-bcb9-787ea17e6435_Enabled">
    <vt:lpwstr>true</vt:lpwstr>
  </property>
  <property fmtid="{D5CDD505-2E9C-101B-9397-08002B2CF9AE}" pid="3" name="MSIP_Label_086c2b39-4223-4d15-bcb9-787ea17e6435_SetDate">
    <vt:lpwstr>2022-11-07T23:27:58Z</vt:lpwstr>
  </property>
  <property fmtid="{D5CDD505-2E9C-101B-9397-08002B2CF9AE}" pid="4" name="MSIP_Label_086c2b39-4223-4d15-bcb9-787ea17e6435_Method">
    <vt:lpwstr>Standard</vt:lpwstr>
  </property>
  <property fmtid="{D5CDD505-2E9C-101B-9397-08002B2CF9AE}" pid="5" name="MSIP_Label_086c2b39-4223-4d15-bcb9-787ea17e6435_Name">
    <vt:lpwstr>086c2b39-4223-4d15-bcb9-787ea17e6435</vt:lpwstr>
  </property>
  <property fmtid="{D5CDD505-2E9C-101B-9397-08002B2CF9AE}" pid="6" name="MSIP_Label_086c2b39-4223-4d15-bcb9-787ea17e6435_SiteId">
    <vt:lpwstr>7575b092-fc5f-4f6c-b7a5-9e9ef7aca80d</vt:lpwstr>
  </property>
  <property fmtid="{D5CDD505-2E9C-101B-9397-08002B2CF9AE}" pid="7" name="MSIP_Label_086c2b39-4223-4d15-bcb9-787ea17e6435_ActionId">
    <vt:lpwstr>904eb64f-2198-4362-bf56-6bfd6d970a5e</vt:lpwstr>
  </property>
  <property fmtid="{D5CDD505-2E9C-101B-9397-08002B2CF9AE}" pid="8" name="MSIP_Label_086c2b39-4223-4d15-bcb9-787ea17e6435_ContentBits">
    <vt:lpwstr>0</vt:lpwstr>
  </property>
</Properties>
</file>