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80" r:id="rId5"/>
    <p:sldId id="285" r:id="rId6"/>
    <p:sldId id="284" r:id="rId7"/>
    <p:sldId id="283" r:id="rId8"/>
    <p:sldId id="279" r:id="rId9"/>
    <p:sldId id="277" r:id="rId10"/>
    <p:sldId id="258" r:id="rId11"/>
    <p:sldId id="287" r:id="rId12"/>
    <p:sldId id="272" r:id="rId13"/>
    <p:sldId id="267" r:id="rId14"/>
    <p:sldId id="266" r:id="rId15"/>
    <p:sldId id="288" r:id="rId16"/>
    <p:sldId id="271" r:id="rId17"/>
    <p:sldId id="269" r:id="rId18"/>
    <p:sldId id="263" r:id="rId19"/>
    <p:sldId id="268" r:id="rId20"/>
    <p:sldId id="289" r:id="rId21"/>
    <p:sldId id="278" r:id="rId22"/>
    <p:sldId id="290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Modelagem estatística aplicada na prevenção ao </a:t>
            </a:r>
            <a:r>
              <a:rPr lang="pt-BR" i="1" dirty="0" err="1"/>
              <a:t>churn</a:t>
            </a:r>
            <a:endParaRPr lang="pt-BR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Lucas Franz Monteiro</a:t>
            </a:r>
          </a:p>
          <a:p>
            <a:r>
              <a:rPr lang="pt-BR" dirty="0"/>
              <a:t>Ana Julia </a:t>
            </a:r>
            <a:r>
              <a:rPr lang="pt-BR" dirty="0" err="1"/>
              <a:t>Righetto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Indicadores por condado</a:t>
            </a:r>
            <a:br>
              <a:rPr lang="pt-BR" dirty="0"/>
            </a:br>
            <a:r>
              <a:rPr lang="pt-BR" sz="1800" dirty="0"/>
              <a:t>Destaque para os condados com maiores e menores representatividades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937255-5E9C-FBD1-A20D-54288982C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pt-BR" sz="2200" dirty="0"/>
              <a:t>Distribuição de clientes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F9A3E8-A32E-B138-0DBF-5D21D8B86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pt-BR" sz="2200" dirty="0"/>
              <a:t>Proporção de habitantes, que foram ou são clientes da companhia</a:t>
            </a:r>
          </a:p>
        </p:txBody>
      </p:sp>
      <p:pic>
        <p:nvPicPr>
          <p:cNvPr id="18" name="Content Placeholder 17" descr="Chart&#10;&#10;Description automatically generated with medium confidence">
            <a:extLst>
              <a:ext uri="{FF2B5EF4-FFF2-40B4-BE49-F238E27FC236}">
                <a16:creationId xmlns:a16="http://schemas.microsoft.com/office/drawing/2014/main" id="{36055148-06BC-B070-EA36-F2FFD41221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430646"/>
            <a:ext cx="4500932" cy="4177846"/>
          </a:xfrm>
        </p:spPr>
      </p:pic>
      <p:pic>
        <p:nvPicPr>
          <p:cNvPr id="24" name="Content Placeholder 23" descr="Chart&#10;&#10;Description automatically generated">
            <a:extLst>
              <a:ext uri="{FF2B5EF4-FFF2-40B4-BE49-F238E27FC236}">
                <a16:creationId xmlns:a16="http://schemas.microsoft.com/office/drawing/2014/main" id="{44505A24-65F4-CA8D-E7A2-04B02A834C6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430647"/>
            <a:ext cx="4567777" cy="4177845"/>
          </a:xfrm>
        </p:spPr>
      </p:pic>
    </p:spTree>
    <p:extLst>
      <p:ext uri="{BB962C8B-B14F-4D97-AF65-F5344CB8AC3E}">
        <p14:creationId xmlns:p14="http://schemas.microsoft.com/office/powerpoint/2010/main" val="396400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Indicadores por condado</a:t>
            </a:r>
            <a:br>
              <a:rPr lang="pt-BR" dirty="0"/>
            </a:br>
            <a:r>
              <a:rPr lang="pt-BR" sz="1800" dirty="0"/>
              <a:t>Destaque para os condados com maiores e menores representatividades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2771B-3770-80CE-FE93-CE93A33CA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pt-BR" sz="2200" dirty="0"/>
              <a:t>% </a:t>
            </a:r>
            <a:r>
              <a:rPr lang="pt-BR" sz="2200" i="1" dirty="0" err="1"/>
              <a:t>Churn</a:t>
            </a:r>
            <a:endParaRPr lang="pt-BR" sz="2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4889F-3935-B35A-1EA4-4DEA89182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pt-BR" sz="2200" dirty="0"/>
              <a:t>Distribuição do </a:t>
            </a:r>
            <a:r>
              <a:rPr lang="pt-BR" sz="2200" i="1" dirty="0" err="1"/>
              <a:t>churn</a:t>
            </a:r>
            <a:endParaRPr lang="pt-BR" sz="2200" dirty="0"/>
          </a:p>
        </p:txBody>
      </p:sp>
      <p:pic>
        <p:nvPicPr>
          <p:cNvPr id="12" name="Content Placeholder 11" descr="Chart&#10;&#10;Description automatically generated with low confidence">
            <a:extLst>
              <a:ext uri="{FF2B5EF4-FFF2-40B4-BE49-F238E27FC236}">
                <a16:creationId xmlns:a16="http://schemas.microsoft.com/office/drawing/2014/main" id="{9D2BE798-808E-AC99-D52C-D59ED10F9C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505074"/>
            <a:ext cx="4542541" cy="4129584"/>
          </a:xfrm>
        </p:spPr>
      </p:pic>
      <p:pic>
        <p:nvPicPr>
          <p:cNvPr id="10" name="Content Placeholder 9" descr="Map&#10;&#10;Description automatically generated with medium confidence">
            <a:extLst>
              <a:ext uri="{FF2B5EF4-FFF2-40B4-BE49-F238E27FC236}">
                <a16:creationId xmlns:a16="http://schemas.microsoft.com/office/drawing/2014/main" id="{86F904EC-FBB6-6189-25F5-95A2FE8A6A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505074"/>
            <a:ext cx="4443432" cy="4129584"/>
          </a:xfrm>
        </p:spPr>
      </p:pic>
    </p:spTree>
    <p:extLst>
      <p:ext uri="{BB962C8B-B14F-4D97-AF65-F5344CB8AC3E}">
        <p14:creationId xmlns:p14="http://schemas.microsoft.com/office/powerpoint/2010/main" val="371491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Motivos mais frequentes de </a:t>
            </a:r>
            <a:r>
              <a:rPr lang="pt-BR" i="1" dirty="0" err="1"/>
              <a:t>churn</a:t>
            </a:r>
            <a:br>
              <a:rPr lang="pt-BR" i="1" dirty="0"/>
            </a:br>
            <a:r>
              <a:rPr lang="pt-BR" sz="1800" dirty="0"/>
              <a:t>Por condado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01BFCEF-ADDA-E2E5-E577-B4150FD0B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231360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% </a:t>
            </a:r>
            <a:r>
              <a:rPr lang="pt-BR" i="1" dirty="0" err="1"/>
              <a:t>Churn</a:t>
            </a:r>
            <a:br>
              <a:rPr lang="pt-BR" i="1" dirty="0"/>
            </a:br>
            <a:r>
              <a:rPr lang="pt-BR" sz="1600" dirty="0"/>
              <a:t>Por satisfação do cliente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1D7E70D5-359B-6EB2-16C0-F53123A6F3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27450" y="3010694"/>
          <a:ext cx="4737100" cy="1981200"/>
        </p:xfrm>
        <a:graphic>
          <a:graphicData uri="http://schemas.openxmlformats.org/drawingml/2006/table">
            <a:tbl>
              <a:tblPr/>
              <a:tblGrid>
                <a:gridCol w="2044700">
                  <a:extLst>
                    <a:ext uri="{9D8B030D-6E8A-4147-A177-3AD203B41FA5}">
                      <a16:colId xmlns:a16="http://schemas.microsoft.com/office/drawing/2014/main" val="405145734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399536329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44571605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satisfaction_score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 clientes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Churn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90454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922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4255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518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4530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2.665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07838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1.789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8967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1.149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637977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BBD25F-B395-D10C-1B48-D3C01B894B0E}"/>
              </a:ext>
            </a:extLst>
          </p:cNvPr>
          <p:cNvSpPr/>
          <p:nvPr/>
        </p:nvSpPr>
        <p:spPr>
          <a:xfrm>
            <a:off x="3583172" y="3397101"/>
            <a:ext cx="4997302" cy="568842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AF5BD7-E951-5AC0-39E0-B4775720EEFF}"/>
              </a:ext>
            </a:extLst>
          </p:cNvPr>
          <p:cNvSpPr/>
          <p:nvPr/>
        </p:nvSpPr>
        <p:spPr>
          <a:xfrm>
            <a:off x="3583172" y="4331084"/>
            <a:ext cx="4997302" cy="751278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95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Maiores correlações</a:t>
            </a:r>
            <a:br>
              <a:rPr lang="pt-BR" dirty="0"/>
            </a:br>
            <a:r>
              <a:rPr lang="pt-BR" sz="1800" dirty="0"/>
              <a:t>Em valor absoluto, entre variáveis preditoras numéricas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04219EAD-121C-2F2B-1737-6B26317B17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5050" y="2185194"/>
          <a:ext cx="10121900" cy="3632200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2327955474"/>
                    </a:ext>
                  </a:extLst>
                </a:gridCol>
                <a:gridCol w="3987800">
                  <a:extLst>
                    <a:ext uri="{9D8B030D-6E8A-4147-A177-3AD203B41FA5}">
                      <a16:colId xmlns:a16="http://schemas.microsoft.com/office/drawing/2014/main" val="238235342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771270497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Correlação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66952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valor_cobrancas_extras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total_long_distance_charges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13204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valor_cobranca_geral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total_charges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1312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valor_cobranca_geral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tenure_in_months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11318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qtd_servicos_principais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monthly_charge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8987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total_charges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tenure_in_months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80894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valor_cobrancas_extras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valor_cobranca_geral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85986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valor_cobranca_geral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total_long_distance_charges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25245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tx_contrib_cobrancas_extras_cobranca_geral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avg_monthly_long_distance_charges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92447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condado_tx_habitantes_menor_18_anos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condado_idade_mediana_habitantes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56279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qtd_streamings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monthly_charge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10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324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Regressão logística binária</a:t>
            </a:r>
            <a:endParaRPr lang="pt-BR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297E8-ABB8-617D-E42B-61A59B52C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09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Seleção de variáveis</a:t>
            </a:r>
            <a:br>
              <a:rPr lang="pt-BR" dirty="0"/>
            </a:br>
            <a:r>
              <a:rPr lang="pt-BR" sz="1800" dirty="0"/>
              <a:t>Sequência de iterações, para diferentes estratégias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38D34-DC11-537F-1C82-E8A68C3CC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b">
            <a:normAutofit/>
          </a:bodyPr>
          <a:lstStyle/>
          <a:p>
            <a:r>
              <a:rPr lang="pt-BR" sz="2200" dirty="0"/>
              <a:t>Quantidade de variáveis selecionadas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5486BA8-85EA-7710-7185-31430DE70F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14651"/>
            <a:ext cx="5157787" cy="286543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F4464-F126-C3CF-E422-F2580E08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b">
            <a:normAutofit/>
          </a:bodyPr>
          <a:lstStyle/>
          <a:p>
            <a:r>
              <a:rPr lang="pt-BR" sz="2200" dirty="0"/>
              <a:t>Redução do AIC</a:t>
            </a:r>
          </a:p>
        </p:txBody>
      </p:sp>
      <p:pic>
        <p:nvPicPr>
          <p:cNvPr id="7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18BD267-EBB4-FE9A-4BDF-A31BB22FF1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07595"/>
            <a:ext cx="5183188" cy="2879548"/>
          </a:xfrm>
        </p:spPr>
      </p:pic>
    </p:spTree>
    <p:extLst>
      <p:ext uri="{BB962C8B-B14F-4D97-AF65-F5344CB8AC3E}">
        <p14:creationId xmlns:p14="http://schemas.microsoft.com/office/powerpoint/2010/main" val="31679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Seleção de variáveis</a:t>
            </a:r>
            <a:br>
              <a:rPr lang="pt-BR" dirty="0"/>
            </a:br>
            <a:r>
              <a:rPr lang="pt-BR" sz="1800" dirty="0"/>
              <a:t>Regressão logística binária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E1556-09E9-622B-73A9-550D0467F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pt-BR" dirty="0"/>
              <a:t>Resumo das reduções de AIC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A887C-06A1-409C-B631-FF2BFA7C7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pt-BR" dirty="0"/>
              <a:t>Capacidade preditiva do modelo de regressão logística com seleção </a:t>
            </a:r>
            <a:r>
              <a:rPr lang="pt-BR" dirty="0">
                <a:solidFill>
                  <a:schemeClr val="accent1"/>
                </a:solidFill>
              </a:rPr>
              <a:t>bidirecional</a:t>
            </a:r>
            <a:r>
              <a:rPr lang="pt-BR" dirty="0"/>
              <a:t> de variáveis, para diferentes pontos de corte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9986E5A-9BFE-9A3F-CA06-CA0CB0F04D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907595"/>
            <a:ext cx="4182218" cy="2194750"/>
          </a:xfrm>
        </p:spPr>
      </p:pic>
      <p:pic>
        <p:nvPicPr>
          <p:cNvPr id="9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BBA7C2A-BCC8-E762-A6A4-E5ABBCDE5E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07595"/>
            <a:ext cx="5183188" cy="2879548"/>
          </a:xfr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2164A3-F515-6D54-5001-133B0D239AB5}"/>
              </a:ext>
            </a:extLst>
          </p:cNvPr>
          <p:cNvSpPr/>
          <p:nvPr/>
        </p:nvSpPr>
        <p:spPr>
          <a:xfrm>
            <a:off x="754911" y="4736163"/>
            <a:ext cx="4348717" cy="261140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A27153-6C95-94BF-9A05-49AF63A002E5}"/>
              </a:ext>
            </a:extLst>
          </p:cNvPr>
          <p:cNvSpPr/>
          <p:nvPr/>
        </p:nvSpPr>
        <p:spPr>
          <a:xfrm>
            <a:off x="754911" y="4203073"/>
            <a:ext cx="4348717" cy="261140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F43991-B58D-F394-F8F8-FFF28626E7F9}"/>
              </a:ext>
            </a:extLst>
          </p:cNvPr>
          <p:cNvSpPr/>
          <p:nvPr/>
        </p:nvSpPr>
        <p:spPr>
          <a:xfrm rot="5400000">
            <a:off x="7007914" y="4105973"/>
            <a:ext cx="2879547" cy="205171"/>
          </a:xfrm>
          <a:prstGeom prst="round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733C1-CCA5-1BD1-63A2-B5DFD3F8E2E8}"/>
              </a:ext>
            </a:extLst>
          </p:cNvPr>
          <p:cNvSpPr txBox="1"/>
          <p:nvPr/>
        </p:nvSpPr>
        <p:spPr>
          <a:xfrm>
            <a:off x="6172200" y="5787142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90% dos consumidores efetivamente perdidos</a:t>
            </a:r>
          </a:p>
          <a:p>
            <a:r>
              <a:rPr lang="pt-BR" sz="1200" dirty="0"/>
              <a:t>97% dos clientes que continuam utilizando os serviços da companhia</a:t>
            </a:r>
          </a:p>
          <a:p>
            <a:r>
              <a:rPr lang="pt-BR" sz="1200" dirty="0"/>
              <a:t>são corretamente classificados como incidentes</a:t>
            </a:r>
          </a:p>
          <a:p>
            <a:r>
              <a:rPr lang="pt-BR" sz="1200" dirty="0"/>
              <a:t>e não incidentes no evento de </a:t>
            </a:r>
            <a:r>
              <a:rPr lang="pt-BR" sz="1200" i="1" dirty="0" err="1"/>
              <a:t>churn</a:t>
            </a:r>
            <a:r>
              <a:rPr lang="pt-BR" sz="1200" dirty="0"/>
              <a:t>, respectivamente</a:t>
            </a:r>
          </a:p>
        </p:txBody>
      </p:sp>
    </p:spTree>
    <p:extLst>
      <p:ext uri="{BB962C8B-B14F-4D97-AF65-F5344CB8AC3E}">
        <p14:creationId xmlns:p14="http://schemas.microsoft.com/office/powerpoint/2010/main" val="1668300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Amostra de coeficientes estimados</a:t>
            </a:r>
            <a:br>
              <a:rPr lang="pt-BR" dirty="0"/>
            </a:br>
            <a:r>
              <a:rPr lang="pt-BR" sz="1800" dirty="0"/>
              <a:t>Para variáveis preditoras do modelo de regressão logística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B480709-E240-F627-319C-46A1A536A0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746458"/>
              </p:ext>
            </p:extLst>
          </p:nvPr>
        </p:nvGraphicFramePr>
        <p:xfrm>
          <a:off x="2089150" y="2161027"/>
          <a:ext cx="8013700" cy="2641600"/>
        </p:xfrm>
        <a:graphic>
          <a:graphicData uri="http://schemas.openxmlformats.org/drawingml/2006/table">
            <a:tbl>
              <a:tblPr/>
              <a:tblGrid>
                <a:gridCol w="2273300">
                  <a:extLst>
                    <a:ext uri="{9D8B030D-6E8A-4147-A177-3AD203B41FA5}">
                      <a16:colId xmlns:a16="http://schemas.microsoft.com/office/drawing/2014/main" val="2392481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2609302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45616230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70317168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949522528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preditora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Coeficiente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 padrão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z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Pr(&gt;|z|)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68094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(Intercept)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34,794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1.380,479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95649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satisfaction_score_4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-60,216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1.747,677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59187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satisfaction_score_5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-60,679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1.970,931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-0,031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0496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satisfaction_score_3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-38,961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1.380,479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7913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flg_online_security1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-3,701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-8,214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9016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number_of_referrals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-6,115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01271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monthly_charge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34530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D5B8F4-241B-FE76-87DA-F261A829C5C0}"/>
              </a:ext>
            </a:extLst>
          </p:cNvPr>
          <p:cNvSpPr/>
          <p:nvPr/>
        </p:nvSpPr>
        <p:spPr>
          <a:xfrm>
            <a:off x="4784651" y="2849519"/>
            <a:ext cx="1137684" cy="956930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AD4E1-DFC9-251B-DB1D-C4DAD6D2A02A}"/>
              </a:ext>
            </a:extLst>
          </p:cNvPr>
          <p:cNvSpPr txBox="1"/>
          <p:nvPr/>
        </p:nvSpPr>
        <p:spPr>
          <a:xfrm>
            <a:off x="956930" y="5272966"/>
            <a:ext cx="10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Índices de satisfação superiores a “1” e “2”, indicam redução na probabilidade de </a:t>
            </a:r>
            <a:r>
              <a:rPr lang="pt-BR" sz="2400" i="1" dirty="0" err="1"/>
              <a:t>churn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3206719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Demais modelos</a:t>
            </a:r>
            <a:endParaRPr lang="pt-BR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BD25A6-E154-F7FF-3316-C7A670967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Síntese dos </a:t>
            </a:r>
            <a:r>
              <a:rPr lang="pt-BR"/>
              <a:t>resultados obtidos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867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pt-BR" sz="1600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8C1C7-8636-C5F3-F932-E58734573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920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83" y="493141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Indicadores da capacidade preditiva</a:t>
            </a:r>
            <a:br>
              <a:rPr lang="pt-BR" dirty="0"/>
            </a:br>
            <a:r>
              <a:rPr lang="pt-BR" sz="1800" dirty="0"/>
              <a:t>Modelos estimados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21EA4FF-D4CB-FF18-B5D4-C8BE97DBB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83" y="2432560"/>
            <a:ext cx="6249494" cy="3124747"/>
          </a:xfr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A0479C-29B6-90D5-C733-8A5002DF90D6}"/>
              </a:ext>
            </a:extLst>
          </p:cNvPr>
          <p:cNvSpPr/>
          <p:nvPr/>
        </p:nvSpPr>
        <p:spPr>
          <a:xfrm>
            <a:off x="7458368" y="3476625"/>
            <a:ext cx="4155565" cy="180976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79DB04E5-F0E0-3CE0-3476-8FEB9E418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919" y="3215048"/>
            <a:ext cx="4063598" cy="113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16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  <a:endParaRPr lang="pt-BR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96A32-B3DB-9192-9BB0-A369BD333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pt-BR" sz="2800" dirty="0"/>
              <a:t>Oportunidade para aplicar estratégias de retenção em clientes com maior probabilidade de </a:t>
            </a:r>
            <a:r>
              <a:rPr lang="pt-BR" sz="2800" i="1" dirty="0" err="1"/>
              <a:t>churn</a:t>
            </a:r>
            <a:endParaRPr lang="pt-BR" sz="2800" i="1" dirty="0"/>
          </a:p>
          <a:p>
            <a:pPr lvl="1">
              <a:lnSpc>
                <a:spcPct val="160000"/>
              </a:lnSpc>
            </a:pPr>
            <a:r>
              <a:rPr lang="pt-BR" dirty="0"/>
              <a:t>Redução potencial de 90% no total de clientes perdidos</a:t>
            </a:r>
          </a:p>
          <a:p>
            <a:pPr>
              <a:lnSpc>
                <a:spcPct val="160000"/>
              </a:lnSpc>
            </a:pPr>
            <a:r>
              <a:rPr lang="pt-BR" dirty="0"/>
              <a:t>Variável com maior capacidade de separação entre os clientes: Índice de satisfação do cliente</a:t>
            </a:r>
          </a:p>
          <a:p>
            <a:pPr>
              <a:lnSpc>
                <a:spcPct val="160000"/>
              </a:lnSpc>
            </a:pPr>
            <a:r>
              <a:rPr lang="pt-BR" dirty="0"/>
              <a:t>O modelo com maior capacidade preditiva: Regressão logística, com seleção gradual de variáveis, em abordagem bidirecional</a:t>
            </a:r>
          </a:p>
          <a:p>
            <a:pPr>
              <a:lnSpc>
                <a:spcPct val="160000"/>
              </a:lnSpc>
            </a:pPr>
            <a:r>
              <a:rPr lang="pt-BR" dirty="0"/>
              <a:t>A performance dos demais modelos treinados, não revelaram grandes diferenças entre as áreas sob a curva ROC</a:t>
            </a:r>
          </a:p>
        </p:txBody>
      </p:sp>
    </p:spTree>
    <p:extLst>
      <p:ext uri="{BB962C8B-B14F-4D97-AF65-F5344CB8AC3E}">
        <p14:creationId xmlns:p14="http://schemas.microsoft.com/office/powerpoint/2010/main" val="2080213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957" y="2878050"/>
            <a:ext cx="1468085" cy="1101899"/>
          </a:xfrm>
        </p:spPr>
        <p:txBody>
          <a:bodyPr/>
          <a:lstStyle/>
          <a:p>
            <a:r>
              <a:rPr lang="pt-BR" dirty="0"/>
              <a:t>Grato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04426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  <a:endParaRPr lang="pt-BR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96A32-B3DB-9192-9BB0-A369BD333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pt-BR" dirty="0"/>
              <a:t>Evitar o </a:t>
            </a:r>
            <a:r>
              <a:rPr lang="pt-BR" i="1" dirty="0" err="1"/>
              <a:t>churn</a:t>
            </a:r>
            <a:endParaRPr lang="pt-BR" i="1" dirty="0"/>
          </a:p>
          <a:p>
            <a:pPr lvl="1">
              <a:lnSpc>
                <a:spcPct val="150000"/>
              </a:lnSpc>
            </a:pPr>
            <a:r>
              <a:rPr lang="pt-BR" dirty="0"/>
              <a:t>Auxiliar o desenvolvimento de estratégias para manutenção do vínculo entre empresa e cliente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Conservar a competitividade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Minimizar perdas de receita decorrentes de contratos encerrados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Reduzir custos com captação de novos consumidores</a:t>
            </a:r>
          </a:p>
        </p:txBody>
      </p:sp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Material e métodos</a:t>
            </a:r>
            <a:endParaRPr lang="pt-BR" sz="160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0DCAF-D34C-1662-9627-A44C057B1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19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Características do </a:t>
            </a:r>
            <a:r>
              <a:rPr lang="pt-BR" i="1" dirty="0" err="1"/>
              <a:t>dataset</a:t>
            </a:r>
            <a:endParaRPr lang="pt-BR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96A32-B3DB-9192-9BB0-A369BD333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pt-BR" dirty="0"/>
              <a:t>Observações: 7.043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Variáveis: 53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Origem: plataforma IBM Cognos </a:t>
            </a:r>
            <a:r>
              <a:rPr lang="pt-BR" dirty="0" err="1"/>
              <a:t>Analytics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/>
              <a:t>Entidade alvo: Consumidores dos serviços de telefonia e internet, prestados por uma companhia de telecomunicações fictícia, que atende o estado da Califórnia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Índice de </a:t>
            </a:r>
            <a:r>
              <a:rPr lang="pt-BR" i="1" dirty="0" err="1"/>
              <a:t>churn</a:t>
            </a:r>
            <a:r>
              <a:rPr lang="pt-BR" dirty="0"/>
              <a:t>: 26,5%</a:t>
            </a:r>
          </a:p>
        </p:txBody>
      </p:sp>
    </p:spTree>
    <p:extLst>
      <p:ext uri="{BB962C8B-B14F-4D97-AF65-F5344CB8AC3E}">
        <p14:creationId xmlns:p14="http://schemas.microsoft.com/office/powerpoint/2010/main" val="275432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Técnicas aplicadas</a:t>
            </a:r>
            <a:endParaRPr lang="pt-BR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96A32-B3DB-9192-9BB0-A369BD333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accent1"/>
                </a:solidFill>
              </a:rPr>
              <a:t>Regressão logística binária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Árvore de decisão</a:t>
            </a:r>
          </a:p>
          <a:p>
            <a:pPr lvl="1">
              <a:lnSpc>
                <a:spcPct val="150000"/>
              </a:lnSpc>
            </a:pPr>
            <a:r>
              <a:rPr lang="pt-BR" i="1" dirty="0"/>
              <a:t>Random </a:t>
            </a:r>
            <a:r>
              <a:rPr lang="pt-BR" i="1" dirty="0" err="1"/>
              <a:t>forest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90290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08" y="354267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Variáveis</a:t>
            </a:r>
            <a:endParaRPr lang="pt-BR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E5C475-EBA7-850A-38FE-59AB5733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484" y="1681163"/>
            <a:ext cx="5157787" cy="823912"/>
          </a:xfrm>
        </p:spPr>
        <p:txBody>
          <a:bodyPr anchor="ctr">
            <a:normAutofit/>
          </a:bodyPr>
          <a:lstStyle/>
          <a:p>
            <a:r>
              <a:rPr lang="pt-BR" sz="2200" dirty="0"/>
              <a:t>Amostra das variáveis originais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2FFBB95-C0A5-1B30-35EF-41B9D63C13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4779478"/>
              </p:ext>
            </p:extLst>
          </p:nvPr>
        </p:nvGraphicFramePr>
        <p:xfrm>
          <a:off x="690308" y="2404491"/>
          <a:ext cx="5157786" cy="3709670"/>
        </p:xfrm>
        <a:graphic>
          <a:graphicData uri="http://schemas.openxmlformats.org/drawingml/2006/table">
            <a:tbl>
              <a:tblPr/>
              <a:tblGrid>
                <a:gridCol w="1857691">
                  <a:extLst>
                    <a:ext uri="{9D8B030D-6E8A-4147-A177-3AD203B41FA5}">
                      <a16:colId xmlns:a16="http://schemas.microsoft.com/office/drawing/2014/main" val="3329862329"/>
                    </a:ext>
                  </a:extLst>
                </a:gridCol>
                <a:gridCol w="3300095">
                  <a:extLst>
                    <a:ext uri="{9D8B030D-6E8A-4147-A177-3AD203B41FA5}">
                      <a16:colId xmlns:a16="http://schemas.microsoft.com/office/drawing/2014/main" val="702396080"/>
                    </a:ext>
                  </a:extLst>
                </a:gridCol>
              </a:tblGrid>
              <a:tr h="16790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9281"/>
                  </a:ext>
                </a:extLst>
              </a:tr>
              <a:tr h="16790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customer_id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Identificador único do cliente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437946"/>
                  </a:ext>
                </a:extLst>
              </a:tr>
              <a:tr h="16790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Sexo do cliente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365307"/>
                  </a:ext>
                </a:extLst>
              </a:tr>
              <a:tr h="16790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do cliente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040273"/>
                  </a:ext>
                </a:extLst>
              </a:tr>
              <a:tr h="16790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flg_married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Indica se o cliente é casado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402476"/>
                  </a:ext>
                </a:extLst>
              </a:tr>
              <a:tr h="33096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number_of_dependents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 de dependentes que moram com o cliente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921625"/>
                  </a:ext>
                </a:extLst>
              </a:tr>
              <a:tr h="16790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Cidade da residência principal do cliente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956249"/>
                  </a:ext>
                </a:extLst>
              </a:tr>
              <a:tr h="16790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zip_code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Cep da residência principal do cliente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948220"/>
                  </a:ext>
                </a:extLst>
              </a:tr>
              <a:tr h="16790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 da residência principal do cliente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944920"/>
                  </a:ext>
                </a:extLst>
              </a:tr>
              <a:tr h="16790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 da residência principal do cliente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361223"/>
                  </a:ext>
                </a:extLst>
              </a:tr>
              <a:tr h="33096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number_of_referrals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 de indicações, feitas pelo cliente até o presente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142850"/>
                  </a:ext>
                </a:extLst>
              </a:tr>
              <a:tr h="33096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tenure_in_months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Tempo de casa do cliente, ao final do trimestre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451858"/>
                  </a:ext>
                </a:extLst>
              </a:tr>
              <a:tr h="33096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Última oferta de marketing aceita pelo cliente, se aplicável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358350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991F89-E4CE-9BAC-69FC-BFD4A3D09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pt-BR" sz="2200" dirty="0"/>
              <a:t>Fonte de enriquecimento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97A82A-F4B8-4A73-0F4D-F72478603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404491"/>
            <a:ext cx="518318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500" i="1" dirty="0"/>
              <a:t>American Community </a:t>
            </a:r>
            <a:r>
              <a:rPr lang="pt-BR" sz="1500" i="1" dirty="0" err="1"/>
              <a:t>Survey</a:t>
            </a:r>
            <a:endParaRPr lang="pt-BR" sz="15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Variáveis censitárias da população norte-americana</a:t>
            </a:r>
            <a:endParaRPr lang="pt-BR" sz="1500" i="1" dirty="0"/>
          </a:p>
          <a:p>
            <a:pPr marL="285750" indent="-285750">
              <a:lnSpc>
                <a:spcPct val="150000"/>
              </a:lnSpc>
            </a:pPr>
            <a:r>
              <a:rPr lang="pt-BR" sz="1500" dirty="0"/>
              <a:t>Características sociais, econômicas, demográficas e habitacionais</a:t>
            </a:r>
          </a:p>
          <a:p>
            <a:pPr marL="285750" indent="-285750">
              <a:lnSpc>
                <a:spcPct val="150000"/>
              </a:lnSpc>
            </a:pPr>
            <a:r>
              <a:rPr lang="pt-BR" sz="1500" dirty="0"/>
              <a:t>Período: </a:t>
            </a:r>
            <a:r>
              <a:rPr lang="pt-BR" sz="15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2013 a 2017</a:t>
            </a:r>
          </a:p>
          <a:p>
            <a:pPr marL="285750" indent="-285750">
              <a:lnSpc>
                <a:spcPct val="150000"/>
              </a:lnSpc>
            </a:pPr>
            <a:r>
              <a:rPr lang="pt-BR" sz="15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Maior confiabilidade estatística para áreas geográficas menos populosas.</a:t>
            </a:r>
            <a:endParaRPr lang="pt-BR" sz="1500" dirty="0"/>
          </a:p>
          <a:p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337381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discussão</a:t>
            </a:r>
            <a:endParaRPr lang="pt-BR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CF7C7-1DF8-EE70-D859-AA88F6C2FF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98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dos motivos de </a:t>
            </a:r>
            <a:r>
              <a:rPr lang="pt-BR" i="1" dirty="0" err="1"/>
              <a:t>churn</a:t>
            </a:r>
            <a:endParaRPr lang="pt-BR" i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F8B2046-5B82-21AC-4199-10375D92C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40" y="1690688"/>
            <a:ext cx="8232320" cy="4802187"/>
          </a:xfrm>
        </p:spPr>
      </p:pic>
    </p:spTree>
    <p:extLst>
      <p:ext uri="{BB962C8B-B14F-4D97-AF65-F5344CB8AC3E}">
        <p14:creationId xmlns:p14="http://schemas.microsoft.com/office/powerpoint/2010/main" val="2901189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773</Words>
  <Application>Microsoft Office PowerPoint</Application>
  <PresentationFormat>Widescreen</PresentationFormat>
  <Paragraphs>180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Modelagem estatística aplicada na prevenção ao churn</vt:lpstr>
      <vt:lpstr>Introdução</vt:lpstr>
      <vt:lpstr>Objetivo</vt:lpstr>
      <vt:lpstr>Material e métodos</vt:lpstr>
      <vt:lpstr>Características do dataset</vt:lpstr>
      <vt:lpstr>Técnicas aplicadas</vt:lpstr>
      <vt:lpstr>Variáveis</vt:lpstr>
      <vt:lpstr>Resultados e discussão</vt:lpstr>
      <vt:lpstr>Distribuição dos motivos de churn</vt:lpstr>
      <vt:lpstr>Indicadores por condado Destaque para os condados com maiores e menores representatividades</vt:lpstr>
      <vt:lpstr>Indicadores por condado Destaque para os condados com maiores e menores representatividades</vt:lpstr>
      <vt:lpstr>Motivos mais frequentes de churn Por condado</vt:lpstr>
      <vt:lpstr>% Churn Por satisfação do cliente</vt:lpstr>
      <vt:lpstr>Maiores correlações Em valor absoluto, entre variáveis preditoras numéricas</vt:lpstr>
      <vt:lpstr>Regressão logística binária</vt:lpstr>
      <vt:lpstr>Seleção de variáveis Sequência de iterações, para diferentes estratégias</vt:lpstr>
      <vt:lpstr>Seleção de variáveis Regressão logística binária</vt:lpstr>
      <vt:lpstr>Amostra de coeficientes estimados Para variáveis preditoras do modelo de regressão logística</vt:lpstr>
      <vt:lpstr>Demais modelos</vt:lpstr>
      <vt:lpstr>Indicadores da capacidade preditiva Modelos estimados</vt:lpstr>
      <vt:lpstr>Conclusão</vt:lpstr>
      <vt:lpstr>Grato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Lucas Franz Monteiro</cp:lastModifiedBy>
  <cp:revision>86</cp:revision>
  <dcterms:created xsi:type="dcterms:W3CDTF">2018-01-31T14:12:27Z</dcterms:created>
  <dcterms:modified xsi:type="dcterms:W3CDTF">2022-11-15T17:10:08Z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86c2b39-4223-4d15-bcb9-787ea17e6435_Enabled">
    <vt:lpwstr>true</vt:lpwstr>
  </property>
  <property fmtid="{D5CDD505-2E9C-101B-9397-08002B2CF9AE}" pid="3" name="MSIP_Label_086c2b39-4223-4d15-bcb9-787ea17e6435_SetDate">
    <vt:lpwstr>2022-11-07T23:27:58Z</vt:lpwstr>
  </property>
  <property fmtid="{D5CDD505-2E9C-101B-9397-08002B2CF9AE}" pid="4" name="MSIP_Label_086c2b39-4223-4d15-bcb9-787ea17e6435_Method">
    <vt:lpwstr>Standard</vt:lpwstr>
  </property>
  <property fmtid="{D5CDD505-2E9C-101B-9397-08002B2CF9AE}" pid="5" name="MSIP_Label_086c2b39-4223-4d15-bcb9-787ea17e6435_Name">
    <vt:lpwstr>086c2b39-4223-4d15-bcb9-787ea17e6435</vt:lpwstr>
  </property>
  <property fmtid="{D5CDD505-2E9C-101B-9397-08002B2CF9AE}" pid="6" name="MSIP_Label_086c2b39-4223-4d15-bcb9-787ea17e6435_SiteId">
    <vt:lpwstr>7575b092-fc5f-4f6c-b7a5-9e9ef7aca80d</vt:lpwstr>
  </property>
  <property fmtid="{D5CDD505-2E9C-101B-9397-08002B2CF9AE}" pid="7" name="MSIP_Label_086c2b39-4223-4d15-bcb9-787ea17e6435_ActionId">
    <vt:lpwstr>904eb64f-2198-4362-bf56-6bfd6d970a5e</vt:lpwstr>
  </property>
  <property fmtid="{D5CDD505-2E9C-101B-9397-08002B2CF9AE}" pid="8" name="MSIP_Label_086c2b39-4223-4d15-bcb9-787ea17e6435_ContentBits">
    <vt:lpwstr>0</vt:lpwstr>
  </property>
</Properties>
</file>