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  <p:sldId id="283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3" r:id="rId24"/>
    <p:sldId id="284" r:id="rId25"/>
    <p:sldId id="285" r:id="rId26"/>
    <p:sldId id="286" r:id="rId27"/>
    <p:sldId id="287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3579" autoAdjust="0"/>
  </p:normalViewPr>
  <p:slideViewPr>
    <p:cSldViewPr snapToGrid="0">
      <p:cViewPr varScale="1">
        <p:scale>
          <a:sx n="74" d="100"/>
          <a:sy n="74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23:2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27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33:2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7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0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5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0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46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2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9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9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9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23D5-6C6F-493F-A26A-57BB84B1F5A6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hyperlink" Target="Vegas_Integration/source/doxygen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customXml" Target="../ink/ink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10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hyperlink" Target="1D_Path_Integral/source/doxygen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7" Type="http://schemas.openxmlformats.org/officeDocument/2006/relationships/customXml" Target="../ink/ink30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customXml" Target="../ink/ink28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3.xml"/><Relationship Id="rId4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7" Type="http://schemas.openxmlformats.org/officeDocument/2006/relationships/customXml" Target="../ink/ink4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customXml" Target="../ink/ink38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46.xml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47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15.png"/><Relationship Id="rId4" Type="http://schemas.openxmlformats.org/officeDocument/2006/relationships/image" Target="../media/image52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hyperlink" Target="QCD/source/doxygen/htm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hep-lat/050603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FED58-D32D-3A5F-4975-624BA3292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Lattice QCD for </a:t>
            </a:r>
            <a:r>
              <a:rPr lang="it-IT" dirty="0" err="1"/>
              <a:t>Novices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6F13EF-7814-523C-5AE3-03E8A068F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C++ Project to Provide Solutions to the article “Lattice QCD for Novices”, by G.P. Lepage</a:t>
            </a:r>
          </a:p>
        </p:txBody>
      </p:sp>
    </p:spTree>
    <p:extLst>
      <p:ext uri="{BB962C8B-B14F-4D97-AF65-F5344CB8AC3E}">
        <p14:creationId xmlns:p14="http://schemas.microsoft.com/office/powerpoint/2010/main" val="250619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Statistical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485" y="1313234"/>
            <a:ext cx="8911687" cy="5249612"/>
          </a:xfrm>
        </p:spPr>
        <p:txBody>
          <a:bodyPr>
            <a:normAutofit/>
          </a:bodyPr>
          <a:lstStyle/>
          <a:p>
            <a:r>
              <a:rPr lang="it-IT" sz="2400" b="1" dirty="0">
                <a:ea typeface="Cambria Math" panose="02040503050406030204" pitchFamily="18" charset="0"/>
              </a:rPr>
              <a:t>How to </a:t>
            </a:r>
            <a:r>
              <a:rPr lang="it-IT" sz="2400" b="1" dirty="0" err="1">
                <a:ea typeface="Cambria Math" panose="02040503050406030204" pitchFamily="18" charset="0"/>
              </a:rPr>
              <a:t>provide</a:t>
            </a:r>
            <a:r>
              <a:rPr lang="it-IT" sz="2400" b="1" dirty="0">
                <a:ea typeface="Cambria Math" panose="02040503050406030204" pitchFamily="18" charset="0"/>
              </a:rPr>
              <a:t> </a:t>
            </a:r>
            <a:r>
              <a:rPr lang="it-IT" sz="2400" b="1" dirty="0" err="1">
                <a:ea typeface="Cambria Math" panose="02040503050406030204" pitchFamily="18" charset="0"/>
              </a:rPr>
              <a:t>estimates</a:t>
            </a:r>
            <a:r>
              <a:rPr lang="it-IT" sz="2400" b="1" dirty="0">
                <a:ea typeface="Cambria Math" panose="02040503050406030204" pitchFamily="18" charset="0"/>
              </a:rPr>
              <a:t> of </a:t>
            </a:r>
            <a:r>
              <a:rPr lang="it-IT" sz="2400" b="1" dirty="0" err="1">
                <a:ea typeface="Cambria Math" panose="02040503050406030204" pitchFamily="18" charset="0"/>
              </a:rPr>
              <a:t>statistical</a:t>
            </a:r>
            <a:r>
              <a:rPr lang="it-IT" sz="2400" b="1" dirty="0">
                <a:ea typeface="Cambria Math" panose="02040503050406030204" pitchFamily="18" charset="0"/>
              </a:rPr>
              <a:t> </a:t>
            </a:r>
            <a:r>
              <a:rPr lang="it-IT" sz="2400" b="1" dirty="0" err="1">
                <a:ea typeface="Cambria Math" panose="02040503050406030204" pitchFamily="18" charset="0"/>
              </a:rPr>
              <a:t>errors</a:t>
            </a:r>
            <a:r>
              <a:rPr lang="it-IT" sz="2400" b="1" dirty="0">
                <a:ea typeface="Cambria Math" panose="02040503050406030204" pitchFamily="18" charset="0"/>
              </a:rPr>
              <a:t>?</a:t>
            </a:r>
          </a:p>
          <a:p>
            <a:r>
              <a:rPr lang="it-IT" sz="2400" dirty="0" err="1">
                <a:ea typeface="Cambria Math" panose="02040503050406030204" pitchFamily="18" charset="0"/>
              </a:rPr>
              <a:t>Either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repeat</a:t>
            </a:r>
            <a:r>
              <a:rPr lang="it-IT" sz="2400" dirty="0">
                <a:ea typeface="Cambria Math" panose="02040503050406030204" pitchFamily="18" charset="0"/>
              </a:rPr>
              <a:t> the </a:t>
            </a:r>
            <a:r>
              <a:rPr lang="it-IT" sz="2400" dirty="0" err="1">
                <a:ea typeface="Cambria Math" panose="02040503050406030204" pitchFamily="18" charset="0"/>
              </a:rPr>
              <a:t>whole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experiment</a:t>
            </a:r>
            <a:r>
              <a:rPr lang="it-IT" sz="2400" dirty="0">
                <a:ea typeface="Cambria Math" panose="02040503050406030204" pitchFamily="18" charset="0"/>
              </a:rPr>
              <a:t> multiple times</a:t>
            </a:r>
          </a:p>
          <a:p>
            <a:pPr marL="0" indent="0">
              <a:buNone/>
            </a:pPr>
            <a:r>
              <a:rPr lang="it-IT" sz="2400" dirty="0">
                <a:ea typeface="Cambria Math" panose="02040503050406030204" pitchFamily="18" charset="0"/>
              </a:rPr>
              <a:t>	OR</a:t>
            </a:r>
          </a:p>
          <a:p>
            <a:r>
              <a:rPr lang="it-IT" sz="2400" b="0" dirty="0">
                <a:ea typeface="Cambria Math" panose="02040503050406030204" pitchFamily="18" charset="0"/>
              </a:rPr>
              <a:t>Use the </a:t>
            </a:r>
            <a:r>
              <a:rPr lang="it-IT" sz="2400" b="1" dirty="0" err="1">
                <a:ea typeface="Cambria Math" panose="02040503050406030204" pitchFamily="18" charset="0"/>
              </a:rPr>
              <a:t>statistical</a:t>
            </a:r>
            <a:r>
              <a:rPr lang="it-IT" sz="2400" b="1" dirty="0">
                <a:ea typeface="Cambria Math" panose="02040503050406030204" pitchFamily="18" charset="0"/>
              </a:rPr>
              <a:t> bootstrap</a:t>
            </a:r>
            <a:r>
              <a:rPr lang="it-IT" sz="2400" dirty="0">
                <a:ea typeface="Cambria Math" panose="020405030504060302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0" dirty="0">
                <a:ea typeface="Cambria Math" panose="02040503050406030204" pitchFamily="18" charset="0"/>
              </a:rPr>
              <a:t>Build a copy of the set of </a:t>
            </a:r>
            <a:r>
              <a:rPr lang="it-IT" sz="2400" b="0" dirty="0" err="1">
                <a:ea typeface="Cambria Math" panose="02040503050406030204" pitchFamily="18" charset="0"/>
              </a:rPr>
              <a:t>configurations</a:t>
            </a:r>
            <a:r>
              <a:rPr lang="it-IT" sz="2400" b="0" dirty="0">
                <a:ea typeface="Cambria Math" panose="02040503050406030204" pitchFamily="18" charset="0"/>
              </a:rPr>
              <a:t> by </a:t>
            </a:r>
            <a:r>
              <a:rPr lang="it-IT" sz="2400" b="0" dirty="0" err="1">
                <a:ea typeface="Cambria Math" panose="02040503050406030204" pitchFamily="18" charset="0"/>
              </a:rPr>
              <a:t>randomly</a:t>
            </a:r>
            <a:r>
              <a:rPr lang="it-IT" sz="2400" b="0" dirty="0">
                <a:ea typeface="Cambria Math" panose="02040503050406030204" pitchFamily="18" charset="0"/>
              </a:rPr>
              <a:t> picking </a:t>
            </a:r>
            <a:r>
              <a:rPr lang="it-IT" sz="2400" b="0" dirty="0" err="1">
                <a:ea typeface="Cambria Math" panose="02040503050406030204" pitchFamily="18" charset="0"/>
              </a:rPr>
              <a:t>paths</a:t>
            </a:r>
            <a:r>
              <a:rPr lang="it-IT" sz="2400" b="0" dirty="0">
                <a:ea typeface="Cambria Math" panose="02040503050406030204" pitchFamily="18" charset="0"/>
              </a:rPr>
              <a:t> from the </a:t>
            </a:r>
            <a:r>
              <a:rPr lang="it-IT" sz="2400" b="0" dirty="0" err="1">
                <a:ea typeface="Cambria Math" panose="02040503050406030204" pitchFamily="18" charset="0"/>
              </a:rPr>
              <a:t>original</a:t>
            </a:r>
            <a:r>
              <a:rPr lang="it-IT" sz="2400" b="0" dirty="0">
                <a:ea typeface="Cambria Math" panose="02040503050406030204" pitchFamily="18" charset="0"/>
              </a:rPr>
              <a:t> set (</a:t>
            </a:r>
            <a:r>
              <a:rPr lang="it-IT" sz="2400" b="0" dirty="0" err="1">
                <a:ea typeface="Cambria Math" panose="02040503050406030204" pitchFamily="18" charset="0"/>
              </a:rPr>
              <a:t>allow</a:t>
            </a:r>
            <a:r>
              <a:rPr lang="it-IT" sz="2400" b="0" dirty="0">
                <a:ea typeface="Cambria Math" panose="02040503050406030204" pitchFamily="18" charset="0"/>
              </a:rPr>
              <a:t> for </a:t>
            </a:r>
            <a:r>
              <a:rPr lang="it-IT" sz="2400" b="0" dirty="0" err="1">
                <a:ea typeface="Cambria Math" panose="02040503050406030204" pitchFamily="18" charset="0"/>
              </a:rPr>
              <a:t>repetitions</a:t>
            </a:r>
            <a:r>
              <a:rPr lang="it-IT" sz="2400" b="0" dirty="0">
                <a:ea typeface="Cambria Math" panose="02040503050406030204" pitchFamily="18" charset="0"/>
              </a:rPr>
              <a:t> and </a:t>
            </a:r>
            <a:r>
              <a:rPr lang="it-IT" sz="2400" b="0" dirty="0" err="1">
                <a:ea typeface="Cambria Math" panose="02040503050406030204" pitchFamily="18" charset="0"/>
              </a:rPr>
              <a:t>omissions</a:t>
            </a:r>
            <a:r>
              <a:rPr lang="it-IT" sz="2400" dirty="0">
                <a:ea typeface="Cambria Math" panose="020405030504060302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0" dirty="0">
                <a:ea typeface="Cambria Math" panose="02040503050406030204" pitchFamily="18" charset="0"/>
              </a:rPr>
              <a:t>Build a set of bootstrap copies in </a:t>
            </a:r>
            <a:r>
              <a:rPr lang="it-IT" sz="2400" b="0" dirty="0" err="1">
                <a:ea typeface="Cambria Math" panose="02040503050406030204" pitchFamily="18" charset="0"/>
              </a:rPr>
              <a:t>this</a:t>
            </a:r>
            <a:r>
              <a:rPr lang="it-IT" sz="2400" b="0" dirty="0">
                <a:ea typeface="Cambria Math" panose="02040503050406030204" pitchFamily="18" charset="0"/>
              </a:rPr>
              <a:t> way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ea typeface="Cambria Math" panose="02040503050406030204" pitchFamily="18" charset="0"/>
              </a:rPr>
              <a:t>Evaluate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variance</a:t>
            </a:r>
            <a:r>
              <a:rPr lang="it-IT" sz="2400" dirty="0">
                <a:ea typeface="Cambria Math" panose="02040503050406030204" pitchFamily="18" charset="0"/>
              </a:rPr>
              <a:t> of the </a:t>
            </a:r>
            <a:r>
              <a:rPr lang="it-IT" sz="2400" dirty="0" err="1">
                <a:ea typeface="Cambria Math" panose="02040503050406030204" pitchFamily="18" charset="0"/>
              </a:rPr>
              <a:t>observables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among</a:t>
            </a:r>
            <a:r>
              <a:rPr lang="it-IT" sz="2400" dirty="0">
                <a:ea typeface="Cambria Math" panose="02040503050406030204" pitchFamily="18" charset="0"/>
              </a:rPr>
              <a:t> the </a:t>
            </a:r>
            <a:r>
              <a:rPr lang="it-IT" sz="2400" dirty="0" err="1">
                <a:ea typeface="Cambria Math" panose="02040503050406030204" pitchFamily="18" charset="0"/>
              </a:rPr>
              <a:t>different</a:t>
            </a:r>
            <a:r>
              <a:rPr lang="it-IT" sz="2400" dirty="0">
                <a:ea typeface="Cambria Math" panose="02040503050406030204" pitchFamily="18" charset="0"/>
              </a:rPr>
              <a:t> bootstrap copies</a:t>
            </a:r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29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Binning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How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to assess the reliability of statistical errors?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Try and use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binning procedure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Start from the set of values of the 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on the set of configurations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Partially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over groups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consecutive </a:t>
                </a:r>
                <a:r>
                  <a:rPr lang="en-US" sz="2200" b="0" dirty="0" err="1">
                    <a:ea typeface="Cambria Math" panose="02040503050406030204" pitchFamily="18" charset="0"/>
                  </a:rPr>
                  <a:t>indeces</a:t>
                </a:r>
                <a:endParaRPr lang="en-US" sz="2200" b="0" dirty="0">
                  <a:ea typeface="Cambria Math" panose="02040503050406030204" pitchFamily="18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so that the binned ensemble is</a:t>
                </a:r>
                <a:r>
                  <a:rPr lang="en-US" sz="2200" dirty="0">
                    <a:ea typeface="Cambria Math" panose="02040503050406030204" pitchFamily="18" charset="0"/>
                  </a:rPr>
                  <a:t> composed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50−100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elements</a:t>
                </a:r>
              </a:p>
              <a:p>
                <a:pPr marL="457200" indent="-457200"/>
                <a:r>
                  <a:rPr lang="en-US" sz="2400" b="0" dirty="0">
                    <a:ea typeface="Cambria Math" panose="02040503050406030204" pitchFamily="18" charset="0"/>
                  </a:rPr>
                  <a:t>Useful side effect: binning controls the effect of correlation on statistical errors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too small.</a:t>
                </a:r>
              </a:p>
              <a:p>
                <a:pPr marL="457200" indent="-457200"/>
                <a:r>
                  <a:rPr lang="en-US" sz="2400" dirty="0">
                    <a:ea typeface="Cambria Math" panose="02040503050406030204" pitchFamily="18" charset="0"/>
                  </a:rPr>
                  <a:t>Use binning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 t="-879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13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Vegas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551" y="1313234"/>
            <a:ext cx="9303621" cy="5544766"/>
          </a:xfrm>
        </p:spPr>
        <p:txBody>
          <a:bodyPr>
            <a:norm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code to reproduce first exercise of the article and </a:t>
            </a:r>
            <a:r>
              <a:rPr lang="en-US" sz="2400" b="1" dirty="0">
                <a:ea typeface="Cambria Math" panose="02040503050406030204" pitchFamily="18" charset="0"/>
              </a:rPr>
              <a:t>explicitly path integrate a quantum 1D system</a:t>
            </a:r>
            <a:r>
              <a:rPr lang="en-US" sz="2400" dirty="0"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was the best choice for later QCD applications, so useful to practice in a simpler context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Library for integration: </a:t>
            </a:r>
            <a:r>
              <a:rPr lang="en-US" sz="2400" b="1" dirty="0">
                <a:ea typeface="Cambria Math" panose="02040503050406030204" pitchFamily="18" charset="0"/>
              </a:rPr>
              <a:t>GSL</a:t>
            </a:r>
            <a:r>
              <a:rPr lang="en-US" sz="2400" b="0" dirty="0">
                <a:ea typeface="Cambria Math" panose="02040503050406030204" pitchFamily="18" charset="0"/>
              </a:rPr>
              <a:t>, using the Vegas routine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</a:t>
            </a:r>
            <a:r>
              <a:rPr lang="en-US" sz="2400" b="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b="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</a:p>
          <a:p>
            <a:pPr marL="0" indent="0">
              <a:buNone/>
            </a:pPr>
            <a:endParaRPr lang="it-IT" sz="2400" dirty="0">
              <a:ea typeface="Cambria Math" panose="02040503050406030204" pitchFamily="18" charset="0"/>
            </a:endParaRPr>
          </a:p>
          <a:p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9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Vegas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1D quantum harmonic oscillator, unit mass,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dirty="0">
                    <a:ea typeface="Cambria Math" panose="02040503050406030204" pitchFamily="18" charset="0"/>
                  </a:rPr>
                  <a:t>Vegas integration (importance sampling)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𝐻𝑇</m:t>
                              </m:r>
                            </m:sup>
                          </m:sSup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 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Compare with exact solution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(1)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In t</a:t>
                </a:r>
                <a:r>
                  <a:rPr lang="en-US" sz="2400" dirty="0">
                    <a:ea typeface="Cambria Math" panose="02040503050406030204" pitchFamily="18" charset="0"/>
                  </a:rPr>
                  <a:t>he code output, a rough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provided by numeric integration over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,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In the ROOT plotting routine,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</a:rPr>
                  <a:t>is obtained by fitting to the exact asymptotic expression in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02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BE896E-F636-7153-6E89-B986BA24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5" y="494825"/>
            <a:ext cx="4758254" cy="4597261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2C1D44-BA3B-FFC3-DD94-C28AE7EE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22" y="485319"/>
            <a:ext cx="6140570" cy="4605425"/>
          </a:xfrm>
          <a:prstGeom prst="rect">
            <a:avLst/>
          </a:prstGeom>
        </p:spPr>
      </p:pic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1969686" y="4893061"/>
            <a:ext cx="1212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Root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6132671" y="4893061"/>
            <a:ext cx="1626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70418F-83B3-E28D-2A59-697D9AD7334F}"/>
                  </a:ext>
                </a:extLst>
              </p:cNvPr>
              <p:cNvSpPr txBox="1"/>
              <p:nvPr/>
            </p:nvSpPr>
            <p:spPr>
              <a:xfrm>
                <a:off x="1245295" y="5802877"/>
                <a:ext cx="570622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Estimate of the zero-energy level by integration: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=0.492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70418F-83B3-E28D-2A59-697D9AD7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95" y="5802877"/>
                <a:ext cx="5706224" cy="646331"/>
              </a:xfrm>
              <a:prstGeom prst="rect">
                <a:avLst/>
              </a:prstGeom>
              <a:blipFill>
                <a:blip r:embed="rId8"/>
                <a:stretch>
                  <a:fillRect l="-74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D155CA-461D-A7F0-6952-9A9F59119E42}"/>
              </a:ext>
            </a:extLst>
          </p:cNvPr>
          <p:cNvSpPr txBox="1">
            <a:spLocks/>
          </p:cNvSpPr>
          <p:nvPr/>
        </p:nvSpPr>
        <p:spPr>
          <a:xfrm>
            <a:off x="8395855" y="5663045"/>
            <a:ext cx="3414705" cy="83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directory:</a:t>
            </a:r>
          </a:p>
          <a:p>
            <a:r>
              <a:rPr lang="en-US" sz="2000" dirty="0"/>
              <a:t>/Experiments/</a:t>
            </a:r>
            <a:r>
              <a:rPr lang="en-US" sz="2000" dirty="0" err="1"/>
              <a:t>Vegas_Integration</a:t>
            </a:r>
            <a:r>
              <a:rPr lang="en-US" sz="2000" dirty="0"/>
              <a:t>/1D_Harmonic_Oscillator</a:t>
            </a:r>
          </a:p>
        </p:txBody>
      </p:sp>
    </p:spTree>
    <p:extLst>
      <p:ext uri="{BB962C8B-B14F-4D97-AF65-F5344CB8AC3E}">
        <p14:creationId xmlns:p14="http://schemas.microsoft.com/office/powerpoint/2010/main" val="19777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551" y="1313234"/>
            <a:ext cx="9303621" cy="5544766"/>
          </a:xfrm>
        </p:spPr>
        <p:txBody>
          <a:bodyPr>
            <a:norm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</a:t>
            </a:r>
            <a:r>
              <a:rPr lang="en-GB" sz="2400" dirty="0"/>
              <a:t>code to reproduce the second </a:t>
            </a:r>
            <a:r>
              <a:rPr lang="en-GB" sz="2400" dirty="0" err="1"/>
              <a:t>excercise</a:t>
            </a:r>
            <a:r>
              <a:rPr lang="en-GB" sz="2400" dirty="0"/>
              <a:t> in the article</a:t>
            </a:r>
          </a:p>
          <a:p>
            <a:r>
              <a:rPr lang="en-GB" sz="2400" dirty="0"/>
              <a:t>1D quantum system is path integrated using the </a:t>
            </a:r>
            <a:r>
              <a:rPr lang="en-GB" sz="2400" dirty="0" err="1"/>
              <a:t>Montecarlo</a:t>
            </a:r>
            <a:r>
              <a:rPr lang="en-GB" sz="2400" dirty="0"/>
              <a:t> algorithm to provide estimates of first excited state energy gap.</a:t>
            </a:r>
          </a:p>
          <a:p>
            <a:pPr lvl="1"/>
            <a:r>
              <a:rPr lang="en-US" sz="20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was the best choice for later QCD applications, so useful to practice in a simpler context: building the </a:t>
            </a:r>
            <a:r>
              <a:rPr lang="en-US" sz="2200" b="1" dirty="0">
                <a:ea typeface="Cambria Math" panose="02040503050406030204" pitchFamily="18" charset="0"/>
              </a:rPr>
              <a:t>Metropolis class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 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</a:p>
          <a:p>
            <a:pPr marL="0" indent="0">
              <a:buNone/>
            </a:pPr>
            <a:endParaRPr lang="it-IT" sz="2400" dirty="0">
              <a:ea typeface="Cambria Math" panose="02040503050406030204" pitchFamily="18" charset="0"/>
            </a:endParaRPr>
          </a:p>
          <a:p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90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First part:</a:t>
                </a: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Two interactions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considered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Harmonic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Anharmonic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Two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propagators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considered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>
                    <a:ea typeface="Cambria Math" panose="02040503050406030204" pitchFamily="18" charset="0"/>
                  </a:rPr>
                  <a:t>Simple propagator: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Cubic</a:t>
                </a:r>
                <a:r>
                  <a:rPr lang="it-IT" sz="2000" dirty="0">
                    <a:ea typeface="Cambria Math" panose="02040503050406030204" pitchFamily="18" charset="0"/>
                  </a:rPr>
                  <a:t> propagator: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observable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200" dirty="0">
                    <a:ea typeface="Cambria Math" panose="02040503050406030204" pitchFamily="18" charset="0"/>
                  </a:rPr>
                  <a:t> the mass gap,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computed</a:t>
                </a:r>
                <a:r>
                  <a:rPr lang="it-IT" sz="2200" dirty="0">
                    <a:ea typeface="Cambria Math" panose="02040503050406030204" pitchFamily="18" charset="0"/>
                  </a:rPr>
                  <a:t> from:</a:t>
                </a:r>
                <a:endParaRPr lang="en-US" sz="2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it-IT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07E2B-8555-2552-6961-6346015C80B1}"/>
              </a:ext>
            </a:extLst>
          </p:cNvPr>
          <p:cNvSpPr txBox="1">
            <a:spLocks/>
          </p:cNvSpPr>
          <p:nvPr/>
        </p:nvSpPr>
        <p:spPr>
          <a:xfrm>
            <a:off x="8734084" y="1403973"/>
            <a:ext cx="3197673" cy="143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directories:</a:t>
            </a:r>
          </a:p>
          <a:p>
            <a:r>
              <a:rPr lang="en-US" sz="2000" dirty="0"/>
              <a:t>/Experiments/1D_Path_Integral/Harmonic_*</a:t>
            </a:r>
          </a:p>
          <a:p>
            <a:r>
              <a:rPr lang="en-US" sz="2000" dirty="0"/>
              <a:t>/Experiments/1D_Path_Integral/Anharmonic_*</a:t>
            </a:r>
          </a:p>
        </p:txBody>
      </p:sp>
    </p:spTree>
    <p:extLst>
      <p:ext uri="{BB962C8B-B14F-4D97-AF65-F5344CB8AC3E}">
        <p14:creationId xmlns:p14="http://schemas.microsoft.com/office/powerpoint/2010/main" val="32514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2282513" y="4607233"/>
            <a:ext cx="29088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 propagator: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convergence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Approaching the asymptotic value from above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7692522" y="4607233"/>
            <a:ext cx="290992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Cubic propagator: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Slower convergence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Approaching the asymptotic value from above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EB041D-27BE-6517-ADB2-BC6DB2E89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4" y="504034"/>
            <a:ext cx="5409649" cy="405723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E914CB2-CC03-1E37-60FE-CB0777C1E3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83" y="505559"/>
            <a:ext cx="5409649" cy="40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2282513" y="4607233"/>
            <a:ext cx="2384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 propagator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7692522" y="4607233"/>
            <a:ext cx="290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Cubic propagator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850177-89B5-8687-8D38-115C5D3C3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4" y="502433"/>
            <a:ext cx="5418726" cy="406404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ADF6C4F-86D4-018A-0C28-390A2B0DB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60" y="502433"/>
            <a:ext cx="5418006" cy="4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6700609" cy="517900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Second part:</a:t>
                </a:r>
              </a:p>
              <a:p>
                <a:pPr lvl="1"/>
                <a:r>
                  <a:rPr lang="it-IT" sz="2200" dirty="0" err="1">
                    <a:ea typeface="Cambria Math" panose="02040503050406030204" pitchFamily="18" charset="0"/>
                  </a:rPr>
                  <a:t>Consider</a:t>
                </a:r>
                <a:r>
                  <a:rPr lang="it-IT" sz="2200" dirty="0">
                    <a:ea typeface="Cambria Math" panose="02040503050406030204" pitchFamily="18" charset="0"/>
                  </a:rPr>
                  <a:t> 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harmonic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 err="1">
                    <a:ea typeface="Cambria Math" panose="02040503050406030204" pitchFamily="18" charset="0"/>
                  </a:rPr>
                  <a:t>Perform</a:t>
                </a:r>
                <a:r>
                  <a:rPr lang="it-IT" sz="2200" dirty="0">
                    <a:ea typeface="Cambria Math" panose="02040503050406030204" pitchFamily="18" charset="0"/>
                  </a:rPr>
                  <a:t> multiple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runs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no binning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with binning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no binning</a:t>
                </a:r>
              </a:p>
              <a:p>
                <a:pPr lvl="1"/>
                <a:r>
                  <a:rPr lang="en-US" sz="2200" dirty="0">
                    <a:ea typeface="Cambria Math" panose="02040503050406030204" pitchFamily="18" charset="0"/>
                  </a:rPr>
                  <a:t>Goal: assess the magnitude of the uncertainties with respect to the magnitude of the actual fluctuations.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6700609" cy="5179006"/>
              </a:xfrm>
              <a:blipFill>
                <a:blip r:embed="rId2"/>
                <a:stretch>
                  <a:fillRect l="-1274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56B4A7-F409-7640-0842-4AC8E19DBE82}"/>
              </a:ext>
            </a:extLst>
          </p:cNvPr>
          <p:cNvSpPr txBox="1">
            <a:spLocks/>
          </p:cNvSpPr>
          <p:nvPr/>
        </p:nvSpPr>
        <p:spPr>
          <a:xfrm>
            <a:off x="7909560" y="2486285"/>
            <a:ext cx="4037437" cy="2146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/Experiments/1D_Path_Integral/MultipleRun_1Ncorr_*</a:t>
            </a:r>
          </a:p>
          <a:p>
            <a:r>
              <a:rPr lang="en-US" dirty="0"/>
              <a:t>/Experiments/1D_Path_Integral/MultipleRun_20Ncorr_Harmonic_SimplePropagator</a:t>
            </a:r>
          </a:p>
        </p:txBody>
      </p:sp>
    </p:spTree>
    <p:extLst>
      <p:ext uri="{BB962C8B-B14F-4D97-AF65-F5344CB8AC3E}">
        <p14:creationId xmlns:p14="http://schemas.microsoft.com/office/powerpoint/2010/main" val="15272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7AE-DEB5-3F49-E24B-38379C2D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Path Integrals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14DC-9509-D52A-B687-2762C5B46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background, </a:t>
            </a:r>
            <a:r>
              <a:rPr lang="en-US" dirty="0" err="1"/>
              <a:t>Montecarlo</a:t>
            </a:r>
            <a:r>
              <a:rPr lang="en-US" dirty="0"/>
              <a:t> Method, Exercises Solutions</a:t>
            </a:r>
          </a:p>
        </p:txBody>
      </p:sp>
    </p:spTree>
    <p:extLst>
      <p:ext uri="{BB962C8B-B14F-4D97-AF65-F5344CB8AC3E}">
        <p14:creationId xmlns:p14="http://schemas.microsoft.com/office/powerpoint/2010/main" val="84301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870A54-F792-3343-BED8-3BFA231A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2" y="147320"/>
            <a:ext cx="4223021" cy="316726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7758A2F-7552-D4CF-0533-0C18E712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58" y="147320"/>
            <a:ext cx="4223021" cy="316726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4C99843-8E4B-AF30-536C-3D79B28A4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6" y="3429000"/>
            <a:ext cx="4223021" cy="3167266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FEFD1507-AC0F-38C2-DFCE-40BEF46F757F}"/>
              </a:ext>
            </a:extLst>
          </p:cNvPr>
          <p:cNvSpPr/>
          <p:nvPr/>
        </p:nvSpPr>
        <p:spPr>
          <a:xfrm>
            <a:off x="6004560" y="3263737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54CF212-EA47-98D1-1874-1CA39E2593E8}"/>
              </a:ext>
            </a:extLst>
          </p:cNvPr>
          <p:cNvSpPr/>
          <p:nvPr/>
        </p:nvSpPr>
        <p:spPr>
          <a:xfrm>
            <a:off x="10832015" y="3263737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37AFE-C1EB-4647-6B7D-5111A2B115DD}"/>
                  </a:ext>
                </a:extLst>
              </p:cNvPr>
              <p:cNvSpPr txBox="1"/>
              <p:nvPr/>
            </p:nvSpPr>
            <p:spPr>
              <a:xfrm>
                <a:off x="5774419" y="3759151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no binning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37AFE-C1EB-4647-6B7D-5111A2B1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19" y="3759151"/>
                <a:ext cx="2908842" cy="369332"/>
              </a:xfrm>
              <a:prstGeom prst="rect">
                <a:avLst/>
              </a:prstGeom>
              <a:blipFill>
                <a:blip r:embed="rId5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F6988-B375-9A16-CD9A-9DF5A30FE149}"/>
                  </a:ext>
                </a:extLst>
              </p:cNvPr>
              <p:cNvSpPr txBox="1"/>
              <p:nvPr/>
            </p:nvSpPr>
            <p:spPr>
              <a:xfrm>
                <a:off x="9110437" y="3759151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binning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F6988-B375-9A16-CD9A-9DF5A30F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437" y="3759151"/>
                <a:ext cx="2908842" cy="369332"/>
              </a:xfrm>
              <a:prstGeom prst="rect">
                <a:avLst/>
              </a:prstGeom>
              <a:blipFill>
                <a:blip r:embed="rId6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CCCC687B-13F5-AEE4-5CAD-F4FF1B99FADB}"/>
              </a:ext>
            </a:extLst>
          </p:cNvPr>
          <p:cNvSpPr/>
          <p:nvPr/>
        </p:nvSpPr>
        <p:spPr>
          <a:xfrm rot="16200000">
            <a:off x="5375639" y="4787006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1C604F-0C19-839F-E74C-0D919DDFA672}"/>
                  </a:ext>
                </a:extLst>
              </p:cNvPr>
              <p:cNvSpPr txBox="1"/>
              <p:nvPr/>
            </p:nvSpPr>
            <p:spPr>
              <a:xfrm>
                <a:off x="5774419" y="4943432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no binning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1C604F-0C19-839F-E74C-0D919DDFA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19" y="4943432"/>
                <a:ext cx="2908842" cy="369332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1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28474"/>
                <a:ext cx="9303621" cy="552952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Third part: </a:t>
                </a:r>
                <a:r>
                  <a:rPr lang="it-IT" sz="2200" dirty="0">
                    <a:ea typeface="Cambria Math" panose="02040503050406030204" pitchFamily="18" charset="0"/>
                  </a:rPr>
                  <a:t>include </a:t>
                </a:r>
                <a:r>
                  <a:rPr lang="it-IT" sz="2400" b="1" dirty="0" err="1">
                    <a:ea typeface="Cambria Math" panose="02040503050406030204" pitchFamily="18" charset="0"/>
                  </a:rPr>
                  <a:t>correction</a:t>
                </a:r>
                <a:r>
                  <a:rPr lang="it-IT" sz="2400" b="1" dirty="0">
                    <a:ea typeface="Cambria Math" panose="02040503050406030204" pitchFamily="18" charset="0"/>
                  </a:rPr>
                  <a:t> </a:t>
                </a:r>
                <a:r>
                  <a:rPr lang="it-IT" sz="2400" b="1" dirty="0" err="1">
                    <a:ea typeface="Cambria Math" panose="02040503050406030204" pitchFamily="18" charset="0"/>
                  </a:rPr>
                  <a:t>terms</a:t>
                </a:r>
                <a:r>
                  <a:rPr lang="it-IT" sz="2400" b="1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>
                    <a:ea typeface="Cambria Math" panose="02040503050406030204" pitchFamily="18" charset="0"/>
                  </a:rPr>
                  <a:t>up to second order in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ea typeface="Cambria Math" panose="02040503050406030204" pitchFamily="18" charset="0"/>
                  </a:rPr>
                  <a:t>Two actions for the harmonic oscillator,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1" dirty="0" err="1">
                    <a:ea typeface="Cambria Math" panose="02040503050406030204" pitchFamily="18" charset="0"/>
                  </a:rPr>
                  <a:t>Correction</a:t>
                </a:r>
                <a:r>
                  <a:rPr lang="it-IT" sz="2000" b="1" dirty="0">
                    <a:ea typeface="Cambria Math" panose="02040503050406030204" pitchFamily="18" charset="0"/>
                  </a:rPr>
                  <a:t> in the second order derivative</a:t>
                </a:r>
                <a:r>
                  <a:rPr lang="it-IT" sz="2000" b="0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𝑖𝑚𝑝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20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it-IT" sz="22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it-IT" sz="2200" dirty="0">
                    <a:ea typeface="Cambria Math" panose="02040503050406030204" pitchFamily="18" charset="0"/>
                  </a:rPr>
                  <a:t>          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 startAt="2"/>
                </a:pPr>
                <a:r>
                  <a:rPr lang="it-IT" sz="2000" b="1" dirty="0" err="1">
                    <a:ea typeface="Cambria Math" panose="02040503050406030204" pitchFamily="18" charset="0"/>
                  </a:rPr>
                  <a:t>Remove</a:t>
                </a:r>
                <a:r>
                  <a:rPr lang="it-IT" sz="2000" b="1" dirty="0">
                    <a:ea typeface="Cambria Math" panose="02040503050406030204" pitchFamily="18" charset="0"/>
                  </a:rPr>
                  <a:t> </a:t>
                </a:r>
                <a:r>
                  <a:rPr lang="it-IT" sz="2000" b="1" dirty="0" err="1">
                    <a:ea typeface="Cambria Math" panose="02040503050406030204" pitchFamily="18" charset="0"/>
                  </a:rPr>
                  <a:t>numerical</a:t>
                </a:r>
                <a:r>
                  <a:rPr lang="it-IT" sz="2000" b="1" dirty="0">
                    <a:ea typeface="Cambria Math" panose="02040503050406030204" pitchFamily="18" charset="0"/>
                  </a:rPr>
                  <a:t> ghosts </a:t>
                </a:r>
                <a:r>
                  <a:rPr lang="it-IT" sz="2000" dirty="0">
                    <a:ea typeface="Cambria Math" panose="02040503050406030204" pitchFamily="18" charset="0"/>
                  </a:rPr>
                  <a:t>by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transforming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,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, so that the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transformed</a:t>
                </a:r>
                <a:r>
                  <a:rPr lang="it-IT" sz="2000" dirty="0">
                    <a:ea typeface="Cambria Math" panose="02040503050406030204" pitchFamily="18" charset="0"/>
                  </a:rPr>
                  <a:t> action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reads</a:t>
                </a:r>
                <a:r>
                  <a:rPr lang="it-IT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𝑖𝑚𝑝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it-IT" sz="1800" i="1" dirty="0">
                    <a:latin typeface="Cambria Math" panose="02040503050406030204" pitchFamily="18" charset="0"/>
                  </a:rPr>
                  <a:t>          </a:t>
                </a:r>
                <a:r>
                  <a:rPr lang="it-IT" sz="2000" dirty="0"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28474"/>
                <a:ext cx="9303621" cy="5529526"/>
              </a:xfrm>
              <a:blipFill>
                <a:blip r:embed="rId2"/>
                <a:stretch>
                  <a:fillRect l="-917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0C2E332-BB51-3B12-A2A3-E5128CC5BF16}"/>
              </a:ext>
            </a:extLst>
          </p:cNvPr>
          <p:cNvGrpSpPr/>
          <p:nvPr/>
        </p:nvGrpSpPr>
        <p:grpSpPr>
          <a:xfrm>
            <a:off x="8358597" y="3503224"/>
            <a:ext cx="2167163" cy="709372"/>
            <a:chOff x="8754837" y="3584504"/>
            <a:chExt cx="2167163" cy="709372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F88CD135-3185-7AE8-B0DA-6359D37C8FDB}"/>
                </a:ext>
              </a:extLst>
            </p:cNvPr>
            <p:cNvSpPr/>
            <p:nvPr/>
          </p:nvSpPr>
          <p:spPr>
            <a:xfrm>
              <a:off x="8871135" y="3584504"/>
              <a:ext cx="415105" cy="52470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F02FC4-7B22-DAF3-9146-D5A777D91449}"/>
                </a:ext>
              </a:extLst>
            </p:cNvPr>
            <p:cNvSpPr txBox="1"/>
            <p:nvPr/>
          </p:nvSpPr>
          <p:spPr>
            <a:xfrm>
              <a:off x="8754837" y="3924544"/>
              <a:ext cx="216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Numerical ghosts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5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65D0CC0-59A5-601E-1D44-868C5FBE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4" y="1508755"/>
            <a:ext cx="5466085" cy="4099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176C7-E0B3-755B-9367-36877B5884BD}"/>
              </a:ext>
            </a:extLst>
          </p:cNvPr>
          <p:cNvSpPr txBox="1"/>
          <p:nvPr/>
        </p:nvSpPr>
        <p:spPr>
          <a:xfrm>
            <a:off x="1508756" y="5608319"/>
            <a:ext cx="4155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Improved second derivative: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Numerical ghost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Convergence from below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2B1E9D5-7D33-065D-5540-03D618F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508755"/>
            <a:ext cx="5466085" cy="409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FDF18-BD84-9A96-ADB6-3CFB9CF7AFB3}"/>
              </a:ext>
            </a:extLst>
          </p:cNvPr>
          <p:cNvSpPr txBox="1"/>
          <p:nvPr/>
        </p:nvSpPr>
        <p:spPr>
          <a:xfrm>
            <a:off x="6974841" y="5613404"/>
            <a:ext cx="4155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Ghost removed: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numerical ghost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Still second order discretization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E441C-3D76-B1C8-3678-E2970A2AEC8E}"/>
              </a:ext>
            </a:extLst>
          </p:cNvPr>
          <p:cNvSpPr txBox="1">
            <a:spLocks/>
          </p:cNvSpPr>
          <p:nvPr/>
        </p:nvSpPr>
        <p:spPr>
          <a:xfrm>
            <a:off x="5332045" y="321266"/>
            <a:ext cx="6453559" cy="110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/Experiments/1D_Path_Integral/</a:t>
            </a:r>
            <a:r>
              <a:rPr lang="en-US" dirty="0" err="1"/>
              <a:t>ImpHarmonic_Ghosts</a:t>
            </a:r>
            <a:endParaRPr lang="en-US" dirty="0"/>
          </a:p>
          <a:p>
            <a:r>
              <a:rPr lang="en-US" dirty="0"/>
              <a:t>/Experiments/1D_Path_Integral/</a:t>
            </a:r>
            <a:r>
              <a:rPr lang="en-US" dirty="0" err="1"/>
              <a:t>ImpHarmonic_NoGhosts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1D0-7C9A-EDDC-1255-E2D9B77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QCD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781F-1444-4A5E-0C1B-777B947DD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Background, Exercises Solutions</a:t>
            </a:r>
          </a:p>
        </p:txBody>
      </p:sp>
    </p:spTree>
    <p:extLst>
      <p:ext uri="{BB962C8B-B14F-4D97-AF65-F5344CB8AC3E}">
        <p14:creationId xmlns:p14="http://schemas.microsoft.com/office/powerpoint/2010/main" val="290046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Field Theories: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/>
                  <a:t>Lagrangian</a:t>
                </a:r>
                <a:r>
                  <a:rPr lang="en-US" sz="2400" dirty="0"/>
                  <a:t>-based 4D field theories admit straightforward generalization of previously described path integrals</a:t>
                </a:r>
              </a:p>
              <a:p>
                <a:r>
                  <a:rPr lang="en-US" sz="2400" dirty="0"/>
                  <a:t>Define the theory on a lattice: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sup>
                          </m:sSup>
                          <m:nary>
                            <m:naryPr>
                              <m:chr m:val="∏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attice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sup>
                          </m:sSup>
                          <m:nary>
                            <m:naryPr>
                              <m:chr m:val="∏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attice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017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Background pattern">
            <a:extLst>
              <a:ext uri="{FF2B5EF4-FFF2-40B4-BE49-F238E27FC236}">
                <a16:creationId xmlns:a16="http://schemas.microsoft.com/office/drawing/2014/main" id="{1CEFCB61-FF8A-1D72-802A-EB2E56BA4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98" y="3587496"/>
            <a:ext cx="3224422" cy="2143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33317-535C-06A2-FD80-8CDFABA2ADCB}"/>
              </a:ext>
            </a:extLst>
          </p:cNvPr>
          <p:cNvSpPr txBox="1"/>
          <p:nvPr/>
        </p:nvSpPr>
        <p:spPr>
          <a:xfrm>
            <a:off x="1469498" y="5783721"/>
            <a:ext cx="388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from “Lattice QCD for Novices, G.P. Lepage (see Bibliography)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4261E6-784C-8D5A-A887-786D09AC0862}"/>
              </a:ext>
            </a:extLst>
          </p:cNvPr>
          <p:cNvSpPr txBox="1">
            <a:spLocks/>
          </p:cNvSpPr>
          <p:nvPr/>
        </p:nvSpPr>
        <p:spPr>
          <a:xfrm>
            <a:off x="4962144" y="4758120"/>
            <a:ext cx="5998104" cy="121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dirty="0" err="1"/>
              <a:t>Montecarlo</a:t>
            </a:r>
            <a:r>
              <a:rPr lang="en-US" sz="2400" dirty="0"/>
              <a:t> method and the Metropolis algorithm, both generalize, too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82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gluonic action in the continuum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b="0" dirty="0"/>
              </a:p>
              <a:p>
                <a:pPr marL="0" indent="0"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field tensor,        	traceless 3x3 Hermitian matrix</a:t>
                </a:r>
              </a:p>
              <a:p>
                <a:r>
                  <a:rPr lang="en-US" sz="2400" dirty="0"/>
                  <a:t>Discretize using link variables to preserve SU(3) gauge invariance</a:t>
                </a:r>
              </a:p>
              <a:p>
                <a:r>
                  <a:rPr lang="en-US" sz="2400" dirty="0"/>
                  <a:t>Define a link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nary>
                      <m:nary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̂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sup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𝑔𝐴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Depict links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017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C3E7F97-88FB-315B-E78C-EFCEA61B30FC}"/>
              </a:ext>
            </a:extLst>
          </p:cNvPr>
          <p:cNvGrpSpPr/>
          <p:nvPr/>
        </p:nvGrpSpPr>
        <p:grpSpPr>
          <a:xfrm>
            <a:off x="6742175" y="5239542"/>
            <a:ext cx="2948235" cy="1598134"/>
            <a:chOff x="6742175" y="5239542"/>
            <a:chExt cx="2948235" cy="15981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44B279-EAFB-44BA-AFD7-B6AD5B4B3274}"/>
                </a:ext>
              </a:extLst>
            </p:cNvPr>
            <p:cNvSpPr/>
            <p:nvPr/>
          </p:nvSpPr>
          <p:spPr>
            <a:xfrm>
              <a:off x="6880303" y="5263376"/>
              <a:ext cx="2810107" cy="1349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37905F0-B08E-C5AE-E1D2-918C27B38515}"/>
                </a:ext>
              </a:extLst>
            </p:cNvPr>
            <p:cNvSpPr/>
            <p:nvPr/>
          </p:nvSpPr>
          <p:spPr>
            <a:xfrm>
              <a:off x="7315200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06C621D6-66F8-83EE-ED72-681D3502F521}"/>
                </a:ext>
              </a:extLst>
            </p:cNvPr>
            <p:cNvSpPr/>
            <p:nvPr/>
          </p:nvSpPr>
          <p:spPr>
            <a:xfrm>
              <a:off x="7895064" y="5602025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150CEC99-49CF-48B9-1782-BC8109485337}"/>
                </a:ext>
              </a:extLst>
            </p:cNvPr>
            <p:cNvSpPr/>
            <p:nvPr/>
          </p:nvSpPr>
          <p:spPr>
            <a:xfrm>
              <a:off x="8474928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E79EDBF-B1FB-35E7-0E85-D03C573C87B5}"/>
                </a:ext>
              </a:extLst>
            </p:cNvPr>
            <p:cNvSpPr/>
            <p:nvPr/>
          </p:nvSpPr>
          <p:spPr>
            <a:xfrm>
              <a:off x="9054792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1D43FC74-BF5A-2F34-6819-4DDCAD8E7594}"/>
                </a:ext>
              </a:extLst>
            </p:cNvPr>
            <p:cNvSpPr/>
            <p:nvPr/>
          </p:nvSpPr>
          <p:spPr>
            <a:xfrm>
              <a:off x="7315200" y="6111226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B4526920-118F-5EB4-0EE1-C5B912E2B76C}"/>
                </a:ext>
              </a:extLst>
            </p:cNvPr>
            <p:cNvSpPr/>
            <p:nvPr/>
          </p:nvSpPr>
          <p:spPr>
            <a:xfrm>
              <a:off x="7895064" y="6118790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21F0BFE-9718-2ACA-C6FD-81C9AC50CE0E}"/>
                </a:ext>
              </a:extLst>
            </p:cNvPr>
            <p:cNvSpPr/>
            <p:nvPr/>
          </p:nvSpPr>
          <p:spPr>
            <a:xfrm>
              <a:off x="8474928" y="6118790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B2538816-5C11-AFD3-E1BF-180D29B6A2DE}"/>
                </a:ext>
              </a:extLst>
            </p:cNvPr>
            <p:cNvSpPr/>
            <p:nvPr/>
          </p:nvSpPr>
          <p:spPr>
            <a:xfrm>
              <a:off x="9054792" y="6106887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6C6ADA9-5132-0A77-FA25-CA87D3C31F73}"/>
                    </a:ext>
                  </a:extLst>
                </p:cNvPr>
                <p:cNvSpPr txBox="1"/>
                <p:nvPr/>
              </p:nvSpPr>
              <p:spPr>
                <a:xfrm>
                  <a:off x="7577252" y="6154142"/>
                  <a:ext cx="702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6C6ADA9-5132-0A77-FA25-CA87D3C31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252" y="6154142"/>
                  <a:ext cx="7025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08C8789-CC3D-D595-35EF-7257063D2C76}"/>
                    </a:ext>
                  </a:extLst>
                </p:cNvPr>
                <p:cNvSpPr txBox="1"/>
                <p:nvPr/>
              </p:nvSpPr>
              <p:spPr>
                <a:xfrm>
                  <a:off x="8134814" y="5275927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08C8789-CC3D-D595-35EF-7257063D2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814" y="5275927"/>
                  <a:ext cx="702527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F7A3FC1-518E-6FB5-E54E-23F52D0E01AE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8597592" y="566185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63A8F4-D187-826A-F02F-10D52B9ADC4D}"/>
                </a:ext>
              </a:extLst>
            </p:cNvPr>
            <p:cNvCxnSpPr>
              <a:cxnSpLocks/>
            </p:cNvCxnSpPr>
            <p:nvPr/>
          </p:nvCxnSpPr>
          <p:spPr>
            <a:xfrm>
              <a:off x="7995430" y="6176404"/>
              <a:ext cx="4906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5F165E-3394-0F04-030A-39B27B336FFD}"/>
                </a:ext>
              </a:extLst>
            </p:cNvPr>
            <p:cNvCxnSpPr/>
            <p:nvPr/>
          </p:nvCxnSpPr>
          <p:spPr>
            <a:xfrm>
              <a:off x="6966725" y="6523474"/>
              <a:ext cx="696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AE8CA6-E439-C808-6E1E-49C93E21607B}"/>
                    </a:ext>
                  </a:extLst>
                </p:cNvPr>
                <p:cNvSpPr txBox="1"/>
                <p:nvPr/>
              </p:nvSpPr>
              <p:spPr>
                <a:xfrm>
                  <a:off x="6742175" y="6191345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AE8CA6-E439-C808-6E1E-49C93E216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175" y="6191345"/>
                  <a:ext cx="702527" cy="646331"/>
                </a:xfrm>
                <a:prstGeom prst="rect">
                  <a:avLst/>
                </a:prstGeom>
                <a:blipFill>
                  <a:blip r:embed="rId7"/>
                  <a:stretch>
                    <a:fillRect t="-1887" r="-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B78B82-8DB6-1E84-E073-DC546038DE70}"/>
                    </a:ext>
                  </a:extLst>
                </p:cNvPr>
                <p:cNvSpPr txBox="1"/>
                <p:nvPr/>
              </p:nvSpPr>
              <p:spPr>
                <a:xfrm>
                  <a:off x="8118090" y="6220269"/>
                  <a:ext cx="702527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it-IT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B78B82-8DB6-1E84-E073-DC546038D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090" y="6220269"/>
                  <a:ext cx="702527" cy="391646"/>
                </a:xfrm>
                <a:prstGeom prst="rect">
                  <a:avLst/>
                </a:prstGeom>
                <a:blipFill>
                  <a:blip r:embed="rId8"/>
                  <a:stretch>
                    <a:fillRect r="-6957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16D73A-A13B-5503-8F45-0FD1AFE30FA7}"/>
                    </a:ext>
                  </a:extLst>
                </p:cNvPr>
                <p:cNvSpPr txBox="1"/>
                <p:nvPr/>
              </p:nvSpPr>
              <p:spPr>
                <a:xfrm>
                  <a:off x="8636620" y="5239542"/>
                  <a:ext cx="702527" cy="436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it-IT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16D73A-A13B-5503-8F45-0FD1AFE30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620" y="5239542"/>
                  <a:ext cx="702527" cy="436402"/>
                </a:xfrm>
                <a:prstGeom prst="rect">
                  <a:avLst/>
                </a:prstGeom>
                <a:blipFill>
                  <a:blip r:embed="rId9"/>
                  <a:stretch>
                    <a:fillRect r="-9565" b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515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10" y="648373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3130" y="1273645"/>
                <a:ext cx="10093442" cy="5434807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/>
                  <a:t>Build Wilson loops out of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loop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of link </a:t>
                </a:r>
                <a:r>
                  <a:rPr lang="it-IT" sz="2400" dirty="0" err="1"/>
                  <a:t>variables</a:t>
                </a:r>
                <a:r>
                  <a:rPr lang="it-IT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Simplest loops are: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Plaquette operator: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𝑅𝑒𝑇𝑟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sSubSup>
                            <m:sSub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>
                  <a:buFont typeface="+mj-lt"/>
                  <a:buAutoNum type="arabicPeriod" startAt="2"/>
                </a:pPr>
                <a:r>
                  <a:rPr lang="en-US" sz="2200" dirty="0"/>
                  <a:t>Rectangle operator: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𝑅𝑒𝑇𝑟</m:t>
                      </m:r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4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400" dirty="0"/>
                  <a:t>From these two building blocks, define the</a:t>
                </a:r>
              </a:p>
              <a:p>
                <a:pPr marL="0" indent="0">
                  <a:buNone/>
                </a:pPr>
                <a:r>
                  <a:rPr lang="en-US" sz="2400" dirty="0"/>
                  <a:t>    lattice </a:t>
                </a:r>
                <a:r>
                  <a:rPr lang="en-US" sz="2400" dirty="0" err="1"/>
                  <a:t>lagrangians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3130" y="1273645"/>
                <a:ext cx="10093442" cy="5434807"/>
              </a:xfrm>
              <a:blipFill>
                <a:blip r:embed="rId2"/>
                <a:stretch>
                  <a:fillRect l="-846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1CFA4B7-1362-0841-9FAD-CF8AEB04C6B7}"/>
              </a:ext>
            </a:extLst>
          </p:cNvPr>
          <p:cNvGrpSpPr/>
          <p:nvPr/>
        </p:nvGrpSpPr>
        <p:grpSpPr>
          <a:xfrm>
            <a:off x="9823042" y="1578462"/>
            <a:ext cx="2206910" cy="4526992"/>
            <a:chOff x="9772889" y="2121599"/>
            <a:chExt cx="2206910" cy="4526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D54A9A8-74F2-C364-449D-741DAE7FA1EC}"/>
                    </a:ext>
                  </a:extLst>
                </p:cNvPr>
                <p:cNvSpPr txBox="1"/>
                <p:nvPr/>
              </p:nvSpPr>
              <p:spPr>
                <a:xfrm>
                  <a:off x="10337341" y="5654576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D54A9A8-74F2-C364-449D-741DAE7FA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7341" y="5654576"/>
                  <a:ext cx="702527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1869" r="-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F11C55-FE5F-E1E4-CB3B-3ED07C82CC86}"/>
                </a:ext>
              </a:extLst>
            </p:cNvPr>
            <p:cNvGrpSpPr/>
            <p:nvPr/>
          </p:nvGrpSpPr>
          <p:grpSpPr>
            <a:xfrm>
              <a:off x="9792573" y="4733745"/>
              <a:ext cx="2187226" cy="1600919"/>
              <a:chOff x="9827297" y="4398380"/>
              <a:chExt cx="2187226" cy="16009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1DFDE27-D1C7-F6FA-99A7-BA3AE20EAB4D}"/>
                      </a:ext>
                    </a:extLst>
                  </p:cNvPr>
                  <p:cNvSpPr txBox="1"/>
                  <p:nvPr/>
                </p:nvSpPr>
                <p:spPr>
                  <a:xfrm>
                    <a:off x="9827297" y="5156193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1DFDE27-D1C7-F6FA-99A7-BA3AE20EA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297" y="5156193"/>
                    <a:ext cx="70252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887" r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21F295-1883-6A6C-6B4C-0E0116F53026}"/>
                  </a:ext>
                </a:extLst>
              </p:cNvPr>
              <p:cNvSpPr/>
              <p:nvPr/>
            </p:nvSpPr>
            <p:spPr>
              <a:xfrm>
                <a:off x="10032491" y="4398380"/>
                <a:ext cx="1982032" cy="160091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B6D871F7-917A-FF54-7409-960A9178E0F8}"/>
                  </a:ext>
                </a:extLst>
              </p:cNvPr>
              <p:cNvSpPr/>
              <p:nvPr/>
            </p:nvSpPr>
            <p:spPr>
              <a:xfrm>
                <a:off x="10524491" y="476500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C9BE5327-AAC7-1EC1-51AF-8F2D660A68EC}"/>
                  </a:ext>
                </a:extLst>
              </p:cNvPr>
              <p:cNvSpPr/>
              <p:nvPr/>
            </p:nvSpPr>
            <p:spPr>
              <a:xfrm>
                <a:off x="11104355" y="4766504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870F415-6A65-F37A-582B-B1DFF50D8CF6}"/>
                  </a:ext>
                </a:extLst>
              </p:cNvPr>
              <p:cNvSpPr/>
              <p:nvPr/>
            </p:nvSpPr>
            <p:spPr>
              <a:xfrm>
                <a:off x="11684219" y="476500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E5D131F-8BF3-7CAB-244A-7896022E0B4E}"/>
                  </a:ext>
                </a:extLst>
              </p:cNvPr>
              <p:cNvSpPr/>
              <p:nvPr/>
            </p:nvSpPr>
            <p:spPr>
              <a:xfrm>
                <a:off x="10524491" y="527570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3F6F71F3-9159-B680-9D6A-700200C1F55E}"/>
                  </a:ext>
                </a:extLst>
              </p:cNvPr>
              <p:cNvSpPr/>
              <p:nvPr/>
            </p:nvSpPr>
            <p:spPr>
              <a:xfrm>
                <a:off x="11104355" y="5283269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2D95409-072E-3AEB-B496-55F6ED89A1A3}"/>
                  </a:ext>
                </a:extLst>
              </p:cNvPr>
              <p:cNvSpPr/>
              <p:nvPr/>
            </p:nvSpPr>
            <p:spPr>
              <a:xfrm>
                <a:off x="11684219" y="5283269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D55F3B2-A9B8-9C49-2671-5C3E569212E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597" y="5294692"/>
                    <a:ext cx="7025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D55F3B2-A9B8-9C49-2671-5C3E569212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597" y="5294692"/>
                    <a:ext cx="7025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83976B5-9AE1-3929-46EC-ADA6A05EC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4721" y="5340883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98ED2EB-30C7-6CB2-2E97-D0348AD21842}"/>
                  </a:ext>
                </a:extLst>
              </p:cNvPr>
              <p:cNvCxnSpPr/>
              <p:nvPr/>
            </p:nvCxnSpPr>
            <p:spPr>
              <a:xfrm>
                <a:off x="10176016" y="5687953"/>
                <a:ext cx="69694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61AEE4-B2E0-ECB9-91D7-0525137C5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67" y="5175729"/>
                <a:ext cx="0" cy="655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9AA6133-7AD5-7734-5D94-617B8843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5278" y="5334370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647386B-6595-B985-3B02-648DF7E08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1493" y="4826333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5D3ACC3-D1CA-7328-8F76-A2C1BE697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0570" y="4826333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32CBFBA-7FC9-4066-0704-06F880D47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5551" y="4866428"/>
                <a:ext cx="0" cy="474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862FFF3-8170-6A0D-4228-296C64B8C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243" y="4857790"/>
                <a:ext cx="0" cy="4700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1A1F0-6405-7D43-C6CC-890EB5187260}"/>
                </a:ext>
              </a:extLst>
            </p:cNvPr>
            <p:cNvGrpSpPr/>
            <p:nvPr/>
          </p:nvGrpSpPr>
          <p:grpSpPr>
            <a:xfrm>
              <a:off x="9772889" y="2477736"/>
              <a:ext cx="2206910" cy="4170855"/>
              <a:chOff x="9772889" y="2477736"/>
              <a:chExt cx="2206910" cy="417085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062659-0B01-4236-4393-65BCB0F77AB8}"/>
                  </a:ext>
                </a:extLst>
              </p:cNvPr>
              <p:cNvSpPr/>
              <p:nvPr/>
            </p:nvSpPr>
            <p:spPr>
              <a:xfrm>
                <a:off x="9997767" y="2477736"/>
                <a:ext cx="1982032" cy="160091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33E0EE95-404F-06D2-4EF4-153A5FD7A226}"/>
                  </a:ext>
                </a:extLst>
              </p:cNvPr>
              <p:cNvSpPr/>
              <p:nvPr/>
            </p:nvSpPr>
            <p:spPr>
              <a:xfrm>
                <a:off x="10489767" y="2844357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78B37B89-C86F-5701-AACD-58591EFA80A6}"/>
                  </a:ext>
                </a:extLst>
              </p:cNvPr>
              <p:cNvSpPr/>
              <p:nvPr/>
            </p:nvSpPr>
            <p:spPr>
              <a:xfrm>
                <a:off x="11069631" y="2845860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74B1216B-7B81-CE15-5CC8-F4260D2354F3}"/>
                  </a:ext>
                </a:extLst>
              </p:cNvPr>
              <p:cNvSpPr/>
              <p:nvPr/>
            </p:nvSpPr>
            <p:spPr>
              <a:xfrm>
                <a:off x="11649495" y="2844357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BC1C2DB3-BA96-7EB5-4A61-C3EE21B82746}"/>
                  </a:ext>
                </a:extLst>
              </p:cNvPr>
              <p:cNvSpPr/>
              <p:nvPr/>
            </p:nvSpPr>
            <p:spPr>
              <a:xfrm>
                <a:off x="10489767" y="335506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AE7A40A5-D0C0-3DD4-FFCA-CF08B7DAA334}"/>
                  </a:ext>
                </a:extLst>
              </p:cNvPr>
              <p:cNvSpPr/>
              <p:nvPr/>
            </p:nvSpPr>
            <p:spPr>
              <a:xfrm>
                <a:off x="11069631" y="336262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A6657E9-011D-E1C3-6E9F-45E6975FA887}"/>
                  </a:ext>
                </a:extLst>
              </p:cNvPr>
              <p:cNvSpPr/>
              <p:nvPr/>
            </p:nvSpPr>
            <p:spPr>
              <a:xfrm>
                <a:off x="11649495" y="336262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13C961C-1C04-2533-4472-6A96B1DC14B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1873" y="3374048"/>
                    <a:ext cx="7025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13C961C-1C04-2533-4472-6A96B1DC1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1873" y="3374048"/>
                    <a:ext cx="70252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A83B805-EBF1-473C-2CE0-D07823FF796E}"/>
                  </a:ext>
                </a:extLst>
              </p:cNvPr>
              <p:cNvCxnSpPr/>
              <p:nvPr/>
            </p:nvCxnSpPr>
            <p:spPr>
              <a:xfrm>
                <a:off x="10141292" y="3767309"/>
                <a:ext cx="69694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BCFEF91-A8D4-DF0D-3874-79294D4D2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617" y="3733932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BCFEF91-A8D4-DF0D-3874-79294D4D2F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617" y="3733932"/>
                    <a:ext cx="702527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83EB1A3-8428-44FF-C01A-3123FD20A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6743" y="3255085"/>
                <a:ext cx="0" cy="655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D186E728-4990-2DB8-FD1B-65A6E8952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0554" y="3413726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2710897-5A38-63C7-479C-44D908B15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5846" y="2905689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95C82F6-F0F4-666A-75FC-C207BE003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9648" y="2934182"/>
                <a:ext cx="0" cy="474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48ABE64-7C4B-8596-636D-3C5FB53FA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1519" y="2937146"/>
                <a:ext cx="0" cy="4700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7B9A14E6-7FD4-C7E0-DF7A-BD032A4A74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110" y="6002260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7B9A14E6-7FD4-C7E0-DF7A-BD032A4A74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110" y="6002260"/>
                    <a:ext cx="702527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96B475B-9365-0840-C9DC-E73BEEE9E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772889" y="5493506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96B475B-9365-0840-C9DC-E73BEEE9E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2889" y="5493506"/>
                    <a:ext cx="702527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8632C04-F4B2-8E48-03EC-D3E9DC1AE9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86722" y="3259476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8632C04-F4B2-8E48-03EC-D3E9DC1AE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6722" y="3259476"/>
                    <a:ext cx="70252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1887" r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1BB63D-B8AF-78D4-C639-6B2285F3FE30}"/>
                </a:ext>
              </a:extLst>
            </p:cNvPr>
            <p:cNvSpPr txBox="1"/>
            <p:nvPr/>
          </p:nvSpPr>
          <p:spPr>
            <a:xfrm>
              <a:off x="10215198" y="2121599"/>
              <a:ext cx="154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Plaquette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D02255-097A-F843-E669-1EB1B9170CD8}"/>
                </a:ext>
              </a:extLst>
            </p:cNvPr>
            <p:cNvSpPr txBox="1"/>
            <p:nvPr/>
          </p:nvSpPr>
          <p:spPr>
            <a:xfrm>
              <a:off x="10256053" y="4368406"/>
              <a:ext cx="154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Rectangle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59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/>
                  <a:t>Wilson action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=6/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400" dirty="0"/>
                  <a:t>), up to </a:t>
                </a:r>
                <a:r>
                  <a:rPr lang="it-IT" sz="2400" dirty="0" err="1"/>
                  <a:t>corrections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𝑊𝑖𝑙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Improved Wilson action</a:t>
                </a:r>
                <a:r>
                  <a:rPr lang="it-IT" sz="2400" dirty="0"/>
                  <a:t>, up to </a:t>
                </a:r>
                <a:r>
                  <a:rPr lang="it-IT" sz="2400" dirty="0" err="1"/>
                  <a:t>corrections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𝐼𝑚𝑝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𝜈𝜇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sSubSup>
                                    <m:sSubSup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2400" b="0" dirty="0"/>
              </a:p>
              <a:p>
                <a:r>
                  <a:rPr lang="it-IT" sz="2400" b="0" dirty="0"/>
                  <a:t>The </a:t>
                </a:r>
                <a:r>
                  <a:rPr lang="it-IT" sz="2400" dirty="0"/>
                  <a:t>rescaling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0&gt;</m:t>
                            </m:r>
                          </m:e>
                        </m:d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400" dirty="0"/>
                  <a:t>, is needed to cure the tadpole problem,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 being used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6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55924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Montecarlo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Montecarlo</a:t>
                </a:r>
                <a:r>
                  <a:rPr lang="en-US" sz="2400" dirty="0"/>
                  <a:t> procedure is readily adapted to gluonic path integration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Build a set of SU(3)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200" dirty="0"/>
                  <a:t> to be used to update the links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Perform multiple (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sz="2200" dirty="0"/>
                  <a:t>) link updates in each site before moving to the next one, to improve statistical equilibrium</a:t>
                </a:r>
              </a:p>
              <a:p>
                <a:pPr marL="1200150" lvl="2" indent="-342900"/>
                <a:r>
                  <a:rPr lang="en-US" sz="2000" dirty="0"/>
                  <a:t>Notice that the action variation can be cast as: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ReTr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857250" lvl="2" indent="0">
                  <a:buNone/>
                </a:pPr>
                <a:r>
                  <a:rPr lang="en-US" sz="20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 does not depend on the updated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200150" lvl="2" indent="-342900"/>
                <a:r>
                  <a:rPr lang="en-US" sz="2000" dirty="0"/>
                  <a:t>Cost of additional hits is small</a:t>
                </a:r>
              </a:p>
              <a:p>
                <a:pPr marL="400050"/>
                <a:r>
                  <a:rPr lang="en-US" sz="2400" dirty="0"/>
                  <a:t>The modified Metropolis algorithm is reported in the next slide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779"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52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21253C1-110A-82BC-9C46-F3D6EAC7D6B9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883964" y="2181973"/>
            <a:ext cx="3648678" cy="1062112"/>
          </a:xfrm>
          <a:prstGeom prst="bentConnector4">
            <a:avLst>
              <a:gd name="adj1" fmla="val 29254"/>
              <a:gd name="adj2" fmla="val 121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C031517-FFCC-AB0D-D8A6-3C10FA4584E3}"/>
              </a:ext>
            </a:extLst>
          </p:cNvPr>
          <p:cNvSpPr/>
          <p:nvPr/>
        </p:nvSpPr>
        <p:spPr>
          <a:xfrm>
            <a:off x="564713" y="1641815"/>
            <a:ext cx="7091806" cy="4947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/>
              <p:nvPr/>
            </p:nvSpPr>
            <p:spPr>
              <a:xfrm>
                <a:off x="522688" y="582601"/>
                <a:ext cx="4238513" cy="9250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Start from arbitrary lattice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8" y="582601"/>
                <a:ext cx="4238513" cy="9250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3BB67-995A-102E-4E3F-5FF809E7FAD7}"/>
              </a:ext>
            </a:extLst>
          </p:cNvPr>
          <p:cNvSpPr txBox="1"/>
          <p:nvPr/>
        </p:nvSpPr>
        <p:spPr>
          <a:xfrm>
            <a:off x="4805162" y="39963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/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  <a:blipFill>
                <a:blip r:embed="rId3"/>
                <a:stretch>
                  <a:fillRect l="-15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/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800" dirty="0"/>
                  <a:t>, compute action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  <a:blipFill>
                <a:blip r:embed="rId4"/>
                <a:stretch>
                  <a:fillRect l="-1211" t="-4425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/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 err="1"/>
                  <a:t>Extract</a:t>
                </a:r>
                <a:r>
                  <a:rPr lang="it-IT" sz="1800" dirty="0"/>
                  <a:t> a SU(3) </a:t>
                </a:r>
                <a:r>
                  <a:rPr lang="it-IT" sz="1800" dirty="0" err="1"/>
                  <a:t>matrix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1800" dirty="0"/>
                  <a:t> from the set of random </a:t>
                </a:r>
                <a:r>
                  <a:rPr lang="it-IT" sz="1800" dirty="0" err="1"/>
                  <a:t>matrices</a:t>
                </a:r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blipFill>
                <a:blip r:embed="rId5"/>
                <a:stretch>
                  <a:fillRect l="-1211" t="-4587" b="-1192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/>
              <p:nvPr/>
            </p:nvSpPr>
            <p:spPr>
              <a:xfrm>
                <a:off x="8018760" y="2181973"/>
                <a:ext cx="3027764" cy="12549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ea typeface="Cambria Math" panose="02040503050406030204" pitchFamily="18" charset="0"/>
                  </a:rPr>
                  <a:t>Skip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updates</a:t>
                </a:r>
                <a:r>
                  <a:rPr lang="en-US" sz="1800" b="0" dirty="0">
                    <a:ea typeface="Cambria Math" panose="02040503050406030204" pitchFamily="18" charset="0"/>
                  </a:rPr>
                  <a:t> before storing the first reliable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2181973"/>
                <a:ext cx="3027764" cy="1254959"/>
              </a:xfrm>
              <a:prstGeom prst="rect">
                <a:avLst/>
              </a:prstGeom>
              <a:blipFill>
                <a:blip r:embed="rId6"/>
                <a:stretch>
                  <a:fillRect l="-1400" t="-2392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/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Repeat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 before storing the next statistically independent configuration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  <a:blipFill>
                <a:blip r:embed="rId7"/>
                <a:stretch>
                  <a:fillRect l="-1400" t="-204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/>
              <p:nvPr/>
            </p:nvSpPr>
            <p:spPr>
              <a:xfrm>
                <a:off x="9792859" y="5439987"/>
                <a:ext cx="2052517" cy="391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59" y="5439987"/>
                <a:ext cx="2052517" cy="391582"/>
              </a:xfrm>
              <a:prstGeom prst="rect">
                <a:avLst/>
              </a:prstGeom>
              <a:blipFill>
                <a:blip r:embed="rId8"/>
                <a:stretch>
                  <a:fillRect l="-2059" t="-7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/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/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AA79CE-47A4-A1DB-4BB7-C1C1FF85BF6F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624565" y="4181019"/>
            <a:ext cx="11805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071675-F4E9-F06B-D49F-2ABAC4404451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2541464" y="4635930"/>
            <a:ext cx="393402" cy="218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7A2A78-3718-7E84-4BBA-C4E6ED0E700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4097819" y="5257118"/>
            <a:ext cx="26108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D1A3B7-EFF1-0654-6ACD-0C2D45BBBB4B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 flipV="1">
            <a:off x="5328940" y="5458425"/>
            <a:ext cx="576375" cy="303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E46ABD6-E298-9DFE-B099-765A07B62FCE}"/>
              </a:ext>
            </a:extLst>
          </p:cNvPr>
          <p:cNvCxnSpPr>
            <a:cxnSpLocks/>
            <a:stCxn id="16" idx="2"/>
            <a:endCxn id="66" idx="1"/>
          </p:cNvCxnSpPr>
          <p:nvPr/>
        </p:nvCxnSpPr>
        <p:spPr>
          <a:xfrm rot="16200000" flipH="1">
            <a:off x="4986758" y="5377062"/>
            <a:ext cx="160158" cy="16769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1F552-2E4F-B402-C346-39EBBC984BEE}"/>
              </a:ext>
            </a:extLst>
          </p:cNvPr>
          <p:cNvSpPr txBox="1"/>
          <p:nvPr/>
        </p:nvSpPr>
        <p:spPr>
          <a:xfrm>
            <a:off x="5905315" y="5273759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6ABA90-1FA5-6EF1-B111-EF22091D4551}"/>
              </a:ext>
            </a:extLst>
          </p:cNvPr>
          <p:cNvSpPr txBox="1"/>
          <p:nvPr/>
        </p:nvSpPr>
        <p:spPr>
          <a:xfrm>
            <a:off x="5905315" y="61109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Reject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2B682A-859E-8308-0818-544AE0689CA0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flipH="1">
            <a:off x="2638007" y="1507605"/>
            <a:ext cx="3938" cy="37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C9307B-D4CE-79BB-39BD-8973FB2E5B1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638007" y="2529662"/>
            <a:ext cx="0" cy="403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46C8-D7CF-E4FE-E0E0-8EC28AFE33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2628885" y="3601629"/>
            <a:ext cx="9122" cy="213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F212B-E973-C6DB-360C-835635709F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23427" y="4181019"/>
            <a:ext cx="1336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66E509-52F2-90CF-D8A1-0BDCD96D2A1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23580" y="5458425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0A712-3D18-B9B7-073B-4C9CAEDB1EB1}"/>
              </a:ext>
            </a:extLst>
          </p:cNvPr>
          <p:cNvCxnSpPr>
            <a:stCxn id="66" idx="3"/>
          </p:cNvCxnSpPr>
          <p:nvPr/>
        </p:nvCxnSpPr>
        <p:spPr>
          <a:xfrm>
            <a:off x="7123580" y="6295619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C0F98F-EF50-6002-5ED9-467B60501E1C}"/>
              </a:ext>
            </a:extLst>
          </p:cNvPr>
          <p:cNvCxnSpPr>
            <a:cxnSpLocks/>
          </p:cNvCxnSpPr>
          <p:nvPr/>
        </p:nvCxnSpPr>
        <p:spPr>
          <a:xfrm flipV="1">
            <a:off x="7359803" y="3708238"/>
            <a:ext cx="0" cy="2587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060EA38-4183-835F-9A81-27A2119ADBE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391007" y="2206497"/>
            <a:ext cx="2968796" cy="150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9BF85E-9066-5721-4CA7-EB9CE83FA595}"/>
              </a:ext>
            </a:extLst>
          </p:cNvPr>
          <p:cNvSpPr txBox="1"/>
          <p:nvPr/>
        </p:nvSpPr>
        <p:spPr>
          <a:xfrm>
            <a:off x="806901" y="5477474"/>
            <a:ext cx="183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Lattice </a:t>
            </a:r>
            <a:r>
              <a:rPr lang="en-US" b="1" dirty="0">
                <a:solidFill>
                  <a:srgbClr val="FF0000"/>
                </a:solidFill>
              </a:rPr>
              <a:t>update </a:t>
            </a:r>
            <a:r>
              <a:rPr lang="en-US" b="1" dirty="0"/>
              <a:t>to get next configuration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A99F6AB-F09F-0ADE-757B-970FE2FB9189}"/>
              </a:ext>
            </a:extLst>
          </p:cNvPr>
          <p:cNvSpPr txBox="1"/>
          <p:nvPr/>
        </p:nvSpPr>
        <p:spPr>
          <a:xfrm>
            <a:off x="5118987" y="2354020"/>
            <a:ext cx="20041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err="1"/>
              <a:t>Repeat</a:t>
            </a:r>
            <a:r>
              <a:rPr lang="it-IT" sz="1800" dirty="0"/>
              <a:t> for </a:t>
            </a:r>
            <a:r>
              <a:rPr lang="it-IT" sz="1800" dirty="0" err="1"/>
              <a:t>every</a:t>
            </a:r>
            <a:r>
              <a:rPr lang="it-IT" sz="1800" dirty="0"/>
              <a:t> site and </a:t>
            </a:r>
            <a:r>
              <a:rPr lang="it-IT" sz="1800" dirty="0" err="1"/>
              <a:t>polarization</a:t>
            </a:r>
            <a:r>
              <a:rPr lang="it-IT" sz="1800" dirty="0"/>
              <a:t> in the lattice</a:t>
            </a:r>
            <a:endParaRPr lang="it-IT" sz="1800" b="0" dirty="0">
              <a:ea typeface="Cambria Math" panose="02040503050406030204" pitchFamily="18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DF71BF-8DE5-5667-976A-609206EB9D9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532642" y="3436932"/>
            <a:ext cx="0" cy="24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3A15DCF-2F4D-61DA-4FEB-F7C4B5426176}"/>
              </a:ext>
            </a:extLst>
          </p:cNvPr>
          <p:cNvSpPr txBox="1"/>
          <p:nvPr/>
        </p:nvSpPr>
        <p:spPr>
          <a:xfrm>
            <a:off x="8468430" y="6070310"/>
            <a:ext cx="106421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/>
              <a:t>End</a:t>
            </a:r>
            <a:endParaRPr lang="en-US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1FEB459-18D2-8B04-70EE-DF39BC192C3A}"/>
              </a:ext>
            </a:extLst>
          </p:cNvPr>
          <p:cNvCxnSpPr>
            <a:cxnSpLocks/>
          </p:cNvCxnSpPr>
          <p:nvPr/>
        </p:nvCxnSpPr>
        <p:spPr>
          <a:xfrm>
            <a:off x="16801643" y="10903036"/>
            <a:ext cx="55190" cy="387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52D0D25-A032-5ED7-F1E0-1F0496F88561}"/>
              </a:ext>
            </a:extLst>
          </p:cNvPr>
          <p:cNvSpPr txBox="1"/>
          <p:nvPr/>
        </p:nvSpPr>
        <p:spPr>
          <a:xfrm>
            <a:off x="3884620" y="386978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C0D3D5-F513-0E60-88A5-9DFE0FD25BD3}"/>
              </a:ext>
            </a:extLst>
          </p:cNvPr>
          <p:cNvSpPr txBox="1"/>
          <p:nvPr/>
        </p:nvSpPr>
        <p:spPr>
          <a:xfrm>
            <a:off x="5058021" y="522890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270196D-8A3B-2194-8235-DD8FFCD3CB94}"/>
              </a:ext>
            </a:extLst>
          </p:cNvPr>
          <p:cNvSpPr txBox="1"/>
          <p:nvPr/>
        </p:nvSpPr>
        <p:spPr>
          <a:xfrm>
            <a:off x="1934893" y="464366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331626-310F-C31C-4426-3516853BD69D}"/>
              </a:ext>
            </a:extLst>
          </p:cNvPr>
          <p:cNvSpPr txBox="1"/>
          <p:nvPr/>
        </p:nvSpPr>
        <p:spPr>
          <a:xfrm>
            <a:off x="4842226" y="598239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8969E3F-67C3-2527-56FD-8D1118BC4603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9426243" y="5269161"/>
            <a:ext cx="473015" cy="2602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7EB09803-5C13-9EDF-3A04-8E54CA92C4BC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H="1" flipV="1">
            <a:off x="11046524" y="4424099"/>
            <a:ext cx="798852" cy="1211679"/>
          </a:xfrm>
          <a:prstGeom prst="bentConnector3">
            <a:avLst>
              <a:gd name="adj1" fmla="val -18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5A682B4-D6CA-916E-87E2-9980FF05A3F2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9000536" y="5162762"/>
            <a:ext cx="0" cy="907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itle 230">
            <a:extLst>
              <a:ext uri="{FF2B5EF4-FFF2-40B4-BE49-F238E27FC236}">
                <a16:creationId xmlns:a16="http://schemas.microsoft.com/office/drawing/2014/main" id="{10C8348C-8323-4E5E-EE42-F483FE29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988" y="624110"/>
            <a:ext cx="6965638" cy="668312"/>
          </a:xfrm>
        </p:spPr>
        <p:txBody>
          <a:bodyPr>
            <a:normAutofit fontScale="90000"/>
          </a:bodyPr>
          <a:lstStyle/>
          <a:p>
            <a:r>
              <a:rPr lang="en-US" dirty="0"/>
              <a:t>Lattice QCD: Metropolis Algorithm</a:t>
            </a:r>
          </a:p>
        </p:txBody>
      </p:sp>
    </p:spTree>
    <p:extLst>
      <p:ext uri="{BB962C8B-B14F-4D97-AF65-F5344CB8AC3E}">
        <p14:creationId xmlns:p14="http://schemas.microsoft.com/office/powerpoint/2010/main" val="127685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1D Quantum Mechanics: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13234"/>
                <a:ext cx="8911687" cy="4793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Euclidean action</a:t>
                </a:r>
                <a:r>
                  <a:rPr lang="en-US" sz="2400" dirty="0"/>
                  <a:t> for a single particle in 1D with potential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reads: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 1D quantum mechanics and Euclidean formalism, the </a:t>
                </a:r>
                <a:r>
                  <a:rPr lang="en-US" sz="2400" b="1" dirty="0"/>
                  <a:t>transition amplitude </a:t>
                </a:r>
                <a:r>
                  <a:rPr lang="en-US" sz="2400" dirty="0"/>
                  <a:t>can be cast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denotes the summation over all possible paths with starting and ending points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13234"/>
                <a:ext cx="8911687" cy="4793653"/>
              </a:xfrm>
              <a:blipFill>
                <a:blip r:embed="rId2"/>
                <a:stretch>
                  <a:fillRect l="-1026" t="-1779" r="-889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45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Static Quark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754" y="1313234"/>
                <a:ext cx="9988799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heavy quark of mass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in the limit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When moving in background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, its propagator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 is the covariant derivative</a:t>
                </a:r>
              </a:p>
              <a:p>
                <a:r>
                  <a:rPr lang="en-US" sz="2400" dirty="0"/>
                  <a:t>Solution on the lattice: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Find potential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from expectation value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Wilson loops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𝑎𝑉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754" y="1313234"/>
                <a:ext cx="9988799" cy="4793653"/>
              </a:xfrm>
              <a:blipFill>
                <a:blip r:embed="rId2"/>
                <a:stretch>
                  <a:fillRect l="-854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2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Static Quark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599075" cy="479365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Improve the convergence with a smearing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the smearing size and: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                                 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400" dirty="0"/>
                  <a:t>This procedure is equivalent to a high momentum cutoff, which suppress high momentum gluons and fasten convergence</a:t>
                </a:r>
              </a:p>
              <a:p>
                <a:r>
                  <a:rPr lang="en-US" sz="2400" dirty="0"/>
                  <a:t>Reduction of the statistical error: lower at lower times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599075" cy="4793653"/>
              </a:xfrm>
              <a:blipFill>
                <a:blip r:embed="rId2"/>
                <a:stretch>
                  <a:fillRect l="-76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34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Lattice QCD Exercise: General 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13234"/>
            <a:ext cx="9599075" cy="4793653"/>
          </a:xfrm>
        </p:spPr>
        <p:txBody>
          <a:bodyPr>
            <a:normAutofit lnSpcReduction="10000"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</a:t>
            </a:r>
            <a:r>
              <a:rPr lang="en-GB" sz="2400" dirty="0"/>
              <a:t>code to reproduce the second </a:t>
            </a:r>
            <a:r>
              <a:rPr lang="en-GB" sz="2400" dirty="0" err="1"/>
              <a:t>excercise</a:t>
            </a:r>
            <a:r>
              <a:rPr lang="en-GB" sz="2400" dirty="0"/>
              <a:t> in the article</a:t>
            </a:r>
          </a:p>
          <a:p>
            <a:r>
              <a:rPr lang="en-GB" sz="2400" dirty="0"/>
              <a:t>Gluonic system is path integrated using the Metropolis algorithm: 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Definition of the </a:t>
            </a:r>
            <a:r>
              <a:rPr lang="en-US" sz="2200" b="1" dirty="0">
                <a:ea typeface="Cambria Math" panose="02040503050406030204" pitchFamily="18" charset="0"/>
              </a:rPr>
              <a:t>my4Vector</a:t>
            </a:r>
            <a:r>
              <a:rPr lang="en-US" sz="2200" dirty="0">
                <a:ea typeface="Cambria Math" panose="02040503050406030204" pitchFamily="18" charset="0"/>
              </a:rPr>
              <a:t> and </a:t>
            </a:r>
            <a:r>
              <a:rPr lang="en-US" sz="2200" b="1" dirty="0">
                <a:ea typeface="Cambria Math" panose="02040503050406030204" pitchFamily="18" charset="0"/>
              </a:rPr>
              <a:t>Path</a:t>
            </a:r>
            <a:r>
              <a:rPr lang="en-US" sz="2200" dirty="0">
                <a:ea typeface="Cambria Math" panose="02040503050406030204" pitchFamily="18" charset="0"/>
              </a:rPr>
              <a:t> classes to intrinsically implement boundary conditions and to improve code readability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Reuse and adaptation of the </a:t>
            </a:r>
            <a:r>
              <a:rPr lang="en-US" sz="2200" b="1" dirty="0">
                <a:ea typeface="Cambria Math" panose="02040503050406030204" pitchFamily="18" charset="0"/>
              </a:rPr>
              <a:t>Metropolis </a:t>
            </a:r>
            <a:r>
              <a:rPr lang="en-US" sz="2200" dirty="0">
                <a:ea typeface="Cambria Math" panose="02040503050406030204" pitchFamily="18" charset="0"/>
              </a:rPr>
              <a:t>class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I/O of </a:t>
            </a:r>
            <a:r>
              <a:rPr lang="en-US" sz="2200" dirty="0" err="1">
                <a:ea typeface="Cambria Math" panose="02040503050406030204" pitchFamily="18" charset="0"/>
              </a:rPr>
              <a:t>Montecarlo</a:t>
            </a:r>
            <a:r>
              <a:rPr lang="en-US" sz="2200" dirty="0">
                <a:ea typeface="Cambria Math" panose="02040503050406030204" pitchFamily="18" charset="0"/>
              </a:rPr>
              <a:t> lattice configurations to allow for splitting of configuration generation and statistical analysis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  <a:endParaRPr lang="it-IT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11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/>
          </a:bodyPr>
          <a:lstStyle/>
          <a:p>
            <a:r>
              <a:rPr lang="en-US" dirty="0"/>
              <a:t>Lattice QCD Exercise: First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5560" y="1313234"/>
                <a:ext cx="9599075" cy="537693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Compute the expectation values of the plaquette and rectangle operators using both the non-improved and the improved action</a:t>
                </a:r>
              </a:p>
              <a:p>
                <a:r>
                  <a:rPr lang="en-US" sz="2400" dirty="0"/>
                  <a:t>Results: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Standard Wilson action</a:t>
                </a:r>
              </a:p>
              <a:p>
                <a:pPr marL="1257300" lvl="2" indent="-457200"/>
                <a:r>
                  <a:rPr lang="en-US" sz="2000" dirty="0"/>
                  <a:t>Plaquette: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≫=0.5002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Rectangle: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63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0.0013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Total execution time: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35 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Improved Wilson action</a:t>
                </a:r>
              </a:p>
              <a:p>
                <a:pPr marL="1257300" lvl="2" indent="-457200"/>
                <a:r>
                  <a:rPr lang="en-US" sz="2000" dirty="0"/>
                  <a:t>Plaquette: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≫=0.5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403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Rectangle: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.28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0.0013</m:t>
                    </m:r>
                  </m:oMath>
                </a14:m>
                <a:endParaRPr lang="it-IT" sz="2000" dirty="0"/>
              </a:p>
              <a:p>
                <a:pPr marL="1257300" lvl="2" indent="-457200"/>
                <a:r>
                  <a:rPr lang="en-US" sz="2000" dirty="0"/>
                  <a:t>Total execution time: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58 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1257300" lvl="2" indent="-45720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560" y="1313234"/>
                <a:ext cx="9599075" cy="5376933"/>
              </a:xfrm>
              <a:blipFill>
                <a:blip r:embed="rId2"/>
                <a:stretch>
                  <a:fillRect l="-889" t="-907" b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07806-508B-7BD2-A040-79F6EB7B6D38}"/>
              </a:ext>
            </a:extLst>
          </p:cNvPr>
          <p:cNvSpPr txBox="1">
            <a:spLocks/>
          </p:cNvSpPr>
          <p:nvPr/>
        </p:nvSpPr>
        <p:spPr>
          <a:xfrm>
            <a:off x="8031480" y="2567755"/>
            <a:ext cx="3832211" cy="191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/Experiments/QCD/Plaquette_Rectangle_NotImproved</a:t>
            </a:r>
          </a:p>
          <a:p>
            <a:r>
              <a:rPr lang="en-US" dirty="0"/>
              <a:t>/Experiments/QCD/</a:t>
            </a:r>
            <a:r>
              <a:rPr lang="en-US" dirty="0" err="1"/>
              <a:t>Plaquette_Rectangle_Improved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/>
          </a:bodyPr>
          <a:lstStyle/>
          <a:p>
            <a:r>
              <a:rPr lang="en-US" dirty="0"/>
              <a:t>Lattice QCD Exercise: Second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653" y="1313234"/>
                <a:ext cx="6936601" cy="12794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Compute the </a:t>
                </a:r>
                <a:r>
                  <a:rPr lang="it-IT" sz="2400" dirty="0" err="1"/>
                  <a:t>static</a:t>
                </a:r>
                <a:r>
                  <a:rPr lang="it-IT" sz="2400" dirty="0"/>
                  <a:t>-quark </a:t>
                </a:r>
                <a:r>
                  <a:rPr lang="it-IT" sz="2400" dirty="0" err="1"/>
                  <a:t>potential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both</a:t>
                </a:r>
                <a:r>
                  <a:rPr lang="it-IT" sz="2400" dirty="0"/>
                  <a:t> the non-</a:t>
                </a:r>
                <a:r>
                  <a:rPr lang="it-IT" sz="2400" dirty="0" err="1"/>
                  <a:t>improved</a:t>
                </a:r>
                <a:r>
                  <a:rPr lang="it-IT" sz="2400" dirty="0"/>
                  <a:t> and the </a:t>
                </a:r>
                <a:r>
                  <a:rPr lang="it-IT" sz="2400" dirty="0" err="1"/>
                  <a:t>improved</a:t>
                </a:r>
                <a:r>
                  <a:rPr lang="it-IT" sz="2400" dirty="0"/>
                  <a:t> action (a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=1/12</m:t>
                    </m:r>
                  </m:oMath>
                </a14:m>
                <a:r>
                  <a:rPr lang="en-US" sz="2400" dirty="0"/>
                  <a:t> smearing was applied)</a:t>
                </a:r>
              </a:p>
              <a:p>
                <a:pPr marL="1257300" lvl="2" indent="-45720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653" y="1313234"/>
                <a:ext cx="6936601" cy="1279495"/>
              </a:xfrm>
              <a:blipFill>
                <a:blip r:embed="rId2"/>
                <a:stretch>
                  <a:fillRect l="-1054" t="-2857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789363D-6B40-684E-13B9-3AB81B438503}"/>
              </a:ext>
            </a:extLst>
          </p:cNvPr>
          <p:cNvSpPr txBox="1"/>
          <p:nvPr/>
        </p:nvSpPr>
        <p:spPr>
          <a:xfrm>
            <a:off x="1656371" y="6233890"/>
            <a:ext cx="41554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Wilson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E59BD-9DFF-D74D-D3F0-22158E9D3527}"/>
              </a:ext>
            </a:extLst>
          </p:cNvPr>
          <p:cNvSpPr txBox="1"/>
          <p:nvPr/>
        </p:nvSpPr>
        <p:spPr>
          <a:xfrm>
            <a:off x="6919316" y="6233890"/>
            <a:ext cx="41554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Improved Wilson 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7D37E8-0922-8560-5A28-C962F27ECF3A}"/>
              </a:ext>
            </a:extLst>
          </p:cNvPr>
          <p:cNvSpPr txBox="1">
            <a:spLocks/>
          </p:cNvSpPr>
          <p:nvPr/>
        </p:nvSpPr>
        <p:spPr>
          <a:xfrm>
            <a:off x="8734837" y="1245565"/>
            <a:ext cx="2765638" cy="128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directories:</a:t>
            </a:r>
          </a:p>
          <a:p>
            <a:r>
              <a:rPr lang="en-US" sz="2000" dirty="0"/>
              <a:t>/Experiments/QCD/</a:t>
            </a:r>
            <a:r>
              <a:rPr lang="en-US" sz="2000" dirty="0" err="1"/>
              <a:t>QuarkPotential_NotImproved</a:t>
            </a:r>
            <a:endParaRPr lang="en-US" sz="2000" dirty="0"/>
          </a:p>
          <a:p>
            <a:r>
              <a:rPr lang="en-US" sz="2000" dirty="0"/>
              <a:t>/Experiments/QCD/QuarkPotential_Improved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AEAF8AE-8A7A-4D91-B89E-97E25885A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97" y="2592729"/>
            <a:ext cx="5006878" cy="358261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49CCC15-8213-BBB5-AA68-C80E601D2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3" y="2592729"/>
            <a:ext cx="5006876" cy="35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CE86-A990-64C0-301E-D9E06092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EA01-BBD2-83A7-6B9A-EAF181F4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99557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353535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G.P. Lepage, “Lattice QCD for Novices”, Proceedings of HUGS 98,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https://doi.org/10.48550/arXiv.hep-lat/0506036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5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EBF1-9CED-D353-189B-59C8AB1F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08134"/>
            <a:ext cx="8915399" cy="1468800"/>
          </a:xfrm>
        </p:spPr>
        <p:txBody>
          <a:bodyPr>
            <a:normAutofit/>
          </a:bodyPr>
          <a:lstStyle/>
          <a:p>
            <a:r>
              <a:rPr lang="en-US" sz="36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38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5447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Knowledge of the transition amplitude is sufficient to provide complete information on the theory</a:t>
                </a:r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, using the eigenstates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of the Hamiltonian: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Imposing periodic boundary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defining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𝐻𝑇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Find information on ground state energy and wavefunction: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544766"/>
              </a:xfrm>
              <a:blipFill>
                <a:blip r:embed="rId2"/>
                <a:stretch>
                  <a:fillRect l="-102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4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1528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, </a:t>
                </a:r>
                <a:r>
                  <a:rPr lang="it-IT" sz="2400" dirty="0" err="1"/>
                  <a:t>inserting</a:t>
                </a:r>
                <a:r>
                  <a:rPr lang="it-IT" sz="2400" dirty="0"/>
                  <a:t> position </a:t>
                </a:r>
                <a:r>
                  <a:rPr lang="it-IT" sz="2400" dirty="0" err="1"/>
                  <a:t>operators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at</a:t>
                </a:r>
                <a:r>
                  <a:rPr lang="it-IT" sz="2400" dirty="0"/>
                  <a:t> intermediate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Introduce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it-IT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≫≡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eriod" startAt="2"/>
                </a:pPr>
                <a:r>
                  <a:rPr lang="en-US" sz="2400" dirty="0"/>
                  <a:t>Find the corresponding expression in terms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  Use the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400" dirty="0"/>
                  <a:t> limit (with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to extract information on first excited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152880"/>
              </a:xfrm>
              <a:blipFill>
                <a:blip r:embed="rId2"/>
                <a:stretch>
                  <a:fillRect l="-1026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F46965-502B-9D8F-70A2-0FFFDCCD67B2}"/>
                  </a:ext>
                </a:extLst>
              </p14:cNvPr>
              <p14:cNvContentPartPr/>
              <p14:nvPr/>
            </p14:nvContentPartPr>
            <p14:xfrm>
              <a:off x="4694554" y="259835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F46965-502B-9D8F-70A2-0FFFDCCD6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914" y="25897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2D2668-2A18-D348-E969-C3D69A59C7FB}"/>
                  </a:ext>
                </a:extLst>
              </p14:cNvPr>
              <p14:cNvContentPartPr/>
              <p14:nvPr/>
            </p14:nvContentPartPr>
            <p14:xfrm>
              <a:off x="4657114" y="249071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2D2668-2A18-D348-E969-C3D69A59C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474" y="24820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F26B68-9C79-928B-A265-8CE79C3BA659}"/>
                  </a:ext>
                </a:extLst>
              </p14:cNvPr>
              <p14:cNvContentPartPr/>
              <p14:nvPr/>
            </p14:nvContentPartPr>
            <p14:xfrm>
              <a:off x="7263514" y="333131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F26B68-9C79-928B-A265-8CE79C3BA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4874" y="33226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4597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400" b="1" dirty="0"/>
                  <a:t>How to </a:t>
                </a:r>
                <a:r>
                  <a:rPr lang="it-IT" sz="2400" b="1" dirty="0" err="1"/>
                  <a:t>translate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everything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into</a:t>
                </a:r>
                <a:r>
                  <a:rPr lang="it-IT" sz="2400" b="1" dirty="0"/>
                  <a:t> a </a:t>
                </a:r>
                <a:r>
                  <a:rPr lang="it-IT" sz="2400" b="1" dirty="0" err="1"/>
                  <a:t>numerical</a:t>
                </a:r>
                <a:r>
                  <a:rPr lang="it-IT" sz="2400" b="1" dirty="0"/>
                  <a:t> procedure?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 err="1"/>
                  <a:t>Represent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on a finite </a:t>
                </a:r>
                <a:r>
                  <a:rPr lang="it-IT" sz="2400" dirty="0" err="1"/>
                  <a:t>grid</a:t>
                </a:r>
                <a:r>
                  <a:rPr lang="it-IT" sz="2400" dirty="0"/>
                  <a:t> of step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𝑗𝑎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=0, 1,…,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sz="24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 previous step turns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i.e. 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dimensional integral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Discretize the action accordingly: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𝑎𝑉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AutoNum type="arabicPeriod" startAt="4"/>
                </a:pPr>
                <a:r>
                  <a:rPr lang="en-US" sz="2400" dirty="0"/>
                  <a:t>Either explicitly integrate (using routines like Vegas) or	 use the </a:t>
                </a:r>
                <a:r>
                  <a:rPr lang="en-US" sz="2400" dirty="0" err="1"/>
                  <a:t>Montecarlo</a:t>
                </a:r>
                <a:r>
                  <a:rPr lang="en-US" sz="2400" dirty="0"/>
                  <a:t> method.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4597988"/>
              </a:xfrm>
              <a:blipFill>
                <a:blip r:embed="rId2"/>
                <a:stretch>
                  <a:fillRect l="-1026" t="-1854" r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00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787" y="624110"/>
            <a:ext cx="9211385" cy="689124"/>
          </a:xfrm>
        </p:spPr>
        <p:txBody>
          <a:bodyPr>
            <a:normAutofit/>
          </a:bodyPr>
          <a:lstStyle/>
          <a:p>
            <a:r>
              <a:rPr lang="en-US" dirty="0"/>
              <a:t>1D QM: </a:t>
            </a:r>
            <a:r>
              <a:rPr lang="en-US" dirty="0" err="1"/>
              <a:t>Montecarlo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General efficient procedure to obtain expectation values using pseudo-random number generators.</a:t>
                </a:r>
              </a:p>
              <a:p>
                <a:r>
                  <a:rPr lang="en-US" sz="2400" dirty="0"/>
                  <a:t>Consider the functional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its expectation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2400" dirty="0"/>
                  <a:t> corresponds to an average with weight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Extract path configurations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Use estimator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≫≈</m:t>
                    </m:r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𝑐𝑓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Uncertainty given by std. dev. of the mean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  <a:blipFill>
                <a:blip r:embed="rId2"/>
                <a:stretch>
                  <a:fillRect l="-958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0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21253C1-110A-82BC-9C46-F3D6EAC7D6B9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883964" y="2181973"/>
            <a:ext cx="3648678" cy="1062112"/>
          </a:xfrm>
          <a:prstGeom prst="bentConnector4">
            <a:avLst>
              <a:gd name="adj1" fmla="val 29254"/>
              <a:gd name="adj2" fmla="val 121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C031517-FFCC-AB0D-D8A6-3C10FA4584E3}"/>
              </a:ext>
            </a:extLst>
          </p:cNvPr>
          <p:cNvSpPr/>
          <p:nvPr/>
        </p:nvSpPr>
        <p:spPr>
          <a:xfrm>
            <a:off x="564713" y="1641815"/>
            <a:ext cx="7091806" cy="4947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/>
              <p:nvPr/>
            </p:nvSpPr>
            <p:spPr>
              <a:xfrm>
                <a:off x="603713" y="582601"/>
                <a:ext cx="4068586" cy="9250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Start from arbitrary path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3" y="582601"/>
                <a:ext cx="4068586" cy="9250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3BB67-995A-102E-4E3F-5FF809E7FAD7}"/>
              </a:ext>
            </a:extLst>
          </p:cNvPr>
          <p:cNvSpPr txBox="1"/>
          <p:nvPr/>
        </p:nvSpPr>
        <p:spPr>
          <a:xfrm>
            <a:off x="4805162" y="39963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/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  <a:blipFill>
                <a:blip r:embed="rId3"/>
                <a:stretch>
                  <a:fillRect l="-15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/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800" dirty="0"/>
                  <a:t>, compute action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  <a:blipFill>
                <a:blip r:embed="rId4"/>
                <a:stretch>
                  <a:fillRect l="-1211" t="-4425" r="-1384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/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 constant typical update size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blipFill>
                <a:blip r:embed="rId5"/>
                <a:stretch>
                  <a:fillRect l="-1211" t="-4587" b="-1192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/>
              <p:nvPr/>
            </p:nvSpPr>
            <p:spPr>
              <a:xfrm>
                <a:off x="8018760" y="2181973"/>
                <a:ext cx="302776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ea typeface="Cambria Math" panose="02040503050406030204" pitchFamily="18" charset="0"/>
                  </a:rPr>
                  <a:t>Skip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updates</a:t>
                </a:r>
                <a:r>
                  <a:rPr lang="en-US" sz="1800" b="0" dirty="0">
                    <a:ea typeface="Cambria Math" panose="02040503050406030204" pitchFamily="18" charset="0"/>
                  </a:rPr>
                  <a:t> before storing the first reliable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2181973"/>
                <a:ext cx="3027764" cy="1200329"/>
              </a:xfrm>
              <a:prstGeom prst="rect">
                <a:avLst/>
              </a:prstGeom>
              <a:blipFill>
                <a:blip r:embed="rId6"/>
                <a:stretch>
                  <a:fillRect l="-1400" t="-2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/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Repeat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 before storing the next statistically independent configuration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  <a:blipFill>
                <a:blip r:embed="rId7"/>
                <a:stretch>
                  <a:fillRect l="-1400" t="-204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/>
              <p:nvPr/>
            </p:nvSpPr>
            <p:spPr>
              <a:xfrm>
                <a:off x="9755353" y="5547557"/>
                <a:ext cx="2052517" cy="391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53" y="5547557"/>
                <a:ext cx="2052517" cy="391582"/>
              </a:xfrm>
              <a:prstGeom prst="rect">
                <a:avLst/>
              </a:prstGeom>
              <a:blipFill>
                <a:blip r:embed="rId8"/>
                <a:stretch>
                  <a:fillRect l="-2059" t="-746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/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/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AA79CE-47A4-A1DB-4BB7-C1C1FF85BF6F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624565" y="4181019"/>
            <a:ext cx="11805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071675-F4E9-F06B-D49F-2ABAC4404451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2541464" y="4635930"/>
            <a:ext cx="393402" cy="218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7A2A78-3718-7E84-4BBA-C4E6ED0E700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4097819" y="5257118"/>
            <a:ext cx="26108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D1A3B7-EFF1-0654-6ACD-0C2D45BBBB4B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 flipV="1">
            <a:off x="5328940" y="5458425"/>
            <a:ext cx="576375" cy="303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E46ABD6-E298-9DFE-B099-765A07B62FCE}"/>
              </a:ext>
            </a:extLst>
          </p:cNvPr>
          <p:cNvCxnSpPr>
            <a:cxnSpLocks/>
            <a:stCxn id="16" idx="2"/>
            <a:endCxn id="66" idx="1"/>
          </p:cNvCxnSpPr>
          <p:nvPr/>
        </p:nvCxnSpPr>
        <p:spPr>
          <a:xfrm rot="16200000" flipH="1">
            <a:off x="4986758" y="5377062"/>
            <a:ext cx="160158" cy="16769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1F552-2E4F-B402-C346-39EBBC984BEE}"/>
              </a:ext>
            </a:extLst>
          </p:cNvPr>
          <p:cNvSpPr txBox="1"/>
          <p:nvPr/>
        </p:nvSpPr>
        <p:spPr>
          <a:xfrm>
            <a:off x="5905315" y="5273759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6ABA90-1FA5-6EF1-B111-EF22091D4551}"/>
              </a:ext>
            </a:extLst>
          </p:cNvPr>
          <p:cNvSpPr txBox="1"/>
          <p:nvPr/>
        </p:nvSpPr>
        <p:spPr>
          <a:xfrm>
            <a:off x="5905315" y="61109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Reject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2B682A-859E-8308-0818-544AE0689CA0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2638006" y="1507605"/>
            <a:ext cx="1" cy="37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C9307B-D4CE-79BB-39BD-8973FB2E5B1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638007" y="2529662"/>
            <a:ext cx="0" cy="403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46C8-D7CF-E4FE-E0E0-8EC28AFE33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2628885" y="3601629"/>
            <a:ext cx="9122" cy="213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F212B-E973-C6DB-360C-835635709F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23427" y="4181019"/>
            <a:ext cx="1336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66E509-52F2-90CF-D8A1-0BDCD96D2A1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23580" y="5458425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0A712-3D18-B9B7-073B-4C9CAEDB1EB1}"/>
              </a:ext>
            </a:extLst>
          </p:cNvPr>
          <p:cNvCxnSpPr>
            <a:stCxn id="66" idx="3"/>
          </p:cNvCxnSpPr>
          <p:nvPr/>
        </p:nvCxnSpPr>
        <p:spPr>
          <a:xfrm>
            <a:off x="7123580" y="6295619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C0F98F-EF50-6002-5ED9-467B60501E1C}"/>
              </a:ext>
            </a:extLst>
          </p:cNvPr>
          <p:cNvCxnSpPr>
            <a:cxnSpLocks/>
          </p:cNvCxnSpPr>
          <p:nvPr/>
        </p:nvCxnSpPr>
        <p:spPr>
          <a:xfrm flipV="1">
            <a:off x="7359803" y="3708238"/>
            <a:ext cx="0" cy="2587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060EA38-4183-835F-9A81-27A2119ADBE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391007" y="2206497"/>
            <a:ext cx="2968796" cy="150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9BF85E-9066-5721-4CA7-EB9CE83FA595}"/>
              </a:ext>
            </a:extLst>
          </p:cNvPr>
          <p:cNvSpPr txBox="1"/>
          <p:nvPr/>
        </p:nvSpPr>
        <p:spPr>
          <a:xfrm>
            <a:off x="806901" y="5477474"/>
            <a:ext cx="183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Lattice </a:t>
            </a:r>
            <a:r>
              <a:rPr lang="en-US" b="1" dirty="0">
                <a:solidFill>
                  <a:srgbClr val="FF0000"/>
                </a:solidFill>
              </a:rPr>
              <a:t>update </a:t>
            </a:r>
            <a:r>
              <a:rPr lang="en-US" b="1" dirty="0"/>
              <a:t>to get next configuration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A99F6AB-F09F-0ADE-757B-970FE2FB9189}"/>
              </a:ext>
            </a:extLst>
          </p:cNvPr>
          <p:cNvSpPr txBox="1"/>
          <p:nvPr/>
        </p:nvSpPr>
        <p:spPr>
          <a:xfrm>
            <a:off x="5327332" y="2527642"/>
            <a:ext cx="20041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err="1"/>
              <a:t>Repeat</a:t>
            </a:r>
            <a:r>
              <a:rPr lang="it-IT" sz="1800" dirty="0"/>
              <a:t> for </a:t>
            </a:r>
            <a:r>
              <a:rPr lang="it-IT" sz="1800" dirty="0" err="1"/>
              <a:t>every</a:t>
            </a:r>
            <a:r>
              <a:rPr lang="it-IT" sz="1800" dirty="0"/>
              <a:t> site in the lattice</a:t>
            </a:r>
            <a:endParaRPr lang="it-IT" sz="1800" b="0" dirty="0">
              <a:ea typeface="Cambria Math" panose="02040503050406030204" pitchFamily="18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DF71BF-8DE5-5667-976A-609206EB9D9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532642" y="3382302"/>
            <a:ext cx="0" cy="303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3A15DCF-2F4D-61DA-4FEB-F7C4B5426176}"/>
              </a:ext>
            </a:extLst>
          </p:cNvPr>
          <p:cNvSpPr txBox="1"/>
          <p:nvPr/>
        </p:nvSpPr>
        <p:spPr>
          <a:xfrm>
            <a:off x="8468430" y="6070310"/>
            <a:ext cx="106421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/>
              <a:t>End</a:t>
            </a:r>
            <a:endParaRPr lang="en-US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1FEB459-18D2-8B04-70EE-DF39BC192C3A}"/>
              </a:ext>
            </a:extLst>
          </p:cNvPr>
          <p:cNvCxnSpPr>
            <a:cxnSpLocks/>
          </p:cNvCxnSpPr>
          <p:nvPr/>
        </p:nvCxnSpPr>
        <p:spPr>
          <a:xfrm>
            <a:off x="16801643" y="10903036"/>
            <a:ext cx="55190" cy="387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52D0D25-A032-5ED7-F1E0-1F0496F88561}"/>
              </a:ext>
            </a:extLst>
          </p:cNvPr>
          <p:cNvSpPr txBox="1"/>
          <p:nvPr/>
        </p:nvSpPr>
        <p:spPr>
          <a:xfrm>
            <a:off x="3884620" y="386978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C0D3D5-F513-0E60-88A5-9DFE0FD25BD3}"/>
              </a:ext>
            </a:extLst>
          </p:cNvPr>
          <p:cNvSpPr txBox="1"/>
          <p:nvPr/>
        </p:nvSpPr>
        <p:spPr>
          <a:xfrm>
            <a:off x="5058021" y="522890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270196D-8A3B-2194-8235-DD8FFCD3CB94}"/>
              </a:ext>
            </a:extLst>
          </p:cNvPr>
          <p:cNvSpPr txBox="1"/>
          <p:nvPr/>
        </p:nvSpPr>
        <p:spPr>
          <a:xfrm>
            <a:off x="1934893" y="464366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331626-310F-C31C-4426-3516853BD69D}"/>
              </a:ext>
            </a:extLst>
          </p:cNvPr>
          <p:cNvSpPr txBox="1"/>
          <p:nvPr/>
        </p:nvSpPr>
        <p:spPr>
          <a:xfrm>
            <a:off x="4842226" y="598239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8969E3F-67C3-2527-56FD-8D1118BC4603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9353705" y="5341699"/>
            <a:ext cx="580585" cy="2227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7EB09803-5C13-9EDF-3A04-8E54CA92C4BC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H="1" flipV="1">
            <a:off x="11046524" y="4424099"/>
            <a:ext cx="761346" cy="1319249"/>
          </a:xfrm>
          <a:prstGeom prst="bentConnector3">
            <a:avLst>
              <a:gd name="adj1" fmla="val -19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5A682B4-D6CA-916E-87E2-9980FF05A3F2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9000536" y="5162762"/>
            <a:ext cx="0" cy="907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itle 230">
            <a:extLst>
              <a:ext uri="{FF2B5EF4-FFF2-40B4-BE49-F238E27FC236}">
                <a16:creationId xmlns:a16="http://schemas.microsoft.com/office/drawing/2014/main" id="{10C8348C-8323-4E5E-EE42-F483FE29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054" y="624110"/>
            <a:ext cx="6660571" cy="668312"/>
          </a:xfrm>
        </p:spPr>
        <p:txBody>
          <a:bodyPr/>
          <a:lstStyle/>
          <a:p>
            <a:r>
              <a:rPr lang="en-US" dirty="0"/>
              <a:t>1D QM: Metropolis Algorithm</a:t>
            </a:r>
          </a:p>
        </p:txBody>
      </p:sp>
    </p:spTree>
    <p:extLst>
      <p:ext uri="{BB962C8B-B14F-4D97-AF65-F5344CB8AC3E}">
        <p14:creationId xmlns:p14="http://schemas.microsoft.com/office/powerpoint/2010/main" val="411515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/>
                  <a:t>Comments on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it-IT" sz="2400" b="1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dirty="0">
                    <a:ea typeface="Cambria Math" panose="02040503050406030204" pitchFamily="18" charset="0"/>
                  </a:rPr>
                  <a:t>Too small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values</a:t>
                </a:r>
                <a:r>
                  <a:rPr lang="it-IT" sz="2400" dirty="0">
                    <a:ea typeface="Cambria Math" panose="02040503050406030204" pitchFamily="18" charset="0"/>
                  </a:rPr>
                  <a:t> lead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too</a:t>
                </a:r>
                <a:r>
                  <a:rPr lang="it-IT" sz="2400" dirty="0">
                    <a:ea typeface="Cambria Math" panose="02040503050406030204" pitchFamily="18" charset="0"/>
                  </a:rPr>
                  <a:t> large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ratios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>
                    <a:ea typeface="Cambria Math" panose="02040503050406030204" pitchFamily="18" charset="0"/>
                  </a:rPr>
                  <a:t>Too big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values</a:t>
                </a:r>
                <a:r>
                  <a:rPr lang="it-IT" sz="2400" dirty="0">
                    <a:ea typeface="Cambria Math" panose="02040503050406030204" pitchFamily="18" charset="0"/>
                  </a:rPr>
                  <a:t> lead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too</a:t>
                </a:r>
                <a:r>
                  <a:rPr lang="it-IT" sz="2400" dirty="0">
                    <a:ea typeface="Cambria Math" panose="02040503050406030204" pitchFamily="18" charset="0"/>
                  </a:rPr>
                  <a:t> small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ratios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 err="1">
                    <a:ea typeface="Cambria Math" panose="02040503050406030204" pitchFamily="18" charset="0"/>
                  </a:rPr>
                  <a:t>Tune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so that the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ratio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between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40%−60%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it-IT" sz="2400" b="1" dirty="0" err="1">
                    <a:ea typeface="Cambria Math" panose="02040503050406030204" pitchFamily="18" charset="0"/>
                  </a:rPr>
                  <a:t>Comments</a:t>
                </a:r>
                <a:r>
                  <a:rPr lang="it-IT" sz="2400" b="1" dirty="0"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𝒄𝒐𝒓𝒓</m:t>
                        </m:r>
                      </m:sub>
                    </m:sSub>
                  </m:oMath>
                </a14:m>
                <a:r>
                  <a:rPr lang="it-IT" sz="2400" b="1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dirty="0" err="1">
                    <a:ea typeface="Cambria Math" panose="02040503050406030204" pitchFamily="18" charset="0"/>
                  </a:rPr>
                  <a:t>Skipping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configurations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avoids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statistical</a:t>
                </a:r>
                <a:r>
                  <a:rPr lang="it-IT" sz="2400" dirty="0">
                    <a:ea typeface="Cambria Math" panose="02040503050406030204" pitchFamily="18" charset="0"/>
                  </a:rPr>
                  <a:t> self-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correlation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between</a:t>
                </a:r>
                <a:r>
                  <a:rPr lang="it-IT" sz="2400" dirty="0">
                    <a:ea typeface="Cambria Math" panose="02040503050406030204" pitchFamily="18" charset="0"/>
                  </a:rPr>
                  <a:t> consecutive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paths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 err="1">
                    <a:ea typeface="Cambria Math" panose="02040503050406030204" pitchFamily="18" charset="0"/>
                  </a:rPr>
                  <a:t>Roug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hly</a:t>
                </a:r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better</a:t>
                </a:r>
                <a:r>
                  <a:rPr lang="it-IT" sz="2400" dirty="0">
                    <a:ea typeface="Cambria Math" panose="02040503050406030204" pitchFamily="18" charset="0"/>
                  </a:rPr>
                  <a:t>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tune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it</a:t>
                </a:r>
                <a:r>
                  <a:rPr lang="it-IT" sz="2400" dirty="0">
                    <a:ea typeface="Cambria Math" panose="02040503050406030204" pitchFamily="18" charset="0"/>
                  </a:rPr>
                  <a:t> by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experimentation</a:t>
                </a:r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  <a:blipFill>
                <a:blip r:embed="rId2"/>
                <a:stretch>
                  <a:fillRect l="-1026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3188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4380</TotalTime>
  <Words>2388</Words>
  <Application>Microsoft Office PowerPoint</Application>
  <PresentationFormat>Widescreen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Century Gothic</vt:lpstr>
      <vt:lpstr>Wingdings 3</vt:lpstr>
      <vt:lpstr>Filo</vt:lpstr>
      <vt:lpstr>Lattice QCD for Novices</vt:lpstr>
      <vt:lpstr>1D Path Integrals</vt:lpstr>
      <vt:lpstr>1D Quantum Mechanics: Path Integration</vt:lpstr>
      <vt:lpstr>1D QM: Path Integration</vt:lpstr>
      <vt:lpstr>1D QM: Path Integration</vt:lpstr>
      <vt:lpstr>1D QM: Path Integration</vt:lpstr>
      <vt:lpstr>1D QM: Montecarlo Method</vt:lpstr>
      <vt:lpstr>1D QM: Metropolis Algorithm</vt:lpstr>
      <vt:lpstr>1D QM: Metropolis Algorithm</vt:lpstr>
      <vt:lpstr>1D QM: Statistical Bootstrap</vt:lpstr>
      <vt:lpstr>1D QM: Binning Procedure</vt:lpstr>
      <vt:lpstr>1D QM Exercise: Vegas Integration</vt:lpstr>
      <vt:lpstr>1D QM Exercise: Vegas Integration</vt:lpstr>
      <vt:lpstr>PowerPoint Presentation</vt:lpstr>
      <vt:lpstr>1D QM Exercise: Metropolis Algorithm</vt:lpstr>
      <vt:lpstr>1D QM Exercise: Metropolis Algorithm</vt:lpstr>
      <vt:lpstr>PowerPoint Presentation</vt:lpstr>
      <vt:lpstr>PowerPoint Presentation</vt:lpstr>
      <vt:lpstr>1D QM Exercise: Metropolis Algorithm</vt:lpstr>
      <vt:lpstr>PowerPoint Presentation</vt:lpstr>
      <vt:lpstr>1D QM Exercise: Metropolis Algorithm</vt:lpstr>
      <vt:lpstr>PowerPoint Presentation</vt:lpstr>
      <vt:lpstr>Lattice QCD</vt:lpstr>
      <vt:lpstr>Lattice Field Theories: Path Integration</vt:lpstr>
      <vt:lpstr>Lattice QCD: Lagrangian</vt:lpstr>
      <vt:lpstr>Lattice QCD: Lagrangian</vt:lpstr>
      <vt:lpstr>Lattice QCD: Lagrangian</vt:lpstr>
      <vt:lpstr>Lattice QCD: Montecarlo Method</vt:lpstr>
      <vt:lpstr>Lattice QCD: Metropolis Algorithm</vt:lpstr>
      <vt:lpstr>Lattice QCD: Static Quark Potential</vt:lpstr>
      <vt:lpstr>Lattice QCD: Static Quark Potential</vt:lpstr>
      <vt:lpstr>Lattice QCD Exercise: General Code Features</vt:lpstr>
      <vt:lpstr>Lattice QCD Exercise: First Part</vt:lpstr>
      <vt:lpstr>Lattice QCD Exercise: Second Part</vt:lpstr>
      <vt:lpstr>Bibliography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QCD for Novices</dc:title>
  <dc:creator>Stefano Franzoni - stefano.franzoni4@studio.unibo.it</dc:creator>
  <cp:lastModifiedBy>Stefano Franzoni - stefano.franzoni4@studio.unibo.it</cp:lastModifiedBy>
  <cp:revision>15</cp:revision>
  <dcterms:created xsi:type="dcterms:W3CDTF">2022-11-26T10:26:10Z</dcterms:created>
  <dcterms:modified xsi:type="dcterms:W3CDTF">2022-12-02T12:36:43Z</dcterms:modified>
</cp:coreProperties>
</file>