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9" r:id="rId3"/>
    <p:sldId id="257" r:id="rId4"/>
    <p:sldId id="262" r:id="rId5"/>
    <p:sldId id="261" r:id="rId6"/>
    <p:sldId id="267" r:id="rId7"/>
    <p:sldId id="264" r:id="rId8"/>
    <p:sldId id="265" r:id="rId9"/>
    <p:sldId id="266" r:id="rId10"/>
    <p:sldId id="26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2/11/2019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2/11/2019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2/11/2019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2/11/2019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2/11/2019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2/11/2019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2/11/2019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2/11/2019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67503" cy="320040"/>
          </a:xfrm>
        </p:spPr>
        <p:txBody>
          <a:bodyPr/>
          <a:lstStyle>
            <a:lvl1pPr>
              <a:defRPr>
                <a:solidFill>
                  <a:srgbClr val="FFFFFF">
                    <a:alpha val="69804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90000"/>
                  </a:srgb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1160EA64-D806-43AC-9DF2-F8C432F32B4C}" type="datetimeFigureOut">
              <a:rPr lang="en-US" dirty="0"/>
              <a:pPr/>
              <a:t>2/11/2019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8523" y="6236208"/>
            <a:ext cx="5103729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11FD808-9874-445E-A2E9-4378F46861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sz="8000" dirty="0"/>
              <a:t>Smart CROWD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675CFA6C-073D-46DF-91A4-D8CC41C15D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708877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7918F1D-06EC-43D5-BEA0-1BFFD2FFA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889191"/>
            <a:ext cx="7729728" cy="1188720"/>
          </a:xfrm>
        </p:spPr>
        <p:txBody>
          <a:bodyPr>
            <a:normAutofit/>
          </a:bodyPr>
          <a:lstStyle/>
          <a:p>
            <a:r>
              <a:rPr lang="it-IT" sz="5400" dirty="0"/>
              <a:t>Sviluppi Futuri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C415B69-0B77-40A2-850E-68002081B8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101983"/>
          </a:xfrm>
        </p:spPr>
        <p:txBody>
          <a:bodyPr>
            <a:normAutofit/>
          </a:bodyPr>
          <a:lstStyle/>
          <a:p>
            <a:r>
              <a:rPr lang="it-IT" dirty="0"/>
              <a:t>Popolare un Database Web con i vari dispositivi conosciuti dalla rete.</a:t>
            </a:r>
          </a:p>
          <a:p>
            <a:r>
              <a:rPr lang="it-IT" dirty="0"/>
              <a:t>Disaccoppiarsi da </a:t>
            </a:r>
            <a:r>
              <a:rPr lang="it-IT" dirty="0" err="1"/>
              <a:t>CloudMQTT</a:t>
            </a:r>
            <a:r>
              <a:rPr lang="it-IT" dirty="0"/>
              <a:t> per offrire un servizio indipendente.</a:t>
            </a:r>
          </a:p>
          <a:p>
            <a:r>
              <a:rPr lang="it-IT" dirty="0"/>
              <a:t>Contrattare con i vari ambienti un metodo più efficace per accedere alla quantità di utenti connessi / presenti in una determinata area.</a:t>
            </a:r>
          </a:p>
          <a:p>
            <a:r>
              <a:rPr lang="it-IT" dirty="0"/>
              <a:t>Estendere il prodotto a vari ambienti come sale d’attesa, barbieri, dentisti, centri commerciali, fiere, hotel, pub, ristoranti e altro</a:t>
            </a:r>
          </a:p>
        </p:txBody>
      </p:sp>
    </p:spTree>
    <p:extLst>
      <p:ext uri="{BB962C8B-B14F-4D97-AF65-F5344CB8AC3E}">
        <p14:creationId xmlns:p14="http://schemas.microsoft.com/office/powerpoint/2010/main" val="2379841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7918F1D-06EC-43D5-BEA0-1BFFD2FFA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889191"/>
            <a:ext cx="7729728" cy="1188720"/>
          </a:xfrm>
        </p:spPr>
        <p:txBody>
          <a:bodyPr>
            <a:normAutofit/>
          </a:bodyPr>
          <a:lstStyle/>
          <a:p>
            <a:r>
              <a:rPr lang="it-IT" sz="5400" dirty="0"/>
              <a:t>SMART CROWD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C415B69-0B77-40A2-850E-68002081B8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5018" y="1878008"/>
            <a:ext cx="2809792" cy="310198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br>
              <a:rPr lang="it-IT" dirty="0"/>
            </a:br>
            <a:r>
              <a:rPr lang="it-IT" sz="2800" dirty="0"/>
              <a:t>Aule Studio UNICT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B8038F67-374D-4622-8B97-B7E6E15E56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9385" y="2382815"/>
            <a:ext cx="5121479" cy="3841109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EE8060FE-EDB3-4C6B-ADF0-5CCDA4B393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2231135" y="3127933"/>
            <a:ext cx="2297559" cy="1290346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7CC82018-B29B-4756-9E70-80EE58B961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1136" y="4698345"/>
            <a:ext cx="2297559" cy="1525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310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7918F1D-06EC-43D5-BEA0-1BFFD2FFA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889191"/>
            <a:ext cx="7729728" cy="1188720"/>
          </a:xfrm>
        </p:spPr>
        <p:txBody>
          <a:bodyPr>
            <a:normAutofit/>
          </a:bodyPr>
          <a:lstStyle/>
          <a:p>
            <a:r>
              <a:rPr lang="it-IT" sz="5400" dirty="0"/>
              <a:t>SMART CROWD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C415B69-0B77-40A2-850E-68002081B8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/>
              <a:t>Questo sistema consente di monitorare il numero di utenti connessi in un'area, basandosi su una scansione della rete </a:t>
            </a:r>
            <a:r>
              <a:rPr lang="it-IT" dirty="0" err="1"/>
              <a:t>WiFi</a:t>
            </a:r>
            <a:r>
              <a:rPr lang="it-IT" dirty="0"/>
              <a:t> della zona.</a:t>
            </a:r>
          </a:p>
          <a:p>
            <a:r>
              <a:rPr lang="it-IT" dirty="0"/>
              <a:t>Il modello di comunicazione usato tra i vari attori sfrutta il protocollo MQTT costruendo una rete di tipo Publisher-</a:t>
            </a:r>
            <a:r>
              <a:rPr lang="it-IT" dirty="0" err="1"/>
              <a:t>Subscriber</a:t>
            </a:r>
            <a:r>
              <a:rPr lang="it-IT" dirty="0"/>
              <a:t>.</a:t>
            </a:r>
          </a:p>
          <a:p>
            <a:r>
              <a:rPr lang="it-IT" dirty="0"/>
              <a:t>Il publisher sfrutta uno script in </a:t>
            </a:r>
            <a:r>
              <a:rPr lang="it-IT" dirty="0" err="1"/>
              <a:t>python</a:t>
            </a:r>
            <a:r>
              <a:rPr lang="it-IT" dirty="0"/>
              <a:t> per pubblicare i contenuti dell'analisi della rete. L'analisi viene effettuata tramite il </a:t>
            </a:r>
            <a:r>
              <a:rPr lang="it-IT" dirty="0" err="1"/>
              <a:t>tool</a:t>
            </a:r>
            <a:r>
              <a:rPr lang="it-IT" dirty="0"/>
              <a:t> </a:t>
            </a:r>
            <a:r>
              <a:rPr lang="it-IT" dirty="0" err="1"/>
              <a:t>arp-scan</a:t>
            </a:r>
            <a:r>
              <a:rPr lang="it-IT" dirty="0"/>
              <a:t>.</a:t>
            </a:r>
          </a:p>
          <a:p>
            <a:r>
              <a:rPr lang="it-IT" dirty="0"/>
              <a:t>Il </a:t>
            </a:r>
            <a:r>
              <a:rPr lang="it-IT" dirty="0" err="1"/>
              <a:t>subscriber</a:t>
            </a:r>
            <a:r>
              <a:rPr lang="it-IT" dirty="0"/>
              <a:t> è stato sviluppato in un'applicazione Android attraverso la quale è possibile sottoscriversi ai </a:t>
            </a:r>
            <a:r>
              <a:rPr lang="it-IT" dirty="0" err="1"/>
              <a:t>topic</a:t>
            </a:r>
            <a:r>
              <a:rPr lang="it-IT" dirty="0"/>
              <a:t> e conoscere il numero delle persone presenti in un'area.</a:t>
            </a:r>
            <a:br>
              <a:rPr lang="it-IT" dirty="0"/>
            </a:b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04024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7918F1D-06EC-43D5-BEA0-1BFFD2FFA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29078"/>
            <a:ext cx="7729728" cy="1188720"/>
          </a:xfrm>
        </p:spPr>
        <p:txBody>
          <a:bodyPr>
            <a:normAutofit/>
          </a:bodyPr>
          <a:lstStyle/>
          <a:p>
            <a:r>
              <a:rPr lang="it-IT" sz="5400" dirty="0"/>
              <a:t>Architettura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C415B69-0B77-40A2-850E-68002081B8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br>
              <a:rPr lang="it-IT" dirty="0"/>
            </a:br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A6A65AC8-2CEB-4B70-BF73-61C7638F82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0687" y="1442547"/>
            <a:ext cx="8810625" cy="4410075"/>
          </a:xfrm>
          <a:prstGeom prst="rect">
            <a:avLst/>
          </a:prstGeom>
        </p:spPr>
      </p:pic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14E6E4CB-60CC-4904-8829-02664F19F373}"/>
              </a:ext>
            </a:extLst>
          </p:cNvPr>
          <p:cNvCxnSpPr>
            <a:cxnSpLocks/>
          </p:cNvCxnSpPr>
          <p:nvPr/>
        </p:nvCxnSpPr>
        <p:spPr>
          <a:xfrm flipV="1">
            <a:off x="2844800" y="2933700"/>
            <a:ext cx="1549400" cy="12553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B91D1AAE-DF4C-481C-ACCC-C4292ACB7EA0}"/>
              </a:ext>
            </a:extLst>
          </p:cNvPr>
          <p:cNvCxnSpPr>
            <a:cxnSpLocks/>
          </p:cNvCxnSpPr>
          <p:nvPr/>
        </p:nvCxnSpPr>
        <p:spPr>
          <a:xfrm flipV="1">
            <a:off x="3350673" y="3709195"/>
            <a:ext cx="1549400" cy="12553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AFC356AA-0512-4EC2-B763-AB5BB15A6F9A}"/>
              </a:ext>
            </a:extLst>
          </p:cNvPr>
          <p:cNvCxnSpPr>
            <a:cxnSpLocks/>
          </p:cNvCxnSpPr>
          <p:nvPr/>
        </p:nvCxnSpPr>
        <p:spPr>
          <a:xfrm flipV="1">
            <a:off x="3193320" y="3571968"/>
            <a:ext cx="1147953" cy="9386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43BBA44F-FA5A-4389-A096-CECB4AA7B532}"/>
              </a:ext>
            </a:extLst>
          </p:cNvPr>
          <p:cNvCxnSpPr>
            <a:cxnSpLocks/>
          </p:cNvCxnSpPr>
          <p:nvPr/>
        </p:nvCxnSpPr>
        <p:spPr>
          <a:xfrm>
            <a:off x="7302500" y="3709195"/>
            <a:ext cx="673100" cy="12553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ttore 2 22">
            <a:extLst>
              <a:ext uri="{FF2B5EF4-FFF2-40B4-BE49-F238E27FC236}">
                <a16:creationId xmlns:a16="http://schemas.microsoft.com/office/drawing/2014/main" id="{A59AE957-D8BB-4095-B711-535BB8154A23}"/>
              </a:ext>
            </a:extLst>
          </p:cNvPr>
          <p:cNvCxnSpPr>
            <a:cxnSpLocks/>
          </p:cNvCxnSpPr>
          <p:nvPr/>
        </p:nvCxnSpPr>
        <p:spPr>
          <a:xfrm>
            <a:off x="7639050" y="3406901"/>
            <a:ext cx="1009650" cy="7821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6E937B47-DBB1-462E-B6C7-3BF06F1AFD2E}"/>
              </a:ext>
            </a:extLst>
          </p:cNvPr>
          <p:cNvCxnSpPr>
            <a:cxnSpLocks/>
          </p:cNvCxnSpPr>
          <p:nvPr/>
        </p:nvCxnSpPr>
        <p:spPr>
          <a:xfrm>
            <a:off x="7639050" y="3647584"/>
            <a:ext cx="1479550" cy="15210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Connettore 2 28">
            <a:extLst>
              <a:ext uri="{FF2B5EF4-FFF2-40B4-BE49-F238E27FC236}">
                <a16:creationId xmlns:a16="http://schemas.microsoft.com/office/drawing/2014/main" id="{478A6AF8-8C42-4825-9F3A-8AA68DC2CBE2}"/>
              </a:ext>
            </a:extLst>
          </p:cNvPr>
          <p:cNvCxnSpPr>
            <a:cxnSpLocks/>
          </p:cNvCxnSpPr>
          <p:nvPr/>
        </p:nvCxnSpPr>
        <p:spPr>
          <a:xfrm>
            <a:off x="7747000" y="2809152"/>
            <a:ext cx="1968500" cy="6198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Rettangolo 31">
            <a:extLst>
              <a:ext uri="{FF2B5EF4-FFF2-40B4-BE49-F238E27FC236}">
                <a16:creationId xmlns:a16="http://schemas.microsoft.com/office/drawing/2014/main" id="{7E3D0983-092D-4D16-B2D5-6646957608A3}"/>
              </a:ext>
            </a:extLst>
          </p:cNvPr>
          <p:cNvSpPr/>
          <p:nvPr/>
        </p:nvSpPr>
        <p:spPr>
          <a:xfrm>
            <a:off x="1393791" y="5942230"/>
            <a:ext cx="33411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3600" dirty="0"/>
              <a:t>PUBLISHERS</a:t>
            </a:r>
          </a:p>
        </p:txBody>
      </p:sp>
      <p:sp>
        <p:nvSpPr>
          <p:cNvPr id="33" name="Rettangolo 32">
            <a:extLst>
              <a:ext uri="{FF2B5EF4-FFF2-40B4-BE49-F238E27FC236}">
                <a16:creationId xmlns:a16="http://schemas.microsoft.com/office/drawing/2014/main" id="{3D54582E-A6BB-4CC4-84AC-849359FBB94E}"/>
              </a:ext>
            </a:extLst>
          </p:cNvPr>
          <p:cNvSpPr/>
          <p:nvPr/>
        </p:nvSpPr>
        <p:spPr>
          <a:xfrm>
            <a:off x="7821887" y="5943215"/>
            <a:ext cx="289694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3600" dirty="0"/>
              <a:t>SUBSCRIBERS</a:t>
            </a:r>
          </a:p>
        </p:txBody>
      </p:sp>
    </p:spTree>
    <p:extLst>
      <p:ext uri="{BB962C8B-B14F-4D97-AF65-F5344CB8AC3E}">
        <p14:creationId xmlns:p14="http://schemas.microsoft.com/office/powerpoint/2010/main" val="2022520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602E8AA-5313-4B72-82F2-46368A701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5400" dirty="0" err="1"/>
              <a:t>PUblisher</a:t>
            </a:r>
            <a:endParaRPr lang="it-IT" sz="540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5D4FED9-AE98-4CE4-8054-271B94AF0E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Il publisher sfrutta uno script in </a:t>
            </a:r>
            <a:r>
              <a:rPr lang="it-IT" dirty="0" err="1"/>
              <a:t>python</a:t>
            </a:r>
            <a:r>
              <a:rPr lang="it-IT" dirty="0"/>
              <a:t> per pubblicare i contenuti dell'analisi della rete. L'analisi viene effettuata tramite il </a:t>
            </a:r>
            <a:r>
              <a:rPr lang="it-IT" dirty="0" err="1"/>
              <a:t>tool</a:t>
            </a:r>
            <a:r>
              <a:rPr lang="it-IT" dirty="0"/>
              <a:t> </a:t>
            </a:r>
            <a:r>
              <a:rPr lang="it-IT" dirty="0" err="1"/>
              <a:t>arp-scan</a:t>
            </a:r>
            <a:r>
              <a:rPr lang="it-IT" dirty="0"/>
              <a:t>.</a:t>
            </a:r>
          </a:p>
          <a:p>
            <a:r>
              <a:rPr lang="it-IT" dirty="0"/>
              <a:t>L’idea è dotare ogni aula studio con un </a:t>
            </a:r>
            <a:r>
              <a:rPr lang="it-IT" dirty="0" err="1"/>
              <a:t>Raspberry</a:t>
            </a:r>
            <a:r>
              <a:rPr lang="it-IT" dirty="0"/>
              <a:t> </a:t>
            </a:r>
            <a:r>
              <a:rPr lang="it-IT" dirty="0" err="1"/>
              <a:t>Pi</a:t>
            </a:r>
            <a:r>
              <a:rPr lang="it-IT" dirty="0"/>
              <a:t>  o scheda equivalente che permette allo script di funzionare.</a:t>
            </a:r>
          </a:p>
          <a:p>
            <a:r>
              <a:rPr lang="it-IT" dirty="0"/>
              <a:t>Ogni elemento deve essere correttamente configurato concordando il nome del </a:t>
            </a:r>
            <a:r>
              <a:rPr lang="it-IT" dirty="0" err="1"/>
              <a:t>topic</a:t>
            </a:r>
            <a:r>
              <a:rPr lang="it-IT" dirty="0"/>
              <a:t> per permettere la facile lettura del dato.</a:t>
            </a:r>
          </a:p>
          <a:p>
            <a:r>
              <a:rPr lang="it-IT" dirty="0"/>
              <a:t>Lo Script è ciclico (15 secondi default) e pubblica su </a:t>
            </a:r>
            <a:r>
              <a:rPr lang="it-IT" dirty="0" err="1"/>
              <a:t>CloudMQTT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3393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9DBC294-C9E6-42E1-B6A3-F7224518C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000" dirty="0" err="1"/>
              <a:t>Snippet</a:t>
            </a:r>
            <a:r>
              <a:rPr lang="it-IT" sz="4000" dirty="0"/>
              <a:t> DEL Publisher</a:t>
            </a:r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0CA1D37C-7BFB-4A11-8D8B-4B45FAB180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46083" y="2638425"/>
            <a:ext cx="5899834" cy="3101975"/>
          </a:xfr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5B99D6B9-A4A3-42B0-AF09-42B8826CD6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2000" y="2484437"/>
            <a:ext cx="8305800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530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602E8AA-5313-4B72-82F2-46368A701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5400" dirty="0"/>
              <a:t>BROKER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5D4FED9-AE98-4CE4-8054-271B94AF0E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È stato utilizzato, un Broker MQTT di terze parti, </a:t>
            </a:r>
            <a:r>
              <a:rPr lang="it-IT" dirty="0" err="1"/>
              <a:t>CloudMQTT</a:t>
            </a:r>
            <a:r>
              <a:rPr lang="it-IT" dirty="0"/>
              <a:t>.</a:t>
            </a:r>
          </a:p>
          <a:p>
            <a:r>
              <a:rPr lang="it-IT" dirty="0"/>
              <a:t>Esso utilizza un’istanza di </a:t>
            </a:r>
            <a:r>
              <a:rPr lang="it-IT" dirty="0" err="1"/>
              <a:t>Mosquitto</a:t>
            </a:r>
            <a:r>
              <a:rPr lang="it-IT" dirty="0"/>
              <a:t> su di un server </a:t>
            </a:r>
            <a:r>
              <a:rPr lang="it-IT" dirty="0" err="1"/>
              <a:t>AmazonWS</a:t>
            </a:r>
            <a:r>
              <a:rPr lang="it-IT" dirty="0"/>
              <a:t>.</a:t>
            </a:r>
          </a:p>
          <a:p>
            <a:r>
              <a:rPr lang="it-IT" dirty="0"/>
              <a:t>Esso permette l’accesso ad un massimo di 5 utenti nella sua versione gratuita e ha una banda limitata, utile come </a:t>
            </a:r>
            <a:r>
              <a:rPr lang="it-IT" dirty="0" err="1"/>
              <a:t>proof</a:t>
            </a:r>
            <a:r>
              <a:rPr lang="it-IT" dirty="0"/>
              <a:t> of </a:t>
            </a:r>
            <a:r>
              <a:rPr lang="it-IT" dirty="0" err="1"/>
              <a:t>concept</a:t>
            </a:r>
            <a:r>
              <a:rPr lang="it-IT" dirty="0"/>
              <a:t> ma primo elemento da sostituire nel momento in cui si volesse scalare.</a:t>
            </a:r>
          </a:p>
        </p:txBody>
      </p:sp>
    </p:spTree>
    <p:extLst>
      <p:ext uri="{BB962C8B-B14F-4D97-AF65-F5344CB8AC3E}">
        <p14:creationId xmlns:p14="http://schemas.microsoft.com/office/powerpoint/2010/main" val="28545789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602E8AA-5313-4B72-82F2-46368A701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5400" dirty="0"/>
              <a:t>SUBSCRIBER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5D4FED9-AE98-4CE4-8054-271B94AF0E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Il </a:t>
            </a:r>
            <a:r>
              <a:rPr lang="it-IT" dirty="0" err="1"/>
              <a:t>subscriber</a:t>
            </a:r>
            <a:r>
              <a:rPr lang="it-IT" dirty="0"/>
              <a:t> è stato sviluppato in un'applicazione Android 8.1 attraverso la quale è possibile sottoscriversi ai </a:t>
            </a:r>
            <a:r>
              <a:rPr lang="it-IT" dirty="0" err="1"/>
              <a:t>topic</a:t>
            </a:r>
            <a:r>
              <a:rPr lang="it-IT" dirty="0"/>
              <a:t> e conoscere quindi il numero delle persone presenti in un'area.</a:t>
            </a:r>
          </a:p>
          <a:p>
            <a:r>
              <a:rPr lang="it-IT" dirty="0"/>
              <a:t>Si possono inserire </a:t>
            </a:r>
            <a:r>
              <a:rPr lang="it-IT" dirty="0" err="1"/>
              <a:t>topic</a:t>
            </a:r>
            <a:r>
              <a:rPr lang="it-IT" dirty="0"/>
              <a:t> custom se si conoscono.</a:t>
            </a:r>
          </a:p>
          <a:p>
            <a:r>
              <a:rPr lang="it-IT" dirty="0"/>
              <a:t>È stata popolata comunque una serie di </a:t>
            </a:r>
            <a:r>
              <a:rPr lang="it-IT" dirty="0" err="1"/>
              <a:t>topic</a:t>
            </a:r>
            <a:r>
              <a:rPr lang="it-IT" dirty="0"/>
              <a:t> di default come </a:t>
            </a:r>
            <a:r>
              <a:rPr lang="it-IT" dirty="0" err="1"/>
              <a:t>proof</a:t>
            </a:r>
            <a:r>
              <a:rPr lang="it-IT" dirty="0"/>
              <a:t> of </a:t>
            </a:r>
            <a:r>
              <a:rPr lang="it-IT" dirty="0" err="1"/>
              <a:t>concept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907285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D990E443-64BD-4EF8-9894-215E6CD255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4996" y="987618"/>
            <a:ext cx="10322003" cy="5690550"/>
          </a:xfrm>
        </p:spPr>
      </p:pic>
      <p:sp>
        <p:nvSpPr>
          <p:cNvPr id="6" name="Titolo 1">
            <a:extLst>
              <a:ext uri="{FF2B5EF4-FFF2-40B4-BE49-F238E27FC236}">
                <a16:creationId xmlns:a16="http://schemas.microsoft.com/office/drawing/2014/main" id="{B1720EAD-CBEE-4334-B781-500412C17A9A}"/>
              </a:ext>
            </a:extLst>
          </p:cNvPr>
          <p:cNvSpPr txBox="1">
            <a:spLocks/>
          </p:cNvSpPr>
          <p:nvPr/>
        </p:nvSpPr>
        <p:spPr>
          <a:xfrm>
            <a:off x="2950440" y="179832"/>
            <a:ext cx="6291117" cy="594359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3600" dirty="0" err="1"/>
              <a:t>Snippet</a:t>
            </a:r>
            <a:r>
              <a:rPr lang="it-IT" sz="3600" dirty="0"/>
              <a:t> DEL </a:t>
            </a:r>
            <a:r>
              <a:rPr lang="it-IT" sz="3600" dirty="0" err="1"/>
              <a:t>Subscriber</a:t>
            </a:r>
            <a:endParaRPr lang="it-IT" sz="3600" dirty="0"/>
          </a:p>
        </p:txBody>
      </p:sp>
    </p:spTree>
    <p:extLst>
      <p:ext uri="{BB962C8B-B14F-4D97-AF65-F5344CB8AC3E}">
        <p14:creationId xmlns:p14="http://schemas.microsoft.com/office/powerpoint/2010/main" val="3544994975"/>
      </p:ext>
    </p:extLst>
  </p:cSld>
  <p:clrMapOvr>
    <a:masterClrMapping/>
  </p:clrMapOvr>
</p:sld>
</file>

<file path=ppt/theme/theme1.xml><?xml version="1.0" encoding="utf-8"?>
<a:theme xmlns:a="http://schemas.openxmlformats.org/drawingml/2006/main" name="Pacco">
  <a:themeElements>
    <a:clrScheme name="Parcel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A6B727"/>
      </a:accent1>
      <a:accent2>
        <a:srgbClr val="418AB3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A425FB89-E954-4A2A-81DC-D90804A94DB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TM10001115[[fn=Compatto]]</Template>
  <TotalTime>102</TotalTime>
  <Words>369</Words>
  <Application>Microsoft Office PowerPoint</Application>
  <PresentationFormat>Widescreen</PresentationFormat>
  <Paragraphs>32</Paragraphs>
  <Slides>10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3" baseType="lpstr">
      <vt:lpstr>Arial</vt:lpstr>
      <vt:lpstr>Gill Sans MT</vt:lpstr>
      <vt:lpstr>Pacco</vt:lpstr>
      <vt:lpstr>Smart CROWD</vt:lpstr>
      <vt:lpstr>SMART CROWD</vt:lpstr>
      <vt:lpstr>SMART CROWD</vt:lpstr>
      <vt:lpstr>Architettura</vt:lpstr>
      <vt:lpstr>PUblisher</vt:lpstr>
      <vt:lpstr>Snippet DEL Publisher</vt:lpstr>
      <vt:lpstr>BROKER</vt:lpstr>
      <vt:lpstr>SUBSCRIBER</vt:lpstr>
      <vt:lpstr>Presentazione standard di PowerPoint</vt:lpstr>
      <vt:lpstr>Sviluppi Futuri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CROWD</dc:title>
  <dc:creator>Fabrizio Tornatore</dc:creator>
  <cp:lastModifiedBy>Fabrizio Tornatore</cp:lastModifiedBy>
  <cp:revision>10</cp:revision>
  <dcterms:created xsi:type="dcterms:W3CDTF">2019-02-07T14:59:13Z</dcterms:created>
  <dcterms:modified xsi:type="dcterms:W3CDTF">2019-02-11T16:41:01Z</dcterms:modified>
</cp:coreProperties>
</file>