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65" r:id="rId2"/>
    <p:sldId id="264" r:id="rId3"/>
    <p:sldId id="268" r:id="rId4"/>
    <p:sldId id="266" r:id="rId5"/>
    <p:sldId id="267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4" autoAdjust="0"/>
    <p:restoredTop sz="92965" autoAdjust="0"/>
  </p:normalViewPr>
  <p:slideViewPr>
    <p:cSldViewPr snapToGrid="0">
      <p:cViewPr>
        <p:scale>
          <a:sx n="75" d="100"/>
          <a:sy n="75" d="100"/>
        </p:scale>
        <p:origin x="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1E290-BD44-41B5-92EC-9569CFB5D8E8}" type="datetimeFigureOut">
              <a:rPr lang="it-IT" smtClean="0"/>
              <a:t>17/06/2019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1ADA4-39A0-478B-991E-0B76F165EC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2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t-IT" dirty="0"/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𝑜𝑏𝑠𝑡𝑎𝑐𝑙𝑒</m:t>
                        </m:r>
                      </m:sub>
                    </m:sSub>
                  </m:oMath>
                </a14:m>
                <a:r>
                  <a:rPr lang="it-IT" dirty="0"/>
                  <a:t> è il punto dell’ostacolo a distanza minima</a:t>
                </a:r>
              </a:p>
              <a:p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it-IT" dirty="0"/>
                  <a:t> è la distanza minima da un ostacolo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/>
                  <a:t> è una soglia di distanza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𝑟𝑒𝑝</m:t>
                        </m:r>
                      </m:sub>
                    </m:sSub>
                  </m:oMath>
                </a14:m>
                <a:r>
                  <a:rPr lang="it-IT" dirty="0"/>
                  <a:t> è la costante repulsiva che influenza la repulsività di un ostacolo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t-IT" dirty="0"/>
                  <a:t>dove </a:t>
                </a:r>
                <a:r>
                  <a:rPr lang="it-IT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𝑞_𝑜𝑏𝑠𝑡𝑎𝑐𝑙𝑒</a:t>
                </a:r>
                <a:r>
                  <a:rPr lang="it-IT" dirty="0"/>
                  <a:t> è il punto dell’ostacolo a distanza minima</a:t>
                </a:r>
              </a:p>
              <a:p>
                <a:r>
                  <a:rPr lang="it-IT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𝜌 (𝑞) </a:t>
                </a:r>
                <a:r>
                  <a:rPr lang="it-IT" dirty="0"/>
                  <a:t> è la distanza minima da un ostacolo</a:t>
                </a:r>
              </a:p>
              <a:p>
                <a:r>
                  <a:rPr lang="it-IT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𝜌_0</a:t>
                </a:r>
                <a:r>
                  <a:rPr lang="it-IT" dirty="0"/>
                  <a:t> è una soglia di distanza </a:t>
                </a:r>
              </a:p>
              <a:p>
                <a:r>
                  <a:rPr lang="it-IT" i="0" dirty="0">
                    <a:latin typeface="Cambria Math" panose="02040503050406030204" pitchFamily="18" charset="0"/>
                  </a:rPr>
                  <a:t>𝑘_𝑟𝑒𝑝</a:t>
                </a:r>
                <a:r>
                  <a:rPr lang="it-IT" dirty="0"/>
                  <a:t> è la costante repulsiva che influenza la repulsività di un ostacolo</a:t>
                </a:r>
              </a:p>
              <a:p>
                <a:endParaRPr lang="it-IT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1ADA4-39A0-478B-991E-0B76F165EC4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6694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3" name="Rectangle 72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9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5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6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7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8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A3E731-8714-4307-B73D-5BDB0612A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Potential field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36F79-3A05-4C71-82EB-78F41A056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2"/>
                </a:solidFill>
              </a:rPr>
              <a:t>Caso di studio: turtlebot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21575-ACAD-42B1-A814-3C2424F8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62557" y="5535979"/>
            <a:ext cx="5124886" cy="1441083"/>
          </a:xfrm>
        </p:spPr>
        <p:txBody>
          <a:bodyPr/>
          <a:lstStyle/>
          <a:p>
            <a:pPr algn="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FRANCESCO FURNARI</a:t>
            </a:r>
          </a:p>
          <a:p>
            <a:pPr algn="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FABRIZIO TORNATORE</a:t>
            </a:r>
          </a:p>
          <a:p>
            <a:pPr algn="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SIMONE TROVATO</a:t>
            </a:r>
          </a:p>
        </p:txBody>
      </p:sp>
    </p:spTree>
    <p:extLst>
      <p:ext uri="{BB962C8B-B14F-4D97-AF65-F5344CB8AC3E}">
        <p14:creationId xmlns:p14="http://schemas.microsoft.com/office/powerpoint/2010/main" val="386827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3" name="Rectangle 72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9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5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6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7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8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A3E731-8714-4307-B73D-5BDB0612A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 fontScale="90000"/>
          </a:bodyPr>
          <a:lstStyle/>
          <a:p>
            <a:pPr algn="ctr"/>
            <a:r>
              <a:rPr lang="it-IT">
                <a:solidFill>
                  <a:srgbClr val="FFFFFF"/>
                </a:solidFill>
              </a:rPr>
              <a:t>ALGORITMO POTENTIAL FIELD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36F79-3A05-4C71-82EB-78F41A056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2"/>
                </a:solidFill>
              </a:rPr>
              <a:t>Caso di studio: turtlebot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21575-ACAD-42B1-A814-3C2424F8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62557" y="5535979"/>
            <a:ext cx="5124886" cy="1441083"/>
          </a:xfrm>
        </p:spPr>
        <p:txBody>
          <a:bodyPr/>
          <a:lstStyle/>
          <a:p>
            <a:pPr algn="r"/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FRANCESCO FURNARI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513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50C7A026-1DD6-4A56-8C92-C60C110C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it-IT" dirty="0"/>
              <a:t>Path planning: potential field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28A32F38-0FEE-4B3B-A0D3-3B862B913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t-IT" sz="2000" dirty="0"/>
              <a:t>L’algoritmo del Potential Field sfrutta un campo di potenziale artificiale per regolare il comportamento del robot in un ambiente.</a:t>
            </a:r>
          </a:p>
          <a:p>
            <a:pPr>
              <a:lnSpc>
                <a:spcPct val="110000"/>
              </a:lnSpc>
            </a:pPr>
            <a:r>
              <a:rPr lang="it-IT" sz="2000" dirty="0"/>
              <a:t>Il robot in questo modo è attratto dal potenziale del target e respinto dagli ostacoli. Le ipotesi considerate sono che l’ambiente è statico e noto a priori.</a:t>
            </a:r>
          </a:p>
          <a:p>
            <a:pPr>
              <a:lnSpc>
                <a:spcPct val="110000"/>
              </a:lnSpc>
            </a:pPr>
            <a:r>
              <a:rPr lang="it-IT" sz="2000" dirty="0"/>
              <a:t>Sfruttando tale ipotesi, l’algoritmo calcola istante e per istante il potenziale.</a:t>
            </a:r>
          </a:p>
          <a:p>
            <a:pPr marL="0" indent="0">
              <a:lnSpc>
                <a:spcPct val="110000"/>
              </a:lnSpc>
              <a:buNone/>
            </a:pPr>
            <a:endParaRPr lang="it-I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68CCF-83FC-4841-B5CB-791D5B5D3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711" y="925355"/>
            <a:ext cx="3609500" cy="4865846"/>
          </a:xfrm>
          <a:prstGeom prst="rect">
            <a:avLst/>
          </a:prstGeom>
          <a:effectLst>
            <a:glow rad="381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1562600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5E240F-CA8E-4F8B-BD87-45CE319A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potential field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F8FDD-3359-4E18-A353-E6440CFCB6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6500" y="2249487"/>
                <a:ext cx="9840911" cy="354171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it-IT" dirty="0"/>
                  <a:t>L’ambiente è modellato come pervaso da un campo di potenziale composto da: </a:t>
                </a:r>
              </a:p>
              <a:p>
                <a:r>
                  <a:rPr lang="it-IT" dirty="0"/>
                  <a:t>Forze attrattive verso il target </a:t>
                </a:r>
              </a:p>
              <a:p>
                <a:r>
                  <a:rPr lang="it-IT" dirty="0"/>
                  <a:t>Forze repulsive che allontanano dai vincoli</a:t>
                </a:r>
              </a:p>
              <a:p>
                <a:pPr marL="0" indent="0">
                  <a:buNone/>
                </a:pPr>
                <a:r>
                  <a:rPr lang="it-IT" dirty="0"/>
                  <a:t>Il potenziale di un punto q = (x, y) è definito come: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sSub>
                        <m:sSub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b>
                      </m:sSub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) +</m:t>
                      </m:r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𝑟𝑒𝑝</m:t>
                          </m:r>
                        </m:sub>
                      </m:sSub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F8FDD-3359-4E18-A353-E6440CFCB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6500" y="2249487"/>
                <a:ext cx="9840911" cy="3541714"/>
              </a:xfrm>
              <a:blipFill>
                <a:blip r:embed="rId3"/>
                <a:stretch>
                  <a:fillRect l="-1301" t="-172" r="-16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63572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5E240F-CA8E-4F8B-BD87-45CE319A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Forza generata dal potenziale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F8FDD-3359-4E18-A353-E6440CFCB6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6500" y="2249487"/>
                <a:ext cx="9840911" cy="3541714"/>
              </a:xfrm>
            </p:spPr>
            <p:txBody>
              <a:bodyPr anchor="t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it-IT" dirty="0"/>
                  <a:t>Il vettore di moto di un punto q = (x, y) corrisponde alla forza generata dal potenziale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) = −</m:t>
                      </m:r>
                      <m:r>
                        <m:rPr>
                          <m:sty m:val="p"/>
                        </m:rPr>
                        <a:rPr lang="it-IT" i="0" dirty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b>
                      </m:sSub>
                      <m:r>
                        <a:rPr lang="it-IT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m:rPr>
                          <m:sty m:val="p"/>
                        </m:rPr>
                        <a:rPr lang="it-IT" dirty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𝑟𝑒𝑝</m:t>
                          </m:r>
                        </m:sub>
                      </m:sSub>
                      <m:r>
                        <a:rPr lang="it-IT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dove il simbolo ∇ corrisponde all’operatore gradiente: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it-IT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noBar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⌈"/>
                              <m:endChr m:val="⌉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F8FDD-3359-4E18-A353-E6440CFCB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6500" y="2249487"/>
                <a:ext cx="9840911" cy="3541714"/>
              </a:xfrm>
              <a:blipFill>
                <a:blip r:embed="rId3"/>
                <a:stretch>
                  <a:fillRect l="-991" t="-8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81138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5E240F-CA8E-4F8B-BD87-45CE319A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FORZA ATTRATTIVA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F8FDD-3359-4E18-A353-E6440CFCB6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6500" y="2249487"/>
                <a:ext cx="9840911" cy="354171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it-IT" dirty="0"/>
                  <a:t>Considerando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</m:oMath>
                </a14:m>
                <a:r>
                  <a:rPr lang="it-IT" dirty="0"/>
                  <a:t>  punto target, la forza attrattiva può essere modellata come: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b>
                      </m:sSub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) = −</m:t>
                      </m:r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b>
                      </m:sSub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𝑎𝑡𝑡</m:t>
                        </m:r>
                      </m:sub>
                    </m:sSub>
                  </m:oMath>
                </a14:m>
                <a:r>
                  <a:rPr lang="it-IT" dirty="0"/>
                  <a:t> è la costante di attrazione che funge da peso per l’attrazione che il robot riceve.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F8FDD-3359-4E18-A353-E6440CFCB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6500" y="2249487"/>
                <a:ext cx="9840911" cy="3541714"/>
              </a:xfrm>
              <a:blipFill>
                <a:blip r:embed="rId3"/>
                <a:stretch>
                  <a:fillRect l="-991" r="-2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81439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5E240F-CA8E-4F8B-BD87-45CE319A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FORZA REPULSIVA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F8FDD-3359-4E18-A353-E6440CFCB6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6500" y="2249487"/>
                <a:ext cx="9840911" cy="3541714"/>
              </a:xfrm>
            </p:spPr>
            <p:txBody>
              <a:bodyPr anchor="t">
                <a:normAutofit fontScale="70000" lnSpcReduction="20000"/>
              </a:bodyPr>
              <a:lstStyle/>
              <a:p>
                <a:r>
                  <a:rPr lang="it-IT" dirty="0"/>
                  <a:t>La forza repulsiva può essere espressa come: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𝑟𝑒𝑝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𝑟𝑒𝑝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it-IT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dirty="0"/>
                  <a:t> 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𝑜𝑏𝑠𝑡𝑎𝑐𝑙𝑒</m:t>
                            </m:r>
                          </m:sub>
                        </m:sSub>
                      </m:num>
                      <m:den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it-IT" dirty="0"/>
                  <a:t> 	se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it-IT" dirty="0"/>
                  <a:t>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𝑟𝑒𝑝</m:t>
                        </m:r>
                      </m:sub>
                    </m:sSub>
                    <m:r>
                      <a:rPr lang="it-IT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/>
                  <a:t> 0				se </a:t>
                </a:r>
                <a14:m>
                  <m:oMath xmlns:m="http://schemas.openxmlformats.org/officeDocument/2006/math">
                    <m:r>
                      <a:rPr lang="it-IT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it-IT" dirty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t-IT" dirty="0">
                  <a:ea typeface="Cambria Math" panose="02040503050406030204" pitchFamily="18" charset="0"/>
                </a:endParaRPr>
              </a:p>
              <a:p>
                <a:r>
                  <a:rPr lang="it-IT" dirty="0"/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𝑜𝑏𝑠𝑡𝑎𝑐𝑙𝑒</m:t>
                        </m:r>
                      </m:sub>
                    </m:sSub>
                  </m:oMath>
                </a14:m>
                <a:r>
                  <a:rPr lang="it-IT" dirty="0"/>
                  <a:t> è il punto dell’ostacolo a distanza minima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it-IT" dirty="0"/>
                  <a:t> è la distanza minima da un ostacolo,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/>
                  <a:t> è una soglia di distanza,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𝑟𝑒𝑝</m:t>
                        </m:r>
                      </m:sub>
                    </m:sSub>
                  </m:oMath>
                </a14:m>
                <a:r>
                  <a:rPr lang="it-IT" dirty="0"/>
                  <a:t> è la costante repulsiva che influenza la repulsività di un ostacolo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𝑜𝑏𝑠𝑡𝑎𝑐𝑙𝑒</m:t>
                            </m:r>
                          </m:sub>
                        </m:sSub>
                      </m:num>
                      <m:den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it-IT" dirty="0"/>
                  <a:t> è un versore. </a:t>
                </a:r>
              </a:p>
              <a:p>
                <a:pPr marL="0" indent="0">
                  <a:buNone/>
                </a:pPr>
                <a:r>
                  <a:rPr lang="it-IT" dirty="0"/>
                  <a:t>Nell’implementazione viene sfruttato per il calcolo dell’angolo verso cui direzionare il robot.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F8FDD-3359-4E18-A353-E6440CFCB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6500" y="2249487"/>
                <a:ext cx="9840911" cy="3541714"/>
              </a:xfrm>
              <a:blipFill>
                <a:blip r:embed="rId4"/>
                <a:stretch>
                  <a:fillRect l="-620" t="-20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5778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87</TotalTime>
  <Words>301</Words>
  <Application>Microsoft Office PowerPoint</Application>
  <PresentationFormat>Widescreen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Tw Cen MT</vt:lpstr>
      <vt:lpstr>Circuit</vt:lpstr>
      <vt:lpstr>Potential field</vt:lpstr>
      <vt:lpstr>ALGORITMO POTENTIAL FIELD</vt:lpstr>
      <vt:lpstr>Path planning: potential field</vt:lpstr>
      <vt:lpstr>potential field</vt:lpstr>
      <vt:lpstr>Forza generata dal potenziale</vt:lpstr>
      <vt:lpstr>FORZA ATTRATTIVA</vt:lpstr>
      <vt:lpstr>FORZA REPULSIVA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Potential field</dc:title>
  <dc:creator>Francesco Furnari</dc:creator>
  <cp:lastModifiedBy>Francesco Furnari</cp:lastModifiedBy>
  <cp:revision>14</cp:revision>
  <dcterms:created xsi:type="dcterms:W3CDTF">2019-06-17T09:00:10Z</dcterms:created>
  <dcterms:modified xsi:type="dcterms:W3CDTF">2019-06-17T11:06:34Z</dcterms:modified>
</cp:coreProperties>
</file>