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8" r:id="rId5"/>
    <p:sldId id="276" r:id="rId6"/>
    <p:sldId id="279" r:id="rId7"/>
    <p:sldId id="277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96" r:id="rId16"/>
    <p:sldId id="298" r:id="rId17"/>
    <p:sldId id="288" r:id="rId18"/>
    <p:sldId id="299" r:id="rId19"/>
    <p:sldId id="300" r:id="rId20"/>
    <p:sldId id="302" r:id="rId21"/>
    <p:sldId id="289" r:id="rId22"/>
    <p:sldId id="290" r:id="rId23"/>
    <p:sldId id="292" r:id="rId24"/>
    <p:sldId id="293" r:id="rId25"/>
    <p:sldId id="294" r:id="rId26"/>
    <p:sldId id="295" r:id="rId27"/>
    <p:sldId id="301" r:id="rId28"/>
    <p:sldId id="291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04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thread/mutex/try_lock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70" y="736847"/>
            <a:ext cx="7302530" cy="807868"/>
          </a:xfrm>
        </p:spPr>
        <p:txBody>
          <a:bodyPr>
            <a:noAutofit/>
          </a:bodyPr>
          <a:lstStyle/>
          <a:p>
            <a:r>
              <a:rPr lang="en-US" sz="5400" dirty="0"/>
              <a:t>A*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070" y="1733287"/>
            <a:ext cx="7888455" cy="807868"/>
          </a:xfrm>
        </p:spPr>
        <p:txBody>
          <a:bodyPr>
            <a:noAutofit/>
          </a:bodyPr>
          <a:lstStyle/>
          <a:p>
            <a:r>
              <a:rPr lang="en-US" sz="2400" dirty="0"/>
              <a:t>Single-thread and Multi-thread implementation of A* optimal path-searching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87DBB74-0243-408E-61FC-8341BD789F75}"/>
              </a:ext>
            </a:extLst>
          </p:cNvPr>
          <p:cNvSpPr txBox="1">
            <a:spLocks/>
          </p:cNvSpPr>
          <p:nvPr/>
        </p:nvSpPr>
        <p:spPr>
          <a:xfrm>
            <a:off x="927070" y="3253890"/>
            <a:ext cx="7435695" cy="3102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Paoli Leonardi Francesco (s297078)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Pasqualini Federico (s296488)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100" dirty="0"/>
              <a:t>System and Device Programming course project (</a:t>
            </a:r>
            <a:r>
              <a:rPr lang="en-US" sz="1100" dirty="0" err="1"/>
              <a:t>a.a.</a:t>
            </a:r>
            <a:r>
              <a:rPr lang="en-US" sz="1100" dirty="0"/>
              <a:t> 2021/2022)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Graph storage in long-term memory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54065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After the graph generation, the nodes and links information are serialized in a file (specified by the user) from which it can be retrieved when needed.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600" dirty="0"/>
              <a:t>Ad-hoc serialization protocol: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12 bytes (3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unsigned int</a:t>
            </a:r>
            <a:r>
              <a:rPr lang="en-US" sz="1600" dirty="0"/>
              <a:t>) for</a:t>
            </a:r>
          </a:p>
          <a:p>
            <a:pPr lvl="1"/>
            <a:r>
              <a:rPr lang="en-US" sz="1400" dirty="0"/>
              <a:t>Number of generated nodes.</a:t>
            </a:r>
          </a:p>
          <a:p>
            <a:pPr lvl="1"/>
            <a:r>
              <a:rPr lang="en-US" sz="1400" dirty="0"/>
              <a:t>Number of generated links.</a:t>
            </a:r>
          </a:p>
          <a:p>
            <a:pPr lvl="1"/>
            <a:r>
              <a:rPr lang="en-US" sz="1400" dirty="0"/>
              <a:t>Number of generated graph partitions.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For each graph partition, 4 bytes (1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unsigned int</a:t>
            </a:r>
            <a:r>
              <a:rPr lang="en-US" sz="1600" dirty="0"/>
              <a:t>) for the number of links inside that partition.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For each graph partition, 12 bytes (3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unsigned int</a:t>
            </a:r>
            <a:r>
              <a:rPr lang="en-US" sz="1600" dirty="0"/>
              <a:t>) for information regarding the nodes of that partition:</a:t>
            </a:r>
          </a:p>
          <a:p>
            <a:pPr lvl="1"/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1400" dirty="0"/>
              <a:t> of the node.</a:t>
            </a:r>
          </a:p>
          <a:p>
            <a:pPr lvl="1"/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400" dirty="0"/>
              <a:t> coordinate of the node.</a:t>
            </a:r>
          </a:p>
          <a:p>
            <a:pPr lvl="1"/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1400" dirty="0"/>
              <a:t> coordinate of the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For each graph partition, 12 bytes (3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unsigned int</a:t>
            </a:r>
            <a:r>
              <a:rPr lang="en-US" sz="1600" dirty="0"/>
              <a:t>) for the information regarding the links of that partition:</a:t>
            </a:r>
          </a:p>
          <a:p>
            <a:pPr lvl="1"/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1400" dirty="0"/>
              <a:t> of the starting node.</a:t>
            </a:r>
          </a:p>
          <a:p>
            <a:pPr lvl="1"/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1400" dirty="0"/>
              <a:t> of the ending node.</a:t>
            </a:r>
          </a:p>
          <a:p>
            <a:pPr lvl="1"/>
            <a:r>
              <a:rPr lang="en-US" sz="1400" dirty="0"/>
              <a:t>Link’s weight.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914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Graph storage in long-term memory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79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u="sng" dirty="0"/>
              <a:t>Highlighted implementation choices:</a:t>
            </a:r>
          </a:p>
          <a:p>
            <a:r>
              <a:rPr lang="en-US" sz="2000" dirty="0"/>
              <a:t>Graph data get serialized in binary format.</a:t>
            </a:r>
          </a:p>
          <a:p>
            <a:pPr lvl="1"/>
            <a:r>
              <a:rPr lang="en-US" sz="1600" dirty="0"/>
              <a:t>Occupy less disk space.</a:t>
            </a:r>
          </a:p>
          <a:p>
            <a:r>
              <a:rPr lang="en-US" sz="2000" dirty="0"/>
              <a:t>The graph storing procedure gets performed in parallel (with proper synchronization strategies).</a:t>
            </a:r>
          </a:p>
          <a:p>
            <a:r>
              <a:rPr lang="en-US" sz="2000" dirty="0"/>
              <a:t>Each thread performs file locking of the file region it is about to write on.</a:t>
            </a:r>
          </a:p>
          <a:p>
            <a:pPr lvl="1"/>
            <a:r>
              <a:rPr lang="en-US" sz="1600" dirty="0"/>
              <a:t>Guarantees that two or more threads never write on the same file region at the same time.</a:t>
            </a:r>
          </a:p>
          <a:p>
            <a:r>
              <a:rPr lang="en-US" sz="2000" dirty="0"/>
              <a:t>After each file write, threads check that the number of actually written bytes is what they expect.</a:t>
            </a:r>
          </a:p>
        </p:txBody>
      </p:sp>
    </p:spTree>
    <p:extLst>
      <p:ext uri="{BB962C8B-B14F-4D97-AF65-F5344CB8AC3E}">
        <p14:creationId xmlns:p14="http://schemas.microsoft.com/office/powerpoint/2010/main" val="168216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Graph generation and storage performance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79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48B3244-C058-6F9B-0AC4-3EC779EA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320"/>
            <a:ext cx="10515599" cy="41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1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Graph generation and storage performance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79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D75A216-6865-05CA-B40D-2DDCDAF2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320"/>
            <a:ext cx="10515599" cy="41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4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Graph loading from long-term memory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975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Following the same serialization protocol used for graph storage, a graph previously generated can be retrieved from disk, deserialized and used to run A* on it.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u="sng" dirty="0"/>
              <a:t>Highlighted implementation choices:</a:t>
            </a:r>
          </a:p>
          <a:p>
            <a:r>
              <a:rPr lang="en-US" sz="2000" dirty="0"/>
              <a:t>The graph loading procedure gets performed in parallel (with proper synchronization strategies).</a:t>
            </a:r>
          </a:p>
          <a:p>
            <a:r>
              <a:rPr lang="en-US" sz="2000" dirty="0"/>
              <a:t>After each file read, threads check that the number of actually read bytes is what they expect.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020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Graph loading performance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79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C19CF2F-02EC-387A-EBD5-6DF3820B9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54320"/>
            <a:ext cx="10515599" cy="41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4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Graph loading performance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79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2093B0F-E25E-15D2-0734-6ADAE1946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320"/>
            <a:ext cx="10515599" cy="41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2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Graph generation, storage and loading observations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1" y="1536861"/>
            <a:ext cx="10515599" cy="45975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Elapsed</a:t>
            </a:r>
            <a:r>
              <a:rPr lang="en-US" sz="2000" dirty="0"/>
              <a:t> </a:t>
            </a:r>
            <a:r>
              <a:rPr lang="en-US" sz="2000" b="1" dirty="0"/>
              <a:t>time</a:t>
            </a:r>
            <a:r>
              <a:rPr lang="en-US" sz="2000" dirty="0"/>
              <a:t> during graph generation, storage and loading procedures </a:t>
            </a:r>
            <a:r>
              <a:rPr lang="en-US" sz="2000" b="1" dirty="0"/>
              <a:t>decreases</a:t>
            </a:r>
            <a:r>
              <a:rPr lang="en-US" sz="2000" dirty="0"/>
              <a:t> significantly with a </a:t>
            </a:r>
            <a:r>
              <a:rPr lang="en-US" sz="2000" b="1" dirty="0"/>
              <a:t>higher number of threads</a:t>
            </a:r>
            <a:r>
              <a:rPr lang="en-US" sz="2000" dirty="0"/>
              <a:t>.</a:t>
            </a:r>
          </a:p>
          <a:p>
            <a:r>
              <a:rPr lang="en-US" sz="2000" b="1" dirty="0"/>
              <a:t>Memory usage</a:t>
            </a:r>
            <a:r>
              <a:rPr lang="en-US" sz="2000" dirty="0"/>
              <a:t> remains approximately </a:t>
            </a:r>
            <a:r>
              <a:rPr lang="en-US" sz="2000" b="1" dirty="0"/>
              <a:t>constant</a:t>
            </a:r>
            <a:r>
              <a:rPr lang="en-US" sz="2000" dirty="0"/>
              <a:t> and </a:t>
            </a:r>
            <a:r>
              <a:rPr lang="en-US" sz="2000" b="1" dirty="0"/>
              <a:t>independent on the number of threads</a:t>
            </a:r>
            <a:r>
              <a:rPr lang="en-US" sz="2000" dirty="0"/>
              <a:t>.</a:t>
            </a:r>
          </a:p>
          <a:p>
            <a:pPr lvl="1"/>
            <a:r>
              <a:rPr lang="en-US" sz="1600" dirty="0"/>
              <a:t>The memory needed to run a new thread is negligible with respect to the memory needed to generate/store/load a graph.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149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A* algorithms</a:t>
            </a:r>
            <a:br>
              <a:rPr lang="en-US" sz="4000" dirty="0"/>
            </a:br>
            <a:r>
              <a:rPr lang="en-US" sz="4000" dirty="0"/>
              <a:t>design and implementation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0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A* algorithm versions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50413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 different versions have been implemented:</a:t>
            </a:r>
          </a:p>
          <a:p>
            <a:r>
              <a:rPr lang="en-US" sz="2000" dirty="0"/>
              <a:t>Sequential A*: classic A* algorithm running on a single thread.</a:t>
            </a:r>
          </a:p>
          <a:p>
            <a:r>
              <a:rPr lang="en-US" sz="2000" dirty="0"/>
              <a:t>Centralized A*: runs on multiple threads and all the data structures are shared between them and protected by appropriate synchronization primitives.</a:t>
            </a:r>
          </a:p>
          <a:p>
            <a:r>
              <a:rPr lang="en-US" sz="2000" dirty="0"/>
              <a:t>Decentralized A*: highly optimized parallel version where each thread has its own data structures, so that locks and resources shared among all threads are reduced as much as possible.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Through the provided user interface (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menu.cpp/.h</a:t>
            </a:r>
            <a:r>
              <a:rPr lang="en-US" sz="2000" dirty="0"/>
              <a:t>), the user can choose the A* version to run and its parameters:</a:t>
            </a:r>
          </a:p>
          <a:p>
            <a:r>
              <a:rPr lang="en-US" sz="2000" dirty="0"/>
              <a:t>Name of the file storing the graph.</a:t>
            </a:r>
          </a:p>
          <a:p>
            <a:r>
              <a:rPr lang="en-US" sz="2000" dirty="0"/>
              <a:t>Number of threads to launch.</a:t>
            </a:r>
          </a:p>
          <a:p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2000" dirty="0"/>
              <a:t> and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r>
              <a:rPr lang="en-US" sz="2000" dirty="0"/>
              <a:t> nodes between which A* has to find a path.</a:t>
            </a:r>
          </a:p>
          <a:p>
            <a:r>
              <a:rPr lang="en-US" sz="2000" dirty="0"/>
              <a:t>Hash-type (for Decentralized A*).</a:t>
            </a:r>
          </a:p>
        </p:txBody>
      </p:sp>
    </p:spTree>
    <p:extLst>
      <p:ext uri="{BB962C8B-B14F-4D97-AF65-F5344CB8AC3E}">
        <p14:creationId xmlns:p14="http://schemas.microsoft.com/office/powerpoint/2010/main" val="30063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31" y="5350228"/>
            <a:ext cx="4070688" cy="1010841"/>
          </a:xfrm>
        </p:spPr>
        <p:txBody>
          <a:bodyPr>
            <a:normAutofit/>
          </a:bodyPr>
          <a:lstStyle/>
          <a:p>
            <a:r>
              <a:rPr lang="en-US" dirty="0"/>
              <a:t>Project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Graph data structures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Graph algorithms design and implementation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A* algorithms design and implementation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A* performance comparison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69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Sequential A* data structures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600" cy="50413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Sequential A* version mainly exploits the following data structures:</a:t>
            </a:r>
          </a:p>
          <a:p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20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US" sz="2000" dirty="0"/>
              <a:t>: cost of traversing the currently best path found from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2000" dirty="0"/>
              <a:t> node to the current node.</a:t>
            </a:r>
          </a:p>
          <a:p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0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US" sz="2000" dirty="0"/>
              <a:t>: estimation of the cost to arrive from the current node to the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r>
              <a:rPr lang="en-US" sz="2000" dirty="0"/>
              <a:t> node.</a:t>
            </a:r>
          </a:p>
          <a:p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0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US" sz="2000" dirty="0"/>
              <a:t>: estimated overall path cost passing through the current node (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0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20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0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US" sz="2000" dirty="0"/>
              <a:t>). </a:t>
            </a:r>
          </a:p>
          <a:p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000" dirty="0"/>
              <a:t> list: keep track of the nodes that still need to be expanded, together with their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0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US" sz="2000" baseline="-25000" dirty="0"/>
              <a:t> </a:t>
            </a:r>
            <a:r>
              <a:rPr lang="en-US" sz="2000" dirty="0"/>
              <a:t>and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0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US" sz="2000" dirty="0"/>
              <a:t>.</a:t>
            </a:r>
            <a:endParaRPr lang="en-US" sz="2000" baseline="-25000" dirty="0"/>
          </a:p>
          <a:p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</a:t>
            </a:r>
            <a:r>
              <a:rPr lang="en-US" sz="2000" dirty="0"/>
              <a:t> list: keep track of the nodes already expanded.</a:t>
            </a:r>
          </a:p>
          <a:p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US" sz="2000" dirty="0"/>
              <a:t> list: for each graph node, keep track of its current parent (i.e., the node that, along the current best path, immediately precedes it).</a:t>
            </a:r>
          </a:p>
          <a:p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US" sz="2000" dirty="0"/>
              <a:t> list: keep track of the current best cost (i.e.,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20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US" sz="2000" dirty="0"/>
              <a:t>) of each node.</a:t>
            </a:r>
          </a:p>
        </p:txBody>
      </p:sp>
    </p:spTree>
    <p:extLst>
      <p:ext uri="{BB962C8B-B14F-4D97-AF65-F5344CB8AC3E}">
        <p14:creationId xmlns:p14="http://schemas.microsoft.com/office/powerpoint/2010/main" val="3927194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Sequential A* data structures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600" cy="50413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u="sng" dirty="0"/>
              <a:t>Highlighted implementation choices:</a:t>
            </a:r>
          </a:p>
          <a:p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000" dirty="0"/>
              <a:t> list is a C++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std::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priority_queue</a:t>
            </a: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600" dirty="0"/>
              <a:t>Allows fast insertion and fast removal of the lower cost node (</a:t>
            </a:r>
            <a:r>
              <a:rPr lang="en-US" sz="1600" i="1" dirty="0"/>
              <a:t>O(1)</a:t>
            </a:r>
            <a:r>
              <a:rPr lang="en-US" sz="1600" dirty="0"/>
              <a:t> and </a:t>
            </a:r>
            <a:r>
              <a:rPr lang="en-US" sz="1600" i="1" dirty="0"/>
              <a:t>O(</a:t>
            </a:r>
            <a:r>
              <a:rPr lang="en-US" sz="1600" i="1" dirty="0" err="1"/>
              <a:t>logN</a:t>
            </a:r>
            <a:r>
              <a:rPr lang="en-US" sz="1600" i="1" dirty="0"/>
              <a:t>)</a:t>
            </a:r>
            <a:r>
              <a:rPr lang="en-US" sz="1600" dirty="0"/>
              <a:t> complexity, respectively).</a:t>
            </a:r>
          </a:p>
          <a:p>
            <a:pPr lvl="1"/>
            <a:r>
              <a:rPr lang="en-US" sz="1600" dirty="0"/>
              <a:t>Doesn’t allow random-access but it is not needed.</a:t>
            </a:r>
          </a:p>
          <a:p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</a:t>
            </a:r>
            <a:r>
              <a:rPr lang="en-US" sz="2000" dirty="0"/>
              <a:t>,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US" sz="2000" dirty="0"/>
              <a:t> and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US" sz="2000" dirty="0"/>
              <a:t> lists are C++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std::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unordered_map</a:t>
            </a: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600" dirty="0"/>
              <a:t>Allow random-access with constant complexity.</a:t>
            </a:r>
          </a:p>
          <a:p>
            <a:r>
              <a:rPr lang="en-US" sz="2000" dirty="0"/>
              <a:t>The heuristic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0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US" sz="2000" dirty="0"/>
              <a:t> is the Euclidean norm distance because it is:</a:t>
            </a:r>
          </a:p>
          <a:p>
            <a:pPr lvl="1"/>
            <a:r>
              <a:rPr lang="en-US" sz="1600" dirty="0"/>
              <a:t>Admissible, i.e., it never overestimates the real distance of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r>
              <a:rPr lang="en-US" sz="1600" dirty="0"/>
              <a:t> node from the current node.</a:t>
            </a:r>
          </a:p>
          <a:p>
            <a:pPr lvl="1"/>
            <a:r>
              <a:rPr lang="en-US" sz="1600" dirty="0"/>
              <a:t>Consistent, i.e., it satisfies the triangle inequality.</a:t>
            </a:r>
          </a:p>
          <a:p>
            <a:pPr marL="457200" lvl="1" indent="0">
              <a:buNone/>
            </a:pPr>
            <a:r>
              <a:rPr lang="en-US" sz="2000" dirty="0"/>
              <a:t>This guarantees that the first path found by Sequential A* is always the globally optimal one (not true for Centralized and Decentralized A*).</a:t>
            </a: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406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Sequential A* algorithm (outline)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600" cy="50413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Extract from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000" dirty="0"/>
              <a:t> list the node with the lowest cost.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if already in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</a:t>
            </a:r>
            <a:r>
              <a:rPr lang="en-US" sz="2000" dirty="0"/>
              <a:t> list:</a:t>
            </a:r>
          </a:p>
          <a:p>
            <a:pPr lvl="1"/>
            <a:r>
              <a:rPr lang="en-US" sz="1600" dirty="0"/>
              <a:t>If yes, discard it (we already visited it with a lower cost).</a:t>
            </a:r>
          </a:p>
          <a:p>
            <a:pPr lvl="1"/>
            <a:r>
              <a:rPr lang="en-US" sz="1600" dirty="0"/>
              <a:t>If no, expand it and continue.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if the expanded node is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If yes, the algorithm terminates and the path from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1600" dirty="0"/>
              <a:t> to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r>
              <a:rPr lang="en-US" sz="1600" dirty="0"/>
              <a:t> nodes gets rebuilt.</a:t>
            </a:r>
          </a:p>
          <a:p>
            <a:pPr lvl="1"/>
            <a:r>
              <a:rPr lang="en-US" sz="1600" dirty="0"/>
              <a:t>If no, continue.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 each neighbor of the expanded, check if the neighbor is worth expanding too:</a:t>
            </a:r>
          </a:p>
          <a:p>
            <a:pPr lvl="1"/>
            <a:r>
              <a:rPr lang="en-US" sz="1600" dirty="0"/>
              <a:t>If yes, add it to the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1600" dirty="0"/>
              <a:t> list.</a:t>
            </a:r>
          </a:p>
          <a:p>
            <a:pPr lvl="1"/>
            <a:r>
              <a:rPr lang="en-US" sz="1600" dirty="0"/>
              <a:t>If no, discard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Loop through the steps 1-4.</a:t>
            </a:r>
          </a:p>
        </p:txBody>
      </p:sp>
    </p:spTree>
    <p:extLst>
      <p:ext uri="{BB962C8B-B14F-4D97-AF65-F5344CB8AC3E}">
        <p14:creationId xmlns:p14="http://schemas.microsoft.com/office/powerpoint/2010/main" val="1309932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Centralized A*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600" cy="50413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Data structures:</a:t>
            </a:r>
          </a:p>
          <a:p>
            <a:r>
              <a:rPr lang="en-US" sz="2000" dirty="0"/>
              <a:t>Same as Sequential A*.</a:t>
            </a:r>
          </a:p>
          <a:p>
            <a:r>
              <a:rPr lang="en-US" sz="2000" dirty="0"/>
              <a:t>Synchronization primitives to access thread-shared data.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Algorithm implementation:</a:t>
            </a:r>
          </a:p>
          <a:p>
            <a:r>
              <a:rPr lang="en-US" sz="2000" dirty="0"/>
              <a:t>Similar to Sequential A*.</a:t>
            </a:r>
          </a:p>
          <a:p>
            <a:r>
              <a:rPr lang="en-US" sz="2000" dirty="0"/>
              <a:t>Managing of critical sections.</a:t>
            </a:r>
          </a:p>
          <a:p>
            <a:r>
              <a:rPr lang="en-US" sz="2000" dirty="0"/>
              <a:t>Ad-hoc termination detection algorithm.</a:t>
            </a:r>
          </a:p>
          <a:p>
            <a:pPr lvl="1"/>
            <a:r>
              <a:rPr lang="en-US" sz="1600" dirty="0"/>
              <a:t>Advantages given by an admissible and consistent heuristic are not valid for multi-thread A*.</a:t>
            </a:r>
          </a:p>
        </p:txBody>
      </p:sp>
    </p:spTree>
    <p:extLst>
      <p:ext uri="{BB962C8B-B14F-4D97-AF65-F5344CB8AC3E}">
        <p14:creationId xmlns:p14="http://schemas.microsoft.com/office/powerpoint/2010/main" val="314748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Centralized A* termination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600" cy="50413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 thread can stay idle if at least one of the following conditions is met:</a:t>
            </a:r>
          </a:p>
          <a:p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</a:t>
            </a:r>
            <a:r>
              <a:rPr lang="en-US" sz="2000" dirty="0"/>
              <a:t>list is empty.</a:t>
            </a:r>
          </a:p>
          <a:p>
            <a:r>
              <a:rPr lang="en-US" sz="2000" dirty="0"/>
              <a:t>The node with lower cost still has a higher cost than the current best path to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r>
              <a:rPr lang="en-US" sz="2000" dirty="0"/>
              <a:t> node.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At every iteration, each thread checks both conditions for itself.</a:t>
            </a:r>
          </a:p>
          <a:p>
            <a:r>
              <a:rPr lang="en-US" sz="2000" dirty="0"/>
              <a:t>If both are false, continue.</a:t>
            </a:r>
          </a:p>
          <a:p>
            <a:r>
              <a:rPr lang="en-US" sz="2000" dirty="0"/>
              <a:t>If at least one is true, check them also for every other thread.</a:t>
            </a:r>
            <a:endParaRPr lang="en-US" sz="1600" dirty="0"/>
          </a:p>
          <a:p>
            <a:pPr lvl="1"/>
            <a:r>
              <a:rPr lang="en-US" sz="1600" dirty="0"/>
              <a:t>If, during their last check, every thread satisfied at least one of the above conditions, then the Centralized A* can terminate.</a:t>
            </a:r>
          </a:p>
          <a:p>
            <a:pPr lvl="1"/>
            <a:r>
              <a:rPr lang="en-US" sz="1600" dirty="0"/>
              <a:t>Otherwise, continue.</a:t>
            </a:r>
          </a:p>
        </p:txBody>
      </p:sp>
    </p:spTree>
    <p:extLst>
      <p:ext uri="{BB962C8B-B14F-4D97-AF65-F5344CB8AC3E}">
        <p14:creationId xmlns:p14="http://schemas.microsoft.com/office/powerpoint/2010/main" val="191967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Decentralized a*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51779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Decentralized A* optimizes thread parallelization by</a:t>
            </a:r>
          </a:p>
          <a:p>
            <a:r>
              <a:rPr lang="en-US" sz="2000" dirty="0"/>
              <a:t>Removing shared data structures (except few necessary ones).</a:t>
            </a:r>
          </a:p>
          <a:p>
            <a:r>
              <a:rPr lang="en-US" sz="2000" dirty="0"/>
              <a:t>Assigning nodes to threads</a:t>
            </a:r>
          </a:p>
          <a:p>
            <a:pPr lvl="1"/>
            <a:r>
              <a:rPr lang="en-US" sz="1600" dirty="0"/>
              <a:t>Each node is “owned” by only one thread, which will be responsible for expanding it.</a:t>
            </a:r>
          </a:p>
          <a:p>
            <a:r>
              <a:rPr lang="en-US" sz="2000" dirty="0"/>
              <a:t>Implementing thread communication through messages.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Decentralized A* have been implemented as HDA* (Hash Distributed A*).</a:t>
            </a:r>
          </a:p>
          <a:p>
            <a:pPr lvl="1"/>
            <a:r>
              <a:rPr lang="en-US" sz="1600" dirty="0"/>
              <a:t>Nodes are assigned to threads by a hash function.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u="sng" dirty="0"/>
              <a:t>Highlighted implementation choices:</a:t>
            </a:r>
          </a:p>
          <a:p>
            <a:r>
              <a:rPr lang="en-US" sz="2000" dirty="0"/>
              <a:t>The possibility of assigning nodes </a:t>
            </a:r>
            <a:r>
              <a:rPr lang="en-US" sz="2000" b="1" dirty="0"/>
              <a:t>randomly</a:t>
            </a:r>
            <a:r>
              <a:rPr lang="en-US" sz="2000" dirty="0"/>
              <a:t> to threads was discarded in the first place.</a:t>
            </a:r>
          </a:p>
          <a:p>
            <a:pPr lvl="1"/>
            <a:r>
              <a:rPr lang="en-US" sz="1600" dirty="0"/>
              <a:t>To avoid useless duplication of nodes expansion, nodes must be assigned to threads in a </a:t>
            </a:r>
            <a:r>
              <a:rPr lang="en-US" sz="1600" b="1" dirty="0"/>
              <a:t>deterministic</a:t>
            </a:r>
            <a:r>
              <a:rPr lang="en-US" sz="1600" dirty="0"/>
              <a:t> way.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466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Decentralized a* hash methods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55B4F3F7-902F-5B65-3F44-ED256DBDF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14951"/>
                <a:ext cx="10515599" cy="459757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3 different hash functions (can be chosen through the user interface):</a:t>
                </a:r>
              </a:p>
              <a:p>
                <a:r>
                  <a:rPr lang="en-US" sz="2000" dirty="0"/>
                  <a:t>Multiplicative Hash (MDHA*)</a:t>
                </a:r>
              </a:p>
              <a:p>
                <a:pPr lvl="1"/>
                <a:r>
                  <a:rPr lang="en-US" sz="1600" dirty="0"/>
                  <a:t>Given a node, the thread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ID</a:t>
                </a:r>
                <a:r>
                  <a:rPr lang="en-US" sz="1600" dirty="0"/>
                  <a:t> of its owner gets computed as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is the number of running threads.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can be any number (golden ratio showed to work well </a:t>
                </a:r>
                <a:r>
                  <a:rPr lang="en-US" sz="1600" baseline="30000" dirty="0"/>
                  <a:t>[1]</a:t>
                </a:r>
                <a:r>
                  <a:rPr lang="en-US" sz="1600" dirty="0"/>
                  <a:t>).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is obtained by hashing the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x-y</a:t>
                </a:r>
                <a:r>
                  <a:rPr lang="en-US" sz="1600" dirty="0"/>
                  <a:t> coordinates of the node.</a:t>
                </a:r>
                <a:endParaRPr lang="en-US" sz="2000" dirty="0"/>
              </a:p>
              <a:p>
                <a:r>
                  <a:rPr lang="en-US" sz="2000" dirty="0"/>
                  <a:t>Zobrist Hash (ZHDA*)</a:t>
                </a:r>
              </a:p>
              <a:p>
                <a:pPr lvl="1"/>
                <a:r>
                  <a:rPr lang="en-US" sz="1600" dirty="0"/>
                  <a:t>Given a node, the thread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ID</a:t>
                </a:r>
                <a:r>
                  <a:rPr lang="en-US" sz="1600" dirty="0"/>
                  <a:t> of its owner gets computed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en-US" sz="1600" dirty="0"/>
                  <a:t>, 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600" dirty="0"/>
                  <a:t> is the XOR operator.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/>
                  <a:t> are positive projections of node’s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</a:t>
                </a:r>
                <a:r>
                  <a:rPr lang="en-US" sz="1600" dirty="0"/>
                  <a:t> and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y</a:t>
                </a:r>
                <a:r>
                  <a:rPr lang="en-US" sz="1600" dirty="0"/>
                  <a:t> coordinates, respectively.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is a random-bit-strings table (i.e., vector filled by random bits).</a:t>
                </a:r>
              </a:p>
              <a:p>
                <a:r>
                  <a:rPr lang="en-US" sz="2000" dirty="0"/>
                  <a:t>Abstract Zobrist Hash (AZHDA*)</a:t>
                </a:r>
              </a:p>
              <a:p>
                <a:pPr lvl="1"/>
                <a:r>
                  <a:rPr lang="en-US" sz="1600" dirty="0"/>
                  <a:t>Given a node, the thread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ID</a:t>
                </a:r>
                <a:r>
                  <a:rPr lang="en-US" sz="1600" dirty="0"/>
                  <a:t> of its owner gets computed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1600" b="0" dirty="0"/>
              </a:p>
              <a:p>
                <a:pPr lvl="2"/>
                <a:r>
                  <a:rPr lang="en-US" sz="1600" dirty="0"/>
                  <a:t>Same as ZHDA* but uses a projection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to assign near nodes to the same thread.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55B4F3F7-902F-5B65-3F44-ED256DBDF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4951"/>
                <a:ext cx="10515599" cy="4597577"/>
              </a:xfrm>
              <a:prstGeom prst="rect">
                <a:avLst/>
              </a:prstGeom>
              <a:blipFill>
                <a:blip r:embed="rId2"/>
                <a:stretch>
                  <a:fillRect l="-638" t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5F0369B-FF81-F109-ABE2-2979DD5D2530}"/>
              </a:ext>
            </a:extLst>
          </p:cNvPr>
          <p:cNvSpPr txBox="1"/>
          <p:nvPr/>
        </p:nvSpPr>
        <p:spPr>
          <a:xfrm>
            <a:off x="838200" y="6048573"/>
            <a:ext cx="9983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[1] “A Survey of Parallel A*”. Alex Fukunaga, Adi </a:t>
            </a:r>
            <a:r>
              <a:rPr lang="en-US" sz="1400" dirty="0" err="1"/>
              <a:t>Botea</a:t>
            </a:r>
            <a:r>
              <a:rPr lang="en-US" sz="1400" dirty="0"/>
              <a:t>, </a:t>
            </a:r>
            <a:r>
              <a:rPr lang="en-US" sz="1400" dirty="0" err="1"/>
              <a:t>Yuu</a:t>
            </a:r>
            <a:r>
              <a:rPr lang="en-US" sz="1400" dirty="0"/>
              <a:t> Jinnai, Akihiro </a:t>
            </a:r>
            <a:r>
              <a:rPr lang="en-US" sz="1400" dirty="0" err="1"/>
              <a:t>Kishimoto</a:t>
            </a:r>
            <a:r>
              <a:rPr lang="en-US" sz="1400" dirty="0"/>
              <a:t>. August 18, 2017.</a:t>
            </a:r>
          </a:p>
        </p:txBody>
      </p:sp>
    </p:spTree>
    <p:extLst>
      <p:ext uri="{BB962C8B-B14F-4D97-AF65-F5344CB8AC3E}">
        <p14:creationId xmlns:p14="http://schemas.microsoft.com/office/powerpoint/2010/main" val="1407534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Decentralized a* hash methods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55B4F3F7-902F-5B65-3F44-ED256DBDF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259" y="1473370"/>
                <a:ext cx="7312741" cy="538463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Pros:</a:t>
                </a:r>
              </a:p>
              <a:p>
                <a:pPr lvl="1"/>
                <a:r>
                  <a:rPr lang="en-US" sz="1600" dirty="0"/>
                  <a:t>Simple.</a:t>
                </a:r>
              </a:p>
              <a:p>
                <a:pPr lvl="1"/>
                <a:r>
                  <a:rPr lang="en-US" sz="1600" dirty="0"/>
                  <a:t>Doesn’t need to fill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vector.</a:t>
                </a:r>
              </a:p>
              <a:p>
                <a:pPr marL="0" indent="0">
                  <a:buNone/>
                </a:pPr>
                <a:r>
                  <a:rPr lang="en-US" sz="2000" dirty="0"/>
                  <a:t>Cons:</a:t>
                </a:r>
              </a:p>
              <a:p>
                <a:pPr lvl="1"/>
                <a:r>
                  <a:rPr lang="en-US" sz="1600" dirty="0"/>
                  <a:t>Highly relies on a good hash function to 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(not trivial).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Pros:</a:t>
                </a:r>
              </a:p>
              <a:p>
                <a:pPr lvl="1"/>
                <a:r>
                  <a:rPr lang="en-US" sz="1600" dirty="0"/>
                  <a:t>Almost perfect work balance distribution.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Cons:</a:t>
                </a:r>
              </a:p>
              <a:p>
                <a:pPr lvl="1"/>
                <a:r>
                  <a:rPr lang="en-US" sz="1600" dirty="0"/>
                  <a:t>Non-negligible overhead due to thread communication.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Pros:</a:t>
                </a:r>
              </a:p>
              <a:p>
                <a:pPr lvl="1"/>
                <a:r>
                  <a:rPr lang="en-US" sz="1600" dirty="0"/>
                  <a:t>Uses a projection function to reduce thread communication overhead.</a:t>
                </a:r>
              </a:p>
              <a:p>
                <a:pPr lvl="1"/>
                <a:r>
                  <a:rPr lang="en-US" sz="1600" dirty="0"/>
                  <a:t>Still almost perfect work balance distribution.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55B4F3F7-902F-5B65-3F44-ED256DBDF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59" y="1473370"/>
                <a:ext cx="7312741" cy="5384630"/>
              </a:xfrm>
              <a:prstGeom prst="rect">
                <a:avLst/>
              </a:prstGeom>
              <a:blipFill>
                <a:blip r:embed="rId2"/>
                <a:stretch>
                  <a:fillRect l="-833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F60199-E039-26F9-1F96-BBFB5680B41F}"/>
              </a:ext>
            </a:extLst>
          </p:cNvPr>
          <p:cNvSpPr txBox="1">
            <a:spLocks/>
          </p:cNvSpPr>
          <p:nvPr/>
        </p:nvSpPr>
        <p:spPr>
          <a:xfrm>
            <a:off x="838202" y="1473370"/>
            <a:ext cx="4041058" cy="48829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Multiplicative Hash (MDHA*)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Zobrist Hash (ZHDA*)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000" dirty="0"/>
              <a:t>Abstract Zobrist Hash (AZHDA*)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AD0BB9-79E0-F518-AEA5-59DB493772AD}"/>
              </a:ext>
            </a:extLst>
          </p:cNvPr>
          <p:cNvCxnSpPr>
            <a:cxnSpLocks/>
          </p:cNvCxnSpPr>
          <p:nvPr/>
        </p:nvCxnSpPr>
        <p:spPr>
          <a:xfrm>
            <a:off x="838200" y="1322210"/>
            <a:ext cx="10655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68728B-733E-AFA3-4435-867B7257B7AA}"/>
              </a:ext>
            </a:extLst>
          </p:cNvPr>
          <p:cNvCxnSpPr>
            <a:cxnSpLocks/>
          </p:cNvCxnSpPr>
          <p:nvPr/>
        </p:nvCxnSpPr>
        <p:spPr>
          <a:xfrm>
            <a:off x="838200" y="3429000"/>
            <a:ext cx="10655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9D3894-4227-4364-805C-E294E1115C94}"/>
              </a:ext>
            </a:extLst>
          </p:cNvPr>
          <p:cNvCxnSpPr>
            <a:cxnSpLocks/>
          </p:cNvCxnSpPr>
          <p:nvPr/>
        </p:nvCxnSpPr>
        <p:spPr>
          <a:xfrm>
            <a:off x="768145" y="5250197"/>
            <a:ext cx="10655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74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40707D-7E9D-BE41-4213-3BEC34C5B161}"/>
              </a:ext>
            </a:extLst>
          </p:cNvPr>
          <p:cNvSpPr/>
          <p:nvPr/>
        </p:nvSpPr>
        <p:spPr>
          <a:xfrm>
            <a:off x="838200" y="3028334"/>
            <a:ext cx="10515600" cy="33280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 err="1"/>
              <a:t>deCentralized</a:t>
            </a:r>
            <a:r>
              <a:rPr lang="en-US" dirty="0"/>
              <a:t> A* data structures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2"/>
            <a:ext cx="10515600" cy="17035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Data structures:</a:t>
            </a:r>
          </a:p>
          <a:p>
            <a:r>
              <a:rPr lang="en-US" sz="2000" dirty="0"/>
              <a:t>Same as Sequential A*.</a:t>
            </a:r>
          </a:p>
          <a:p>
            <a:r>
              <a:rPr lang="en-US" sz="2000" dirty="0"/>
              <a:t>Synchronization primitives to manage </a:t>
            </a:r>
            <a:r>
              <a:rPr lang="en-US" sz="2000" b="1" dirty="0"/>
              <a:t>best path information</a:t>
            </a:r>
            <a:r>
              <a:rPr lang="en-US" sz="2000" dirty="0"/>
              <a:t> (critical section).</a:t>
            </a:r>
          </a:p>
          <a:p>
            <a:r>
              <a:rPr lang="en-US" sz="2000" dirty="0"/>
              <a:t>Thread messages for </a:t>
            </a:r>
            <a:r>
              <a:rPr lang="en-US" sz="2000" b="1" dirty="0"/>
              <a:t>information exchange </a:t>
            </a:r>
            <a:r>
              <a:rPr lang="en-US" sz="2000" dirty="0"/>
              <a:t>and </a:t>
            </a:r>
            <a:r>
              <a:rPr lang="en-US" sz="2000" b="1" dirty="0"/>
              <a:t>path rebuild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E08CF-6EFC-DF7A-9EB3-62B5809B993C}"/>
              </a:ext>
            </a:extLst>
          </p:cNvPr>
          <p:cNvSpPr txBox="1"/>
          <p:nvPr/>
        </p:nvSpPr>
        <p:spPr>
          <a:xfrm>
            <a:off x="838200" y="3042196"/>
            <a:ext cx="10515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message exchanged between threads in multi-threaded Decentralized A* algorithm (the tuple contains node N, cost g(N) and parent(N))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msg_t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buffer of messages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msg_t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msg_buffer_t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parent request message (key-value are, respectively, the node of which it is requested to know the parent and the flag that represents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 a new parent request arrived or not) */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parent_request_t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parent reply message (key-value are, respectively, the requested parent node and the flag that represents if a new parent reply is available or not) */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parent_reply_t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4250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 err="1"/>
              <a:t>deCentralized</a:t>
            </a:r>
            <a:r>
              <a:rPr lang="en-US" dirty="0"/>
              <a:t> A* algorithm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600" cy="50413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Algorithm implementation:</a:t>
            </a:r>
          </a:p>
          <a:p>
            <a:r>
              <a:rPr lang="en-US" sz="2000" dirty="0"/>
              <a:t>Same idea of Sequential A*, but multi-thread.</a:t>
            </a:r>
          </a:p>
          <a:p>
            <a:r>
              <a:rPr lang="en-US" sz="2000" dirty="0"/>
              <a:t>Graph knowledge is distributed among all threads.</a:t>
            </a:r>
          </a:p>
          <a:p>
            <a:pPr lvl="1"/>
            <a:r>
              <a:rPr lang="en-US" sz="1600" dirty="0"/>
              <a:t>When a new node gets discovered, send it to its owner thread.</a:t>
            </a:r>
          </a:p>
          <a:p>
            <a:pPr lvl="1"/>
            <a:r>
              <a:rPr lang="en-US" sz="1600" dirty="0"/>
              <a:t>To rebuild the best path, it is needed the knowledge of multiple threads.</a:t>
            </a:r>
          </a:p>
          <a:p>
            <a:pPr lvl="2"/>
            <a:r>
              <a:rPr lang="en-US" sz="1600" dirty="0"/>
              <a:t>Parent requests.</a:t>
            </a:r>
          </a:p>
          <a:p>
            <a:r>
              <a:rPr lang="en-US" sz="2000" dirty="0"/>
              <a:t>Termination detection algorithm.</a:t>
            </a:r>
          </a:p>
          <a:p>
            <a:pPr lvl="1"/>
            <a:r>
              <a:rPr lang="en-US" sz="1600" dirty="0"/>
              <a:t>Vector counters algorithm </a:t>
            </a:r>
            <a:r>
              <a:rPr lang="en-US" sz="1600" baseline="30000" dirty="0"/>
              <a:t>[1]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Advantages given by an admissible and consistent heuristic are not valid for multi-thread A*.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A5B22-8F0A-7B34-80B7-1239917C5A0E}"/>
              </a:ext>
            </a:extLst>
          </p:cNvPr>
          <p:cNvSpPr txBox="1"/>
          <p:nvPr/>
        </p:nvSpPr>
        <p:spPr>
          <a:xfrm>
            <a:off x="838200" y="6048573"/>
            <a:ext cx="9983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[1] “Algorithms for distributed termination detection”. </a:t>
            </a:r>
            <a:r>
              <a:rPr lang="en-US" sz="1400" dirty="0" err="1"/>
              <a:t>Friedemann</a:t>
            </a:r>
            <a:r>
              <a:rPr lang="en-US" sz="1400" dirty="0"/>
              <a:t> </a:t>
            </a:r>
            <a:r>
              <a:rPr lang="en-US" sz="1400" dirty="0" err="1"/>
              <a:t>Mattern</a:t>
            </a:r>
            <a:r>
              <a:rPr lang="en-US" sz="1400" dirty="0"/>
              <a:t>. 1987.</a:t>
            </a:r>
          </a:p>
        </p:txBody>
      </p:sp>
    </p:spTree>
    <p:extLst>
      <p:ext uri="{BB962C8B-B14F-4D97-AF65-F5344CB8AC3E}">
        <p14:creationId xmlns:p14="http://schemas.microsoft.com/office/powerpoint/2010/main" val="13139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Graph data structures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7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 err="1"/>
              <a:t>deCentralized</a:t>
            </a:r>
            <a:r>
              <a:rPr lang="en-US" dirty="0"/>
              <a:t> A* algorithm (outline)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55B4F3F7-902F-5B65-3F44-ED256DBDF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14951"/>
                <a:ext cx="10515600" cy="530215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Fill up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random vector (potentially in parallel).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Check if current thread has nodes to be expanded or if its knowledge is needed from another thread to rebuild the best.</a:t>
                </a:r>
              </a:p>
              <a:p>
                <a:pPr lvl="1"/>
                <a:r>
                  <a:rPr lang="en-US" sz="1600" dirty="0"/>
                  <a:t>If yes, continue.</a:t>
                </a:r>
              </a:p>
              <a:p>
                <a:pPr lvl="1"/>
                <a:r>
                  <a:rPr lang="en-US" sz="1600" dirty="0"/>
                  <a:t>If no, the thread starts sleeping on a condition variable to save CPU computation.</a:t>
                </a:r>
              </a:p>
              <a:p>
                <a:pPr lvl="2"/>
                <a:r>
                  <a:rPr lang="en-US" sz="1600" dirty="0"/>
                  <a:t>It will be woken up again when needed.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Check if current thread has any message to be read containing information about new nodes to be expanded.</a:t>
                </a:r>
              </a:p>
              <a:p>
                <a:pPr lvl="1"/>
                <a:r>
                  <a:rPr lang="en-US" sz="1600" dirty="0"/>
                  <a:t>If yes, read all the messages and them to the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open</a:t>
                </a:r>
                <a:r>
                  <a:rPr lang="en-US" sz="1600" dirty="0"/>
                  <a:t> list if it is worth it.</a:t>
                </a:r>
              </a:p>
              <a:p>
                <a:pPr lvl="1"/>
                <a:r>
                  <a:rPr lang="en-US" sz="1600" dirty="0"/>
                  <a:t>If no, continue.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Expand the lowest cost node (if it is actually worth it).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Check if expanded node is </a:t>
                </a:r>
                <a:r>
                  <a:rPr lang="en-US" sz="20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stop</a:t>
                </a:r>
                <a:r>
                  <a:rPr lang="en-US" sz="2000" dirty="0"/>
                  <a:t> node.</a:t>
                </a:r>
              </a:p>
              <a:p>
                <a:pPr lvl="1"/>
                <a:r>
                  <a:rPr lang="en-US" sz="1600" dirty="0"/>
                  <a:t>If no, look at all the node’s neighbors and send them as messages to their owners.</a:t>
                </a:r>
              </a:p>
              <a:p>
                <a:pPr lvl="1"/>
                <a:r>
                  <a:rPr lang="en-US" sz="1600" dirty="0"/>
                  <a:t>If yes, start the path rebuild procedure.</a:t>
                </a:r>
              </a:p>
              <a:p>
                <a:pPr lvl="2"/>
                <a:r>
                  <a:rPr lang="en-US" sz="1600" dirty="0"/>
                  <a:t>Exchange a series of messages among threads in order to rebuild the path from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start</a:t>
                </a:r>
                <a:r>
                  <a:rPr lang="en-US" sz="1600" dirty="0"/>
                  <a:t> to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stop</a:t>
                </a:r>
                <a:r>
                  <a:rPr lang="en-US" sz="16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Loop through steps 2-5.</a:t>
                </a:r>
              </a:p>
            </p:txBody>
          </p:sp>
        </mc:Choice>
        <mc:Fallback xmlns="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55B4F3F7-902F-5B65-3F44-ED256DBDF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4951"/>
                <a:ext cx="10515600" cy="5302159"/>
              </a:xfrm>
              <a:prstGeom prst="rect">
                <a:avLst/>
              </a:prstGeom>
              <a:blipFill>
                <a:blip r:embed="rId2"/>
                <a:stretch>
                  <a:fillRect l="-638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47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 err="1"/>
              <a:t>deCentralized</a:t>
            </a:r>
            <a:r>
              <a:rPr lang="en-US" dirty="0"/>
              <a:t> A* termination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600" cy="50413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Each thread manages:</a:t>
            </a:r>
          </a:p>
          <a:p>
            <a:r>
              <a:rPr lang="en-US" sz="2000" dirty="0"/>
              <a:t>A local counter vector containing counters of messages sent/received to/by other threads.</a:t>
            </a:r>
          </a:p>
          <a:p>
            <a:r>
              <a:rPr lang="en-US" sz="2000" dirty="0"/>
              <a:t>An additional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acc_msg_counter</a:t>
            </a:r>
            <a:r>
              <a:rPr lang="en-US" sz="2000" dirty="0"/>
              <a:t> vector that</a:t>
            </a:r>
          </a:p>
          <a:p>
            <a:pPr lvl="1"/>
            <a:r>
              <a:rPr lang="en-US" sz="1600" dirty="0"/>
              <a:t>Holds the overall count of every thread-local vector.</a:t>
            </a:r>
          </a:p>
          <a:p>
            <a:pPr lvl="1"/>
            <a:r>
              <a:rPr lang="en-US" sz="1600" dirty="0"/>
              <a:t>Goes from one thread to another in a circular way.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 thread receives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acc_msg_counter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2000" dirty="0"/>
              <a:t>Add the local counter vector to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acc_msg_counter</a:t>
            </a:r>
            <a:r>
              <a:rPr lang="en-US" sz="2000" dirty="0"/>
              <a:t>.</a:t>
            </a:r>
          </a:p>
          <a:p>
            <a:r>
              <a:rPr lang="en-US" sz="2000" dirty="0"/>
              <a:t>Send it to next thread.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acc_msg_counter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completes a cycle of all threads being full of 0s for the whole time then the A* can terminate, otherwise continue.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7121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A* performance comparison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69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A* performance – 1K nodes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79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05C54BC-35F0-D7D2-992E-62835685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54320"/>
            <a:ext cx="10515599" cy="41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90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A* performance – 10K nodes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79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735F410-3DEC-6F38-8660-134C340C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54320"/>
            <a:ext cx="10515598" cy="41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01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A* performance – 100K nodes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79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32B05EF-1F15-5CCE-704F-2BF79CD0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54320"/>
            <a:ext cx="10515598" cy="41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8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A* performance – 1m nodes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79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93CD55A-6CB3-34DC-3602-4E3D4FEB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54320"/>
            <a:ext cx="10515598" cy="41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5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A* performance – 5m nodes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79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009B124-8F4E-4EC7-CFA6-91B211A0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54320"/>
            <a:ext cx="10515598" cy="41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5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A* performance conclusions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79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74F03-DECA-CECC-507A-198404F61619}"/>
              </a:ext>
            </a:extLst>
          </p:cNvPr>
          <p:cNvSpPr txBox="1"/>
          <p:nvPr/>
        </p:nvSpPr>
        <p:spPr>
          <a:xfrm>
            <a:off x="838198" y="1314949"/>
            <a:ext cx="1051559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Elapsed time: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Sequential A*</a:t>
            </a:r>
            <a:r>
              <a:rPr lang="en-US" dirty="0"/>
              <a:t> performs </a:t>
            </a:r>
            <a:r>
              <a:rPr lang="en-US" b="1" dirty="0"/>
              <a:t>better</a:t>
            </a:r>
            <a:r>
              <a:rPr lang="en-US" dirty="0"/>
              <a:t> than Centralized and Decentralized A* in </a:t>
            </a:r>
            <a:r>
              <a:rPr lang="en-US" b="1" dirty="0"/>
              <a:t>single thread</a:t>
            </a:r>
            <a:r>
              <a:rPr lang="en-US" dirty="0"/>
              <a:t> mode.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With small</a:t>
            </a:r>
            <a:r>
              <a:rPr lang="en-US" sz="1600" b="1" dirty="0"/>
              <a:t> </a:t>
            </a:r>
            <a:r>
              <a:rPr lang="en-US" sz="1600" dirty="0"/>
              <a:t>graphs, Centralized and Decentralized A* have too much overhead.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Decentralized A* scales very well</a:t>
            </a:r>
            <a:r>
              <a:rPr lang="en-US" dirty="0"/>
              <a:t> with the number of threads.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AZHDA*</a:t>
            </a:r>
            <a:r>
              <a:rPr lang="en-US" dirty="0"/>
              <a:t> has </a:t>
            </a:r>
            <a:r>
              <a:rPr lang="en-US" b="1" dirty="0"/>
              <a:t>better</a:t>
            </a:r>
            <a:r>
              <a:rPr lang="en-US" dirty="0"/>
              <a:t> performance than ZHDA* and MHDA*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The former combines the advantages of the two latter.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b="1" dirty="0"/>
              <a:t>platoon</a:t>
            </a:r>
            <a:r>
              <a:rPr lang="en-US" dirty="0"/>
              <a:t> at </a:t>
            </a:r>
            <a:r>
              <a:rPr lang="en-US" b="1" dirty="0"/>
              <a:t>8 threads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Tests have been conducted on an 8 core CPU.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Centralized A* scales bad</a:t>
            </a:r>
            <a:r>
              <a:rPr lang="en-US" dirty="0"/>
              <a:t> with the number of threads.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Access to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1600" dirty="0"/>
              <a:t> list is </a:t>
            </a:r>
            <a:r>
              <a:rPr lang="en-US" sz="1600" b="1" dirty="0"/>
              <a:t>bottleneck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Negligible with respect to expanding a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Memory usage: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small graphs</a:t>
            </a:r>
            <a:r>
              <a:rPr lang="en-US" dirty="0"/>
              <a:t>, more threads means </a:t>
            </a:r>
            <a:r>
              <a:rPr lang="en-US" b="1" dirty="0"/>
              <a:t>more memory</a:t>
            </a:r>
            <a:r>
              <a:rPr lang="en-US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Memory needed for actual A* is little.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Adding a new thread has a non-negligible impact.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big graphs</a:t>
            </a:r>
            <a:r>
              <a:rPr lang="en-US" dirty="0"/>
              <a:t>, more threads means </a:t>
            </a:r>
            <a:r>
              <a:rPr lang="en-US" b="1" dirty="0"/>
              <a:t>less memory</a:t>
            </a:r>
            <a:r>
              <a:rPr lang="en-US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Less execution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91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A* performance conclusions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79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74F03-DECA-CECC-507A-198404F61619}"/>
              </a:ext>
            </a:extLst>
          </p:cNvPr>
          <p:cNvSpPr txBox="1"/>
          <p:nvPr/>
        </p:nvSpPr>
        <p:spPr>
          <a:xfrm>
            <a:off x="1510479" y="2951946"/>
            <a:ext cx="917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Let’s try to compare the A* versions with a </a:t>
            </a:r>
            <a:r>
              <a:rPr lang="en-US" sz="2800" b="1" dirty="0"/>
              <a:t>1 millisecond delay</a:t>
            </a:r>
            <a:r>
              <a:rPr lang="en-US" sz="2800" dirty="0"/>
              <a:t> in every </a:t>
            </a:r>
            <a:r>
              <a:rPr lang="en-US" sz="2800" b="1" dirty="0"/>
              <a:t>node expansion</a:t>
            </a: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791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674329-E29A-778E-248F-38D4D5B3D16A}"/>
              </a:ext>
            </a:extLst>
          </p:cNvPr>
          <p:cNvSpPr/>
          <p:nvPr/>
        </p:nvSpPr>
        <p:spPr>
          <a:xfrm>
            <a:off x="838200" y="1590030"/>
            <a:ext cx="7772400" cy="45243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Graph node structure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C5174-8726-545D-7617-1903985BE09D}"/>
              </a:ext>
            </a:extLst>
          </p:cNvPr>
          <p:cNvSpPr txBox="1"/>
          <p:nvPr/>
        </p:nvSpPr>
        <p:spPr>
          <a:xfrm>
            <a:off x="838200" y="1690688"/>
            <a:ext cx="8944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of links (and corresponding weights) that connect a node with its neighbors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link_weight_umap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...</a:t>
            </a:r>
            <a:endParaRPr lang="en-US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/******************** Graph's nodes structure ********************/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 copy control features definition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 overloaded operators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 getters and setters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node's ID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// node's coordinate along x axis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// node's coordinate along y axis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link_weight_umap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// node's links to neighbor nodes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43EC25-F5DC-CFD3-CCAC-171C795BE8EB}"/>
              </a:ext>
            </a:extLst>
          </p:cNvPr>
          <p:cNvSpPr txBox="1">
            <a:spLocks/>
          </p:cNvSpPr>
          <p:nvPr/>
        </p:nvSpPr>
        <p:spPr>
          <a:xfrm>
            <a:off x="8941341" y="1566326"/>
            <a:ext cx="2883715" cy="49265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u="sng" dirty="0"/>
              <a:t>Highlighted implementation choices:</a:t>
            </a:r>
          </a:p>
          <a:p>
            <a:r>
              <a:rPr lang="en-US" sz="2000" dirty="0"/>
              <a:t>Copy-control features, overloaded operators and getters/setters for better interface to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2000" dirty="0"/>
              <a:t> objects.</a:t>
            </a:r>
          </a:p>
          <a:p>
            <a:r>
              <a:rPr lang="en-US" sz="2000" dirty="0"/>
              <a:t>Pointer to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link_weight_umap </a:t>
            </a:r>
            <a:r>
              <a:rPr lang="en-US" sz="2000" dirty="0"/>
              <a:t>to have constant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2000" dirty="0"/>
              <a:t> size.</a:t>
            </a:r>
          </a:p>
          <a:p>
            <a:r>
              <a:rPr lang="en-US" sz="2000" dirty="0"/>
              <a:t>Links-weights hash map for constant random-access complexity.</a:t>
            </a:r>
          </a:p>
        </p:txBody>
      </p:sp>
    </p:spTree>
    <p:extLst>
      <p:ext uri="{BB962C8B-B14F-4D97-AF65-F5344CB8AC3E}">
        <p14:creationId xmlns:p14="http://schemas.microsoft.com/office/powerpoint/2010/main" val="416264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A* performance conclusions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579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1BC98DD-29C6-45D3-32D4-D211F4A9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14950"/>
            <a:ext cx="10515598" cy="394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88D52-C4F2-0B96-7D74-399054133DD0}"/>
              </a:ext>
            </a:extLst>
          </p:cNvPr>
          <p:cNvSpPr txBox="1"/>
          <p:nvPr/>
        </p:nvSpPr>
        <p:spPr>
          <a:xfrm>
            <a:off x="1510478" y="5609643"/>
            <a:ext cx="917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more bottleneck of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000" dirty="0"/>
              <a:t> list access for Centralized A*</a:t>
            </a:r>
          </a:p>
        </p:txBody>
      </p:sp>
    </p:spTree>
    <p:extLst>
      <p:ext uri="{BB962C8B-B14F-4D97-AF65-F5344CB8AC3E}">
        <p14:creationId xmlns:p14="http://schemas.microsoft.com/office/powerpoint/2010/main" val="315579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674329-E29A-778E-248F-38D4D5B3D16A}"/>
              </a:ext>
            </a:extLst>
          </p:cNvPr>
          <p:cNvSpPr/>
          <p:nvPr/>
        </p:nvSpPr>
        <p:spPr>
          <a:xfrm>
            <a:off x="838200" y="1621837"/>
            <a:ext cx="7772400" cy="2779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Graph path structure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C5174-8726-545D-7617-1903985BE09D}"/>
              </a:ext>
            </a:extLst>
          </p:cNvPr>
          <p:cNvSpPr txBox="1"/>
          <p:nvPr/>
        </p:nvSpPr>
        <p:spPr>
          <a:xfrm>
            <a:off x="838200" y="1635176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of nodes in a graph's path (the order in which the nodes must be traversed is given by the key of the hash map)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path_umap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...</a:t>
            </a:r>
            <a:endParaRPr lang="en-US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/******************** Path (i.e. sequence of nodes) of the graph ********************/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graph_path_s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path_umap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path_ptr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path itself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path_num_nodes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// number of nodes contained in the path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path_cost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// path's overall cost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graph_path_t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43EC25-F5DC-CFD3-CCAC-171C795BE8EB}"/>
              </a:ext>
            </a:extLst>
          </p:cNvPr>
          <p:cNvSpPr txBox="1">
            <a:spLocks/>
          </p:cNvSpPr>
          <p:nvPr/>
        </p:nvSpPr>
        <p:spPr>
          <a:xfrm>
            <a:off x="8941341" y="1566326"/>
            <a:ext cx="2743201" cy="49265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u="sng" dirty="0"/>
              <a:t>Highlighted implementation choices:</a:t>
            </a:r>
          </a:p>
          <a:p>
            <a:r>
              <a:rPr lang="en-US" sz="2000" dirty="0"/>
              <a:t>Atomic path’s overall cost to guarantee mutual exclusion without any mutex.</a:t>
            </a:r>
          </a:p>
          <a:p>
            <a:r>
              <a:rPr lang="en-US" sz="2000" dirty="0"/>
              <a:t>Pointer to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path_umap</a:t>
            </a:r>
            <a:r>
              <a:rPr lang="en-US" sz="2000" i="1" dirty="0"/>
              <a:t> </a:t>
            </a:r>
            <a:r>
              <a:rPr lang="en-US" sz="2000" dirty="0"/>
              <a:t>to have constant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graph_path_t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size.</a:t>
            </a:r>
          </a:p>
          <a:p>
            <a:r>
              <a:rPr lang="en-US" sz="2000" dirty="0"/>
              <a:t>Path nodes sequence hash map for constant random-access complexity.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4675231"/>
            <a:ext cx="7772400" cy="13742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It will store the information of best path found by A* (concurrently modified by running threads, so we consider it as a critical section).</a:t>
            </a:r>
          </a:p>
        </p:txBody>
      </p:sp>
    </p:spTree>
    <p:extLst>
      <p:ext uri="{BB962C8B-B14F-4D97-AF65-F5344CB8AC3E}">
        <p14:creationId xmlns:p14="http://schemas.microsoft.com/office/powerpoint/2010/main" val="328870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Graph algorithms</a:t>
            </a:r>
            <a:br>
              <a:rPr lang="en-US" sz="4000" dirty="0"/>
            </a:br>
            <a:r>
              <a:rPr lang="en-US" sz="4000" dirty="0"/>
              <a:t>design and implementation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2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Graph generation and storage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0"/>
            <a:ext cx="10515599" cy="50209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First accomplished task was the implementation of functions for:</a:t>
            </a:r>
          </a:p>
          <a:p>
            <a:r>
              <a:rPr lang="en-US" sz="2000" dirty="0"/>
              <a:t>Generating of a random graph (with given number of nodes).</a:t>
            </a:r>
          </a:p>
          <a:p>
            <a:r>
              <a:rPr lang="en-US" sz="2000" dirty="0"/>
              <a:t>Storing of the generated graph in long-term memory.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i="1" u="sng" dirty="0"/>
              <a:t>Highlighted implementation choices:</a:t>
            </a:r>
          </a:p>
          <a:p>
            <a:r>
              <a:rPr lang="en-US" sz="2000" dirty="0"/>
              <a:t>Graphs up to millions of nodes, so we implemented both single and multi-thread algorithms.</a:t>
            </a:r>
          </a:p>
          <a:p>
            <a:r>
              <a:rPr lang="en-US" sz="2000" dirty="0"/>
              <a:t>C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pthread_mutext</a:t>
            </a:r>
            <a:r>
              <a:rPr lang="en-US" sz="2000" dirty="0"/>
              <a:t> and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sem_t</a:t>
            </a:r>
            <a:r>
              <a:rPr lang="en-US" sz="2000" dirty="0"/>
              <a:t> and C++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std::mutex</a:t>
            </a:r>
            <a:r>
              <a:rPr lang="en-US" sz="2000" dirty="0"/>
              <a:t> used for synchronization (e.g. access mutually exclusive critical sections, implementation of thread barriers).</a:t>
            </a:r>
          </a:p>
          <a:p>
            <a:r>
              <a:rPr lang="en-US" sz="2000" dirty="0"/>
              <a:t>Graph divided in partitions for efficient multi-thread graph generation and storage.</a:t>
            </a:r>
          </a:p>
          <a:p>
            <a:pPr lvl="1"/>
            <a:r>
              <a:rPr lang="en-US" sz="1600" dirty="0"/>
              <a:t>Managed by C++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std::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atomic_flag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test_and_set</a:t>
            </a:r>
            <a:r>
              <a:rPr lang="en-US" sz="1600" dirty="0"/>
              <a:t> (&lt;&lt;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std::mutex::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try_lock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/>
              <a:t>method is allowed to fail spuriously&gt;&gt;</a:t>
            </a:r>
            <a:r>
              <a:rPr lang="en-US" sz="1600" baseline="30000" dirty="0"/>
              <a:t>[1]</a:t>
            </a:r>
            <a:r>
              <a:rPr lang="en-US" sz="1600" dirty="0"/>
              <a:t>).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400" dirty="0"/>
              <a:t>[1] </a:t>
            </a:r>
            <a:r>
              <a:rPr lang="en-US" sz="1400" b="0" i="0" u="none" strike="noStrike" dirty="0">
                <a:effectLst/>
                <a:hlinkClick r:id="rId2"/>
              </a:rPr>
              <a:t>https://en.cppreference.com/w/cpp/thread/mutex/try_lock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36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Nodes generation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B4F3F7-902F-5B65-3F44-ED256DBDF3E1}"/>
              </a:ext>
            </a:extLst>
          </p:cNvPr>
          <p:cNvSpPr txBox="1">
            <a:spLocks/>
          </p:cNvSpPr>
          <p:nvPr/>
        </p:nvSpPr>
        <p:spPr>
          <a:xfrm>
            <a:off x="838200" y="1314951"/>
            <a:ext cx="10515599" cy="40560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graph gets divided as a 2D squared grid, where is grid cell is a graph partition.</a:t>
            </a:r>
          </a:p>
          <a:p>
            <a:r>
              <a:rPr lang="en-US" sz="2000" dirty="0"/>
              <a:t>Each graph partition gets filled up of nodes by the first thread that locks it (critical section).</a:t>
            </a:r>
          </a:p>
          <a:p>
            <a:r>
              <a:rPr lang="en-US" sz="2000" dirty="0"/>
              <a:t>Each node has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x-y</a:t>
            </a:r>
            <a:r>
              <a:rPr lang="en-US" sz="2000" dirty="0"/>
              <a:t> coordinates generated randomly within its partition coordinates bound.</a:t>
            </a:r>
          </a:p>
          <a:p>
            <a:endParaRPr lang="en-US" sz="1050" dirty="0"/>
          </a:p>
          <a:p>
            <a:pPr marL="0" indent="0">
              <a:buNone/>
            </a:pPr>
            <a:r>
              <a:rPr lang="en-US" sz="2000" i="1" u="sng" dirty="0"/>
              <a:t>Highlighted implementation choices:</a:t>
            </a:r>
          </a:p>
          <a:p>
            <a:r>
              <a:rPr lang="en-US" sz="2000" dirty="0"/>
              <a:t>The number of graph partitions is quite larger than the number of threads.</a:t>
            </a:r>
          </a:p>
          <a:p>
            <a:pPr lvl="1"/>
            <a:r>
              <a:rPr lang="en-US" sz="1600" dirty="0"/>
              <a:t>Fastest threads can fill up more partitions.</a:t>
            </a:r>
          </a:p>
          <a:p>
            <a:pPr lvl="1"/>
            <a:r>
              <a:rPr lang="en-US" sz="1600" dirty="0"/>
              <a:t>Avoid bottleneck of slowest thread.</a:t>
            </a:r>
          </a:p>
          <a:p>
            <a:r>
              <a:rPr lang="en-US" sz="2000" dirty="0"/>
              <a:t>Each partition needs to be visited only once.</a:t>
            </a:r>
          </a:p>
          <a:p>
            <a:pPr lvl="1"/>
            <a:r>
              <a:rPr lang="en-US" sz="1600" dirty="0"/>
              <a:t>C++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std::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atomic_flag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test_and_set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/>
              <a:t>was used to avoid useless thread waits.</a:t>
            </a:r>
          </a:p>
        </p:txBody>
      </p:sp>
    </p:spTree>
    <p:extLst>
      <p:ext uri="{BB962C8B-B14F-4D97-AF65-F5344CB8AC3E}">
        <p14:creationId xmlns:p14="http://schemas.microsoft.com/office/powerpoint/2010/main" val="222379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9824"/>
          </a:xfrm>
        </p:spPr>
        <p:txBody>
          <a:bodyPr/>
          <a:lstStyle/>
          <a:p>
            <a:r>
              <a:rPr lang="en-US" dirty="0"/>
              <a:t>links generation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55B4F3F7-902F-5B65-3F44-ED256DBDF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14952"/>
                <a:ext cx="10515599" cy="473362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Links are generated between nodes belonging to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the same partition.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to adjacent partitions.</a:t>
                </a:r>
              </a:p>
              <a:p>
                <a:pPr marL="457200" lvl="1" indent="0">
                  <a:buNone/>
                </a:pPr>
                <a:endParaRPr lang="en-US" sz="1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number of links both starting and ending in a partition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000" dirty="0"/>
                  <a:t> is</a:t>
                </a:r>
              </a:p>
              <a:p>
                <a:pPr lvl="1"/>
                <a:r>
                  <a:rPr lang="en-US" sz="1600" dirty="0"/>
                  <a:t>Random.</a:t>
                </a:r>
              </a:p>
              <a:p>
                <a:pPr lvl="1"/>
                <a:r>
                  <a:rPr lang="en-US" sz="1600" dirty="0"/>
                  <a:t>Proportional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1600" dirty="0"/>
                  <a:t> </a:t>
                </a:r>
                <a:r>
                  <a:rPr lang="en-US" sz="1600" baseline="30000" dirty="0"/>
                  <a:t>[1]</a:t>
                </a:r>
                <a:r>
                  <a:rPr lang="en-US" sz="16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number of links from partition A to B (adjacent partitions) is</a:t>
                </a:r>
              </a:p>
              <a:p>
                <a:pPr lvl="1"/>
                <a:r>
                  <a:rPr lang="en-US" sz="1600" dirty="0"/>
                  <a:t>Deterministic</a:t>
                </a:r>
              </a:p>
              <a:p>
                <a:pPr lvl="1"/>
                <a:r>
                  <a:rPr lang="en-US" sz="1600" dirty="0"/>
                  <a:t>Proportional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dirty="0"/>
                  <a:t> </a:t>
                </a:r>
                <a:r>
                  <a:rPr lang="en-US" sz="1600" baseline="30000" dirty="0"/>
                  <a:t>[1]</a:t>
                </a:r>
                <a:r>
                  <a:rPr lang="en-US" sz="1600" dirty="0"/>
                  <a:t>.</a:t>
                </a:r>
              </a:p>
              <a:p>
                <a:endParaRPr lang="en-US" sz="1050" dirty="0"/>
              </a:p>
              <a:p>
                <a:pPr marL="0" indent="0">
                  <a:buNone/>
                </a:pPr>
                <a:r>
                  <a:rPr lang="en-US" sz="2000" i="1" u="sng" dirty="0"/>
                  <a:t>Highlighted implementation choices:</a:t>
                </a:r>
              </a:p>
              <a:p>
                <a:r>
                  <a:rPr lang="en-US" sz="2000" dirty="0"/>
                  <a:t>Each node has at least one incoming and one outcoming link</a:t>
                </a:r>
              </a:p>
              <a:p>
                <a:pPr lvl="1"/>
                <a:r>
                  <a:rPr lang="en-US" sz="1600" dirty="0"/>
                  <a:t>Graph guaranteed to be strongly connected (there’s always a feasible path between any nodes pair).</a:t>
                </a:r>
              </a:p>
            </p:txBody>
          </p:sp>
        </mc:Choice>
        <mc:Fallback xmlns="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55B4F3F7-902F-5B65-3F44-ED256DBDF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4952"/>
                <a:ext cx="10515599" cy="4733622"/>
              </a:xfrm>
              <a:prstGeom prst="rect">
                <a:avLst/>
              </a:prstGeom>
              <a:blipFill>
                <a:blip r:embed="rId2"/>
                <a:stretch>
                  <a:fillRect l="-638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4137B-38C8-9CDC-DA23-41CFCF732FEA}"/>
                  </a:ext>
                </a:extLst>
              </p:cNvPr>
              <p:cNvSpPr txBox="1"/>
              <p:nvPr/>
            </p:nvSpPr>
            <p:spPr>
              <a:xfrm>
                <a:off x="838200" y="6048573"/>
                <a:ext cx="99836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[1]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400" dirty="0"/>
                  <a:t> are the number of nodes belonging to partition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1400" dirty="0"/>
                  <a:t> and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1400" dirty="0"/>
                  <a:t>, respectively.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4137B-38C8-9CDC-DA23-41CFCF732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48573"/>
                <a:ext cx="9983680" cy="307777"/>
              </a:xfrm>
              <a:prstGeom prst="rect">
                <a:avLst/>
              </a:prstGeom>
              <a:blipFill>
                <a:blip r:embed="rId3"/>
                <a:stretch>
                  <a:fillRect l="-183" t="-588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27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71af3243-3dd4-4a8d-8c0d-dd76da1f02a5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{52C1C72C-9654-41EA-8FFD-A6F83B70DD9F}tf67328976_win32</Template>
  <TotalTime>569</TotalTime>
  <Words>3214</Words>
  <Application>Microsoft Office PowerPoint</Application>
  <PresentationFormat>Widescreen</PresentationFormat>
  <Paragraphs>385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Consolas</vt:lpstr>
      <vt:lpstr>Tenorite</vt:lpstr>
      <vt:lpstr>Office Theme</vt:lpstr>
      <vt:lpstr>A* algorithm</vt:lpstr>
      <vt:lpstr>Project outline</vt:lpstr>
      <vt:lpstr>Graph data structures</vt:lpstr>
      <vt:lpstr>Graph node structure</vt:lpstr>
      <vt:lpstr>Graph path structure</vt:lpstr>
      <vt:lpstr>Graph algorithms design and implementation</vt:lpstr>
      <vt:lpstr>Graph generation and storage</vt:lpstr>
      <vt:lpstr>Nodes generation</vt:lpstr>
      <vt:lpstr>links generation</vt:lpstr>
      <vt:lpstr>Graph storage in long-term memory</vt:lpstr>
      <vt:lpstr>Graph storage in long-term memory</vt:lpstr>
      <vt:lpstr>Graph generation and storage performance</vt:lpstr>
      <vt:lpstr>Graph generation and storage performance</vt:lpstr>
      <vt:lpstr>Graph loading from long-term memory</vt:lpstr>
      <vt:lpstr>Graph loading performance</vt:lpstr>
      <vt:lpstr>Graph loading performance</vt:lpstr>
      <vt:lpstr>Graph generation, storage and loading observations</vt:lpstr>
      <vt:lpstr>A* algorithms design and implementation</vt:lpstr>
      <vt:lpstr>A* algorithm versions</vt:lpstr>
      <vt:lpstr>Sequential A* data structures</vt:lpstr>
      <vt:lpstr>Sequential A* data structures</vt:lpstr>
      <vt:lpstr>Sequential A* algorithm (outline)</vt:lpstr>
      <vt:lpstr>Centralized A*</vt:lpstr>
      <vt:lpstr>Centralized A* termination detection</vt:lpstr>
      <vt:lpstr>Decentralized a*</vt:lpstr>
      <vt:lpstr>Decentralized a* hash methods</vt:lpstr>
      <vt:lpstr>Decentralized a* hash methods</vt:lpstr>
      <vt:lpstr>deCentralized A* data structures</vt:lpstr>
      <vt:lpstr>deCentralized A* algorithm</vt:lpstr>
      <vt:lpstr>deCentralized A* algorithm (outline)</vt:lpstr>
      <vt:lpstr>deCentralized A* termination detection</vt:lpstr>
      <vt:lpstr>A* performance comparison</vt:lpstr>
      <vt:lpstr>A* performance – 1K nodes</vt:lpstr>
      <vt:lpstr>A* performance – 10K nodes</vt:lpstr>
      <vt:lpstr>A* performance – 100K nodes</vt:lpstr>
      <vt:lpstr>A* performance – 1m nodes</vt:lpstr>
      <vt:lpstr>A* performance – 5m nodes</vt:lpstr>
      <vt:lpstr>A* performance conclusions</vt:lpstr>
      <vt:lpstr>A* performance conclusions</vt:lpstr>
      <vt:lpstr>A* performance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algorithm</dc:title>
  <dc:creator>Francesco Paoli Leonardi</dc:creator>
  <cp:lastModifiedBy>Francesco Paoli Leonardi</cp:lastModifiedBy>
  <cp:revision>21</cp:revision>
  <dcterms:created xsi:type="dcterms:W3CDTF">2022-12-22T10:28:15Z</dcterms:created>
  <dcterms:modified xsi:type="dcterms:W3CDTF">2023-01-13T06:57:25Z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