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83" r:id="rId9"/>
    <p:sldId id="277" r:id="rId10"/>
    <p:sldId id="278" r:id="rId11"/>
    <p:sldId id="284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>
              <a:latin typeface="Palatino Linotype" panose="02040502050505030304" pitchFamily="18" charset="0"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98B697-36BD-4DE3-9E7E-A700F8F0D89C}" type="datetime1">
              <a:rPr lang="it-IT" smtClean="0">
                <a:latin typeface="Palatino Linotype" panose="02040502050505030304" pitchFamily="18" charset="0"/>
              </a:rPr>
              <a:t>26/08/2020</a:t>
            </a:fld>
            <a:endParaRPr lang="it-IT">
              <a:latin typeface="Palatino Linotype" panose="02040502050505030304" pitchFamily="18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>
              <a:latin typeface="Palatino Linotype" panose="02040502050505030304" pitchFamily="18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it-IT" smtClean="0">
                <a:latin typeface="Palatino Linotype" panose="02040502050505030304" pitchFamily="18" charset="0"/>
              </a:rPr>
              <a:t>‹#›</a:t>
            </a:fld>
            <a:endParaRPr lang="it-IT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7654D300-A911-41A9-B3D0-47331545001B}" type="datetime1">
              <a:rPr lang="it-IT" noProof="0" smtClean="0"/>
              <a:t>26/08/2020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it-IT" noProof="0" smtClean="0"/>
              <a:pPr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90989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83214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83214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9068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1973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14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46920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15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1295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54931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32124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14475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1895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084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76438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76438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5347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B56E6F33-5976-4E78-9DA3-1017E60E886C}" type="datetime1">
              <a:rPr lang="it-IT" smtClean="0"/>
              <a:t>26/08/2020</a:t>
            </a:fld>
            <a:endParaRPr lang="it-IT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CB78BE6-DE93-453B-A5F4-9D68971ED957}" type="datetime1">
              <a:rPr lang="it-IT" smtClean="0"/>
              <a:t>26/08/2020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279C194-C1E6-465E-B6F8-BF0555C64FDB}" type="datetime1">
              <a:rPr lang="it-IT" smtClean="0"/>
              <a:t>26/08/2020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47BFC92-C367-4F04-81CA-7FBB6A6AD0B3}" type="datetime1">
              <a:rPr lang="it-IT" smtClean="0"/>
              <a:t>26/08/2020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>
              <a:latin typeface="Palatino Linotype" panose="02040502050505030304" pitchFamily="18" charset="0"/>
            </a:endParaRPr>
          </a:p>
        </p:txBody>
      </p:sp>
      <p:sp>
        <p:nvSpPr>
          <p:cNvPr id="8" name="Ovale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>
              <a:latin typeface="Palatino Linotype" panose="02040502050505030304" pitchFamily="18" charset="0"/>
            </a:endParaRPr>
          </a:p>
        </p:txBody>
      </p:sp>
      <p:sp>
        <p:nvSpPr>
          <p:cNvPr id="9" name="Ovale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>
              <a:latin typeface="Palatino Linotype" panose="02040502050505030304" pitchFamily="18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89D1744-F39E-4CEC-B353-589D6515BA54}" type="datetime1">
              <a:rPr lang="it-IT" smtClean="0"/>
              <a:t>26/08/2020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Palatino Linotype" panose="02040502050505030304" pitchFamily="18" charset="0"/>
              </a:defRPr>
            </a:lvl1pPr>
            <a:lvl2pPr>
              <a:defRPr sz="16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26458EC-FC97-4076-AB62-767DEDB3794D}" type="datetime1">
              <a:rPr lang="it-IT" smtClean="0"/>
              <a:t>26/08/2020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  <a:endParaRPr lang="it-IT" dirty="0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  <a:endParaRPr lang="it-IT" dirty="0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42D467E-730D-42BD-B148-04D512D8394F}" type="datetime1">
              <a:rPr lang="it-IT" smtClean="0"/>
              <a:t>26/08/2020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4E870CB-72CB-428C-B36C-8F0B953B9B11}" type="datetime1">
              <a:rPr lang="it-IT" smtClean="0"/>
              <a:t>26/08/2020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1067033-5EE3-4F10-A83F-143883D4FD9A}" type="datetime1">
              <a:rPr lang="it-IT" smtClean="0"/>
              <a:t>26/08/2020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Palatino Linotype" panose="02040502050505030304" pitchFamily="18" charset="0"/>
              </a:defRPr>
            </a:lvl1pPr>
            <a:lvl2pPr>
              <a:defRPr sz="2800">
                <a:latin typeface="Palatino Linotype" panose="02040502050505030304" pitchFamily="18" charset="0"/>
              </a:defRPr>
            </a:lvl2pPr>
            <a:lvl3pPr>
              <a:defRPr sz="24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5F60798-5AD7-4215-B795-0DD59D94C561}" type="datetime1">
              <a:rPr lang="it-IT" smtClean="0"/>
              <a:t>26/08/2020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629B72F-6038-46CC-9C05-6ABB22F2D552}" type="datetime1">
              <a:rPr lang="it-IT" smtClean="0"/>
              <a:t>26/08/2020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it-IT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Ovale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EFC4EE1A-D2A5-4653-BD41-A5701AD1B359}" type="datetime1">
              <a:rPr lang="it-IT" smtClean="0"/>
              <a:t>26/08/2020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it-IT" sz="2400" dirty="0"/>
              <a:t>Francesco </a:t>
            </a:r>
            <a:r>
              <a:rPr lang="it-IT" sz="2400" dirty="0" err="1"/>
              <a:t>Pezone</a:t>
            </a:r>
            <a:r>
              <a:rPr lang="it-IT" sz="2400" dirty="0"/>
              <a:t> 1913202</a:t>
            </a:r>
          </a:p>
          <a:p>
            <a:r>
              <a:rPr lang="it-IT" sz="2400" dirty="0"/>
              <a:t>Alessio Sampieri 1765522</a:t>
            </a:r>
          </a:p>
          <a:p>
            <a:r>
              <a:rPr lang="it-IT" sz="2400" dirty="0"/>
              <a:t>Lucia Testa 1764018</a:t>
            </a:r>
            <a:endParaRPr lang="en-GB" sz="2400" dirty="0"/>
          </a:p>
          <a:p>
            <a:pPr rtl="0"/>
            <a:endParaRPr lang="it-IT" dirty="0">
              <a:latin typeface="Palatino Linotype" panose="02040502050505030304" pitchFamily="18" charset="0"/>
            </a:endParaRP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F7E991E5-3DD0-4297-B1B6-288FF03B8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116150"/>
            <a:ext cx="10363200" cy="1139300"/>
          </a:xfrm>
        </p:spPr>
        <p:txBody>
          <a:bodyPr/>
          <a:lstStyle/>
          <a:p>
            <a:r>
              <a:rPr lang="it-IT" sz="1600" dirty="0" err="1"/>
              <a:t>Academic</a:t>
            </a:r>
            <a:r>
              <a:rPr lang="it-IT" sz="1600" dirty="0"/>
              <a:t> year 2019/2020</a:t>
            </a:r>
            <a:br>
              <a:rPr lang="it-IT" sz="1600" dirty="0"/>
            </a:br>
            <a:r>
              <a:rPr lang="it-IT" sz="1600" dirty="0"/>
              <a:t>University ‘La Sapienza’, Rome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24FBEA7-CD75-4D60-89F7-484173B19A9C}"/>
              </a:ext>
            </a:extLst>
          </p:cNvPr>
          <p:cNvSpPr/>
          <p:nvPr/>
        </p:nvSpPr>
        <p:spPr>
          <a:xfrm>
            <a:off x="2912938" y="2265285"/>
            <a:ext cx="6366122" cy="16778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>
                <a:solidFill>
                  <a:schemeClr val="tx2">
                    <a:lumMod val="75000"/>
                  </a:schemeClr>
                </a:solidFill>
              </a:rPr>
              <a:t>NBD LABWORK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14400"/>
          </a:xfrm>
        </p:spPr>
        <p:txBody>
          <a:bodyPr rtlCol="0"/>
          <a:lstStyle/>
          <a:p>
            <a:pPr rtl="0"/>
            <a:r>
              <a:rPr lang="it-IT" dirty="0">
                <a:latin typeface="Century Gothic" panose="020B0502020202020204" pitchFamily="34" charset="0"/>
              </a:rPr>
              <a:t>Analysis: UPD ipv4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12BE6C-B785-4025-9009-CFDCB20F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573" y="1475912"/>
            <a:ext cx="5386917" cy="609600"/>
          </a:xfrm>
        </p:spPr>
        <p:txBody>
          <a:bodyPr/>
          <a:lstStyle/>
          <a:p>
            <a:r>
              <a:rPr lang="it-IT" u="sng" dirty="0" err="1">
                <a:solidFill>
                  <a:schemeClr val="accent1">
                    <a:lumMod val="75000"/>
                  </a:schemeClr>
                </a:solidFill>
              </a:rPr>
              <a:t>Outliers</a:t>
            </a:r>
            <a:r>
              <a:rPr lang="it-IT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u="sng" dirty="0" err="1">
                <a:solidFill>
                  <a:schemeClr val="accent1">
                    <a:lumMod val="75000"/>
                  </a:schemeClr>
                </a:solidFill>
              </a:rPr>
              <a:t>distribution</a:t>
            </a:r>
            <a:endParaRPr lang="it-IT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C743F0A-B268-4226-9E10-D473D308F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512" y="1475912"/>
            <a:ext cx="5389033" cy="609600"/>
          </a:xfrm>
        </p:spPr>
        <p:txBody>
          <a:bodyPr/>
          <a:lstStyle/>
          <a:p>
            <a:r>
              <a:rPr lang="it-IT" u="sng" dirty="0" err="1">
                <a:solidFill>
                  <a:schemeClr val="accent1">
                    <a:lumMod val="75000"/>
                  </a:schemeClr>
                </a:solidFill>
              </a:rPr>
              <a:t>Boxplot</a:t>
            </a:r>
            <a:endParaRPr lang="it-IT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D3EE559-2947-429E-BEAC-EB610040940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1" y="2403866"/>
            <a:ext cx="5093860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A5BCC4C0-E017-475C-B8B2-E025CD353F02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339" y="2594410"/>
            <a:ext cx="4763585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1C99BE2F-860B-4854-8082-BB2502361126}"/>
              </a:ext>
            </a:extLst>
          </p:cNvPr>
          <p:cNvSpPr/>
          <p:nvPr/>
        </p:nvSpPr>
        <p:spPr>
          <a:xfrm>
            <a:off x="6960093" y="6063448"/>
            <a:ext cx="4345831" cy="5504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take in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consideration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outliers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outliers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our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14400"/>
          </a:xfrm>
        </p:spPr>
        <p:txBody>
          <a:bodyPr rtlCol="0"/>
          <a:lstStyle/>
          <a:p>
            <a:pPr rtl="0"/>
            <a:r>
              <a:rPr lang="it-IT" dirty="0">
                <a:latin typeface="Century Gothic" panose="020B0502020202020204" pitchFamily="34" charset="0"/>
              </a:rPr>
              <a:t>Analysis: UPD ipv4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12BE6C-B785-4025-9009-CFDCB20F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573" y="914400"/>
            <a:ext cx="5386917" cy="609600"/>
          </a:xfrm>
        </p:spPr>
        <p:txBody>
          <a:bodyPr/>
          <a:lstStyle/>
          <a:p>
            <a:r>
              <a:rPr lang="it-IT" u="sng" dirty="0">
                <a:solidFill>
                  <a:schemeClr val="accent1">
                    <a:lumMod val="75000"/>
                  </a:schemeClr>
                </a:solidFill>
              </a:rPr>
              <a:t>Counter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1C99BE2F-860B-4854-8082-BB2502361126}"/>
              </a:ext>
            </a:extLst>
          </p:cNvPr>
          <p:cNvSpPr/>
          <p:nvPr/>
        </p:nvSpPr>
        <p:spPr>
          <a:xfrm>
            <a:off x="5997490" y="1100830"/>
            <a:ext cx="5836444" cy="56817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12121"/>
                </a:solidFill>
                <a:latin typeface="Roboto"/>
              </a:rPr>
              <a:t>For what concern the </a:t>
            </a:r>
            <a:r>
              <a:rPr lang="en-GB" dirty="0" err="1">
                <a:solidFill>
                  <a:srgbClr val="212121"/>
                </a:solidFill>
                <a:latin typeface="Roboto"/>
              </a:rPr>
              <a:t>ip</a:t>
            </a:r>
            <a:r>
              <a:rPr lang="en-GB" dirty="0">
                <a:solidFill>
                  <a:srgbClr val="212121"/>
                </a:solidFill>
                <a:latin typeface="Roboto"/>
              </a:rPr>
              <a:t> sources with an higher count we can see that:</a:t>
            </a:r>
          </a:p>
          <a:p>
            <a:endParaRPr lang="en-GB" dirty="0">
              <a:solidFill>
                <a:srgbClr val="212121"/>
              </a:solidFill>
              <a:latin typeface="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12121"/>
                </a:solidFill>
                <a:latin typeface="Roboto"/>
              </a:rPr>
              <a:t>203.240.128.0/19 belongs to a</a:t>
            </a:r>
          </a:p>
          <a:p>
            <a:pPr lvl="1"/>
            <a:r>
              <a:rPr lang="en-GB" dirty="0">
                <a:solidFill>
                  <a:srgbClr val="212121"/>
                </a:solidFill>
                <a:latin typeface="Roboto"/>
              </a:rPr>
              <a:t>    telecommunication company </a:t>
            </a:r>
          </a:p>
          <a:p>
            <a:pPr lvl="1"/>
            <a:r>
              <a:rPr lang="en-GB" dirty="0">
                <a:solidFill>
                  <a:srgbClr val="212121"/>
                </a:solidFill>
                <a:latin typeface="Roboto"/>
              </a:rPr>
              <a:t>    (Sejong telecom)</a:t>
            </a:r>
          </a:p>
          <a:p>
            <a:pPr lvl="1"/>
            <a:endParaRPr lang="en-GB" dirty="0">
              <a:solidFill>
                <a:srgbClr val="212121"/>
              </a:solidFill>
              <a:latin typeface="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12121"/>
                </a:solidFill>
                <a:latin typeface="Roboto"/>
              </a:rPr>
              <a:t>202.254.0.0/19 belong to Hyogo University of Teacher Education</a:t>
            </a:r>
          </a:p>
          <a:p>
            <a:pPr lvl="1"/>
            <a:endParaRPr lang="en-GB" dirty="0">
              <a:solidFill>
                <a:srgbClr val="212121"/>
              </a:solidFill>
              <a:latin typeface="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12121"/>
                </a:solidFill>
                <a:latin typeface="Roboto"/>
              </a:rPr>
              <a:t>203.85.102.0/23 belong to a telecommunication company (CITIC telecommunication)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rgbClr val="212121"/>
              </a:solidFill>
              <a:latin typeface="Roboto"/>
            </a:endParaRPr>
          </a:p>
          <a:p>
            <a:r>
              <a:rPr lang="en-GB" dirty="0">
                <a:solidFill>
                  <a:srgbClr val="212121"/>
                </a:solidFill>
                <a:latin typeface="Roboto"/>
              </a:rPr>
              <a:t>So as we can see the highest number of flows with a huge level of bit per sec comes from telecommunication company or from research department.</a:t>
            </a:r>
            <a:endParaRPr lang="en-GB" b="0" i="0" dirty="0">
              <a:solidFill>
                <a:srgbClr val="212121"/>
              </a:solidFill>
              <a:effectLst/>
              <a:latin typeface="Roboto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7CA69D8F-5663-495C-B75A-21C40C0708C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896645" y="1543645"/>
            <a:ext cx="2277831" cy="4548655"/>
          </a:xfrm>
          <a:prstGeom prst="rect">
            <a:avLst/>
          </a:prstGeom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1722A0B3-8665-41B8-8E2F-09002F2AE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465" y="1537943"/>
            <a:ext cx="2282584" cy="45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1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49911"/>
          </a:xfrm>
        </p:spPr>
        <p:txBody>
          <a:bodyPr rtlCol="0"/>
          <a:lstStyle/>
          <a:p>
            <a:pPr rtl="0"/>
            <a:r>
              <a:rPr lang="it-IT" dirty="0">
                <a:latin typeface="Century Gothic" panose="020B0502020202020204" pitchFamily="34" charset="0"/>
              </a:rPr>
              <a:t>PART2: Window Size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539F17-5758-4877-9B30-D5D0DB798BFE}"/>
              </a:ext>
            </a:extLst>
          </p:cNvPr>
          <p:cNvSpPr/>
          <p:nvPr/>
        </p:nvSpPr>
        <p:spPr>
          <a:xfrm>
            <a:off x="1553592" y="1367161"/>
            <a:ext cx="8788893" cy="2450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err="1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3A00B6E3-354D-4591-AFB5-5211BB377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975" y="1404964"/>
            <a:ext cx="8620125" cy="2374629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57CD0A3-4EE4-42B4-873C-D22DDC670265}"/>
              </a:ext>
            </a:extLst>
          </p:cNvPr>
          <p:cNvSpPr/>
          <p:nvPr/>
        </p:nvSpPr>
        <p:spPr>
          <a:xfrm>
            <a:off x="346229" y="2254928"/>
            <a:ext cx="1207361" cy="6747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u="sng" dirty="0" err="1">
                <a:solidFill>
                  <a:schemeClr val="accent1">
                    <a:lumMod val="50000"/>
                  </a:schemeClr>
                </a:solidFill>
              </a:rPr>
              <a:t>Our</a:t>
            </a:r>
            <a:r>
              <a:rPr lang="it-IT" u="sng" dirty="0">
                <a:solidFill>
                  <a:schemeClr val="accent1">
                    <a:lumMod val="50000"/>
                  </a:schemeClr>
                </a:solidFill>
              </a:rPr>
              <a:t> flows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7FCF3A4-069D-476A-BD4C-5DF492720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48" y="4374842"/>
            <a:ext cx="3762376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85B19B5-5A87-4AD5-ACA5-9A11B188F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10" y="4374842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DD5CEA6-2743-49E8-9AD0-32409E1A996C}"/>
              </a:ext>
            </a:extLst>
          </p:cNvPr>
          <p:cNvSpPr/>
          <p:nvPr/>
        </p:nvSpPr>
        <p:spPr>
          <a:xfrm>
            <a:off x="2173134" y="4095195"/>
            <a:ext cx="2820417" cy="559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Number of flow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packets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6AA5DA8-63F1-48E8-A775-1C829E32438A}"/>
              </a:ext>
            </a:extLst>
          </p:cNvPr>
          <p:cNvSpPr/>
          <p:nvPr/>
        </p:nvSpPr>
        <p:spPr>
          <a:xfrm>
            <a:off x="6090082" y="4057390"/>
            <a:ext cx="3364636" cy="559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Packets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for flows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go to windows size 0 (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least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once)</a:t>
            </a:r>
          </a:p>
        </p:txBody>
      </p:sp>
    </p:spTree>
    <p:extLst>
      <p:ext uri="{BB962C8B-B14F-4D97-AF65-F5344CB8AC3E}">
        <p14:creationId xmlns:p14="http://schemas.microsoft.com/office/powerpoint/2010/main" val="1216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94299"/>
          </a:xfrm>
        </p:spPr>
        <p:txBody>
          <a:bodyPr rtlCol="0"/>
          <a:lstStyle/>
          <a:p>
            <a:pPr rtl="0"/>
            <a:r>
              <a:rPr lang="it-IT" dirty="0">
                <a:latin typeface="Century Gothic" panose="020B0502020202020204" pitchFamily="34" charset="0"/>
              </a:rPr>
              <a:t>PART2: Windows Size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3854E5A-8CC2-45E7-8503-2224CC463EA9}"/>
              </a:ext>
            </a:extLst>
          </p:cNvPr>
          <p:cNvSpPr/>
          <p:nvPr/>
        </p:nvSpPr>
        <p:spPr>
          <a:xfrm>
            <a:off x="969145" y="1065321"/>
            <a:ext cx="10253709" cy="3329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err="1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E0E6CE6-ECE9-4E11-A028-DC432BB37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64" y="1120116"/>
            <a:ext cx="10096870" cy="3219535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FBEF464-0CB4-43A9-8B44-2B9B33BD5D27}"/>
              </a:ext>
            </a:extLst>
          </p:cNvPr>
          <p:cNvSpPr/>
          <p:nvPr/>
        </p:nvSpPr>
        <p:spPr>
          <a:xfrm>
            <a:off x="1368641" y="4776185"/>
            <a:ext cx="9454717" cy="16423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It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is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possible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to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notice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how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sometimes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the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median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is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much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lower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than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the maximum windows size. For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this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reason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it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is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possible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to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think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that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these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flows zero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their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windows size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many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times.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it-IT" dirty="0"/>
          </a:p>
          <a:p>
            <a:pPr algn="ctr"/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The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ip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sources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that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present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this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particular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behavior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are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mainly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from APNIC (Asia-Pacific Network Information Centre) and NTT</a:t>
            </a:r>
            <a:r>
              <a:rPr lang="it-IT" altLang="it-IT" sz="600" dirty="0">
                <a:solidFill>
                  <a:schemeClr val="tx1"/>
                </a:solidFill>
                <a:latin typeface="inherit"/>
              </a:rPr>
              <a:t>  </a:t>
            </a:r>
            <a:r>
              <a:rPr lang="it-IT" altLang="it-IT" dirty="0">
                <a:solidFill>
                  <a:schemeClr val="tx1"/>
                </a:solidFill>
                <a:latin typeface="inherit"/>
              </a:rPr>
              <a:t>(Nippon Telegraph and Telephone)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it-IT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1B77384-91F0-4EED-8ECE-4B3203B37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0D98A3E-C044-48BE-82B7-38F9907AC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20932"/>
          </a:xfrm>
        </p:spPr>
        <p:txBody>
          <a:bodyPr rtlCol="0"/>
          <a:lstStyle/>
          <a:p>
            <a:pPr rtl="0"/>
            <a:r>
              <a:rPr lang="it-IT" dirty="0">
                <a:latin typeface="Century Gothic" panose="020B0502020202020204" pitchFamily="34" charset="0"/>
              </a:rPr>
              <a:t>PART2: Windows Size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2C0AA2C-A91D-42D6-BA2F-567A0FC62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321" y="1367575"/>
            <a:ext cx="5386917" cy="609600"/>
          </a:xfrm>
        </p:spPr>
        <p:txBody>
          <a:bodyPr/>
          <a:lstStyle/>
          <a:p>
            <a:r>
              <a:rPr lang="it-IT" u="sng" dirty="0">
                <a:solidFill>
                  <a:schemeClr val="accent1">
                    <a:lumMod val="50000"/>
                  </a:schemeClr>
                </a:solidFill>
              </a:rPr>
              <a:t>NTT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6E9CFB54-90DC-4C13-9245-E35BF9EC4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41271" y="1367575"/>
            <a:ext cx="5389033" cy="609600"/>
          </a:xfrm>
        </p:spPr>
        <p:txBody>
          <a:bodyPr/>
          <a:lstStyle/>
          <a:p>
            <a:r>
              <a:rPr lang="it-IT" u="sng" dirty="0">
                <a:solidFill>
                  <a:schemeClr val="accent1">
                    <a:lumMod val="50000"/>
                  </a:schemeClr>
                </a:solidFill>
              </a:rPr>
              <a:t>APNIC (203.85.0.0/16)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D5ABD72-A8E1-4F4C-A5EF-ADCD8A2E1C0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6" y="1977175"/>
            <a:ext cx="4776288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2B73501D-FF35-45C5-9B5E-2E7E272F2A95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363" y="1977176"/>
            <a:ext cx="3437759" cy="239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1668C694-6C68-46E6-AB84-C48CDDB7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325" y="4362450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ccia curva 12">
            <a:extLst>
              <a:ext uri="{FF2B5EF4-FFF2-40B4-BE49-F238E27FC236}">
                <a16:creationId xmlns:a16="http://schemas.microsoft.com/office/drawing/2014/main" id="{9B8914AF-5532-4820-B096-749563385449}"/>
              </a:ext>
            </a:extLst>
          </p:cNvPr>
          <p:cNvSpPr/>
          <p:nvPr/>
        </p:nvSpPr>
        <p:spPr>
          <a:xfrm flipV="1">
            <a:off x="7102136" y="4506679"/>
            <a:ext cx="867304" cy="1288977"/>
          </a:xfrm>
          <a:prstGeom prst="bentArrow">
            <a:avLst>
              <a:gd name="adj1" fmla="val 13173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err="1">
              <a:solidFill>
                <a:schemeClr val="tx1"/>
              </a:solidFill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E7BABA92-FD93-40E5-A981-D786EE2ABBED}"/>
              </a:ext>
            </a:extLst>
          </p:cNvPr>
          <p:cNvSpPr/>
          <p:nvPr/>
        </p:nvSpPr>
        <p:spPr>
          <a:xfrm>
            <a:off x="9274206" y="2163606"/>
            <a:ext cx="2556769" cy="1769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altLang="it-IT" dirty="0">
              <a:solidFill>
                <a:srgbClr val="222222"/>
              </a:solidFill>
              <a:latin typeface="inherit"/>
            </a:endParaRPr>
          </a:p>
          <a:p>
            <a:pPr algn="ctr"/>
            <a:r>
              <a:rPr lang="it-IT" altLang="it-IT" dirty="0" err="1">
                <a:solidFill>
                  <a:srgbClr val="222222"/>
                </a:solidFill>
                <a:latin typeface="inherit"/>
              </a:rPr>
              <a:t>M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ainly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horizontal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lines are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present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but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sometimes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it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is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possible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to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identify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fast step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growth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behaviors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(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always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linear)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it-IT" dirty="0" err="1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0B1EE8E3-AA7D-42FC-BD35-55641A5F3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12054"/>
          </a:xfrm>
        </p:spPr>
        <p:txBody>
          <a:bodyPr rtlCol="0"/>
          <a:lstStyle/>
          <a:p>
            <a:pPr rtl="0"/>
            <a:r>
              <a:rPr lang="it-IT" dirty="0">
                <a:latin typeface="Century Gothic" panose="020B0502020202020204" pitchFamily="34" charset="0"/>
              </a:rPr>
              <a:t>PART2: ‘</a:t>
            </a:r>
            <a:r>
              <a:rPr lang="it-IT" dirty="0" err="1">
                <a:latin typeface="Century Gothic" panose="020B0502020202020204" pitchFamily="34" charset="0"/>
              </a:rPr>
              <a:t>Other</a:t>
            </a:r>
            <a:r>
              <a:rPr lang="it-IT" dirty="0">
                <a:latin typeface="Century Gothic" panose="020B0502020202020204" pitchFamily="34" charset="0"/>
              </a:rPr>
              <a:t>’ flows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C507F9-65D8-4BAC-BECA-A927AF596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573" y="1336503"/>
            <a:ext cx="5386917" cy="609600"/>
          </a:xfrm>
        </p:spPr>
        <p:txBody>
          <a:bodyPr/>
          <a:lstStyle/>
          <a:p>
            <a:r>
              <a:rPr lang="it-IT" u="sng" dirty="0" err="1">
                <a:solidFill>
                  <a:schemeClr val="accent1">
                    <a:lumMod val="50000"/>
                  </a:schemeClr>
                </a:solidFill>
              </a:rPr>
              <a:t>Protocol</a:t>
            </a:r>
            <a:r>
              <a:rPr lang="it-IT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u="sng" dirty="0" err="1">
                <a:solidFill>
                  <a:schemeClr val="accent1">
                    <a:lumMod val="50000"/>
                  </a:schemeClr>
                </a:solidFill>
              </a:rPr>
              <a:t>distribution</a:t>
            </a:r>
            <a:endParaRPr lang="it-IT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B3DEEE0-E107-40CF-AB6C-F76C78025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36503"/>
            <a:ext cx="5389033" cy="609600"/>
          </a:xfrm>
        </p:spPr>
        <p:txBody>
          <a:bodyPr/>
          <a:lstStyle/>
          <a:p>
            <a:r>
              <a:rPr lang="it-IT" u="sng" dirty="0" err="1">
                <a:solidFill>
                  <a:schemeClr val="accent1">
                    <a:lumMod val="50000"/>
                  </a:schemeClr>
                </a:solidFill>
              </a:rPr>
              <a:t>Protocol</a:t>
            </a:r>
            <a:r>
              <a:rPr lang="it-IT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u="sng" dirty="0" err="1">
                <a:solidFill>
                  <a:schemeClr val="accent1">
                    <a:lumMod val="50000"/>
                  </a:schemeClr>
                </a:solidFill>
              </a:rPr>
              <a:t>distribution</a:t>
            </a:r>
            <a:r>
              <a:rPr lang="it-IT" u="sng" dirty="0">
                <a:solidFill>
                  <a:schemeClr val="accent1">
                    <a:lumMod val="50000"/>
                  </a:schemeClr>
                </a:solidFill>
              </a:rPr>
              <a:t>: APNIC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66B6AE1-A823-4F01-876F-6A0EEFCA2D8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70443" y="2081420"/>
            <a:ext cx="4067175" cy="2276475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BFA1D175-DAA8-4F95-8AC2-BDF1A3C27FA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6747403" y="2081420"/>
            <a:ext cx="4086225" cy="1228725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A875970-E0A1-422B-968D-FA1BF4452BE3}"/>
              </a:ext>
            </a:extLst>
          </p:cNvPr>
          <p:cNvSpPr/>
          <p:nvPr/>
        </p:nvSpPr>
        <p:spPr>
          <a:xfrm>
            <a:off x="3304030" y="4914445"/>
            <a:ext cx="5761607" cy="10120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inherit"/>
              <a:cs typeface="Arial" panose="020B0604020202020204" pitchFamily="34" charset="0"/>
            </a:endParaRPr>
          </a:p>
          <a:p>
            <a:pPr algn="ctr"/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APNIC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manages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 87.1% of the packages, </a:t>
            </a:r>
          </a:p>
          <a:p>
            <a:pPr algn="ctr"/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and 91.6% of ICMP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dirty="0" err="1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335A3FF-4BD5-4642-B87A-2E774EAE6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09709"/>
          </a:xfrm>
        </p:spPr>
        <p:txBody>
          <a:bodyPr rtlCol="0"/>
          <a:lstStyle/>
          <a:p>
            <a:pPr rtl="0"/>
            <a:r>
              <a:rPr lang="it-IT" dirty="0" err="1">
                <a:latin typeface="Century Gothic" panose="020B0502020202020204" pitchFamily="34" charset="0"/>
              </a:rPr>
              <a:t>Initial</a:t>
            </a:r>
            <a:r>
              <a:rPr lang="it-IT" dirty="0">
                <a:latin typeface="Century Gothic" panose="020B0502020202020204" pitchFamily="34" charset="0"/>
              </a:rPr>
              <a:t> file: </a:t>
            </a:r>
            <a:r>
              <a:rPr lang="it-IT" dirty="0" err="1">
                <a:latin typeface="Century Gothic" panose="020B0502020202020204" pitchFamily="34" charset="0"/>
              </a:rPr>
              <a:t>Differences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1F3014-8C4A-4F7C-AE41-490B78DF8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07904"/>
            <a:ext cx="5386917" cy="609600"/>
          </a:xfrm>
        </p:spPr>
        <p:txBody>
          <a:bodyPr/>
          <a:lstStyle/>
          <a:p>
            <a:r>
              <a:rPr lang="it-IT" sz="2800" u="sng" dirty="0">
                <a:solidFill>
                  <a:schemeClr val="accent1">
                    <a:lumMod val="75000"/>
                  </a:schemeClr>
                </a:solidFill>
              </a:rPr>
              <a:t>UDP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966751" y="1880913"/>
            <a:ext cx="4672614" cy="3913632"/>
          </a:xfrm>
        </p:spPr>
        <p:txBody>
          <a:bodyPr rtlCol="0">
            <a:normAutofit fontScale="325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Packet (Length: 482)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Layer ETH: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Destination: 00:31:46:64:ec:bf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Address: 00:31:46:64:ec:bf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.... ..0. .... .... .... .... = LG bit: Globally unique address (factory default)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.... ...0 .... .... .... .... = IG bit: Individual address (unicast)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Source: 00:12:e2:c0:3f:08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Type: IPv4 (0x0800)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Address: 00:12:e2:c0:3f:08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.... ..0. .... .... .... .... = LG bit: Globally unique address (factory default)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.... ...0 .... .... .... .... = IG bit: Individual address (unicast)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Layer IP: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0100 .... = Version: 4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.... 0101 = Header Length: 20 bytes (5)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Differentiated Services Field: 0xc0 (DSCP: CS6, ECN: Not-ECT)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1100 00.. = Differentiated Services Codepoint: Class Selector 6 (48)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.... ..00 = Explicit Congestion Notification: Not ECN-Capable Transport (0)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Total Length: 468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Identification: 0x050b (1291)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Flags: 0x4000, Don't fragment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0... .... .... .... = Reserved bit: Not set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.1.. .... .... .... = Don't fragment: Set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..0. .... .... .... = More fragments: Not set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...0 0000 0000 0000 = Fragment offset: 0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Time to live: 59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Protocol: UDP (17)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Header checksum: 0xc041 [validation disabled]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Header checksum status: Unverified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Source: 202.23.216.124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Destination: 95.37.118.83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Layer UDP: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Source Port: 123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Destination Port: 54136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Length: 448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Checksum: 0x785e [unverified]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Checksum Status: Unverified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Stream index: 0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Layer _WS.SHORT:</a:t>
            </a:r>
          </a:p>
          <a:p>
            <a:pPr marL="0" indent="0" rtl="0">
              <a:buNone/>
            </a:pPr>
            <a:endParaRPr lang="it-IT" dirty="0">
              <a:latin typeface="Palatino Linotype" panose="02040502050505030304" pitchFamily="18" charset="0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5B73E5-FAB0-4698-A965-FC4B081F8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942" y="1107904"/>
            <a:ext cx="5389033" cy="609600"/>
          </a:xfrm>
        </p:spPr>
        <p:txBody>
          <a:bodyPr/>
          <a:lstStyle/>
          <a:p>
            <a:r>
              <a:rPr lang="it-IT" sz="2800" u="sng" dirty="0">
                <a:solidFill>
                  <a:schemeClr val="accent1">
                    <a:lumMod val="75000"/>
                  </a:schemeClr>
                </a:solidFill>
              </a:rPr>
              <a:t>TCP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AAB2EAB-B75A-4B00-B8C5-E12F87FD2F5E}"/>
              </a:ext>
            </a:extLst>
          </p:cNvPr>
          <p:cNvSpPr txBox="1">
            <a:spLocks/>
          </p:cNvSpPr>
          <p:nvPr/>
        </p:nvSpPr>
        <p:spPr>
          <a:xfrm>
            <a:off x="6556871" y="1856084"/>
            <a:ext cx="5459624" cy="3913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Packet (Length: 1514)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Layer ETH: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Destination: 00:12:e2:c0:3f:08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Address: 00:12:e2:c0:3f:08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.... ..0. .... .... .... .... = LG bit: Globally unique address (factory default)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.... ...0 .... .... .... .... = IG bit: Individual address (unicast)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Source: 40:ce:24:0d:68:db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Type: IPv4 (0x0800)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Address: 40:ce:24:0d:68:db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.... ..0. .... .... .... .... = LG bit: Globally unique address (factory default)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.... ...0 .... .... .... .... = IG bit: Individual address (unicast)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Layer IP: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0100 .... = Version: 4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.... 0101 = Header Length: 20 bytes (5)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Differentiated Services Field: 0x00 (DSCP: CS0, ECN: Not-ECT)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0000 00.. = Differentiated Services Codepoint: Default (0)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.... ..00 = Explicit Congestion Notification: Not ECN-Capable Transport (0)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Total Length: 1500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Identification: 0x46b8 (18104)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Flags: 0x4000, Don't fragment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0... .... .... .... = Reserved bit: Not set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.1.. .... .... .... = Don't fragment: Set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..0. .... .... .... = More fragments: Not set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...0 0000 0000 0000 = Fragment offset: 0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Time to live: 56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Protocol: TCP (6)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Header checksum: 0x94e8 [validation disabled]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Header checksum status: Unverified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Source: 117.169.2.215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Destination: 150.70.82.181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Layer TCP: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Source Port: 443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Destination Port: 2620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Stream index: 0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TCP Segment Len: 1460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Sequence number: 1    (relative sequence number)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Next sequence number: 1461    (relative sequence number)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Acknowledgment number: 1    (relative ack number)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0101 .... = Header Length: 20 bytes (5)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Flags: 0x010 (ACK)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000. .... .... = Reserved: Not set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...0 .... .... = Nonce: Not set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.... 0... .... = Congestion Window Reduced (CWR): Not set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.... .0.. .... = ECN-Echo: Not set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.... ..0. .... = Urgent: Not set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.... ...1 .... = Acknowledgment: Set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.... .... 0... = Push: Not set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.... .... .0.. = Reset: Not set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.... .... ..0. = </a:t>
            </a:r>
            <a:r>
              <a:rPr lang="en-GB" sz="400" dirty="0" err="1">
                <a:latin typeface="Arial" panose="020B0604020202020204" pitchFamily="34" charset="0"/>
                <a:cs typeface="Arial" panose="020B0604020202020204" pitchFamily="34" charset="0"/>
              </a:rPr>
              <a:t>Syn</a:t>
            </a: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: Not set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.... .... ...0 = Fin: Not set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TCP Flags: \xc2\xb7\xc2\xb7\xc2\xb7\xc2\xb7\xc2\xb7\xc2\xb7\xc2\xb7A\xc2\xb7\xc2\xb7\xc2\xb7\xc2\xb7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Window size value: 163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Calculated window size: 163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Window size scaling factor: -1 (unknown)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Checksum: 0xd575 [unverified]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Checksum Status: Unverified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Urgent pointer: 0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SEQ/ACK analysis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Bytes in flight: 1460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Bytes sent since last PSH flag: 1460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Timestamps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Time since first frame in this TCP stream: 0.000000000 seconds</a:t>
            </a:r>
          </a:p>
          <a:p>
            <a:pPr marL="0" indent="0">
              <a:buNone/>
            </a:pPr>
            <a:r>
              <a:rPr lang="en-GB" sz="400" dirty="0">
                <a:latin typeface="Arial" panose="020B0604020202020204" pitchFamily="34" charset="0"/>
                <a:cs typeface="Arial" panose="020B0604020202020204" pitchFamily="34" charset="0"/>
              </a:rPr>
              <a:t>	Time since previous frame in this TCP stream: 0.000000000 seconds</a:t>
            </a:r>
            <a:endParaRPr lang="it-IT" sz="400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168726"/>
          </a:xfrm>
        </p:spPr>
        <p:txBody>
          <a:bodyPr rtlCol="0"/>
          <a:lstStyle/>
          <a:p>
            <a:pPr rtl="0"/>
            <a:r>
              <a:rPr lang="it-IT" dirty="0"/>
              <a:t>Divide et Impera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B78794E-2613-4356-8008-E8F350867880}"/>
              </a:ext>
            </a:extLst>
          </p:cNvPr>
          <p:cNvSpPr/>
          <p:nvPr/>
        </p:nvSpPr>
        <p:spPr>
          <a:xfrm>
            <a:off x="1970843" y="1376039"/>
            <a:ext cx="7910004" cy="14559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15 minutes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514036110 Packets</a:t>
            </a:r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96E89B09-853B-4CD9-BFB1-4DBECFDDAF40}"/>
              </a:ext>
            </a:extLst>
          </p:cNvPr>
          <p:cNvSpPr/>
          <p:nvPr/>
        </p:nvSpPr>
        <p:spPr>
          <a:xfrm rot="5400000">
            <a:off x="5066928" y="-474793"/>
            <a:ext cx="1664563" cy="8673482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C5758A0C-652D-44A5-9D3B-AC19D7A03DD9}"/>
              </a:ext>
            </a:extLst>
          </p:cNvPr>
          <p:cNvSpPr/>
          <p:nvPr/>
        </p:nvSpPr>
        <p:spPr>
          <a:xfrm>
            <a:off x="1626094" y="4474345"/>
            <a:ext cx="2004873" cy="7634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30 seconds</a:t>
            </a:r>
          </a:p>
          <a:p>
            <a:pPr algn="ctr"/>
            <a:r>
              <a:rPr lang="en-GB" dirty="0"/>
              <a:t>17134537 Packets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4B419E6D-B97E-4536-ACAC-E940B725046A}"/>
              </a:ext>
            </a:extLst>
          </p:cNvPr>
          <p:cNvSpPr/>
          <p:nvPr/>
        </p:nvSpPr>
        <p:spPr>
          <a:xfrm>
            <a:off x="3630967" y="4474345"/>
            <a:ext cx="2004873" cy="7634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30 seconds</a:t>
            </a:r>
          </a:p>
          <a:p>
            <a:pPr algn="ctr"/>
            <a:r>
              <a:rPr lang="en-GB" dirty="0"/>
              <a:t>17134537 Packets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CCB356B-B247-4396-A629-273440385D1E}"/>
              </a:ext>
            </a:extLst>
          </p:cNvPr>
          <p:cNvSpPr/>
          <p:nvPr/>
        </p:nvSpPr>
        <p:spPr>
          <a:xfrm>
            <a:off x="6150747" y="4474345"/>
            <a:ext cx="2004873" cy="7634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30 seconds</a:t>
            </a:r>
          </a:p>
          <a:p>
            <a:pPr algn="ctr"/>
            <a:r>
              <a:rPr lang="en-GB" dirty="0"/>
              <a:t>17134537 Packets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4C34871-7202-489A-86C4-3CEC2ADA2F0B}"/>
              </a:ext>
            </a:extLst>
          </p:cNvPr>
          <p:cNvSpPr/>
          <p:nvPr/>
        </p:nvSpPr>
        <p:spPr>
          <a:xfrm>
            <a:off x="8155620" y="4474345"/>
            <a:ext cx="2004873" cy="7634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30 seconds</a:t>
            </a:r>
          </a:p>
          <a:p>
            <a:pPr algn="ctr"/>
            <a:r>
              <a:rPr lang="en-GB" dirty="0"/>
              <a:t>17134537 Packets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E3B0E24-FF74-4EDD-A2E1-A111F8002119}"/>
              </a:ext>
            </a:extLst>
          </p:cNvPr>
          <p:cNvSpPr txBox="1"/>
          <p:nvPr/>
        </p:nvSpPr>
        <p:spPr>
          <a:xfrm>
            <a:off x="5641755" y="4656030"/>
            <a:ext cx="514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70C0"/>
                </a:solidFill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074457"/>
          </a:xfrm>
        </p:spPr>
        <p:txBody>
          <a:bodyPr rtlCol="0"/>
          <a:lstStyle/>
          <a:p>
            <a:pPr rtl="0"/>
            <a:r>
              <a:rPr lang="it-IT" dirty="0" err="1">
                <a:latin typeface="Century Gothic" panose="020B0502020202020204" pitchFamily="34" charset="0"/>
              </a:rPr>
              <a:t>Our</a:t>
            </a:r>
            <a:r>
              <a:rPr lang="it-IT" dirty="0">
                <a:latin typeface="Century Gothic" panose="020B0502020202020204" pitchFamily="34" charset="0"/>
              </a:rPr>
              <a:t> Data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919444A-B7FA-4A09-8238-0A2C3BB5EC87}"/>
              </a:ext>
            </a:extLst>
          </p:cNvPr>
          <p:cNvSpPr/>
          <p:nvPr/>
        </p:nvSpPr>
        <p:spPr>
          <a:xfrm>
            <a:off x="1932623" y="1138977"/>
            <a:ext cx="9199724" cy="1784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err="1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EA71EDEF-C14A-4441-8E12-F0698B3F7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263" y="1193872"/>
            <a:ext cx="9110444" cy="1674622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4C12B432-EAE6-483B-8B67-BEF40DA810B3}"/>
              </a:ext>
            </a:extLst>
          </p:cNvPr>
          <p:cNvSpPr/>
          <p:nvPr/>
        </p:nvSpPr>
        <p:spPr>
          <a:xfrm>
            <a:off x="1932623" y="2978284"/>
            <a:ext cx="9199724" cy="1784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err="1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87C20C0-3B74-4C00-9A89-184EA4F659ED}"/>
              </a:ext>
            </a:extLst>
          </p:cNvPr>
          <p:cNvSpPr/>
          <p:nvPr/>
        </p:nvSpPr>
        <p:spPr>
          <a:xfrm>
            <a:off x="3258105" y="4826817"/>
            <a:ext cx="6551720" cy="1784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err="1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91EB9942-3C45-4E37-A246-48D6B818E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263" y="3033179"/>
            <a:ext cx="9110444" cy="1674622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60CC310D-E8FB-4009-9A79-D5D8728DC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4810" y="4866822"/>
            <a:ext cx="6415350" cy="1704401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0D4B3847-2A32-4E88-B6E3-546A813D8665}"/>
              </a:ext>
            </a:extLst>
          </p:cNvPr>
          <p:cNvSpPr/>
          <p:nvPr/>
        </p:nvSpPr>
        <p:spPr>
          <a:xfrm>
            <a:off x="541538" y="1631687"/>
            <a:ext cx="1391085" cy="7989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u="sng" dirty="0">
                <a:solidFill>
                  <a:srgbClr val="0070C0"/>
                </a:solidFill>
              </a:rPr>
              <a:t>TCP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7A63C77-200F-4C5D-8D9C-129C89DF4689}"/>
              </a:ext>
            </a:extLst>
          </p:cNvPr>
          <p:cNvSpPr/>
          <p:nvPr/>
        </p:nvSpPr>
        <p:spPr>
          <a:xfrm>
            <a:off x="546099" y="3471007"/>
            <a:ext cx="1391085" cy="7989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u="sng" dirty="0">
                <a:solidFill>
                  <a:srgbClr val="0070C0"/>
                </a:solidFill>
              </a:rPr>
              <a:t>UDP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CA8EB5BF-E4EE-4ADD-869E-9D68ECB98D89}"/>
              </a:ext>
            </a:extLst>
          </p:cNvPr>
          <p:cNvSpPr/>
          <p:nvPr/>
        </p:nvSpPr>
        <p:spPr>
          <a:xfrm>
            <a:off x="1864060" y="5319526"/>
            <a:ext cx="1391085" cy="7989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u="sng" dirty="0" err="1">
                <a:solidFill>
                  <a:srgbClr val="0070C0"/>
                </a:solidFill>
              </a:rPr>
              <a:t>Other</a:t>
            </a:r>
            <a:endParaRPr lang="it-IT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03177"/>
          </a:xfrm>
        </p:spPr>
        <p:txBody>
          <a:bodyPr rtlCol="0"/>
          <a:lstStyle/>
          <a:p>
            <a:pPr rtl="0"/>
            <a:r>
              <a:rPr lang="it-IT" dirty="0" err="1">
                <a:latin typeface="Century Gothic" panose="020B0502020202020204" pitchFamily="34" charset="0"/>
              </a:rPr>
              <a:t>Packets</a:t>
            </a:r>
            <a:r>
              <a:rPr lang="it-IT" dirty="0">
                <a:latin typeface="Century Gothic" panose="020B0502020202020204" pitchFamily="34" charset="0"/>
              </a:rPr>
              <a:t> to Flows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C9891CE-A8AB-43D1-AF48-487E9ED7F324}"/>
              </a:ext>
            </a:extLst>
          </p:cNvPr>
          <p:cNvSpPr/>
          <p:nvPr/>
        </p:nvSpPr>
        <p:spPr>
          <a:xfrm>
            <a:off x="1496138" y="1130099"/>
            <a:ext cx="9199724" cy="1784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err="1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B7B74EB4-5F0F-41DE-86E0-B3F901781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78" y="1184994"/>
            <a:ext cx="9110444" cy="1674622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6D97DC20-2CB8-4ADE-B100-C4F24ABE7666}"/>
              </a:ext>
            </a:extLst>
          </p:cNvPr>
          <p:cNvSpPr/>
          <p:nvPr/>
        </p:nvSpPr>
        <p:spPr>
          <a:xfrm>
            <a:off x="1496138" y="3794878"/>
            <a:ext cx="9199724" cy="24993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err="1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9B24C934-4479-4B22-8D0D-EAA807BBA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778" y="3864523"/>
            <a:ext cx="9110444" cy="2360097"/>
          </a:xfrm>
          <a:prstGeom prst="rect">
            <a:avLst/>
          </a:prstGeom>
        </p:spPr>
      </p:pic>
      <p:sp>
        <p:nvSpPr>
          <p:cNvPr id="11" name="Freccia circolare a destra 10">
            <a:extLst>
              <a:ext uri="{FF2B5EF4-FFF2-40B4-BE49-F238E27FC236}">
                <a16:creationId xmlns:a16="http://schemas.microsoft.com/office/drawing/2014/main" id="{B7530C09-6A3A-4C41-BF6D-336BF62F49BA}"/>
              </a:ext>
            </a:extLst>
          </p:cNvPr>
          <p:cNvSpPr/>
          <p:nvPr/>
        </p:nvSpPr>
        <p:spPr>
          <a:xfrm>
            <a:off x="392962" y="2527427"/>
            <a:ext cx="1029810" cy="249938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03177"/>
          </a:xfrm>
        </p:spPr>
        <p:txBody>
          <a:bodyPr rtlCol="0"/>
          <a:lstStyle/>
          <a:p>
            <a:pPr rtl="0"/>
            <a:r>
              <a:rPr lang="it-IT" dirty="0">
                <a:latin typeface="Century Gothic" panose="020B0502020202020204" pitchFamily="34" charset="0"/>
              </a:rPr>
              <a:t>Flows duration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E36EFAA-6800-4BF5-93E2-D1C13C519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332085" cy="609600"/>
          </a:xfrm>
        </p:spPr>
        <p:txBody>
          <a:bodyPr/>
          <a:lstStyle/>
          <a:p>
            <a:r>
              <a:rPr lang="it-IT" u="sng" dirty="0" err="1">
                <a:solidFill>
                  <a:srgbClr val="0070C0"/>
                </a:solidFill>
              </a:rPr>
              <a:t>All</a:t>
            </a:r>
            <a:r>
              <a:rPr lang="it-IT" u="sng" dirty="0">
                <a:solidFill>
                  <a:srgbClr val="0070C0"/>
                </a:solidFill>
              </a:rPr>
              <a:t> flows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68FEA74-FE17-49A1-ABBC-8BB73FF06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50317" y="1600200"/>
            <a:ext cx="3336317" cy="609600"/>
          </a:xfrm>
        </p:spPr>
        <p:txBody>
          <a:bodyPr/>
          <a:lstStyle/>
          <a:p>
            <a:r>
              <a:rPr lang="it-IT" u="sng" dirty="0">
                <a:solidFill>
                  <a:srgbClr val="0070C0"/>
                </a:solidFill>
              </a:rPr>
              <a:t>More </a:t>
            </a:r>
            <a:r>
              <a:rPr lang="it-IT" u="sng" dirty="0" err="1">
                <a:solidFill>
                  <a:srgbClr val="0070C0"/>
                </a:solidFill>
              </a:rPr>
              <a:t>than</a:t>
            </a:r>
            <a:r>
              <a:rPr lang="it-IT" u="sng" dirty="0">
                <a:solidFill>
                  <a:srgbClr val="0070C0"/>
                </a:solidFill>
              </a:rPr>
              <a:t> 10pkts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3FBD0BB5-89A3-4530-8F96-EBDC4735AE98}"/>
              </a:ext>
            </a:extLst>
          </p:cNvPr>
          <p:cNvSpPr txBox="1">
            <a:spLocks/>
          </p:cNvSpPr>
          <p:nvPr/>
        </p:nvSpPr>
        <p:spPr>
          <a:xfrm>
            <a:off x="4427842" y="1600200"/>
            <a:ext cx="3336317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2000" b="1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b="1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 dirty="0" err="1">
                <a:solidFill>
                  <a:srgbClr val="0070C0"/>
                </a:solidFill>
              </a:rPr>
              <a:t>Less</a:t>
            </a:r>
            <a:r>
              <a:rPr lang="it-IT" u="sng" dirty="0">
                <a:solidFill>
                  <a:srgbClr val="0070C0"/>
                </a:solidFill>
              </a:rPr>
              <a:t> </a:t>
            </a:r>
            <a:r>
              <a:rPr lang="it-IT" u="sng" dirty="0" err="1">
                <a:solidFill>
                  <a:srgbClr val="0070C0"/>
                </a:solidFill>
              </a:rPr>
              <a:t>than</a:t>
            </a:r>
            <a:r>
              <a:rPr lang="it-IT" u="sng" dirty="0">
                <a:solidFill>
                  <a:srgbClr val="0070C0"/>
                </a:solidFill>
              </a:rPr>
              <a:t> 10pkts</a:t>
            </a:r>
          </a:p>
        </p:txBody>
      </p:sp>
      <p:sp>
        <p:nvSpPr>
          <p:cNvPr id="13" name="Segnaposto contenuto 8">
            <a:extLst>
              <a:ext uri="{FF2B5EF4-FFF2-40B4-BE49-F238E27FC236}">
                <a16:creationId xmlns:a16="http://schemas.microsoft.com/office/drawing/2014/main" id="{0A340521-8E3D-4FA3-9FB4-30D22E583F5D}"/>
              </a:ext>
            </a:extLst>
          </p:cNvPr>
          <p:cNvSpPr txBox="1">
            <a:spLocks/>
          </p:cNvSpPr>
          <p:nvPr/>
        </p:nvSpPr>
        <p:spPr>
          <a:xfrm>
            <a:off x="4427841" y="2209800"/>
            <a:ext cx="3368659" cy="391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10356EF-33EE-4710-BAA3-7D9F54386F2D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98136"/>
            <a:ext cx="3332163" cy="295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CCBA9FCF-6CC9-4610-A897-9B262EDF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18" y="2298136"/>
            <a:ext cx="3332163" cy="295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34AB4999-40F5-43F0-A979-9687918C9C2E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578" y="2300355"/>
            <a:ext cx="3368659" cy="295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74198"/>
          </a:xfrm>
        </p:spPr>
        <p:txBody>
          <a:bodyPr rtlCol="0"/>
          <a:lstStyle/>
          <a:p>
            <a:pPr rtl="0"/>
            <a:r>
              <a:rPr lang="it-IT" dirty="0">
                <a:latin typeface="Century Gothic" panose="020B0502020202020204" pitchFamily="34" charset="0"/>
              </a:rPr>
              <a:t>Flow size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EC3729-7ACD-4F61-8F2D-99F35522D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62" y="989860"/>
            <a:ext cx="5386917" cy="609600"/>
          </a:xfrm>
        </p:spPr>
        <p:txBody>
          <a:bodyPr/>
          <a:lstStyle/>
          <a:p>
            <a:r>
              <a:rPr lang="it-IT" u="sng" dirty="0" err="1">
                <a:solidFill>
                  <a:srgbClr val="0070C0"/>
                </a:solidFill>
              </a:rPr>
              <a:t>All</a:t>
            </a:r>
            <a:r>
              <a:rPr lang="it-IT" u="sng" dirty="0">
                <a:solidFill>
                  <a:srgbClr val="0070C0"/>
                </a:solidFill>
              </a:rPr>
              <a:t> flows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D9B6E67-E2C0-41DA-82A6-091A10344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33752" y="989860"/>
            <a:ext cx="5389033" cy="609600"/>
          </a:xfrm>
        </p:spPr>
        <p:txBody>
          <a:bodyPr/>
          <a:lstStyle/>
          <a:p>
            <a:r>
              <a:rPr lang="it-IT" u="sng" dirty="0">
                <a:solidFill>
                  <a:srgbClr val="0070C0"/>
                </a:solidFill>
              </a:rPr>
              <a:t>No </a:t>
            </a:r>
            <a:r>
              <a:rPr lang="it-IT" u="sng" dirty="0" err="1">
                <a:solidFill>
                  <a:srgbClr val="0070C0"/>
                </a:solidFill>
              </a:rPr>
              <a:t>outliers</a:t>
            </a:r>
            <a:endParaRPr lang="it-IT" u="sng" dirty="0">
              <a:solidFill>
                <a:srgbClr val="0070C0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CCB24B6-E2DB-4931-9EB0-8B1924FE5FE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1" y="1710986"/>
            <a:ext cx="35814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526A3C7-82AE-46C1-A657-4150A961D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1" y="4362450"/>
            <a:ext cx="3581401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38FC8B76-8883-4D3C-B6E8-77CB972D7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168" y="1710987"/>
            <a:ext cx="3752849" cy="249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0E2DC164-689A-4215-801D-4DAED9018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169" y="4362450"/>
            <a:ext cx="3752848" cy="25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ccia bidirezionale orizzontale 10">
            <a:extLst>
              <a:ext uri="{FF2B5EF4-FFF2-40B4-BE49-F238E27FC236}">
                <a16:creationId xmlns:a16="http://schemas.microsoft.com/office/drawing/2014/main" id="{21D42201-5FAD-4CE2-94AA-1B2D2A3B574B}"/>
              </a:ext>
            </a:extLst>
          </p:cNvPr>
          <p:cNvSpPr/>
          <p:nvPr/>
        </p:nvSpPr>
        <p:spPr>
          <a:xfrm>
            <a:off x="4697376" y="2589320"/>
            <a:ext cx="2112886" cy="60960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</p:txBody>
      </p:sp>
      <p:sp>
        <p:nvSpPr>
          <p:cNvPr id="12" name="Freccia bidirezionale orizzontale 11">
            <a:extLst>
              <a:ext uri="{FF2B5EF4-FFF2-40B4-BE49-F238E27FC236}">
                <a16:creationId xmlns:a16="http://schemas.microsoft.com/office/drawing/2014/main" id="{D1D7EAC4-7DD6-49CE-81FB-7752718AACCA}"/>
              </a:ext>
            </a:extLst>
          </p:cNvPr>
          <p:cNvSpPr/>
          <p:nvPr/>
        </p:nvSpPr>
        <p:spPr>
          <a:xfrm>
            <a:off x="4697377" y="5186039"/>
            <a:ext cx="2112886" cy="60960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74198"/>
          </a:xfrm>
        </p:spPr>
        <p:txBody>
          <a:bodyPr rtlCol="0"/>
          <a:lstStyle/>
          <a:p>
            <a:pPr rtl="0"/>
            <a:r>
              <a:rPr lang="it-IT" dirty="0" err="1">
                <a:latin typeface="Century Gothic" panose="020B0502020202020204" pitchFamily="34" charset="0"/>
              </a:rPr>
              <a:t>Packets</a:t>
            </a:r>
            <a:r>
              <a:rPr lang="it-IT" dirty="0">
                <a:latin typeface="Century Gothic" panose="020B0502020202020204" pitchFamily="34" charset="0"/>
              </a:rPr>
              <a:t> for fl</a:t>
            </a:r>
            <a:r>
              <a:rPr lang="it-IT" dirty="0"/>
              <a:t>ow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EC3729-7ACD-4F61-8F2D-99F35522D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62" y="989860"/>
            <a:ext cx="5386917" cy="609600"/>
          </a:xfrm>
        </p:spPr>
        <p:txBody>
          <a:bodyPr/>
          <a:lstStyle/>
          <a:p>
            <a:r>
              <a:rPr lang="it-IT" u="sng" dirty="0" err="1">
                <a:solidFill>
                  <a:srgbClr val="0070C0"/>
                </a:solidFill>
              </a:rPr>
              <a:t>All</a:t>
            </a:r>
            <a:r>
              <a:rPr lang="it-IT" u="sng" dirty="0">
                <a:solidFill>
                  <a:srgbClr val="0070C0"/>
                </a:solidFill>
              </a:rPr>
              <a:t> flows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D9B6E67-E2C0-41DA-82A6-091A10344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33752" y="989860"/>
            <a:ext cx="5389033" cy="609600"/>
          </a:xfrm>
        </p:spPr>
        <p:txBody>
          <a:bodyPr/>
          <a:lstStyle/>
          <a:p>
            <a:r>
              <a:rPr lang="it-IT" u="sng" dirty="0">
                <a:solidFill>
                  <a:srgbClr val="0070C0"/>
                </a:solidFill>
              </a:rPr>
              <a:t>No </a:t>
            </a:r>
            <a:r>
              <a:rPr lang="it-IT" u="sng" dirty="0" err="1">
                <a:solidFill>
                  <a:srgbClr val="0070C0"/>
                </a:solidFill>
              </a:rPr>
              <a:t>outliers</a:t>
            </a:r>
            <a:endParaRPr lang="it-IT" u="sng" dirty="0">
              <a:solidFill>
                <a:srgbClr val="0070C0"/>
              </a:solidFill>
            </a:endParaRPr>
          </a:p>
        </p:txBody>
      </p:sp>
      <p:sp>
        <p:nvSpPr>
          <p:cNvPr id="11" name="Freccia bidirezionale orizzontale 10">
            <a:extLst>
              <a:ext uri="{FF2B5EF4-FFF2-40B4-BE49-F238E27FC236}">
                <a16:creationId xmlns:a16="http://schemas.microsoft.com/office/drawing/2014/main" id="{21D42201-5FAD-4CE2-94AA-1B2D2A3B574B}"/>
              </a:ext>
            </a:extLst>
          </p:cNvPr>
          <p:cNvSpPr/>
          <p:nvPr/>
        </p:nvSpPr>
        <p:spPr>
          <a:xfrm>
            <a:off x="4697376" y="2589320"/>
            <a:ext cx="2112886" cy="60960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</p:txBody>
      </p:sp>
      <p:sp>
        <p:nvSpPr>
          <p:cNvPr id="12" name="Freccia bidirezionale orizzontale 11">
            <a:extLst>
              <a:ext uri="{FF2B5EF4-FFF2-40B4-BE49-F238E27FC236}">
                <a16:creationId xmlns:a16="http://schemas.microsoft.com/office/drawing/2014/main" id="{D1D7EAC4-7DD6-49CE-81FB-7752718AACCA}"/>
              </a:ext>
            </a:extLst>
          </p:cNvPr>
          <p:cNvSpPr/>
          <p:nvPr/>
        </p:nvSpPr>
        <p:spPr>
          <a:xfrm>
            <a:off x="4697377" y="5186039"/>
            <a:ext cx="2112886" cy="60960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UDP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0E060CE-97A7-4302-9611-C1FF417D7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1" y="1733179"/>
            <a:ext cx="3658774" cy="254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7FCBF6B3-0A5D-4B64-A7ED-CBC5D820E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1" y="4362449"/>
            <a:ext cx="3658774" cy="254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B744D9B5-9997-4197-942A-83138B5F0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169" y="1733179"/>
            <a:ext cx="3883693" cy="262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B5461E9D-31B6-42E3-9375-EB2E6D6E4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169" y="4362449"/>
            <a:ext cx="3789632" cy="25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50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76544"/>
          </a:xfrm>
        </p:spPr>
        <p:txBody>
          <a:bodyPr rtlCol="0"/>
          <a:lstStyle/>
          <a:p>
            <a:pPr rtl="0"/>
            <a:r>
              <a:rPr lang="it-IT" dirty="0">
                <a:latin typeface="Century Gothic" panose="020B0502020202020204" pitchFamily="34" charset="0"/>
              </a:rPr>
              <a:t>Ratio (size/</a:t>
            </a:r>
            <a:r>
              <a:rPr lang="it-IT" dirty="0" err="1">
                <a:latin typeface="Century Gothic" panose="020B0502020202020204" pitchFamily="34" charset="0"/>
              </a:rPr>
              <a:t>duraion</a:t>
            </a:r>
            <a:r>
              <a:rPr lang="it-IT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B982F56-F09D-4D15-8C8B-E4D38A8E9565}"/>
              </a:ext>
            </a:extLst>
          </p:cNvPr>
          <p:cNvSpPr/>
          <p:nvPr/>
        </p:nvSpPr>
        <p:spPr>
          <a:xfrm>
            <a:off x="1642368" y="1225117"/>
            <a:ext cx="6774125" cy="2647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err="1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CD62288-2B48-4821-8155-98213146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718" y="1428805"/>
            <a:ext cx="2724150" cy="2240573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828376E-FEC0-4A4B-A07B-5DD322B8F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68" y="1225117"/>
            <a:ext cx="38576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09BF693C-271C-4373-9869-EDF2F23293B6}"/>
              </a:ext>
            </a:extLst>
          </p:cNvPr>
          <p:cNvSpPr/>
          <p:nvPr/>
        </p:nvSpPr>
        <p:spPr>
          <a:xfrm>
            <a:off x="1642367" y="3980932"/>
            <a:ext cx="6774125" cy="2647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err="1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81880FD3-7DC4-441B-9F17-D2698BC60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718" y="4205640"/>
            <a:ext cx="2836243" cy="2196859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444574DE-2ABF-4E6C-96FD-62ACD32C3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68" y="3980095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1B404A5-E8A6-4DBF-A1D3-EF1919F15C4D}"/>
              </a:ext>
            </a:extLst>
          </p:cNvPr>
          <p:cNvSpPr/>
          <p:nvPr/>
        </p:nvSpPr>
        <p:spPr>
          <a:xfrm>
            <a:off x="982389" y="2238505"/>
            <a:ext cx="756154" cy="6221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A47B038A-F44F-4389-AEC4-7BA09FFA24EB}"/>
              </a:ext>
            </a:extLst>
          </p:cNvPr>
          <p:cNvSpPr/>
          <p:nvPr/>
        </p:nvSpPr>
        <p:spPr>
          <a:xfrm>
            <a:off x="982389" y="4992999"/>
            <a:ext cx="756154" cy="6221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BC33ECE3-C65A-460C-9AF6-2D59211D1681}"/>
              </a:ext>
            </a:extLst>
          </p:cNvPr>
          <p:cNvSpPr/>
          <p:nvPr/>
        </p:nvSpPr>
        <p:spPr>
          <a:xfrm>
            <a:off x="8416492" y="2295985"/>
            <a:ext cx="1633029" cy="506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975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outliers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FF05BA0C-9DFE-4FF2-ABF6-94D3D8F2F4A7}"/>
              </a:ext>
            </a:extLst>
          </p:cNvPr>
          <p:cNvSpPr/>
          <p:nvPr/>
        </p:nvSpPr>
        <p:spPr>
          <a:xfrm>
            <a:off x="8416491" y="5050963"/>
            <a:ext cx="1633030" cy="506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31182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outliers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F7F87CBE-9458-409B-BC3D-BBCA62521F36}"/>
              </a:ext>
            </a:extLst>
          </p:cNvPr>
          <p:cNvSpPr/>
          <p:nvPr/>
        </p:nvSpPr>
        <p:spPr>
          <a:xfrm>
            <a:off x="10049520" y="1926818"/>
            <a:ext cx="1455939" cy="621437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Ipv4: 965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0D0A1DF9-DC9C-43C9-97F1-2F822729E055}"/>
              </a:ext>
            </a:extLst>
          </p:cNvPr>
          <p:cNvSpPr/>
          <p:nvPr/>
        </p:nvSpPr>
        <p:spPr>
          <a:xfrm>
            <a:off x="10049521" y="2549926"/>
            <a:ext cx="1455939" cy="621437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Ipv6: 10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191835FE-F148-41DE-A7C5-EB9265ABA043}"/>
              </a:ext>
            </a:extLst>
          </p:cNvPr>
          <p:cNvSpPr/>
          <p:nvPr/>
        </p:nvSpPr>
        <p:spPr>
          <a:xfrm>
            <a:off x="10049520" y="4682631"/>
            <a:ext cx="1455939" cy="621437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Ipv4: 31182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19A71AF-62D0-489B-B931-E1416D5103A3}"/>
              </a:ext>
            </a:extLst>
          </p:cNvPr>
          <p:cNvSpPr/>
          <p:nvPr/>
        </p:nvSpPr>
        <p:spPr>
          <a:xfrm>
            <a:off x="10049520" y="5304068"/>
            <a:ext cx="1455939" cy="621437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Ipv6: 0</a:t>
            </a:r>
          </a:p>
        </p:txBody>
      </p:sp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zione di sfondo della società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584_TF03460510" id="{77E5343A-3B46-499A-B380-51634E8BB0C5}" vid="{F59F8285-7410-4761-B5D8-4B8994DFED5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riunione aziendale</Template>
  <TotalTime>91</TotalTime>
  <Words>1356</Words>
  <Application>Microsoft Office PowerPoint</Application>
  <PresentationFormat>Widescreen</PresentationFormat>
  <Paragraphs>164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Courier New</vt:lpstr>
      <vt:lpstr>inherit</vt:lpstr>
      <vt:lpstr>Palatino Linotype</vt:lpstr>
      <vt:lpstr>Roboto</vt:lpstr>
      <vt:lpstr>Presentazione di sfondo della società</vt:lpstr>
      <vt:lpstr>Academic year 2019/2020 University ‘La Sapienza’, Rome</vt:lpstr>
      <vt:lpstr>Initial file: Differences</vt:lpstr>
      <vt:lpstr>Divide et Impera</vt:lpstr>
      <vt:lpstr>Our Data</vt:lpstr>
      <vt:lpstr>Packets to Flows</vt:lpstr>
      <vt:lpstr>Flows duration</vt:lpstr>
      <vt:lpstr>Flow size</vt:lpstr>
      <vt:lpstr>Packets for flow</vt:lpstr>
      <vt:lpstr>Ratio (size/duraion)</vt:lpstr>
      <vt:lpstr>Analysis: UPD ipv4</vt:lpstr>
      <vt:lpstr>Analysis: UPD ipv4</vt:lpstr>
      <vt:lpstr>PART2: Window Size</vt:lpstr>
      <vt:lpstr>PART2: Windows Size</vt:lpstr>
      <vt:lpstr>PART2: Windows Size</vt:lpstr>
      <vt:lpstr>PART2: ‘Other’ flows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year 2019/2020 University ‘La Sapienza’, Rome</dc:title>
  <dc:creator>Alessio Sampieri</dc:creator>
  <cp:lastModifiedBy>francesco pezone</cp:lastModifiedBy>
  <cp:revision>12</cp:revision>
  <dcterms:created xsi:type="dcterms:W3CDTF">2020-07-13T08:35:13Z</dcterms:created>
  <dcterms:modified xsi:type="dcterms:W3CDTF">2020-08-26T07:02:11Z</dcterms:modified>
</cp:coreProperties>
</file>