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3da26dca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3da26dca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3da26dca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f3da26dca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f3da26dca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f3da26dca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3da26dca4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3da26dca4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c6f73a04f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c6f73a0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3da26dca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3da26dc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3da26dca4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3da26dca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3da26dc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3da26dc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3da26dca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f3da26dca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3da26dca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3da26dca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498250"/>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Twitter Sentiment Analysis</a:t>
            </a:r>
            <a:endParaRPr/>
          </a:p>
        </p:txBody>
      </p:sp>
      <p:sp>
        <p:nvSpPr>
          <p:cNvPr id="68" name="Google Shape;68;p13"/>
          <p:cNvSpPr txBox="1"/>
          <p:nvPr>
            <p:ph idx="1" type="subTitle"/>
          </p:nvPr>
        </p:nvSpPr>
        <p:spPr>
          <a:xfrm>
            <a:off x="460950" y="1431843"/>
            <a:ext cx="8222100" cy="93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2400"/>
              <a:t>Analisi emotiva della comunità italiana, tramite Twitter, sulla guerra Russia-Ucraina</a:t>
            </a:r>
            <a:endParaRPr sz="2400"/>
          </a:p>
        </p:txBody>
      </p:sp>
      <p:pic>
        <p:nvPicPr>
          <p:cNvPr id="69" name="Google Shape;69;p13"/>
          <p:cNvPicPr preferRelativeResize="0"/>
          <p:nvPr/>
        </p:nvPicPr>
        <p:blipFill>
          <a:blip r:embed="rId3">
            <a:alphaModFix/>
          </a:blip>
          <a:stretch>
            <a:fillRect/>
          </a:stretch>
        </p:blipFill>
        <p:spPr>
          <a:xfrm>
            <a:off x="460950" y="2365450"/>
            <a:ext cx="4572000" cy="2571750"/>
          </a:xfrm>
          <a:prstGeom prst="rect">
            <a:avLst/>
          </a:prstGeom>
          <a:noFill/>
          <a:ln>
            <a:noFill/>
          </a:ln>
        </p:spPr>
      </p:pic>
      <p:sp>
        <p:nvSpPr>
          <p:cNvPr id="70" name="Google Shape;70;p13"/>
          <p:cNvSpPr txBox="1"/>
          <p:nvPr>
            <p:ph idx="1" type="subTitle"/>
          </p:nvPr>
        </p:nvSpPr>
        <p:spPr>
          <a:xfrm>
            <a:off x="4958025" y="3038100"/>
            <a:ext cx="3654600" cy="2105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it" sz="1500"/>
              <a:t>Corso di Reti Geografiche: Struttura, Analisi e Prestazioni</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it" sz="1500"/>
              <a:t>A.A. 2021/2022</a:t>
            </a:r>
            <a:endParaRPr sz="1500"/>
          </a:p>
          <a:p>
            <a:pPr indent="0" lvl="0" marL="0" rtl="0" algn="ctr">
              <a:spcBef>
                <a:spcPts val="0"/>
              </a:spcBef>
              <a:spcAft>
                <a:spcPts val="0"/>
              </a:spcAft>
              <a:buNone/>
            </a:pPr>
            <a:r>
              <a:t/>
            </a:r>
            <a:endParaRPr sz="1500"/>
          </a:p>
          <a:p>
            <a:pPr indent="0" lvl="0" marL="0" rtl="0" algn="ctr">
              <a:spcBef>
                <a:spcPts val="0"/>
              </a:spcBef>
              <a:spcAft>
                <a:spcPts val="0"/>
              </a:spcAft>
              <a:buNone/>
            </a:pPr>
            <a:r>
              <a:rPr lang="it" sz="1500"/>
              <a:t>Francesco Pio Covino</a:t>
            </a:r>
            <a:endParaRPr sz="15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Risultati</a:t>
            </a:r>
            <a:endParaRPr/>
          </a:p>
        </p:txBody>
      </p:sp>
      <p:sp>
        <p:nvSpPr>
          <p:cNvPr id="138" name="Google Shape;138;p22"/>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Pie Chart della divisione dei target (positivo / negativo) nei tweet.</a:t>
            </a:r>
            <a:endParaRPr/>
          </a:p>
          <a:p>
            <a:pPr indent="0" lvl="0" marL="0" rtl="0" algn="l">
              <a:spcBef>
                <a:spcPts val="1600"/>
              </a:spcBef>
              <a:spcAft>
                <a:spcPts val="1600"/>
              </a:spcAft>
              <a:buNone/>
            </a:pPr>
            <a:r>
              <a:rPr lang="it"/>
              <a:t>Si può notare, come nel grafico della slide precedente quanto la maggioranza netta dei tweet abbia una connotazione negativa riguardo la situazione. Risultati quindi prevedibili. </a:t>
            </a:r>
            <a:endParaRPr/>
          </a:p>
        </p:txBody>
      </p:sp>
      <p:pic>
        <p:nvPicPr>
          <p:cNvPr id="139" name="Google Shape;139;p22"/>
          <p:cNvPicPr preferRelativeResize="0"/>
          <p:nvPr/>
        </p:nvPicPr>
        <p:blipFill>
          <a:blip r:embed="rId3">
            <a:alphaModFix/>
          </a:blip>
          <a:stretch>
            <a:fillRect/>
          </a:stretch>
        </p:blipFill>
        <p:spPr>
          <a:xfrm>
            <a:off x="3186475" y="0"/>
            <a:ext cx="5022374"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Risultati</a:t>
            </a:r>
            <a:endParaRPr/>
          </a:p>
        </p:txBody>
      </p:sp>
      <p:sp>
        <p:nvSpPr>
          <p:cNvPr id="145" name="Google Shape;145;p23"/>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WordCloud divisi per target.</a:t>
            </a:r>
            <a:endParaRPr/>
          </a:p>
          <a:p>
            <a:pPr indent="0" lvl="0" marL="0" rtl="0" algn="l">
              <a:spcBef>
                <a:spcPts val="1600"/>
              </a:spcBef>
              <a:spcAft>
                <a:spcPts val="0"/>
              </a:spcAft>
              <a:buNone/>
            </a:pPr>
            <a:r>
              <a:rPr lang="it"/>
              <a:t>S</a:t>
            </a:r>
            <a:r>
              <a:rPr lang="it"/>
              <a:t>ono rappresentazioni visive che danno maggior risalto alle parole che appaiono più frequentemente nell’insieme.</a:t>
            </a:r>
            <a:endParaRPr/>
          </a:p>
          <a:p>
            <a:pPr indent="0" lvl="0" marL="0" rtl="0" algn="l">
              <a:spcBef>
                <a:spcPts val="1600"/>
              </a:spcBef>
              <a:spcAft>
                <a:spcPts val="0"/>
              </a:spcAft>
              <a:buNone/>
            </a:pPr>
            <a:r>
              <a:rPr lang="it"/>
              <a:t>Mostra le parole più utilizzate per ogni target.</a:t>
            </a:r>
            <a:endParaRPr/>
          </a:p>
          <a:p>
            <a:pPr indent="0" lvl="0" marL="0" rtl="0" algn="l">
              <a:spcBef>
                <a:spcPts val="1600"/>
              </a:spcBef>
              <a:spcAft>
                <a:spcPts val="1600"/>
              </a:spcAft>
              <a:buNone/>
            </a:pPr>
            <a:r>
              <a:rPr lang="it"/>
              <a:t>Nella slide seguente i wordcloud invece per ogni emozione.</a:t>
            </a:r>
            <a:endParaRPr/>
          </a:p>
        </p:txBody>
      </p:sp>
      <p:pic>
        <p:nvPicPr>
          <p:cNvPr id="146" name="Google Shape;146;p23"/>
          <p:cNvPicPr preferRelativeResize="0"/>
          <p:nvPr/>
        </p:nvPicPr>
        <p:blipFill>
          <a:blip r:embed="rId3">
            <a:alphaModFix/>
          </a:blip>
          <a:stretch>
            <a:fillRect/>
          </a:stretch>
        </p:blipFill>
        <p:spPr>
          <a:xfrm>
            <a:off x="3564953" y="152400"/>
            <a:ext cx="4838700"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460950" y="548900"/>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Risultati: gioia, rabbia, tristezza, paura</a:t>
            </a:r>
            <a:endParaRPr/>
          </a:p>
        </p:txBody>
      </p:sp>
      <p:pic>
        <p:nvPicPr>
          <p:cNvPr id="152" name="Google Shape;152;p24"/>
          <p:cNvPicPr preferRelativeResize="0"/>
          <p:nvPr/>
        </p:nvPicPr>
        <p:blipFill>
          <a:blip r:embed="rId3">
            <a:alphaModFix/>
          </a:blip>
          <a:stretch>
            <a:fillRect/>
          </a:stretch>
        </p:blipFill>
        <p:spPr>
          <a:xfrm>
            <a:off x="403975" y="1446013"/>
            <a:ext cx="3855151" cy="3697500"/>
          </a:xfrm>
          <a:prstGeom prst="rect">
            <a:avLst/>
          </a:prstGeom>
          <a:noFill/>
          <a:ln>
            <a:noFill/>
          </a:ln>
        </p:spPr>
      </p:pic>
      <p:pic>
        <p:nvPicPr>
          <p:cNvPr id="153" name="Google Shape;153;p24"/>
          <p:cNvPicPr preferRelativeResize="0"/>
          <p:nvPr/>
        </p:nvPicPr>
        <p:blipFill>
          <a:blip r:embed="rId4">
            <a:alphaModFix/>
          </a:blip>
          <a:stretch>
            <a:fillRect/>
          </a:stretch>
        </p:blipFill>
        <p:spPr>
          <a:xfrm>
            <a:off x="4677150" y="1316600"/>
            <a:ext cx="3707724" cy="3806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574725" y="177700"/>
            <a:ext cx="4497900" cy="69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3400"/>
              <a:t>Conclusioni</a:t>
            </a:r>
            <a:endParaRPr sz="3400"/>
          </a:p>
        </p:txBody>
      </p:sp>
      <p:sp>
        <p:nvSpPr>
          <p:cNvPr id="159" name="Google Shape;159;p25"/>
          <p:cNvSpPr txBox="1"/>
          <p:nvPr>
            <p:ph type="title"/>
          </p:nvPr>
        </p:nvSpPr>
        <p:spPr>
          <a:xfrm>
            <a:off x="574725" y="941350"/>
            <a:ext cx="76743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1400"/>
              <a:t>Dai risultati ottenuti si evince dunque un sentimento popolare abbastanza negativo rispetto la situazione, nonchè un sentimento condiviso di rabbia e paura rispetto il futuro della guerra e la possibilità di una guerra mondiale o dell'uso del nucleare.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Una simile situazione ha messo in ginocchio parte della popolazione mondiale, portando a momenti di rabbia e frustrazione, spesso sfogata sui social.</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La seguente esperienza progettuale ha aiutato ad acquisire conoscenze sul campo della Social Media Analysis toccando con mano tutte le difficoltà riguardanti analisi dei dati, dei sentimenti. Sono state sperimentate nuove tecnologie, librerie e tecniche apposite.</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Si spera  che l'esito del progetto, seppur minimale e per certi versi banale, possa dare un contributo all'analisi del pensiero comune in un epoca importante come quella che si sta vivendo al momento della scrittura e possa essere una base per futuri progetti.</a:t>
            </a:r>
            <a:endParaRPr sz="1400"/>
          </a:p>
          <a:p>
            <a:pPr indent="0" lvl="0" marL="0" rtl="0" algn="l">
              <a:spcBef>
                <a:spcPts val="0"/>
              </a:spcBef>
              <a:spcAft>
                <a:spcPts val="0"/>
              </a:spcAft>
              <a:buNone/>
            </a:pPr>
            <a:r>
              <a:t/>
            </a:r>
            <a:endParaRPr sz="3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t" sz="4800"/>
              <a:t>Grazie dell’attenzione.</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 e Contesto</a:t>
            </a:r>
            <a:endParaRPr/>
          </a:p>
        </p:txBody>
      </p:sp>
      <p:sp>
        <p:nvSpPr>
          <p:cNvPr id="76" name="Google Shape;76;p1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24 febbraio 2022 un evento di enorme portata ha scosso il mondo, la Russia invade il territorio ucraino dando inizio ad una guerra interna in Europa</a:t>
            </a:r>
            <a:r>
              <a:rPr lang="it"/>
              <a:t>.</a:t>
            </a:r>
            <a:endParaRPr/>
          </a:p>
          <a:p>
            <a:pPr indent="0" lvl="0" marL="0" rtl="0" algn="l">
              <a:spcBef>
                <a:spcPts val="1600"/>
              </a:spcBef>
              <a:spcAft>
                <a:spcPts val="0"/>
              </a:spcAft>
              <a:buNone/>
            </a:pPr>
            <a:r>
              <a:rPr lang="it"/>
              <a:t>Il progetto ha l’obiettivo di analizzare, nel modo più attinente alla realtà, il pensiero comune italiano durante gli avvenimenti.</a:t>
            </a:r>
            <a:endParaRPr/>
          </a:p>
          <a:p>
            <a:pPr indent="0" lvl="0" marL="0" rtl="0" algn="l">
              <a:spcBef>
                <a:spcPts val="1600"/>
              </a:spcBef>
              <a:spcAft>
                <a:spcPts val="1600"/>
              </a:spcAft>
              <a:buNone/>
            </a:pPr>
            <a:r>
              <a:rPr lang="it"/>
              <a:t>I dati saranno raccolti mediante Twitter, dopo una pulizia del testo, verranno analizzati e classificati secondo le emozioni che ne traspare.</a:t>
            </a:r>
            <a:endParaRPr/>
          </a:p>
        </p:txBody>
      </p:sp>
      <p:pic>
        <p:nvPicPr>
          <p:cNvPr id="77" name="Google Shape;77;p14"/>
          <p:cNvPicPr preferRelativeResize="0"/>
          <p:nvPr/>
        </p:nvPicPr>
        <p:blipFill>
          <a:blip r:embed="rId3">
            <a:alphaModFix/>
          </a:blip>
          <a:stretch>
            <a:fillRect/>
          </a:stretch>
        </p:blipFill>
        <p:spPr>
          <a:xfrm>
            <a:off x="6869050" y="175600"/>
            <a:ext cx="1824951" cy="1548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Obiettivi e Contesto</a:t>
            </a:r>
            <a:endParaRPr/>
          </a:p>
        </p:txBody>
      </p:sp>
      <p:sp>
        <p:nvSpPr>
          <p:cNvPr id="83" name="Google Shape;83;p1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Classificazione del testo secondo 4 emozioni base:</a:t>
            </a:r>
            <a:endParaRPr/>
          </a:p>
          <a:p>
            <a:pPr indent="-317500" lvl="0" marL="457200" rtl="0" algn="l">
              <a:spcBef>
                <a:spcPts val="1600"/>
              </a:spcBef>
              <a:spcAft>
                <a:spcPts val="0"/>
              </a:spcAft>
              <a:buSzPts val="1400"/>
              <a:buChar char="-"/>
            </a:pPr>
            <a:r>
              <a:rPr lang="it"/>
              <a:t>Rabbia</a:t>
            </a:r>
            <a:endParaRPr/>
          </a:p>
          <a:p>
            <a:pPr indent="-317500" lvl="0" marL="457200" rtl="0" algn="l">
              <a:spcBef>
                <a:spcPts val="0"/>
              </a:spcBef>
              <a:spcAft>
                <a:spcPts val="0"/>
              </a:spcAft>
              <a:buSzPts val="1400"/>
              <a:buChar char="-"/>
            </a:pPr>
            <a:r>
              <a:rPr lang="it"/>
              <a:t>Paura</a:t>
            </a:r>
            <a:endParaRPr/>
          </a:p>
          <a:p>
            <a:pPr indent="-317500" lvl="0" marL="457200" rtl="0" algn="l">
              <a:spcBef>
                <a:spcPts val="0"/>
              </a:spcBef>
              <a:spcAft>
                <a:spcPts val="0"/>
              </a:spcAft>
              <a:buSzPts val="1400"/>
              <a:buChar char="-"/>
            </a:pPr>
            <a:r>
              <a:rPr lang="it"/>
              <a:t>Gioia</a:t>
            </a:r>
            <a:endParaRPr/>
          </a:p>
          <a:p>
            <a:pPr indent="-317500" lvl="0" marL="457200" rtl="0" algn="l">
              <a:spcBef>
                <a:spcPts val="0"/>
              </a:spcBef>
              <a:spcAft>
                <a:spcPts val="0"/>
              </a:spcAft>
              <a:buSzPts val="1400"/>
              <a:buChar char="-"/>
            </a:pPr>
            <a:r>
              <a:rPr lang="it"/>
              <a:t>Tristezza</a:t>
            </a:r>
            <a:endParaRPr/>
          </a:p>
          <a:p>
            <a:pPr indent="0" lvl="0" marL="0" rtl="0" algn="l">
              <a:spcBef>
                <a:spcPts val="1600"/>
              </a:spcBef>
              <a:spcAft>
                <a:spcPts val="1600"/>
              </a:spcAft>
              <a:buNone/>
            </a:pPr>
            <a:r>
              <a:rPr lang="it"/>
              <a:t>Etichettamento secondo due label: positivo o negativo.</a:t>
            </a:r>
            <a:endParaRPr/>
          </a:p>
        </p:txBody>
      </p:sp>
      <p:sp>
        <p:nvSpPr>
          <p:cNvPr id="84" name="Google Shape;84;p15"/>
          <p:cNvSpPr txBox="1"/>
          <p:nvPr>
            <p:ph idx="2" type="body"/>
          </p:nvPr>
        </p:nvSpPr>
        <p:spPr>
          <a:xfrm>
            <a:off x="4694250" y="1919075"/>
            <a:ext cx="3999900" cy="105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Clustering dei tweet  in gruppi in base ai topic individuati durante la fase di </a:t>
            </a:r>
            <a:r>
              <a:rPr b="1" lang="it"/>
              <a:t>Topic Modeling.</a:t>
            </a:r>
            <a:endParaRPr b="1"/>
          </a:p>
        </p:txBody>
      </p:sp>
      <p:pic>
        <p:nvPicPr>
          <p:cNvPr id="85" name="Google Shape;85;p15"/>
          <p:cNvPicPr preferRelativeResize="0"/>
          <p:nvPr/>
        </p:nvPicPr>
        <p:blipFill>
          <a:blip r:embed="rId3">
            <a:alphaModFix/>
          </a:blip>
          <a:stretch>
            <a:fillRect/>
          </a:stretch>
        </p:blipFill>
        <p:spPr>
          <a:xfrm>
            <a:off x="4901563" y="2972375"/>
            <a:ext cx="3585263" cy="2018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Raccolta dati e creazione DataSet</a:t>
            </a:r>
            <a:endParaRPr/>
          </a:p>
        </p:txBody>
      </p:sp>
      <p:sp>
        <p:nvSpPr>
          <p:cNvPr id="91" name="Google Shape;91;p16"/>
          <p:cNvSpPr txBox="1"/>
          <p:nvPr>
            <p:ph idx="1" type="body"/>
          </p:nvPr>
        </p:nvSpPr>
        <p:spPr>
          <a:xfrm>
            <a:off x="471900" y="1919075"/>
            <a:ext cx="3999900" cy="305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Utilizzo delle API di Twitter e di Tweepy.</a:t>
            </a:r>
            <a:endParaRPr/>
          </a:p>
          <a:p>
            <a:pPr indent="0" lvl="0" marL="0" rtl="0" algn="l">
              <a:spcBef>
                <a:spcPts val="1600"/>
              </a:spcBef>
              <a:spcAft>
                <a:spcPts val="0"/>
              </a:spcAft>
              <a:buNone/>
            </a:pPr>
            <a:r>
              <a:rPr lang="it"/>
              <a:t>Diverse chiamate alle API divise per giorni in modo da spalmare le diverse opinioni su un lasso di tempo più ampio.</a:t>
            </a:r>
            <a:endParaRPr/>
          </a:p>
          <a:p>
            <a:pPr indent="0" lvl="0" marL="0" rtl="0" algn="l">
              <a:spcBef>
                <a:spcPts val="1600"/>
              </a:spcBef>
              <a:spcAft>
                <a:spcPts val="0"/>
              </a:spcAft>
              <a:buNone/>
            </a:pPr>
            <a:r>
              <a:rPr lang="it"/>
              <a:t>Unione dei vari dataset in un dataset finale di circa 6000 tweet in lingua italiana.</a:t>
            </a:r>
            <a:endParaRPr/>
          </a:p>
          <a:p>
            <a:pPr indent="0" lvl="0" marL="0" rtl="0" algn="l">
              <a:spcBef>
                <a:spcPts val="1600"/>
              </a:spcBef>
              <a:spcAft>
                <a:spcPts val="1600"/>
              </a:spcAft>
              <a:buNone/>
            </a:pPr>
            <a:r>
              <a:rPr lang="it"/>
              <a:t>Ogni riga ha 6 colonne: </a:t>
            </a:r>
            <a:r>
              <a:rPr i="1" lang="it"/>
              <a:t>row, text, retweet, likes, sentiment, target</a:t>
            </a:r>
            <a:endParaRPr i="1"/>
          </a:p>
        </p:txBody>
      </p:sp>
      <p:sp>
        <p:nvSpPr>
          <p:cNvPr id="92" name="Google Shape;92;p16"/>
          <p:cNvSpPr txBox="1"/>
          <p:nvPr>
            <p:ph idx="2" type="body"/>
          </p:nvPr>
        </p:nvSpPr>
        <p:spPr>
          <a:xfrm>
            <a:off x="4694250" y="1919075"/>
            <a:ext cx="3999900" cy="249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Hashtag scelti:</a:t>
            </a:r>
            <a:endParaRPr/>
          </a:p>
          <a:p>
            <a:pPr indent="0" lvl="0" marL="0" rtl="0" algn="l">
              <a:spcBef>
                <a:spcPts val="1600"/>
              </a:spcBef>
              <a:spcAft>
                <a:spcPts val="0"/>
              </a:spcAft>
              <a:buNone/>
            </a:pPr>
            <a:r>
              <a:rPr b="1" i="1" lang="it"/>
              <a:t>#putin, #ukraine, #ucraina, #russia, #UkraineWar, #ukrainerussiawar, #UkraineRussiaWar,  #ukrainevsrussia, #russiavsukraine, #worldwar3,  #PeaceInUkraine, #guerra, #guerraUcraina, #terzaguerramondiale</a:t>
            </a:r>
            <a:endParaRPr b="1" i="1"/>
          </a:p>
          <a:p>
            <a:pPr indent="0" lvl="0" marL="0" rtl="0" algn="l">
              <a:spcBef>
                <a:spcPts val="1600"/>
              </a:spcBef>
              <a:spcAft>
                <a:spcPts val="1600"/>
              </a:spcAft>
              <a:buNone/>
            </a:pPr>
            <a:r>
              <a:t/>
            </a:r>
            <a:endParaRPr/>
          </a:p>
        </p:txBody>
      </p:sp>
      <p:pic>
        <p:nvPicPr>
          <p:cNvPr id="93" name="Google Shape;93;p16"/>
          <p:cNvPicPr preferRelativeResize="0"/>
          <p:nvPr/>
        </p:nvPicPr>
        <p:blipFill>
          <a:blip r:embed="rId3">
            <a:alphaModFix/>
          </a:blip>
          <a:stretch>
            <a:fillRect/>
          </a:stretch>
        </p:blipFill>
        <p:spPr>
          <a:xfrm>
            <a:off x="6989174" y="288999"/>
            <a:ext cx="1320474" cy="13204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Tecnologie</a:t>
            </a:r>
            <a:endParaRPr/>
          </a:p>
        </p:txBody>
      </p:sp>
      <p:sp>
        <p:nvSpPr>
          <p:cNvPr id="99" name="Google Shape;99;p17"/>
          <p:cNvSpPr txBox="1"/>
          <p:nvPr>
            <p:ph idx="1" type="body"/>
          </p:nvPr>
        </p:nvSpPr>
        <p:spPr>
          <a:xfrm>
            <a:off x="226075" y="1465800"/>
            <a:ext cx="2808000" cy="350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progetto è stato interamente sviluppato in Python, linguaggio di programmazione dinamico orientato agli oggetti utilizzabile in molti campi. Utile inoltre l’uso di Jupyter Notebook.</a:t>
            </a:r>
            <a:endParaRPr/>
          </a:p>
          <a:p>
            <a:pPr indent="0" lvl="0" marL="0" rtl="0" algn="l">
              <a:spcBef>
                <a:spcPts val="1600"/>
              </a:spcBef>
              <a:spcAft>
                <a:spcPts val="0"/>
              </a:spcAft>
              <a:buNone/>
            </a:pPr>
            <a:r>
              <a:rPr lang="it"/>
              <a:t>Librerie di supporto:</a:t>
            </a:r>
            <a:endParaRPr/>
          </a:p>
          <a:p>
            <a:pPr indent="-304800" lvl="0" marL="457200" rtl="0" algn="l">
              <a:spcBef>
                <a:spcPts val="1600"/>
              </a:spcBef>
              <a:spcAft>
                <a:spcPts val="0"/>
              </a:spcAft>
              <a:buSzPts val="1200"/>
              <a:buChar char="-"/>
            </a:pPr>
            <a:r>
              <a:rPr lang="it"/>
              <a:t>Tweepy</a:t>
            </a:r>
            <a:endParaRPr/>
          </a:p>
          <a:p>
            <a:pPr indent="-304800" lvl="0" marL="457200" rtl="0" algn="l">
              <a:spcBef>
                <a:spcPts val="0"/>
              </a:spcBef>
              <a:spcAft>
                <a:spcPts val="0"/>
              </a:spcAft>
              <a:buSzPts val="1200"/>
              <a:buChar char="-"/>
            </a:pPr>
            <a:r>
              <a:rPr lang="it"/>
              <a:t>Feel-It</a:t>
            </a:r>
            <a:endParaRPr/>
          </a:p>
          <a:p>
            <a:pPr indent="-304800" lvl="0" marL="457200" rtl="0" algn="l">
              <a:spcBef>
                <a:spcPts val="0"/>
              </a:spcBef>
              <a:spcAft>
                <a:spcPts val="0"/>
              </a:spcAft>
              <a:buSzPts val="1200"/>
              <a:buChar char="-"/>
            </a:pPr>
            <a:r>
              <a:rPr lang="it"/>
              <a:t>Pandas</a:t>
            </a:r>
            <a:endParaRPr/>
          </a:p>
          <a:p>
            <a:pPr indent="-304800" lvl="0" marL="457200" rtl="0" algn="l">
              <a:spcBef>
                <a:spcPts val="0"/>
              </a:spcBef>
              <a:spcAft>
                <a:spcPts val="0"/>
              </a:spcAft>
              <a:buSzPts val="1200"/>
              <a:buChar char="-"/>
            </a:pPr>
            <a:r>
              <a:rPr lang="it"/>
              <a:t>Matplotlib</a:t>
            </a:r>
            <a:endParaRPr/>
          </a:p>
          <a:p>
            <a:pPr indent="-304800" lvl="0" marL="457200" rtl="0" algn="l">
              <a:spcBef>
                <a:spcPts val="0"/>
              </a:spcBef>
              <a:spcAft>
                <a:spcPts val="0"/>
              </a:spcAft>
              <a:buSzPts val="1200"/>
              <a:buChar char="-"/>
            </a:pPr>
            <a:r>
              <a:rPr lang="it"/>
              <a:t>Sklearn</a:t>
            </a:r>
            <a:endParaRPr/>
          </a:p>
          <a:p>
            <a:pPr indent="-304800" lvl="0" marL="457200" rtl="0" algn="l">
              <a:spcBef>
                <a:spcPts val="0"/>
              </a:spcBef>
              <a:spcAft>
                <a:spcPts val="0"/>
              </a:spcAft>
              <a:buSzPts val="1200"/>
              <a:buChar char="-"/>
            </a:pPr>
            <a:r>
              <a:rPr lang="it"/>
              <a:t>hdbscan</a:t>
            </a:r>
            <a:endParaRPr/>
          </a:p>
          <a:p>
            <a:pPr indent="-304800" lvl="0" marL="457200" rtl="0" algn="l">
              <a:spcBef>
                <a:spcPts val="0"/>
              </a:spcBef>
              <a:spcAft>
                <a:spcPts val="0"/>
              </a:spcAft>
              <a:buSzPts val="1200"/>
              <a:buChar char="-"/>
            </a:pPr>
            <a:r>
              <a:rPr lang="it"/>
              <a:t>umap</a:t>
            </a:r>
            <a:endParaRPr/>
          </a:p>
          <a:p>
            <a:pPr indent="-304800" lvl="0" marL="457200" rtl="0" algn="l">
              <a:spcBef>
                <a:spcPts val="0"/>
              </a:spcBef>
              <a:spcAft>
                <a:spcPts val="0"/>
              </a:spcAft>
              <a:buSzPts val="1200"/>
              <a:buChar char="-"/>
            </a:pPr>
            <a:r>
              <a:rPr lang="it"/>
              <a:t>WordCloud</a:t>
            </a:r>
            <a:endParaRPr/>
          </a:p>
        </p:txBody>
      </p:sp>
      <p:pic>
        <p:nvPicPr>
          <p:cNvPr id="100" name="Google Shape;100;p17"/>
          <p:cNvPicPr preferRelativeResize="0"/>
          <p:nvPr/>
        </p:nvPicPr>
        <p:blipFill>
          <a:blip r:embed="rId3">
            <a:alphaModFix/>
          </a:blip>
          <a:stretch>
            <a:fillRect/>
          </a:stretch>
        </p:blipFill>
        <p:spPr>
          <a:xfrm>
            <a:off x="3338875" y="1311200"/>
            <a:ext cx="5805125" cy="291491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Sviluppo</a:t>
            </a:r>
            <a:endParaRPr/>
          </a:p>
        </p:txBody>
      </p:sp>
      <p:sp>
        <p:nvSpPr>
          <p:cNvPr id="106" name="Google Shape;106;p18"/>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Il progetto si divide in 5 fasi:</a:t>
            </a:r>
            <a:endParaRPr/>
          </a:p>
          <a:p>
            <a:pPr indent="-317500" lvl="0" marL="457200" rtl="0" algn="l">
              <a:spcBef>
                <a:spcPts val="1600"/>
              </a:spcBef>
              <a:spcAft>
                <a:spcPts val="0"/>
              </a:spcAft>
              <a:buSzPts val="1400"/>
              <a:buAutoNum type="arabicPeriod"/>
            </a:pPr>
            <a:r>
              <a:rPr lang="it"/>
              <a:t>Raccolta dei dati</a:t>
            </a:r>
            <a:endParaRPr/>
          </a:p>
          <a:p>
            <a:pPr indent="-317500" lvl="0" marL="457200" rtl="0" algn="l">
              <a:spcBef>
                <a:spcPts val="0"/>
              </a:spcBef>
              <a:spcAft>
                <a:spcPts val="0"/>
              </a:spcAft>
              <a:buSzPts val="1400"/>
              <a:buAutoNum type="arabicPeriod"/>
            </a:pPr>
            <a:r>
              <a:rPr lang="it"/>
              <a:t>Creazione Dataset</a:t>
            </a:r>
            <a:endParaRPr/>
          </a:p>
          <a:p>
            <a:pPr indent="-317500" lvl="0" marL="457200" rtl="0" algn="l">
              <a:spcBef>
                <a:spcPts val="0"/>
              </a:spcBef>
              <a:spcAft>
                <a:spcPts val="0"/>
              </a:spcAft>
              <a:buSzPts val="1400"/>
              <a:buAutoNum type="arabicPeriod"/>
            </a:pPr>
            <a:r>
              <a:rPr lang="it"/>
              <a:t>Pulizia Dataset</a:t>
            </a:r>
            <a:endParaRPr/>
          </a:p>
          <a:p>
            <a:pPr indent="-317500" lvl="0" marL="457200" rtl="0" algn="l">
              <a:spcBef>
                <a:spcPts val="0"/>
              </a:spcBef>
              <a:spcAft>
                <a:spcPts val="0"/>
              </a:spcAft>
              <a:buSzPts val="1400"/>
              <a:buAutoNum type="arabicPeriod"/>
            </a:pPr>
            <a:r>
              <a:rPr lang="it"/>
              <a:t>Etichettamento</a:t>
            </a:r>
            <a:endParaRPr/>
          </a:p>
          <a:p>
            <a:pPr indent="-317500" lvl="0" marL="457200" rtl="0" algn="l">
              <a:spcBef>
                <a:spcPts val="0"/>
              </a:spcBef>
              <a:spcAft>
                <a:spcPts val="0"/>
              </a:spcAft>
              <a:buSzPts val="1400"/>
              <a:buAutoNum type="arabicPeriod"/>
            </a:pPr>
            <a:r>
              <a:rPr lang="it"/>
              <a:t>Topic Modeling</a:t>
            </a:r>
            <a:endParaRPr/>
          </a:p>
          <a:p>
            <a:pPr indent="0" lvl="0" marL="0" rtl="0" algn="l">
              <a:spcBef>
                <a:spcPts val="1600"/>
              </a:spcBef>
              <a:spcAft>
                <a:spcPts val="1600"/>
              </a:spcAft>
              <a:buNone/>
            </a:pPr>
            <a:r>
              <a:t/>
            </a:r>
            <a:endParaRPr/>
          </a:p>
        </p:txBody>
      </p:sp>
      <p:sp>
        <p:nvSpPr>
          <p:cNvPr id="107" name="Google Shape;107;p18"/>
          <p:cNvSpPr txBox="1"/>
          <p:nvPr>
            <p:ph idx="2" type="body"/>
          </p:nvPr>
        </p:nvSpPr>
        <p:spPr>
          <a:xfrm>
            <a:off x="4694250" y="1919075"/>
            <a:ext cx="3999900" cy="1244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La libreria Feel-it si occupa di classificare i testi dei tweet in due modi: secondo 4 emozioni base: gioia, tristezza, rabbia, paura e secondo due valori positivo/negativo.</a:t>
            </a:r>
            <a:endParaRPr/>
          </a:p>
        </p:txBody>
      </p:sp>
      <p:sp>
        <p:nvSpPr>
          <p:cNvPr id="108" name="Google Shape;108;p18"/>
          <p:cNvSpPr txBox="1"/>
          <p:nvPr>
            <p:ph idx="2" type="body"/>
          </p:nvPr>
        </p:nvSpPr>
        <p:spPr>
          <a:xfrm>
            <a:off x="4827225" y="3449550"/>
            <a:ext cx="3999900" cy="146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t"/>
              <a:t>Vengono individuati i topic e ogni tweet viene classificato in un cluster (ogni cluster uno o più topic simili). A fine algoritmo sarà possibile visionare le parole più comuni per ogni topic e la percentuale di presenza.</a:t>
            </a:r>
            <a:endParaRPr/>
          </a:p>
        </p:txBody>
      </p:sp>
      <p:cxnSp>
        <p:nvCxnSpPr>
          <p:cNvPr id="109" name="Google Shape;109;p18"/>
          <p:cNvCxnSpPr/>
          <p:nvPr/>
        </p:nvCxnSpPr>
        <p:spPr>
          <a:xfrm flipH="1" rot="10800000">
            <a:off x="2348550" y="2135125"/>
            <a:ext cx="2212800" cy="1203300"/>
          </a:xfrm>
          <a:prstGeom prst="straightConnector1">
            <a:avLst/>
          </a:prstGeom>
          <a:noFill/>
          <a:ln cap="flat" cmpd="sng" w="9525">
            <a:solidFill>
              <a:schemeClr val="dk1"/>
            </a:solidFill>
            <a:prstDash val="solid"/>
            <a:round/>
            <a:headEnd len="med" w="med" type="none"/>
            <a:tailEnd len="med" w="med" type="none"/>
          </a:ln>
        </p:spPr>
      </p:cxnSp>
      <p:cxnSp>
        <p:nvCxnSpPr>
          <p:cNvPr id="110" name="Google Shape;110;p18"/>
          <p:cNvCxnSpPr/>
          <p:nvPr/>
        </p:nvCxnSpPr>
        <p:spPr>
          <a:xfrm>
            <a:off x="2367950" y="3571325"/>
            <a:ext cx="2387400" cy="29100"/>
          </a:xfrm>
          <a:prstGeom prst="straightConnector1">
            <a:avLst/>
          </a:prstGeom>
          <a:noFill/>
          <a:ln cap="flat" cmpd="sng" w="9525">
            <a:solidFill>
              <a:schemeClr val="dk1"/>
            </a:solidFill>
            <a:prstDash val="solid"/>
            <a:round/>
            <a:headEnd len="med" w="med" type="none"/>
            <a:tailEnd len="med" w="med" type="none"/>
          </a:ln>
        </p:spPr>
      </p:cxnSp>
      <p:pic>
        <p:nvPicPr>
          <p:cNvPr id="111" name="Google Shape;111;p18"/>
          <p:cNvPicPr preferRelativeResize="0"/>
          <p:nvPr/>
        </p:nvPicPr>
        <p:blipFill>
          <a:blip r:embed="rId3">
            <a:alphaModFix/>
          </a:blip>
          <a:stretch>
            <a:fillRect/>
          </a:stretch>
        </p:blipFill>
        <p:spPr>
          <a:xfrm>
            <a:off x="7419250" y="49700"/>
            <a:ext cx="1633300" cy="1633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Clusters</a:t>
            </a:r>
            <a:endParaRPr/>
          </a:p>
        </p:txBody>
      </p:sp>
      <p:sp>
        <p:nvSpPr>
          <p:cNvPr id="117" name="Google Shape;117;p19"/>
          <p:cNvSpPr txBox="1"/>
          <p:nvPr>
            <p:ph idx="1" type="body"/>
          </p:nvPr>
        </p:nvSpPr>
        <p:spPr>
          <a:xfrm>
            <a:off x="226075" y="1465800"/>
            <a:ext cx="21888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 destra i risultati del clustering una volta completato il Topic Modeling. </a:t>
            </a:r>
            <a:endParaRPr/>
          </a:p>
          <a:p>
            <a:pPr indent="0" lvl="0" marL="0" rtl="0" algn="l">
              <a:spcBef>
                <a:spcPts val="1600"/>
              </a:spcBef>
              <a:spcAft>
                <a:spcPts val="1600"/>
              </a:spcAft>
              <a:buNone/>
            </a:pPr>
            <a:r>
              <a:rPr lang="it"/>
              <a:t>Ogni cluster è rappresentato da un topic (sopra citati) e da un colore.</a:t>
            </a:r>
            <a:endParaRPr/>
          </a:p>
        </p:txBody>
      </p:sp>
      <p:pic>
        <p:nvPicPr>
          <p:cNvPr id="118" name="Google Shape;118;p19"/>
          <p:cNvPicPr preferRelativeResize="0"/>
          <p:nvPr/>
        </p:nvPicPr>
        <p:blipFill>
          <a:blip r:embed="rId3">
            <a:alphaModFix/>
          </a:blip>
          <a:stretch>
            <a:fillRect/>
          </a:stretch>
        </p:blipFill>
        <p:spPr>
          <a:xfrm>
            <a:off x="2570805" y="0"/>
            <a:ext cx="6573191" cy="51435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Topic</a:t>
            </a:r>
            <a:endParaRPr/>
          </a:p>
        </p:txBody>
      </p:sp>
      <p:sp>
        <p:nvSpPr>
          <p:cNvPr id="124" name="Google Shape;124;p20"/>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Completata la fase di Topic Modeling è possibile visualizzare per ogni topic quali parole appaiono più volte (hanno più occorrenze).</a:t>
            </a:r>
            <a:endParaRPr/>
          </a:p>
          <a:p>
            <a:pPr indent="0" lvl="0" marL="0" rtl="0" algn="l">
              <a:spcBef>
                <a:spcPts val="1600"/>
              </a:spcBef>
              <a:spcAft>
                <a:spcPts val="0"/>
              </a:spcAft>
              <a:buNone/>
            </a:pPr>
            <a:r>
              <a:rPr lang="it"/>
              <a:t>E’ possibile, per esempio, notare come nel topic 4 si parla della questione del pagamento del gas russo in rubli.</a:t>
            </a:r>
            <a:endParaRPr/>
          </a:p>
          <a:p>
            <a:pPr indent="0" lvl="0" marL="0" rtl="0" algn="l">
              <a:spcBef>
                <a:spcPts val="1600"/>
              </a:spcBef>
              <a:spcAft>
                <a:spcPts val="1600"/>
              </a:spcAft>
              <a:buNone/>
            </a:pPr>
            <a:r>
              <a:rPr lang="it"/>
              <a:t>O ancora come nel topic 3 si parli dei negazionisti o di tutte quelle persone che credono che la guerra sia una finzione, e cosi via…</a:t>
            </a:r>
            <a:endParaRPr/>
          </a:p>
        </p:txBody>
      </p:sp>
      <p:pic>
        <p:nvPicPr>
          <p:cNvPr id="125" name="Google Shape;125;p20"/>
          <p:cNvPicPr preferRelativeResize="0"/>
          <p:nvPr/>
        </p:nvPicPr>
        <p:blipFill>
          <a:blip r:embed="rId3">
            <a:alphaModFix/>
          </a:blip>
          <a:stretch>
            <a:fillRect/>
          </a:stretch>
        </p:blipFill>
        <p:spPr>
          <a:xfrm>
            <a:off x="3283525" y="-675"/>
            <a:ext cx="5860474"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1"/>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it"/>
              <a:t>Risultati</a:t>
            </a:r>
            <a:endParaRPr/>
          </a:p>
        </p:txBody>
      </p:sp>
      <p:sp>
        <p:nvSpPr>
          <p:cNvPr id="131" name="Google Shape;131;p21"/>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Pie Chart della divisione delle emozioni nei tweet.</a:t>
            </a:r>
            <a:endParaRPr/>
          </a:p>
          <a:p>
            <a:pPr indent="0" lvl="0" marL="0" rtl="0" algn="l">
              <a:spcBef>
                <a:spcPts val="1600"/>
              </a:spcBef>
              <a:spcAft>
                <a:spcPts val="0"/>
              </a:spcAft>
              <a:buNone/>
            </a:pPr>
            <a:r>
              <a:rPr lang="it"/>
              <a:t>Si può notare quanto sentimenti di rabbia e tristezza siano prevalenti, sono emozioni plausibili dato il contesto e l’importanza di un evento quale una guerra. </a:t>
            </a:r>
            <a:endParaRPr/>
          </a:p>
          <a:p>
            <a:pPr indent="0" lvl="0" marL="0" rtl="0" algn="l">
              <a:spcBef>
                <a:spcPts val="1600"/>
              </a:spcBef>
              <a:spcAft>
                <a:spcPts val="1600"/>
              </a:spcAft>
              <a:buNone/>
            </a:pPr>
            <a:r>
              <a:t/>
            </a:r>
            <a:endParaRPr/>
          </a:p>
        </p:txBody>
      </p:sp>
      <p:pic>
        <p:nvPicPr>
          <p:cNvPr id="132" name="Google Shape;132;p21"/>
          <p:cNvPicPr preferRelativeResize="0"/>
          <p:nvPr/>
        </p:nvPicPr>
        <p:blipFill>
          <a:blip r:embed="rId3">
            <a:alphaModFix/>
          </a:blip>
          <a:stretch>
            <a:fillRect/>
          </a:stretch>
        </p:blipFill>
        <p:spPr>
          <a:xfrm>
            <a:off x="3306801" y="0"/>
            <a:ext cx="5094111"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