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E110A1-4EE1-CE56-4E84-F0339EFD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5075227"/>
            <a:ext cx="5448300" cy="90647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Pugnaloni Francesco</a:t>
            </a:r>
          </a:p>
          <a:p>
            <a:pPr algn="r"/>
            <a:r>
              <a:rPr lang="it-IT" dirty="0">
                <a:solidFill>
                  <a:srgbClr val="FFFFFF"/>
                </a:solidFill>
              </a:rPr>
              <a:t>Massimini Angelo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D42E6A-9FFA-665C-30C6-FB5D009B0192}"/>
              </a:ext>
            </a:extLst>
          </p:cNvPr>
          <p:cNvSpPr txBox="1"/>
          <p:nvPr/>
        </p:nvSpPr>
        <p:spPr>
          <a:xfrm>
            <a:off x="1278384" y="887767"/>
            <a:ext cx="8930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Minhash</a:t>
            </a:r>
            <a:r>
              <a:rPr lang="it-IT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/</a:t>
            </a:r>
            <a:r>
              <a:rPr lang="it-IT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lsh</a:t>
            </a:r>
            <a:endParaRPr lang="it-IT" sz="6000" dirty="0">
              <a:solidFill>
                <a:schemeClr val="tx1">
                  <a:lumMod val="95000"/>
                  <a:lumOff val="5000"/>
                </a:schemeClr>
              </a:solidFill>
              <a:latin typeface="Amasis MT Pro Medium" panose="020B0604020202020204" pitchFamily="18" charset="0"/>
            </a:endParaRPr>
          </a:p>
          <a:p>
            <a:r>
              <a:rPr lang="it-IT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 and </a:t>
            </a:r>
            <a:r>
              <a:rPr lang="it-IT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duckdb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7941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E7BC585-2981-7697-2A1C-C0B4AC95E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712161"/>
            <a:ext cx="12191999" cy="48867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FEB603-98C9-FE8B-94E6-48122FB83730}"/>
              </a:ext>
            </a:extLst>
          </p:cNvPr>
          <p:cNvSpPr txBox="1"/>
          <p:nvPr/>
        </p:nvSpPr>
        <p:spPr>
          <a:xfrm>
            <a:off x="1278384" y="2591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Project </a:t>
            </a:r>
            <a:r>
              <a:rPr lang="it-IT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overview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429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Dataset </a:t>
            </a:r>
            <a:r>
              <a:rPr lang="it-IT" b="1" dirty="0" err="1"/>
              <a:t>used</a:t>
            </a:r>
            <a:r>
              <a:rPr lang="it-IT" dirty="0"/>
              <a:t>:</a:t>
            </a:r>
            <a:r>
              <a:rPr lang="en-US" dirty="0"/>
              <a:t> https://www.kaggle.com/datasets/jdobrow/57000- books-with-metadata-and-blurbs, containing data about 57000 books and their blurbs.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Columns analyzed</a:t>
            </a:r>
            <a:r>
              <a:rPr lang="en-US" dirty="0"/>
              <a:t>: title, blurb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Tests</a:t>
            </a:r>
            <a:r>
              <a:rPr lang="en-US" dirty="0"/>
              <a:t>: computation of LSH in both versions over an increasing number of rows keeping the other parameters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Fixed parameters values</a:t>
            </a:r>
            <a:r>
              <a:rPr lang="en-US" dirty="0"/>
              <a:t>: threshold=0.7, bands=16, </a:t>
            </a:r>
            <a:r>
              <a:rPr lang="en-US" dirty="0" err="1"/>
              <a:t>k_shingle_length</a:t>
            </a:r>
            <a:r>
              <a:rPr lang="en-US" dirty="0"/>
              <a:t>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E323CF-CE04-E046-0226-91C01B81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2" y="1719169"/>
            <a:ext cx="4228729" cy="47390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D820F6E-998B-EADD-CCBE-FB6E09E2240E}"/>
              </a:ext>
            </a:extLst>
          </p:cNvPr>
          <p:cNvSpPr txBox="1"/>
          <p:nvPr/>
        </p:nvSpPr>
        <p:spPr>
          <a:xfrm>
            <a:off x="1100831" y="324434"/>
            <a:ext cx="9747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Tests</a:t>
            </a:r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performed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29064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r>
              <a:rPr lang="it-IT" b="1" dirty="0"/>
              <a:t>Features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Fast to </a:t>
            </a:r>
            <a:r>
              <a:rPr lang="it-IT" dirty="0" err="1"/>
              <a:t>deploy</a:t>
            </a:r>
            <a:r>
              <a:rPr lang="it-IT" dirty="0"/>
              <a:t> and 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Hybrid</a:t>
            </a:r>
            <a:r>
              <a:rPr lang="it-IT" dirty="0"/>
              <a:t> SQL queries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dataframes</a:t>
            </a:r>
            <a:r>
              <a:rPr lang="it-IT" dirty="0"/>
              <a:t> and relations </a:t>
            </a:r>
            <a:r>
              <a:rPr lang="it-IT" dirty="0" err="1"/>
              <a:t>together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convert</a:t>
            </a:r>
            <a:r>
              <a:rPr lang="it-IT" dirty="0"/>
              <a:t> a </a:t>
            </a:r>
            <a:r>
              <a:rPr lang="it-IT" dirty="0" err="1"/>
              <a:t>relational</a:t>
            </a:r>
            <a:r>
              <a:rPr lang="it-IT" dirty="0"/>
              <a:t> table in a </a:t>
            </a:r>
            <a:r>
              <a:rPr lang="it-IT" dirty="0" err="1"/>
              <a:t>dictionary</a:t>
            </a:r>
            <a:r>
              <a:rPr lang="it-IT" dirty="0"/>
              <a:t> of numpy arrays</a:t>
            </a:r>
          </a:p>
          <a:p>
            <a:r>
              <a:rPr lang="it-IT" b="1" dirty="0"/>
              <a:t>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Python </a:t>
            </a:r>
            <a:r>
              <a:rPr lang="it-IT" dirty="0" err="1"/>
              <a:t>uses</a:t>
            </a:r>
            <a:r>
              <a:rPr lang="it-IT" dirty="0"/>
              <a:t> the </a:t>
            </a:r>
            <a:r>
              <a:rPr lang="it-IT" dirty="0" err="1"/>
              <a:t>optimized</a:t>
            </a:r>
            <a:r>
              <a:rPr lang="it-IT" dirty="0"/>
              <a:t> </a:t>
            </a:r>
            <a:r>
              <a:rPr lang="it-IT" dirty="0" err="1"/>
              <a:t>numpy</a:t>
            </a:r>
            <a:r>
              <a:rPr lang="it-IT" dirty="0"/>
              <a:t>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DuckDB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expolited</a:t>
            </a:r>
            <a:r>
              <a:rPr lang="it-IT" dirty="0"/>
              <a:t> in best </a:t>
            </a:r>
            <a:r>
              <a:rPr lang="it-IT" dirty="0" err="1"/>
              <a:t>possible</a:t>
            </a:r>
            <a:r>
              <a:rPr lang="it-IT" dirty="0"/>
              <a:t> way in </a:t>
            </a:r>
            <a:r>
              <a:rPr lang="it-IT" dirty="0" err="1"/>
              <a:t>this</a:t>
            </a:r>
            <a:r>
              <a:rPr lang="it-IT" dirty="0"/>
              <a:t> task,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working with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columns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755A1E-F83C-79A3-B387-51C5E038BC3C}"/>
              </a:ext>
            </a:extLst>
          </p:cNvPr>
          <p:cNvSpPr txBox="1"/>
          <p:nvPr/>
        </p:nvSpPr>
        <p:spPr>
          <a:xfrm>
            <a:off x="1529918" y="348559"/>
            <a:ext cx="995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Conclusion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3396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2B0BBF-D1CF-FA9C-8878-6A7102CCEF62}"/>
              </a:ext>
            </a:extLst>
          </p:cNvPr>
          <p:cNvSpPr txBox="1"/>
          <p:nvPr/>
        </p:nvSpPr>
        <p:spPr>
          <a:xfrm>
            <a:off x="1171852" y="2539067"/>
            <a:ext cx="9064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  <a:cs typeface="Aparajita" panose="020B0502040204020203" pitchFamily="18" charset="0"/>
              </a:rPr>
              <a:t>Thanks for the </a:t>
            </a:r>
            <a:r>
              <a:rPr lang="it-IT" sz="5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  <a:cs typeface="Aparajita" panose="020B0502040204020203" pitchFamily="18" charset="0"/>
              </a:rPr>
              <a:t>attention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324182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The task</a:t>
            </a:r>
            <a:r>
              <a:rPr lang="it-IT" dirty="0"/>
              <a:t>: to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Minhash</a:t>
            </a:r>
            <a:r>
              <a:rPr lang="it-IT" dirty="0"/>
              <a:t>/LSH to a </a:t>
            </a:r>
            <a:r>
              <a:rPr lang="it-IT" dirty="0" err="1"/>
              <a:t>table</a:t>
            </a:r>
            <a:r>
              <a:rPr lang="it-IT" dirty="0"/>
              <a:t> inside a </a:t>
            </a:r>
            <a:r>
              <a:rPr lang="it-IT" dirty="0" err="1"/>
              <a:t>DuckDB</a:t>
            </a:r>
            <a:r>
              <a:rPr lang="it-IT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Why</a:t>
            </a:r>
            <a:r>
              <a:rPr lang="it-IT" dirty="0"/>
              <a:t>: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 </a:t>
            </a:r>
            <a:r>
              <a:rPr lang="it-IT" dirty="0" err="1"/>
              <a:t>built</a:t>
            </a:r>
            <a:r>
              <a:rPr lang="it-IT" dirty="0"/>
              <a:t> in </a:t>
            </a:r>
            <a:r>
              <a:rPr lang="it-IT" dirty="0" err="1"/>
              <a:t>fucntion</a:t>
            </a:r>
            <a:r>
              <a:rPr lang="it-IT" dirty="0"/>
              <a:t> to compute LSH in duckdb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Tools</a:t>
            </a:r>
            <a:r>
              <a:rPr lang="it-IT" dirty="0"/>
              <a:t>: Python and </a:t>
            </a:r>
            <a:r>
              <a:rPr lang="it-IT" dirty="0" err="1"/>
              <a:t>DuckDB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Cooperation</a:t>
            </a:r>
            <a:r>
              <a:rPr lang="it-IT" b="1" dirty="0"/>
              <a:t> </a:t>
            </a:r>
            <a:r>
              <a:rPr lang="it-IT" b="1" dirty="0" err="1"/>
              <a:t>method</a:t>
            </a:r>
            <a:r>
              <a:rPr lang="it-IT" dirty="0"/>
              <a:t>: </a:t>
            </a:r>
            <a:r>
              <a:rPr lang="it-IT" dirty="0" err="1"/>
              <a:t>pair</a:t>
            </a:r>
            <a:r>
              <a:rPr lang="it-IT" dirty="0"/>
              <a:t>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Artifacts</a:t>
            </a:r>
            <a:r>
              <a:rPr lang="it-IT" b="1" dirty="0"/>
              <a:t> </a:t>
            </a:r>
            <a:r>
              <a:rPr lang="it-IT" b="1" dirty="0" err="1"/>
              <a:t>produced</a:t>
            </a:r>
            <a:r>
              <a:rPr lang="it-IT" dirty="0"/>
              <a:t>: short report, power point </a:t>
            </a:r>
            <a:r>
              <a:rPr lang="it-IT" dirty="0" err="1"/>
              <a:t>presentation</a:t>
            </a:r>
            <a:r>
              <a:rPr lang="it-IT" dirty="0"/>
              <a:t>, </a:t>
            </a:r>
            <a:r>
              <a:rPr lang="it-IT" dirty="0" err="1"/>
              <a:t>colab</a:t>
            </a:r>
            <a:r>
              <a:rPr lang="it-IT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0BCFBB-C414-6303-C7BE-DE32BC44BD77}"/>
              </a:ext>
            </a:extLst>
          </p:cNvPr>
          <p:cNvSpPr txBox="1"/>
          <p:nvPr/>
        </p:nvSpPr>
        <p:spPr>
          <a:xfrm>
            <a:off x="1056443" y="328474"/>
            <a:ext cx="10147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Introduction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82038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Minhash</a:t>
            </a:r>
            <a:r>
              <a:rPr lang="it-IT" b="1" dirty="0"/>
              <a:t>/LSH </a:t>
            </a:r>
            <a:r>
              <a:rPr lang="it-IT" b="1" dirty="0" err="1"/>
              <a:t>introduction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DuckDB</a:t>
            </a:r>
            <a:r>
              <a:rPr lang="it-IT" b="1" dirty="0"/>
              <a:t> </a:t>
            </a:r>
            <a:r>
              <a:rPr lang="it-IT" b="1" dirty="0" err="1"/>
              <a:t>introduction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Project </a:t>
            </a:r>
            <a:r>
              <a:rPr lang="it-IT" b="1" dirty="0" err="1"/>
              <a:t>overview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Tests</a:t>
            </a:r>
            <a:r>
              <a:rPr lang="it-IT" b="1" dirty="0"/>
              <a:t> </a:t>
            </a:r>
            <a:r>
              <a:rPr lang="it-IT" b="1" dirty="0" err="1"/>
              <a:t>performed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Conclusion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C87F20-6307-7560-3EE8-224DEE9E953C}"/>
              </a:ext>
            </a:extLst>
          </p:cNvPr>
          <p:cNvSpPr txBox="1"/>
          <p:nvPr/>
        </p:nvSpPr>
        <p:spPr>
          <a:xfrm>
            <a:off x="1080114" y="261579"/>
            <a:ext cx="1003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Structure</a:t>
            </a:r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 of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presentation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5097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Shingling</a:t>
            </a:r>
            <a:r>
              <a:rPr lang="it-IT" dirty="0"/>
              <a:t>: technique to </a:t>
            </a:r>
            <a:r>
              <a:rPr lang="it-IT" dirty="0" err="1"/>
              <a:t>tokenize</a:t>
            </a:r>
            <a:r>
              <a:rPr lang="it-IT" dirty="0"/>
              <a:t> </a:t>
            </a:r>
            <a:r>
              <a:rPr lang="it-IT" dirty="0" err="1"/>
              <a:t>documents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Minhash</a:t>
            </a:r>
            <a:r>
              <a:rPr lang="it-IT" dirty="0"/>
              <a:t>: technique to </a:t>
            </a:r>
            <a:r>
              <a:rPr lang="it-IT" dirty="0" err="1"/>
              <a:t>compress</a:t>
            </a:r>
            <a:r>
              <a:rPr lang="it-IT" dirty="0"/>
              <a:t>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rapresentation</a:t>
            </a:r>
            <a:r>
              <a:rPr lang="it-IT" dirty="0"/>
              <a:t> </a:t>
            </a:r>
            <a:r>
              <a:rPr lang="it-IT" dirty="0" err="1"/>
              <a:t>mantaining</a:t>
            </a:r>
            <a:r>
              <a:rPr lang="it-IT" dirty="0"/>
              <a:t> </a:t>
            </a:r>
            <a:r>
              <a:rPr lang="it-IT" dirty="0" err="1"/>
              <a:t>Jaccard</a:t>
            </a:r>
            <a:r>
              <a:rPr lang="it-IT" dirty="0"/>
              <a:t> </a:t>
            </a:r>
            <a:r>
              <a:rPr lang="it-IT" dirty="0" err="1"/>
              <a:t>similarity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LSH</a:t>
            </a:r>
            <a:r>
              <a:rPr lang="it-IT" dirty="0"/>
              <a:t>: </a:t>
            </a:r>
            <a:r>
              <a:rPr lang="it-IT" dirty="0" err="1"/>
              <a:t>combined</a:t>
            </a:r>
            <a:r>
              <a:rPr lang="it-IT" dirty="0"/>
              <a:t> use of buckets and </a:t>
            </a:r>
            <a:r>
              <a:rPr lang="it-IT" dirty="0" err="1"/>
              <a:t>banding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time of </a:t>
            </a:r>
            <a:r>
              <a:rPr lang="it-IT" dirty="0" err="1"/>
              <a:t>comparisons</a:t>
            </a:r>
            <a:r>
              <a:rPr lang="it-IT" dirty="0"/>
              <a:t> and reduce false </a:t>
            </a:r>
            <a:r>
              <a:rPr lang="it-IT" dirty="0" err="1"/>
              <a:t>negatives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A47272-1E04-1317-E06D-48F564A29A0F}"/>
              </a:ext>
            </a:extLst>
          </p:cNvPr>
          <p:cNvSpPr txBox="1"/>
          <p:nvPr/>
        </p:nvSpPr>
        <p:spPr>
          <a:xfrm>
            <a:off x="1047565" y="284085"/>
            <a:ext cx="10191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Minhash</a:t>
            </a:r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/LSH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8455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Open source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Easy to use and to </a:t>
            </a:r>
            <a:r>
              <a:rPr lang="it-IT" dirty="0" err="1"/>
              <a:t>embed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Columnar</a:t>
            </a:r>
            <a:r>
              <a:rPr lang="it-IT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Vectorized</a:t>
            </a:r>
            <a:r>
              <a:rPr lang="it-IT" dirty="0"/>
              <a:t> data processing to </a:t>
            </a:r>
            <a:r>
              <a:rPr lang="it-IT" dirty="0" err="1"/>
              <a:t>optimize</a:t>
            </a:r>
            <a:r>
              <a:rPr lang="it-IT" dirty="0"/>
              <a:t> cache </a:t>
            </a:r>
            <a:r>
              <a:rPr lang="it-IT" dirty="0" err="1"/>
              <a:t>usage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OLAP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Fully</a:t>
            </a:r>
            <a:r>
              <a:rPr lang="it-IT" dirty="0"/>
              <a:t> ACID </a:t>
            </a:r>
            <a:r>
              <a:rPr lang="it-IT" dirty="0" err="1"/>
              <a:t>compliant</a:t>
            </a:r>
            <a:r>
              <a:rPr lang="it-IT" dirty="0"/>
              <a:t> with MVCC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479708-DD9F-C667-BD75-7B73068FF34E}"/>
              </a:ext>
            </a:extLst>
          </p:cNvPr>
          <p:cNvSpPr txBox="1"/>
          <p:nvPr/>
        </p:nvSpPr>
        <p:spPr>
          <a:xfrm>
            <a:off x="1136341" y="366314"/>
            <a:ext cx="1040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Duckdb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79881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Program </a:t>
            </a:r>
            <a:r>
              <a:rPr lang="it-IT" b="1" dirty="0" err="1"/>
              <a:t>structure</a:t>
            </a:r>
            <a:r>
              <a:rPr lang="it-IT" dirty="0"/>
              <a:t>: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parts, the first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minhash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, the second </a:t>
            </a:r>
            <a:r>
              <a:rPr lang="it-IT" dirty="0" err="1"/>
              <a:t>is</a:t>
            </a:r>
            <a:r>
              <a:rPr lang="it-IT" dirty="0"/>
              <a:t> the LSH </a:t>
            </a:r>
            <a:r>
              <a:rPr lang="it-IT" dirty="0" err="1"/>
              <a:t>block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first one (</a:t>
            </a:r>
            <a:r>
              <a:rPr lang="it-IT" dirty="0" err="1"/>
              <a:t>Minhash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optional.</a:t>
            </a:r>
          </a:p>
          <a:p>
            <a:endParaRPr lang="it-IT" b="1" dirty="0"/>
          </a:p>
          <a:p>
            <a:r>
              <a:rPr lang="it-IT" b="1" dirty="0" err="1"/>
              <a:t>Let’s</a:t>
            </a:r>
            <a:r>
              <a:rPr lang="it-IT" b="1" dirty="0"/>
              <a:t> </a:t>
            </a:r>
            <a:r>
              <a:rPr lang="it-IT" b="1" dirty="0" err="1"/>
              <a:t>analyze</a:t>
            </a:r>
            <a:r>
              <a:rPr lang="it-IT" b="1" dirty="0"/>
              <a:t> the </a:t>
            </a:r>
            <a:r>
              <a:rPr lang="it-IT" b="1" dirty="0" err="1"/>
              <a:t>structure</a:t>
            </a:r>
            <a:r>
              <a:rPr lang="it-IT" b="1" dirty="0"/>
              <a:t> in </a:t>
            </a:r>
            <a:r>
              <a:rPr lang="it-IT" b="1" dirty="0" err="1"/>
              <a:t>details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940DA7-BDFC-0043-294F-2FCA9FEB1C3E}"/>
              </a:ext>
            </a:extLst>
          </p:cNvPr>
          <p:cNvSpPr txBox="1"/>
          <p:nvPr/>
        </p:nvSpPr>
        <p:spPr>
          <a:xfrm>
            <a:off x="1100831" y="296046"/>
            <a:ext cx="10147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Project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overview</a:t>
            </a:r>
            <a:endParaRPr lang="it-IT" sz="4000" dirty="0"/>
          </a:p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2156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22" y="1837387"/>
            <a:ext cx="6864724" cy="3972758"/>
          </a:xfrm>
        </p:spPr>
        <p:txBody>
          <a:bodyPr>
            <a:normAutofit/>
          </a:bodyPr>
          <a:lstStyle/>
          <a:p>
            <a:r>
              <a:rPr lang="it-IT" sz="2400" b="1" i="1" dirty="0" err="1"/>
              <a:t>Minhash</a:t>
            </a:r>
            <a:r>
              <a:rPr lang="it-IT" sz="2400" b="1" i="1" dirty="0"/>
              <a:t> </a:t>
            </a:r>
            <a:r>
              <a:rPr lang="it-IT" sz="2400" b="1" i="1" dirty="0" err="1"/>
              <a:t>block</a:t>
            </a:r>
            <a:r>
              <a:rPr lang="it-IT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DuckDB</a:t>
            </a:r>
            <a:r>
              <a:rPr lang="it-IT" b="1" dirty="0"/>
              <a:t> file </a:t>
            </a:r>
            <a:r>
              <a:rPr lang="it-IT" b="1" dirty="0" err="1"/>
              <a:t>creation</a:t>
            </a:r>
            <a:r>
              <a:rPr lang="it-IT" b="1" dirty="0"/>
              <a:t> from a csv file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</a:t>
            </a:r>
            <a:r>
              <a:rPr lang="it-IT" dirty="0" err="1"/>
              <a:t>existent</a:t>
            </a:r>
            <a:r>
              <a:rPr lang="it-IT" dirty="0"/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Indexed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creation</a:t>
            </a:r>
            <a:r>
              <a:rPr lang="it-IT" b="1" dirty="0"/>
              <a:t>: </a:t>
            </a:r>
            <a:r>
              <a:rPr lang="it-IT" dirty="0"/>
              <a:t>to </a:t>
            </a: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tuples</a:t>
            </a:r>
            <a:r>
              <a:rPr lang="it-IT" dirty="0"/>
              <a:t> in a </a:t>
            </a:r>
            <a:r>
              <a:rPr lang="it-IT" dirty="0" err="1"/>
              <a:t>standardized</a:t>
            </a:r>
            <a:r>
              <a:rPr lang="it-IT" dirty="0"/>
              <a:t> 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Text </a:t>
            </a:r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b="1" dirty="0" err="1"/>
              <a:t>creation</a:t>
            </a:r>
            <a:r>
              <a:rPr lang="it-IT" b="1" dirty="0"/>
              <a:t>: </a:t>
            </a:r>
            <a:r>
              <a:rPr lang="it-IT" dirty="0"/>
              <a:t>to </a:t>
            </a:r>
            <a:r>
              <a:rPr lang="it-IT" dirty="0" err="1"/>
              <a:t>has</a:t>
            </a:r>
            <a:r>
              <a:rPr lang="it-IT" dirty="0"/>
              <a:t> easy access to the </a:t>
            </a:r>
            <a:r>
              <a:rPr lang="it-IT" dirty="0" err="1"/>
              <a:t>important</a:t>
            </a:r>
            <a:r>
              <a:rPr lang="it-IT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Shingling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of a </a:t>
            </a:r>
            <a:r>
              <a:rPr lang="it-IT" dirty="0" err="1"/>
              <a:t>compressed</a:t>
            </a:r>
            <a:r>
              <a:rPr lang="it-IT" dirty="0"/>
              <a:t>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Minhashing</a:t>
            </a:r>
            <a:r>
              <a:rPr lang="it-IT" b="1" dirty="0"/>
              <a:t>: </a:t>
            </a:r>
            <a:r>
              <a:rPr lang="it-IT" dirty="0" err="1"/>
              <a:t>creation</a:t>
            </a:r>
            <a:r>
              <a:rPr lang="it-IT" dirty="0"/>
              <a:t> of a </a:t>
            </a:r>
            <a:r>
              <a:rPr lang="it-IT" dirty="0" err="1"/>
              <a:t>minhash</a:t>
            </a:r>
            <a:r>
              <a:rPr lang="it-IT" dirty="0"/>
              <a:t> </a:t>
            </a:r>
            <a:r>
              <a:rPr lang="it-IT" dirty="0" err="1"/>
              <a:t>numpy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Minhashes</a:t>
            </a:r>
            <a:r>
              <a:rPr lang="it-IT" b="1" dirty="0"/>
              <a:t> writing: </a:t>
            </a:r>
            <a:r>
              <a:rPr lang="it-IT" dirty="0" err="1"/>
              <a:t>minhash</a:t>
            </a:r>
            <a:r>
              <a:rPr lang="it-IT" dirty="0"/>
              <a:t> writing to </a:t>
            </a:r>
            <a:r>
              <a:rPr lang="it-IT" dirty="0" err="1"/>
              <a:t>persist</a:t>
            </a:r>
            <a:r>
              <a:rPr lang="it-IT" dirty="0"/>
              <a:t> the </a:t>
            </a:r>
            <a:r>
              <a:rPr lang="it-IT" dirty="0" err="1"/>
              <a:t>minhashes</a:t>
            </a:r>
            <a:r>
              <a:rPr lang="it-IT" dirty="0"/>
              <a:t> in the </a:t>
            </a:r>
            <a:r>
              <a:rPr lang="it-IT" dirty="0" err="1"/>
              <a:t>DuckDB</a:t>
            </a:r>
            <a:r>
              <a:rPr lang="it-IT" dirty="0"/>
              <a:t> database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D75DE3-936B-C8C5-2044-4B667CDB9D88}"/>
              </a:ext>
            </a:extLst>
          </p:cNvPr>
          <p:cNvSpPr txBox="1"/>
          <p:nvPr/>
        </p:nvSpPr>
        <p:spPr>
          <a:xfrm>
            <a:off x="1100831" y="296046"/>
            <a:ext cx="10147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Project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overview</a:t>
            </a:r>
            <a:endParaRPr lang="it-IT" sz="4000" dirty="0"/>
          </a:p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6839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r>
              <a:rPr lang="it-IT" sz="2400" b="1" i="1" dirty="0"/>
              <a:t>LSH </a:t>
            </a:r>
            <a:r>
              <a:rPr lang="it-IT" sz="2400" b="1" i="1" dirty="0" err="1"/>
              <a:t>block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Numpy</a:t>
            </a:r>
            <a:r>
              <a:rPr lang="it-IT" b="1" dirty="0"/>
              <a:t> </a:t>
            </a:r>
            <a:r>
              <a:rPr lang="it-IT" b="1" dirty="0" err="1"/>
              <a:t>python</a:t>
            </a:r>
            <a:r>
              <a:rPr lang="it-IT" b="1" dirty="0"/>
              <a:t> LSH </a:t>
            </a:r>
            <a:r>
              <a:rPr lang="it-IT" b="1" dirty="0" err="1"/>
              <a:t>computation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SQL </a:t>
            </a:r>
            <a:r>
              <a:rPr lang="it-IT" b="1" dirty="0" err="1"/>
              <a:t>DuckDB</a:t>
            </a:r>
            <a:r>
              <a:rPr lang="it-IT" b="1" dirty="0"/>
              <a:t> LSH </a:t>
            </a:r>
            <a:r>
              <a:rPr lang="it-IT" b="1" dirty="0" err="1"/>
              <a:t>computation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Output writing on </a:t>
            </a:r>
            <a:r>
              <a:rPr lang="it-IT" b="1" dirty="0" err="1"/>
              <a:t>DuckDB</a:t>
            </a:r>
            <a:r>
              <a:rPr lang="it-IT" b="1" dirty="0"/>
              <a:t>: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couple</a:t>
            </a:r>
            <a:r>
              <a:rPr lang="it-IT" dirty="0"/>
              <a:t> of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Output </a:t>
            </a:r>
            <a:r>
              <a:rPr lang="it-IT" b="1" dirty="0" err="1"/>
              <a:t>visualization</a:t>
            </a:r>
            <a:r>
              <a:rPr lang="it-IT" b="1" dirty="0"/>
              <a:t>: </a:t>
            </a: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couples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or the </a:t>
            </a:r>
            <a:r>
              <a:rPr lang="it-IT" dirty="0" err="1"/>
              <a:t>couple</a:t>
            </a:r>
            <a:r>
              <a:rPr lang="it-IT" dirty="0"/>
              <a:t> </a:t>
            </a:r>
            <a:r>
              <a:rPr lang="it-IT" dirty="0" err="1"/>
              <a:t>themselves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3F74D3-B9EA-3D62-632C-6E94D1BBDE4C}"/>
              </a:ext>
            </a:extLst>
          </p:cNvPr>
          <p:cNvSpPr txBox="1"/>
          <p:nvPr/>
        </p:nvSpPr>
        <p:spPr>
          <a:xfrm>
            <a:off x="1100831" y="296046"/>
            <a:ext cx="10147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Project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overview</a:t>
            </a:r>
            <a:endParaRPr lang="it-IT" sz="4000" dirty="0"/>
          </a:p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32589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olografico su sfondo luminoso">
            <a:extLst>
              <a:ext uri="{FF2B5EF4-FFF2-40B4-BE49-F238E27FC236}">
                <a16:creationId xmlns:a16="http://schemas.microsoft.com/office/drawing/2014/main" id="{5E595BAE-935E-F6C0-EEC3-7314434F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9" b="491"/>
          <a:stretch/>
        </p:blipFill>
        <p:spPr>
          <a:xfrm>
            <a:off x="0" y="0"/>
            <a:ext cx="12192000" cy="1388667"/>
          </a:xfrm>
          <a:prstGeom prst="rect">
            <a:avLst/>
          </a:prstGeom>
        </p:spPr>
      </p:pic>
      <p:sp>
        <p:nvSpPr>
          <p:cNvPr id="35" name="Rectangle 2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DCF82A3-BEF3-4D53-EFD0-4F8BF7F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970843"/>
            <a:ext cx="6864724" cy="3972758"/>
          </a:xfrm>
        </p:spPr>
        <p:txBody>
          <a:bodyPr/>
          <a:lstStyle/>
          <a:p>
            <a:r>
              <a:rPr lang="it-IT" sz="2400" b="1" i="1" dirty="0" err="1"/>
              <a:t>Program’s</a:t>
            </a:r>
            <a:r>
              <a:rPr lang="it-IT" sz="2400" b="1" i="1" dirty="0"/>
              <a:t> </a:t>
            </a:r>
            <a:r>
              <a:rPr lang="it-IT" sz="2400" b="1" i="1" dirty="0" err="1"/>
              <a:t>usage</a:t>
            </a:r>
            <a:r>
              <a:rPr lang="it-IT" sz="2400" b="1" dirty="0"/>
              <a:t>: the ‘’</a:t>
            </a:r>
            <a:r>
              <a:rPr lang="it-IT" sz="2400" b="1" dirty="0" err="1"/>
              <a:t>lsh</a:t>
            </a:r>
            <a:r>
              <a:rPr lang="it-IT" sz="2400" b="1" dirty="0"/>
              <a:t>’’ </a:t>
            </a:r>
            <a:r>
              <a:rPr lang="it-IT" sz="2400" b="1" dirty="0" err="1"/>
              <a:t>function</a:t>
            </a:r>
            <a:endParaRPr lang="it-IT" sz="2400" b="1" dirty="0"/>
          </a:p>
          <a:p>
            <a:r>
              <a:rPr lang="it-IT" b="1" dirty="0" err="1"/>
              <a:t>Parameters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3 </a:t>
            </a:r>
            <a:r>
              <a:rPr lang="it-IT" b="1" dirty="0" err="1"/>
              <a:t>mandatory</a:t>
            </a:r>
            <a:r>
              <a:rPr lang="it-IT" b="1" dirty="0"/>
              <a:t>: </a:t>
            </a:r>
            <a:r>
              <a:rPr lang="it-IT" b="1" dirty="0" err="1"/>
              <a:t>database_name</a:t>
            </a:r>
            <a:r>
              <a:rPr lang="it-IT" b="1" dirty="0"/>
              <a:t>, </a:t>
            </a:r>
            <a:r>
              <a:rPr lang="it-IT" b="1" dirty="0" err="1"/>
              <a:t>table_name</a:t>
            </a:r>
            <a:r>
              <a:rPr lang="it-IT" b="1" dirty="0"/>
              <a:t>, </a:t>
            </a:r>
            <a:r>
              <a:rPr lang="it-IT" b="1" dirty="0" err="1"/>
              <a:t>column_list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12 optional, the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important</a:t>
            </a:r>
            <a:r>
              <a:rPr lang="it-IT" b="1" dirty="0"/>
              <a:t> </a:t>
            </a:r>
            <a:r>
              <a:rPr lang="it-IT" b="1" dirty="0" err="1"/>
              <a:t>ones</a:t>
            </a:r>
            <a:r>
              <a:rPr lang="it-IT" b="1" dirty="0"/>
              <a:t> are: </a:t>
            </a:r>
            <a:r>
              <a:rPr lang="it-IT" b="1" dirty="0" err="1"/>
              <a:t>compute_minhash</a:t>
            </a:r>
            <a:r>
              <a:rPr lang="it-IT" b="1" dirty="0"/>
              <a:t>, </a:t>
            </a:r>
            <a:r>
              <a:rPr lang="it-IT" b="1" dirty="0" err="1"/>
              <a:t>bands</a:t>
            </a:r>
            <a:r>
              <a:rPr lang="it-IT" b="1" dirty="0"/>
              <a:t>, </a:t>
            </a:r>
            <a:r>
              <a:rPr lang="it-IT" b="1" dirty="0" err="1"/>
              <a:t>k_shingle_lenght</a:t>
            </a:r>
            <a:r>
              <a:rPr lang="it-IT" b="1" dirty="0"/>
              <a:t>, </a:t>
            </a:r>
            <a:r>
              <a:rPr lang="it-IT" b="1" dirty="0" err="1"/>
              <a:t>threshold</a:t>
            </a:r>
            <a:r>
              <a:rPr lang="it-IT" b="1" dirty="0"/>
              <a:t>, </a:t>
            </a:r>
            <a:r>
              <a:rPr lang="it-IT" b="1" dirty="0" err="1"/>
              <a:t>csv_name</a:t>
            </a:r>
            <a:r>
              <a:rPr lang="it-IT" b="1" dirty="0"/>
              <a:t>, </a:t>
            </a:r>
            <a:r>
              <a:rPr lang="it-IT" b="1" dirty="0" err="1"/>
              <a:t>drop_blanks</a:t>
            </a:r>
            <a:r>
              <a:rPr lang="it-IT" b="1" dirty="0"/>
              <a:t>, </a:t>
            </a:r>
            <a:r>
              <a:rPr lang="it-IT" b="1" dirty="0" err="1"/>
              <a:t>minhashing_threshold</a:t>
            </a:r>
            <a:r>
              <a:rPr lang="it-IT" b="1" dirty="0"/>
              <a:t>, </a:t>
            </a:r>
            <a:r>
              <a:rPr lang="it-IT" b="1" dirty="0" err="1"/>
              <a:t>drop_shingles_threshold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8BF479-B266-C0E9-0CA7-DE4A74370816}"/>
              </a:ext>
            </a:extLst>
          </p:cNvPr>
          <p:cNvSpPr txBox="1"/>
          <p:nvPr/>
        </p:nvSpPr>
        <p:spPr>
          <a:xfrm>
            <a:off x="1100831" y="296046"/>
            <a:ext cx="10147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Project </a:t>
            </a:r>
            <a:r>
              <a:rPr lang="it-IT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B0604020202020204" pitchFamily="18" charset="0"/>
              </a:rPr>
              <a:t>overview</a:t>
            </a:r>
            <a:endParaRPr lang="it-IT" sz="4000" dirty="0"/>
          </a:p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00844686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Medium</vt:lpstr>
      <vt:lpstr>Arial</vt:lpstr>
      <vt:lpstr>Grandview</vt:lpstr>
      <vt:lpstr>Grandview Display</vt:lpstr>
      <vt:lpstr>CitationVTI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Minhash/lsh and duckdb</dc:title>
  <dc:creator>ANGELO MASSIMINI</dc:creator>
  <cp:lastModifiedBy>Francesco Pugnaloni</cp:lastModifiedBy>
  <cp:revision>19</cp:revision>
  <dcterms:created xsi:type="dcterms:W3CDTF">2023-01-24T17:15:10Z</dcterms:created>
  <dcterms:modified xsi:type="dcterms:W3CDTF">2023-01-25T11:53:04Z</dcterms:modified>
</cp:coreProperties>
</file>