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6" r:id="rId3"/>
    <p:sldId id="277" r:id="rId4"/>
    <p:sldId id="290" r:id="rId5"/>
    <p:sldId id="289" r:id="rId6"/>
    <p:sldId id="280" r:id="rId7"/>
    <p:sldId id="288" r:id="rId8"/>
    <p:sldId id="292" r:id="rId9"/>
    <p:sldId id="278" r:id="rId10"/>
    <p:sldId id="293" r:id="rId11"/>
    <p:sldId id="279" r:id="rId12"/>
    <p:sldId id="295" r:id="rId13"/>
    <p:sldId id="294" r:id="rId14"/>
    <p:sldId id="297" r:id="rId15"/>
    <p:sldId id="298" r:id="rId16"/>
    <p:sldId id="299" r:id="rId17"/>
    <p:sldId id="301" r:id="rId18"/>
    <p:sldId id="296" r:id="rId19"/>
    <p:sldId id="303" r:id="rId20"/>
    <p:sldId id="304" r:id="rId21"/>
    <p:sldId id="305" r:id="rId22"/>
    <p:sldId id="282" r:id="rId23"/>
    <p:sldId id="285"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E8"/>
    <a:srgbClr val="D95F0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60" autoAdjust="0"/>
    <p:restoredTop sz="94652" autoAdjust="0"/>
  </p:normalViewPr>
  <p:slideViewPr>
    <p:cSldViewPr snapToGrid="0" showGuides="1">
      <p:cViewPr varScale="1">
        <p:scale>
          <a:sx n="82" d="100"/>
          <a:sy n="82" d="100"/>
        </p:scale>
        <p:origin x="1296"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06/05/2024</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06/05/2024</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91F0A-BB44-BA37-4389-2359C4EF0B1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89B035E-3D69-B4BF-C194-EFB0AC1D85D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F4888A-C0D6-844E-26BA-31447EFC99A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014C0856-152E-7AB4-2FB1-4293756E69BE}"/>
              </a:ext>
            </a:extLst>
          </p:cNvPr>
          <p:cNvSpPr>
            <a:spLocks noGrp="1"/>
          </p:cNvSpPr>
          <p:nvPr>
            <p:ph type="sldNum" sz="quarter" idx="5"/>
          </p:nvPr>
        </p:nvSpPr>
        <p:spPr/>
        <p:txBody>
          <a:bodyPr rtlCol="0"/>
          <a:lstStyle/>
          <a:p>
            <a:pPr rtl="0"/>
            <a:fld id="{BE60DC36-8EFA-4378-9855-E019C55AC472}" type="slidenum">
              <a:rPr lang="it-IT" smtClean="0"/>
              <a:t>10</a:t>
            </a:fld>
            <a:endParaRPr lang="it-IT" dirty="0"/>
          </a:p>
        </p:txBody>
      </p:sp>
    </p:spTree>
    <p:extLst>
      <p:ext uri="{BB962C8B-B14F-4D97-AF65-F5344CB8AC3E}">
        <p14:creationId xmlns:p14="http://schemas.microsoft.com/office/powerpoint/2010/main" val="3068779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11</a:t>
            </a:fld>
            <a:endParaRPr lang="it-IT" dirty="0"/>
          </a:p>
        </p:txBody>
      </p:sp>
    </p:spTree>
    <p:extLst>
      <p:ext uri="{BB962C8B-B14F-4D97-AF65-F5344CB8AC3E}">
        <p14:creationId xmlns:p14="http://schemas.microsoft.com/office/powerpoint/2010/main" val="379049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7BC46-BFF5-02BE-0455-DC74F8379F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5E938C-4167-936B-DC2F-CAC61F02A8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3A8C28-729B-472D-86A8-0741D2E37AEF}"/>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0297F835-D215-620E-F14D-9B8332840038}"/>
              </a:ext>
            </a:extLst>
          </p:cNvPr>
          <p:cNvSpPr>
            <a:spLocks noGrp="1"/>
          </p:cNvSpPr>
          <p:nvPr>
            <p:ph type="sldNum" sz="quarter" idx="5"/>
          </p:nvPr>
        </p:nvSpPr>
        <p:spPr/>
        <p:txBody>
          <a:bodyPr rtlCol="0"/>
          <a:lstStyle/>
          <a:p>
            <a:pPr rtl="0"/>
            <a:fld id="{BE60DC36-8EFA-4378-9855-E019C55AC472}" type="slidenum">
              <a:rPr lang="it-IT" smtClean="0"/>
              <a:t>12</a:t>
            </a:fld>
            <a:endParaRPr lang="it-IT" dirty="0"/>
          </a:p>
        </p:txBody>
      </p:sp>
    </p:spTree>
    <p:extLst>
      <p:ext uri="{BB962C8B-B14F-4D97-AF65-F5344CB8AC3E}">
        <p14:creationId xmlns:p14="http://schemas.microsoft.com/office/powerpoint/2010/main" val="384410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6855-9CB1-877D-4628-5B2DFC2F9D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415CB5D-6796-232A-AE86-77900CF5A0F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80CAC-F3B7-006E-6639-9100B2DA9E88}"/>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847AB50A-14E0-C6E0-441E-815423919D6C}"/>
              </a:ext>
            </a:extLst>
          </p:cNvPr>
          <p:cNvSpPr>
            <a:spLocks noGrp="1"/>
          </p:cNvSpPr>
          <p:nvPr>
            <p:ph type="sldNum" sz="quarter" idx="5"/>
          </p:nvPr>
        </p:nvSpPr>
        <p:spPr/>
        <p:txBody>
          <a:bodyPr rtlCol="0"/>
          <a:lstStyle/>
          <a:p>
            <a:pPr rtl="0"/>
            <a:fld id="{BE60DC36-8EFA-4378-9855-E019C55AC472}" type="slidenum">
              <a:rPr lang="it-IT" smtClean="0"/>
              <a:t>13</a:t>
            </a:fld>
            <a:endParaRPr lang="it-IT" dirty="0"/>
          </a:p>
        </p:txBody>
      </p:sp>
    </p:spTree>
    <p:extLst>
      <p:ext uri="{BB962C8B-B14F-4D97-AF65-F5344CB8AC3E}">
        <p14:creationId xmlns:p14="http://schemas.microsoft.com/office/powerpoint/2010/main" val="45200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F1DD9-8EFB-6C5F-D56F-BE839E228B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07BC68-892E-2BE1-EFCA-3C51BEC4F11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9246CE2-671F-BD29-8B58-765C1A43B52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204D930F-2936-2D7F-6906-FB4B81ADCB1E}"/>
              </a:ext>
            </a:extLst>
          </p:cNvPr>
          <p:cNvSpPr>
            <a:spLocks noGrp="1"/>
          </p:cNvSpPr>
          <p:nvPr>
            <p:ph type="sldNum" sz="quarter" idx="5"/>
          </p:nvPr>
        </p:nvSpPr>
        <p:spPr/>
        <p:txBody>
          <a:bodyPr rtlCol="0"/>
          <a:lstStyle/>
          <a:p>
            <a:pPr rtl="0"/>
            <a:fld id="{BE60DC36-8EFA-4378-9855-E019C55AC472}" type="slidenum">
              <a:rPr lang="it-IT" smtClean="0"/>
              <a:t>14</a:t>
            </a:fld>
            <a:endParaRPr lang="it-IT" dirty="0"/>
          </a:p>
        </p:txBody>
      </p:sp>
    </p:spTree>
    <p:extLst>
      <p:ext uri="{BB962C8B-B14F-4D97-AF65-F5344CB8AC3E}">
        <p14:creationId xmlns:p14="http://schemas.microsoft.com/office/powerpoint/2010/main" val="717821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A2ECB-947E-DE96-1E49-0ADFC7D8757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18290AA-9491-11D7-BB29-B79D770089D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730004E-3407-5C66-B280-701F1E9D7837}"/>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5071B1D4-FA15-6A68-A36A-E7A4B1B4B0BA}"/>
              </a:ext>
            </a:extLst>
          </p:cNvPr>
          <p:cNvSpPr>
            <a:spLocks noGrp="1"/>
          </p:cNvSpPr>
          <p:nvPr>
            <p:ph type="sldNum" sz="quarter" idx="5"/>
          </p:nvPr>
        </p:nvSpPr>
        <p:spPr/>
        <p:txBody>
          <a:bodyPr rtlCol="0"/>
          <a:lstStyle/>
          <a:p>
            <a:pPr rtl="0"/>
            <a:fld id="{BE60DC36-8EFA-4378-9855-E019C55AC472}" type="slidenum">
              <a:rPr lang="it-IT" smtClean="0"/>
              <a:t>15</a:t>
            </a:fld>
            <a:endParaRPr lang="it-IT" dirty="0"/>
          </a:p>
        </p:txBody>
      </p:sp>
    </p:spTree>
    <p:extLst>
      <p:ext uri="{BB962C8B-B14F-4D97-AF65-F5344CB8AC3E}">
        <p14:creationId xmlns:p14="http://schemas.microsoft.com/office/powerpoint/2010/main" val="433981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4C4E7-3F31-F70D-C977-298DDCCA203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7EDFDEE-9065-CE49-D1D0-AB63A8B0712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1F5EBEC-DD85-D884-35BD-5588D63C89BA}"/>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416A795D-D4D5-7B2B-9302-3890B8390353}"/>
              </a:ext>
            </a:extLst>
          </p:cNvPr>
          <p:cNvSpPr>
            <a:spLocks noGrp="1"/>
          </p:cNvSpPr>
          <p:nvPr>
            <p:ph type="sldNum" sz="quarter" idx="5"/>
          </p:nvPr>
        </p:nvSpPr>
        <p:spPr/>
        <p:txBody>
          <a:bodyPr rtlCol="0"/>
          <a:lstStyle/>
          <a:p>
            <a:pPr rtl="0"/>
            <a:fld id="{BE60DC36-8EFA-4378-9855-E019C55AC472}" type="slidenum">
              <a:rPr lang="it-IT" smtClean="0"/>
              <a:t>16</a:t>
            </a:fld>
            <a:endParaRPr lang="it-IT" dirty="0"/>
          </a:p>
        </p:txBody>
      </p:sp>
    </p:spTree>
    <p:extLst>
      <p:ext uri="{BB962C8B-B14F-4D97-AF65-F5344CB8AC3E}">
        <p14:creationId xmlns:p14="http://schemas.microsoft.com/office/powerpoint/2010/main" val="71629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77E65-318C-FF70-A8DC-4E19710F12A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00215A5-0F74-C2D3-2D8E-3381A2DC729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8417AA-6510-AE75-3080-6D04CB7D445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CACBA843-EA6E-A19B-73B4-E4876542E2C3}"/>
              </a:ext>
            </a:extLst>
          </p:cNvPr>
          <p:cNvSpPr>
            <a:spLocks noGrp="1"/>
          </p:cNvSpPr>
          <p:nvPr>
            <p:ph type="sldNum" sz="quarter" idx="5"/>
          </p:nvPr>
        </p:nvSpPr>
        <p:spPr/>
        <p:txBody>
          <a:bodyPr rtlCol="0"/>
          <a:lstStyle/>
          <a:p>
            <a:pPr rtl="0"/>
            <a:fld id="{BE60DC36-8EFA-4378-9855-E019C55AC472}" type="slidenum">
              <a:rPr lang="it-IT" smtClean="0"/>
              <a:t>17</a:t>
            </a:fld>
            <a:endParaRPr lang="it-IT" dirty="0"/>
          </a:p>
        </p:txBody>
      </p:sp>
    </p:spTree>
    <p:extLst>
      <p:ext uri="{BB962C8B-B14F-4D97-AF65-F5344CB8AC3E}">
        <p14:creationId xmlns:p14="http://schemas.microsoft.com/office/powerpoint/2010/main" val="225370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DD941-C25A-03FF-EB83-9792A6547C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5E9DA60-2D74-8F03-2A1A-9900BDDA275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A5DC7F-435B-6B2D-5B20-7A27198ED55D}"/>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DEBB4FD9-A3E4-8BFF-9C0D-367451A484AD}"/>
              </a:ext>
            </a:extLst>
          </p:cNvPr>
          <p:cNvSpPr>
            <a:spLocks noGrp="1"/>
          </p:cNvSpPr>
          <p:nvPr>
            <p:ph type="sldNum" sz="quarter" idx="5"/>
          </p:nvPr>
        </p:nvSpPr>
        <p:spPr/>
        <p:txBody>
          <a:bodyPr rtlCol="0"/>
          <a:lstStyle/>
          <a:p>
            <a:pPr rtl="0"/>
            <a:fld id="{BE60DC36-8EFA-4378-9855-E019C55AC472}" type="slidenum">
              <a:rPr lang="it-IT" smtClean="0"/>
              <a:t>18</a:t>
            </a:fld>
            <a:endParaRPr lang="it-IT" dirty="0"/>
          </a:p>
        </p:txBody>
      </p:sp>
    </p:spTree>
    <p:extLst>
      <p:ext uri="{BB962C8B-B14F-4D97-AF65-F5344CB8AC3E}">
        <p14:creationId xmlns:p14="http://schemas.microsoft.com/office/powerpoint/2010/main" val="3549701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46B21-5103-C0CC-0134-6A18C724D0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DECE94F-FCD6-2FB3-B1AE-6D10F11B25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E67F7D-7107-F432-A83D-2D4C5C203430}"/>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4AE5FEF0-A4E4-374E-419C-7E9F4D8A0B41}"/>
              </a:ext>
            </a:extLst>
          </p:cNvPr>
          <p:cNvSpPr>
            <a:spLocks noGrp="1"/>
          </p:cNvSpPr>
          <p:nvPr>
            <p:ph type="sldNum" sz="quarter" idx="5"/>
          </p:nvPr>
        </p:nvSpPr>
        <p:spPr/>
        <p:txBody>
          <a:bodyPr rtlCol="0"/>
          <a:lstStyle/>
          <a:p>
            <a:pPr rtl="0"/>
            <a:fld id="{BE60DC36-8EFA-4378-9855-E019C55AC472}" type="slidenum">
              <a:rPr lang="it-IT" smtClean="0"/>
              <a:t>19</a:t>
            </a:fld>
            <a:endParaRPr lang="it-IT" dirty="0"/>
          </a:p>
        </p:txBody>
      </p:sp>
    </p:spTree>
    <p:extLst>
      <p:ext uri="{BB962C8B-B14F-4D97-AF65-F5344CB8AC3E}">
        <p14:creationId xmlns:p14="http://schemas.microsoft.com/office/powerpoint/2010/main" val="203547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49757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74235-3ABC-E5DC-946F-68DA718A126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F079BC-916F-331C-9A09-38BF8E56E3F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DE107AB-666F-984E-6044-6963DAFD883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931CD942-BE3B-A047-2523-57792CA98A83}"/>
              </a:ext>
            </a:extLst>
          </p:cNvPr>
          <p:cNvSpPr>
            <a:spLocks noGrp="1"/>
          </p:cNvSpPr>
          <p:nvPr>
            <p:ph type="sldNum" sz="quarter" idx="5"/>
          </p:nvPr>
        </p:nvSpPr>
        <p:spPr/>
        <p:txBody>
          <a:bodyPr rtlCol="0"/>
          <a:lstStyle/>
          <a:p>
            <a:pPr rtl="0"/>
            <a:fld id="{BE60DC36-8EFA-4378-9855-E019C55AC472}" type="slidenum">
              <a:rPr lang="it-IT" smtClean="0"/>
              <a:t>20</a:t>
            </a:fld>
            <a:endParaRPr lang="it-IT" dirty="0"/>
          </a:p>
        </p:txBody>
      </p:sp>
    </p:spTree>
    <p:extLst>
      <p:ext uri="{BB962C8B-B14F-4D97-AF65-F5344CB8AC3E}">
        <p14:creationId xmlns:p14="http://schemas.microsoft.com/office/powerpoint/2010/main" val="2720217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C8AF3-46EA-15D2-C606-197CF0B8DF6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858C72-7A7A-A4AB-5FB6-A0EBC9EEE6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9CABDEA-7DCB-A81F-95D0-4B7202264BCB}"/>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B6947853-0705-0DB7-FA0D-2B734EB2B46E}"/>
              </a:ext>
            </a:extLst>
          </p:cNvPr>
          <p:cNvSpPr>
            <a:spLocks noGrp="1"/>
          </p:cNvSpPr>
          <p:nvPr>
            <p:ph type="sldNum" sz="quarter" idx="5"/>
          </p:nvPr>
        </p:nvSpPr>
        <p:spPr/>
        <p:txBody>
          <a:bodyPr rtlCol="0"/>
          <a:lstStyle/>
          <a:p>
            <a:pPr rtl="0"/>
            <a:fld id="{BE60DC36-8EFA-4378-9855-E019C55AC472}" type="slidenum">
              <a:rPr lang="it-IT" smtClean="0"/>
              <a:t>21</a:t>
            </a:fld>
            <a:endParaRPr lang="it-IT" dirty="0"/>
          </a:p>
        </p:txBody>
      </p:sp>
    </p:spTree>
    <p:extLst>
      <p:ext uri="{BB962C8B-B14F-4D97-AF65-F5344CB8AC3E}">
        <p14:creationId xmlns:p14="http://schemas.microsoft.com/office/powerpoint/2010/main" val="2959002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22</a:t>
            </a:fld>
            <a:endParaRPr lang="it-IT" dirty="0"/>
          </a:p>
        </p:txBody>
      </p:sp>
    </p:spTree>
    <p:extLst>
      <p:ext uri="{BB962C8B-B14F-4D97-AF65-F5344CB8AC3E}">
        <p14:creationId xmlns:p14="http://schemas.microsoft.com/office/powerpoint/2010/main" val="293374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23</a:t>
            </a:fld>
            <a:endParaRPr lang="it-IT" dirty="0"/>
          </a:p>
        </p:txBody>
      </p:sp>
    </p:spTree>
    <p:extLst>
      <p:ext uri="{BB962C8B-B14F-4D97-AF65-F5344CB8AC3E}">
        <p14:creationId xmlns:p14="http://schemas.microsoft.com/office/powerpoint/2010/main" val="105480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3</a:t>
            </a:fld>
            <a:endParaRPr lang="it-IT"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F3C7C-BF14-B239-C944-D9A98A85EF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3AA283-1B75-82E9-ED77-B1098C99F43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B2CADA5-9103-17F3-7356-15E747BFBDE0}"/>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93FE0495-E840-2A98-F7D8-EC9216AF7D63}"/>
              </a:ext>
            </a:extLst>
          </p:cNvPr>
          <p:cNvSpPr>
            <a:spLocks noGrp="1"/>
          </p:cNvSpPr>
          <p:nvPr>
            <p:ph type="sldNum" sz="quarter" idx="5"/>
          </p:nvPr>
        </p:nvSpPr>
        <p:spPr/>
        <p:txBody>
          <a:bodyPr rtlCol="0"/>
          <a:lstStyle/>
          <a:p>
            <a:pPr rtl="0"/>
            <a:fld id="{BE60DC36-8EFA-4378-9855-E019C55AC472}" type="slidenum">
              <a:rPr lang="it-IT" smtClean="0"/>
              <a:t>4</a:t>
            </a:fld>
            <a:endParaRPr lang="it-IT" dirty="0"/>
          </a:p>
        </p:txBody>
      </p:sp>
    </p:spTree>
    <p:extLst>
      <p:ext uri="{BB962C8B-B14F-4D97-AF65-F5344CB8AC3E}">
        <p14:creationId xmlns:p14="http://schemas.microsoft.com/office/powerpoint/2010/main" val="43892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EC45A-1F5E-AA0D-0DF5-63A8BAE0D7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C10F843-16CD-B0BA-3589-C621B6F3C2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C9E03A4-AB60-C4D8-7D3C-8453E97D3F5A}"/>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8C3254F0-C969-98FD-278D-B6448057CF2C}"/>
              </a:ext>
            </a:extLst>
          </p:cNvPr>
          <p:cNvSpPr>
            <a:spLocks noGrp="1"/>
          </p:cNvSpPr>
          <p:nvPr>
            <p:ph type="sldNum" sz="quarter" idx="5"/>
          </p:nvPr>
        </p:nvSpPr>
        <p:spPr/>
        <p:txBody>
          <a:bodyPr rtlCol="0"/>
          <a:lstStyle/>
          <a:p>
            <a:pPr rtl="0"/>
            <a:fld id="{BE60DC36-8EFA-4378-9855-E019C55AC472}" type="slidenum">
              <a:rPr lang="it-IT" smtClean="0"/>
              <a:t>5</a:t>
            </a:fld>
            <a:endParaRPr lang="it-IT" dirty="0"/>
          </a:p>
        </p:txBody>
      </p:sp>
    </p:spTree>
    <p:extLst>
      <p:ext uri="{BB962C8B-B14F-4D97-AF65-F5344CB8AC3E}">
        <p14:creationId xmlns:p14="http://schemas.microsoft.com/office/powerpoint/2010/main" val="178118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6</a:t>
            </a:fld>
            <a:endParaRPr lang="it-IT" dirty="0"/>
          </a:p>
        </p:txBody>
      </p:sp>
    </p:spTree>
    <p:extLst>
      <p:ext uri="{BB962C8B-B14F-4D97-AF65-F5344CB8AC3E}">
        <p14:creationId xmlns:p14="http://schemas.microsoft.com/office/powerpoint/2010/main" val="44868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B6271-6FAA-1C0E-8E20-7249851FDA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52ACE5-B570-65F1-CF87-BEF77639D9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1AB135-8162-DC70-ED6A-86CBE554A4AF}"/>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FEE05487-33A2-1D6E-122D-EEDA53091D0D}"/>
              </a:ext>
            </a:extLst>
          </p:cNvPr>
          <p:cNvSpPr>
            <a:spLocks noGrp="1"/>
          </p:cNvSpPr>
          <p:nvPr>
            <p:ph type="sldNum" sz="quarter" idx="5"/>
          </p:nvPr>
        </p:nvSpPr>
        <p:spPr/>
        <p:txBody>
          <a:bodyPr rtlCol="0"/>
          <a:lstStyle/>
          <a:p>
            <a:pPr rtl="0"/>
            <a:fld id="{BE60DC36-8EFA-4378-9855-E019C55AC472}" type="slidenum">
              <a:rPr lang="it-IT" smtClean="0"/>
              <a:t>7</a:t>
            </a:fld>
            <a:endParaRPr lang="it-IT" dirty="0"/>
          </a:p>
        </p:txBody>
      </p:sp>
    </p:spTree>
    <p:extLst>
      <p:ext uri="{BB962C8B-B14F-4D97-AF65-F5344CB8AC3E}">
        <p14:creationId xmlns:p14="http://schemas.microsoft.com/office/powerpoint/2010/main" val="354061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049D2-CF41-D9DB-2A01-4675B187A5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3D3928C-0807-FC3E-2DE3-5C468349CB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4F1042-DBDA-13E5-6BFA-359503BE6A7C}"/>
              </a:ext>
            </a:extLst>
          </p:cNvPr>
          <p:cNvSpPr>
            <a:spLocks noGrp="1"/>
          </p:cNvSpPr>
          <p:nvPr>
            <p:ph type="body" idx="1"/>
          </p:nvPr>
        </p:nvSpPr>
        <p:spPr/>
        <p:txBody>
          <a:bodyPr rtlCol="0"/>
          <a:lstStyle/>
          <a:p>
            <a:pPr rtl="0"/>
            <a:endParaRPr lang="it-IT" dirty="0"/>
          </a:p>
        </p:txBody>
      </p:sp>
      <p:sp>
        <p:nvSpPr>
          <p:cNvPr id="4" name="Segnaposto numero diapositiva 3">
            <a:extLst>
              <a:ext uri="{FF2B5EF4-FFF2-40B4-BE49-F238E27FC236}">
                <a16:creationId xmlns:a16="http://schemas.microsoft.com/office/drawing/2014/main" id="{AFBD07D4-4C98-0B72-5F85-C089DC36A14D}"/>
              </a:ext>
            </a:extLst>
          </p:cNvPr>
          <p:cNvSpPr>
            <a:spLocks noGrp="1"/>
          </p:cNvSpPr>
          <p:nvPr>
            <p:ph type="sldNum" sz="quarter" idx="5"/>
          </p:nvPr>
        </p:nvSpPr>
        <p:spPr/>
        <p:txBody>
          <a:bodyPr rtlCol="0"/>
          <a:lstStyle/>
          <a:p>
            <a:pPr rtl="0"/>
            <a:fld id="{BE60DC36-8EFA-4378-9855-E019C55AC472}" type="slidenum">
              <a:rPr lang="it-IT" smtClean="0"/>
              <a:t>8</a:t>
            </a:fld>
            <a:endParaRPr lang="it-IT" dirty="0"/>
          </a:p>
        </p:txBody>
      </p:sp>
    </p:spTree>
    <p:extLst>
      <p:ext uri="{BB962C8B-B14F-4D97-AF65-F5344CB8AC3E}">
        <p14:creationId xmlns:p14="http://schemas.microsoft.com/office/powerpoint/2010/main" val="421758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9</a:t>
            </a:fld>
            <a:endParaRPr lang="it-IT" dirty="0"/>
          </a:p>
        </p:txBody>
      </p:sp>
    </p:spTree>
    <p:extLst>
      <p:ext uri="{BB962C8B-B14F-4D97-AF65-F5344CB8AC3E}">
        <p14:creationId xmlns:p14="http://schemas.microsoft.com/office/powerpoint/2010/main" val="44337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06/05/2024</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06/05/2024</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06/05/2024</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06/05/2024</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06/05/2024</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06/05/2024</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06/05/2024</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06/05/2024</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06/05/2024</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06/05/2024</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06/05/2024</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06/05/2024</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33.png"/><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886407" y="3783966"/>
            <a:ext cx="10419184" cy="2215991"/>
          </a:xfrm>
        </p:spPr>
        <p:txBody>
          <a:bodyPr wrap="square" lIns="0" tIns="0" rIns="0" bIns="0" rtlCol="0" anchor="t">
            <a:spAutoFit/>
          </a:bodyPr>
          <a:lstStyle/>
          <a:p>
            <a:pPr rtl="0"/>
            <a:r>
              <a:rPr lang="it-IT" b="1" dirty="0">
                <a:solidFill>
                  <a:schemeClr val="bg1"/>
                </a:solidFill>
              </a:rPr>
              <a:t>Fake News </a:t>
            </a:r>
            <a:r>
              <a:rPr lang="it-IT" b="1" dirty="0" err="1">
                <a:solidFill>
                  <a:schemeClr val="bg1"/>
                </a:solidFill>
              </a:rPr>
              <a:t>Detection</a:t>
            </a:r>
            <a:br>
              <a:rPr lang="it-IT" b="1" dirty="0">
                <a:solidFill>
                  <a:schemeClr val="bg1"/>
                </a:solidFill>
              </a:rPr>
            </a:br>
            <a:br>
              <a:rPr lang="it-IT" dirty="0">
                <a:solidFill>
                  <a:schemeClr val="bg1"/>
                </a:solidFill>
              </a:rPr>
            </a:br>
            <a:r>
              <a:rPr lang="it-IT" sz="4000" dirty="0">
                <a:solidFill>
                  <a:schemeClr val="accent4"/>
                </a:solidFill>
              </a:rPr>
              <a:t>Pulerà Francesca &amp; Zarantonello Massimo</a:t>
            </a:r>
            <a:endParaRPr lang="it-IT" dirty="0">
              <a:solidFill>
                <a:schemeClr val="accent4"/>
              </a:solidFill>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119543"/>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462826"/>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7" name="Gruppo 6" descr="Icona di diagramma. ">
            <a:extLst>
              <a:ext uri="{FF2B5EF4-FFF2-40B4-BE49-F238E27FC236}">
                <a16:creationId xmlns:a16="http://schemas.microsoft.com/office/drawing/2014/main" id="{B95DF07A-CE7E-4D89-9AA0-25F4FFF3B9C7}"/>
              </a:ext>
            </a:extLst>
          </p:cNvPr>
          <p:cNvGrpSpPr/>
          <p:nvPr/>
        </p:nvGrpSpPr>
        <p:grpSpPr>
          <a:xfrm>
            <a:off x="5851020" y="3139198"/>
            <a:ext cx="489958" cy="555724"/>
            <a:chOff x="2025650" y="4786313"/>
            <a:chExt cx="285750" cy="287338"/>
          </a:xfrm>
          <a:solidFill>
            <a:schemeClr val="bg1"/>
          </a:solidFill>
        </p:grpSpPr>
        <p:sp>
          <p:nvSpPr>
            <p:cNvPr id="8" name="Figura a mano libera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9" name="Figura a mano libera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1" name="Titolo 1">
            <a:extLst>
              <a:ext uri="{FF2B5EF4-FFF2-40B4-BE49-F238E27FC236}">
                <a16:creationId xmlns:a16="http://schemas.microsoft.com/office/drawing/2014/main" id="{02E8BA56-8331-7FC6-B33A-A69A77D1DA28}"/>
              </a:ext>
            </a:extLst>
          </p:cNvPr>
          <p:cNvSpPr txBox="1">
            <a:spLocks/>
          </p:cNvSpPr>
          <p:nvPr/>
        </p:nvSpPr>
        <p:spPr>
          <a:xfrm>
            <a:off x="228599" y="618438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bg1"/>
                </a:solidFill>
              </a:rPr>
              <a:t>Progetto di Machine Learning</a:t>
            </a:r>
            <a:endParaRPr lang="it-IT" sz="2800"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EADC6-AA86-C646-AB1C-9A72EBD50BE5}"/>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9FD246E4-AFA4-F734-5AF8-E14B6F19998D}"/>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6FC7ABB5-4109-5298-51A4-A7719E14D65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C8F9C651-CCC0-00ED-23EC-953720E6C53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Addestramento</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9521C9C0-E7E3-8F70-2F16-0C196736B1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Cerchio: Vuoto 2">
            <a:extLst>
              <a:ext uri="{FF2B5EF4-FFF2-40B4-BE49-F238E27FC236}">
                <a16:creationId xmlns:a16="http://schemas.microsoft.com/office/drawing/2014/main" id="{336F1AAB-31E1-C3FF-489E-3DC6126E4938}"/>
              </a:ext>
              <a:ext uri="{C183D7F6-B498-43B3-948B-1728B52AA6E4}">
                <adec:decorative xmlns:adec="http://schemas.microsoft.com/office/drawing/2017/decorative" val="1"/>
              </a:ext>
            </a:extLst>
          </p:cNvPr>
          <p:cNvSpPr/>
          <p:nvPr/>
        </p:nvSpPr>
        <p:spPr>
          <a:xfrm>
            <a:off x="5176838" y="825770"/>
            <a:ext cx="2809874" cy="2948565"/>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3" name="Cerchio: Vuoto 21">
            <a:extLst>
              <a:ext uri="{FF2B5EF4-FFF2-40B4-BE49-F238E27FC236}">
                <a16:creationId xmlns:a16="http://schemas.microsoft.com/office/drawing/2014/main" id="{91C0F8A4-A73A-FF40-E8A7-0BF878C81589}"/>
              </a:ext>
              <a:ext uri="{C183D7F6-B498-43B3-948B-1728B52AA6E4}">
                <adec:decorative xmlns:adec="http://schemas.microsoft.com/office/drawing/2017/decorative" val="1"/>
              </a:ext>
            </a:extLst>
          </p:cNvPr>
          <p:cNvSpPr/>
          <p:nvPr/>
        </p:nvSpPr>
        <p:spPr>
          <a:xfrm>
            <a:off x="8743953" y="3744811"/>
            <a:ext cx="2809874" cy="2922689"/>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Cerchio: Vuoto 2">
            <a:extLst>
              <a:ext uri="{FF2B5EF4-FFF2-40B4-BE49-F238E27FC236}">
                <a16:creationId xmlns:a16="http://schemas.microsoft.com/office/drawing/2014/main" id="{24C5CB7E-FEC6-4C24-CA0F-BF7E6627F5DB}"/>
              </a:ext>
              <a:ext uri="{C183D7F6-B498-43B3-948B-1728B52AA6E4}">
                <adec:decorative xmlns:adec="http://schemas.microsoft.com/office/drawing/2017/decorative" val="1"/>
              </a:ext>
            </a:extLst>
          </p:cNvPr>
          <p:cNvSpPr/>
          <p:nvPr/>
        </p:nvSpPr>
        <p:spPr>
          <a:xfrm>
            <a:off x="787601" y="3231410"/>
            <a:ext cx="2809874" cy="2948565"/>
          </a:xfrm>
          <a:prstGeom prst="donut">
            <a:avLst>
              <a:gd name="adj" fmla="val 12255"/>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6" name="Titolo 1">
            <a:extLst>
              <a:ext uri="{FF2B5EF4-FFF2-40B4-BE49-F238E27FC236}">
                <a16:creationId xmlns:a16="http://schemas.microsoft.com/office/drawing/2014/main" id="{4E20216A-9775-C92C-5605-887570056287}"/>
              </a:ext>
            </a:extLst>
          </p:cNvPr>
          <p:cNvSpPr txBox="1">
            <a:spLocks/>
          </p:cNvSpPr>
          <p:nvPr/>
        </p:nvSpPr>
        <p:spPr>
          <a:xfrm>
            <a:off x="-3824288" y="1119713"/>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a:solidFill>
                  <a:schemeClr val="tx1">
                    <a:lumMod val="75000"/>
                    <a:lumOff val="25000"/>
                  </a:schemeClr>
                </a:solidFill>
                <a:latin typeface="+mn-lt"/>
              </a:rPr>
              <a:t>Modelli utilizzati:</a:t>
            </a:r>
            <a:endParaRPr lang="it-IT" sz="2800" dirty="0">
              <a:solidFill>
                <a:schemeClr val="tx1">
                  <a:lumMod val="75000"/>
                  <a:lumOff val="25000"/>
                </a:schemeClr>
              </a:solidFill>
              <a:latin typeface="+mn-lt"/>
            </a:endParaRPr>
          </a:p>
        </p:txBody>
      </p:sp>
      <p:sp>
        <p:nvSpPr>
          <p:cNvPr id="10" name="Titolo 1">
            <a:extLst>
              <a:ext uri="{FF2B5EF4-FFF2-40B4-BE49-F238E27FC236}">
                <a16:creationId xmlns:a16="http://schemas.microsoft.com/office/drawing/2014/main" id="{0550F4FF-8EAB-25E6-2D84-FB4C3441A618}"/>
              </a:ext>
            </a:extLst>
          </p:cNvPr>
          <p:cNvSpPr txBox="1">
            <a:spLocks/>
          </p:cNvSpPr>
          <p:nvPr/>
        </p:nvSpPr>
        <p:spPr>
          <a:xfrm>
            <a:off x="5125640" y="1967653"/>
            <a:ext cx="2912269"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a:solidFill>
                  <a:schemeClr val="tx1">
                    <a:lumMod val="75000"/>
                    <a:lumOff val="25000"/>
                  </a:schemeClr>
                </a:solidFill>
                <a:latin typeface="+mn-lt"/>
              </a:rPr>
              <a:t>Classificatore </a:t>
            </a:r>
            <a:r>
              <a:rPr lang="it-IT" sz="2400" b="1" dirty="0" err="1">
                <a:solidFill>
                  <a:schemeClr val="tx1">
                    <a:lumMod val="75000"/>
                    <a:lumOff val="25000"/>
                  </a:schemeClr>
                </a:solidFill>
                <a:latin typeface="+mn-lt"/>
              </a:rPr>
              <a:t>Bayesiano</a:t>
            </a:r>
            <a:endParaRPr lang="it-IT" sz="2800" b="1" dirty="0">
              <a:solidFill>
                <a:schemeClr val="tx1">
                  <a:lumMod val="75000"/>
                  <a:lumOff val="25000"/>
                </a:schemeClr>
              </a:solidFill>
              <a:latin typeface="+mn-lt"/>
            </a:endParaRPr>
          </a:p>
        </p:txBody>
      </p:sp>
      <p:sp>
        <p:nvSpPr>
          <p:cNvPr id="12" name="Titolo 1">
            <a:extLst>
              <a:ext uri="{FF2B5EF4-FFF2-40B4-BE49-F238E27FC236}">
                <a16:creationId xmlns:a16="http://schemas.microsoft.com/office/drawing/2014/main" id="{7A4357DC-CF56-B1F2-4C65-905EB0A3165C}"/>
              </a:ext>
            </a:extLst>
          </p:cNvPr>
          <p:cNvSpPr txBox="1">
            <a:spLocks/>
          </p:cNvSpPr>
          <p:nvPr/>
        </p:nvSpPr>
        <p:spPr>
          <a:xfrm>
            <a:off x="736403" y="4539492"/>
            <a:ext cx="2912269"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err="1">
                <a:solidFill>
                  <a:schemeClr val="tx1">
                    <a:lumMod val="75000"/>
                    <a:lumOff val="25000"/>
                  </a:schemeClr>
                </a:solidFill>
                <a:latin typeface="+mn-lt"/>
              </a:rPr>
              <a:t>Decision</a:t>
            </a:r>
            <a:r>
              <a:rPr lang="it-IT" sz="2400" b="1" dirty="0">
                <a:solidFill>
                  <a:schemeClr val="tx1">
                    <a:lumMod val="75000"/>
                    <a:lumOff val="25000"/>
                  </a:schemeClr>
                </a:solidFill>
                <a:latin typeface="+mn-lt"/>
              </a:rPr>
              <a:t> Tree</a:t>
            </a:r>
            <a:endParaRPr lang="it-IT" sz="2800" b="1" dirty="0">
              <a:solidFill>
                <a:schemeClr val="tx1">
                  <a:lumMod val="75000"/>
                  <a:lumOff val="25000"/>
                </a:schemeClr>
              </a:solidFill>
              <a:latin typeface="+mn-lt"/>
            </a:endParaRPr>
          </a:p>
        </p:txBody>
      </p:sp>
      <p:sp>
        <p:nvSpPr>
          <p:cNvPr id="16" name="Titolo 1">
            <a:extLst>
              <a:ext uri="{FF2B5EF4-FFF2-40B4-BE49-F238E27FC236}">
                <a16:creationId xmlns:a16="http://schemas.microsoft.com/office/drawing/2014/main" id="{C3BFB76D-BCED-160C-9D2F-78CC5C850D8B}"/>
              </a:ext>
            </a:extLst>
          </p:cNvPr>
          <p:cNvSpPr txBox="1">
            <a:spLocks/>
          </p:cNvSpPr>
          <p:nvPr/>
        </p:nvSpPr>
        <p:spPr>
          <a:xfrm>
            <a:off x="8743954" y="4873756"/>
            <a:ext cx="2809874"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dirty="0">
                <a:solidFill>
                  <a:schemeClr val="tx1">
                    <a:lumMod val="75000"/>
                    <a:lumOff val="25000"/>
                  </a:schemeClr>
                </a:solidFill>
                <a:latin typeface="+mn-lt"/>
              </a:rPr>
              <a:t>Support </a:t>
            </a:r>
            <a:r>
              <a:rPr lang="it-IT" sz="2400" b="1" dirty="0" err="1">
                <a:solidFill>
                  <a:schemeClr val="tx1">
                    <a:lumMod val="75000"/>
                    <a:lumOff val="25000"/>
                  </a:schemeClr>
                </a:solidFill>
                <a:latin typeface="+mn-lt"/>
              </a:rPr>
              <a:t>Vector</a:t>
            </a:r>
            <a:r>
              <a:rPr lang="it-IT" sz="2400" b="1" dirty="0">
                <a:solidFill>
                  <a:schemeClr val="tx1">
                    <a:lumMod val="75000"/>
                    <a:lumOff val="25000"/>
                  </a:schemeClr>
                </a:solidFill>
                <a:latin typeface="+mn-lt"/>
              </a:rPr>
              <a:t> Machine</a:t>
            </a:r>
            <a:endParaRPr lang="it-IT" sz="2800" b="1" dirty="0">
              <a:solidFill>
                <a:schemeClr val="tx1">
                  <a:lumMod val="75000"/>
                  <a:lumOff val="25000"/>
                </a:schemeClr>
              </a:solidFill>
              <a:latin typeface="+mn-lt"/>
            </a:endParaRPr>
          </a:p>
        </p:txBody>
      </p:sp>
      <p:sp>
        <p:nvSpPr>
          <p:cNvPr id="18" name="CasellaDiTesto 17">
            <a:extLst>
              <a:ext uri="{FF2B5EF4-FFF2-40B4-BE49-F238E27FC236}">
                <a16:creationId xmlns:a16="http://schemas.microsoft.com/office/drawing/2014/main" id="{DB3B2AD0-8326-8709-5F42-58C19DEE18F3}"/>
              </a:ext>
            </a:extLst>
          </p:cNvPr>
          <p:cNvSpPr txBox="1"/>
          <p:nvPr/>
        </p:nvSpPr>
        <p:spPr>
          <a:xfrm>
            <a:off x="8012907" y="1607553"/>
            <a:ext cx="3507581" cy="1384995"/>
          </a:xfrm>
          <a:prstGeom prst="rect">
            <a:avLst/>
          </a:prstGeom>
          <a:noFill/>
        </p:spPr>
        <p:txBody>
          <a:bodyPr wrap="square">
            <a:spAutoFit/>
          </a:bodyPr>
          <a:lstStyle/>
          <a:p>
            <a:r>
              <a:rPr lang="it-IT" sz="1400" b="0" i="0" dirty="0">
                <a:solidFill>
                  <a:schemeClr val="tx1">
                    <a:lumMod val="75000"/>
                    <a:lumOff val="25000"/>
                  </a:schemeClr>
                </a:solidFill>
                <a:effectLst/>
              </a:rPr>
              <a:t>Stima la probabilità che un'istanza appartenga a</a:t>
            </a:r>
            <a:r>
              <a:rPr lang="it-IT" sz="1400" dirty="0">
                <a:solidFill>
                  <a:schemeClr val="tx1">
                    <a:lumMod val="75000"/>
                    <a:lumOff val="25000"/>
                  </a:schemeClr>
                </a:solidFill>
              </a:rPr>
              <a:t>d</a:t>
            </a:r>
            <a:r>
              <a:rPr lang="it-IT" sz="1400" b="0" i="0" dirty="0">
                <a:solidFill>
                  <a:schemeClr val="tx1">
                    <a:lumMod val="75000"/>
                    <a:lumOff val="25000"/>
                  </a:schemeClr>
                </a:solidFill>
                <a:effectLst/>
              </a:rPr>
              <a:t> una determinata classe utilizzando il teorema di </a:t>
            </a:r>
            <a:r>
              <a:rPr lang="it-IT" sz="1400" b="0" i="0" dirty="0" err="1">
                <a:solidFill>
                  <a:schemeClr val="tx1">
                    <a:lumMod val="75000"/>
                    <a:lumOff val="25000"/>
                  </a:schemeClr>
                </a:solidFill>
                <a:effectLst/>
              </a:rPr>
              <a:t>Bayes</a:t>
            </a:r>
            <a:r>
              <a:rPr lang="it-IT" sz="1400" b="0" i="0" dirty="0">
                <a:solidFill>
                  <a:schemeClr val="tx1">
                    <a:lumMod val="75000"/>
                    <a:lumOff val="25000"/>
                  </a:schemeClr>
                </a:solidFill>
                <a:effectLst/>
              </a:rPr>
              <a:t>, considerando le feature indipendenti e scegliendo la classe con la probabilità condizionata massima.</a:t>
            </a:r>
            <a:endParaRPr lang="it-IT" sz="1400" dirty="0">
              <a:solidFill>
                <a:schemeClr val="tx1">
                  <a:lumMod val="75000"/>
                  <a:lumOff val="25000"/>
                </a:schemeClr>
              </a:solidFill>
            </a:endParaRPr>
          </a:p>
        </p:txBody>
      </p:sp>
      <p:sp>
        <p:nvSpPr>
          <p:cNvPr id="20" name="CasellaDiTesto 19">
            <a:extLst>
              <a:ext uri="{FF2B5EF4-FFF2-40B4-BE49-F238E27FC236}">
                <a16:creationId xmlns:a16="http://schemas.microsoft.com/office/drawing/2014/main" id="{96A012A0-6988-24E1-90C5-E7BC3786730D}"/>
              </a:ext>
            </a:extLst>
          </p:cNvPr>
          <p:cNvSpPr txBox="1"/>
          <p:nvPr/>
        </p:nvSpPr>
        <p:spPr>
          <a:xfrm>
            <a:off x="357784" y="1846413"/>
            <a:ext cx="3669506" cy="1384995"/>
          </a:xfrm>
          <a:prstGeom prst="rect">
            <a:avLst/>
          </a:prstGeom>
          <a:noFill/>
        </p:spPr>
        <p:txBody>
          <a:bodyPr wrap="square">
            <a:spAutoFit/>
          </a:bodyPr>
          <a:lstStyle/>
          <a:p>
            <a:pPr algn="ctr"/>
            <a:br>
              <a:rPr lang="it-IT" sz="1400" dirty="0">
                <a:solidFill>
                  <a:schemeClr val="tx1">
                    <a:lumMod val="75000"/>
                    <a:lumOff val="25000"/>
                  </a:schemeClr>
                </a:solidFill>
              </a:rPr>
            </a:br>
            <a:r>
              <a:rPr lang="it-IT" sz="1400" b="0" i="0" dirty="0">
                <a:solidFill>
                  <a:schemeClr val="tx1">
                    <a:lumMod val="75000"/>
                    <a:lumOff val="25000"/>
                  </a:schemeClr>
                </a:solidFill>
                <a:effectLst/>
              </a:rPr>
              <a:t>Suddivide ricorsivamente l'insieme di dati in sottoinsiemi più omogenei rispetto alla variabile target, fino a raggiungere una decisione finale su quale classe attribuire a una specifica istanza</a:t>
            </a:r>
            <a:r>
              <a:rPr lang="it-IT" sz="1400" dirty="0">
                <a:solidFill>
                  <a:schemeClr val="tx1">
                    <a:lumMod val="75000"/>
                    <a:lumOff val="25000"/>
                  </a:schemeClr>
                </a:solidFill>
              </a:rPr>
              <a:t>.</a:t>
            </a:r>
          </a:p>
        </p:txBody>
      </p:sp>
      <p:sp>
        <p:nvSpPr>
          <p:cNvPr id="24" name="CasellaDiTesto 23">
            <a:extLst>
              <a:ext uri="{FF2B5EF4-FFF2-40B4-BE49-F238E27FC236}">
                <a16:creationId xmlns:a16="http://schemas.microsoft.com/office/drawing/2014/main" id="{F6C39C52-7644-5C41-2577-0142720D6832}"/>
              </a:ext>
            </a:extLst>
          </p:cNvPr>
          <p:cNvSpPr txBox="1"/>
          <p:nvPr/>
        </p:nvSpPr>
        <p:spPr>
          <a:xfrm>
            <a:off x="4563074" y="4639278"/>
            <a:ext cx="4180878" cy="1169551"/>
          </a:xfrm>
          <a:prstGeom prst="rect">
            <a:avLst/>
          </a:prstGeom>
          <a:noFill/>
        </p:spPr>
        <p:txBody>
          <a:bodyPr wrap="square">
            <a:spAutoFit/>
          </a:bodyPr>
          <a:lstStyle/>
          <a:p>
            <a:pPr algn="r"/>
            <a:r>
              <a:rPr lang="it-IT" sz="1400" b="0" i="0" dirty="0">
                <a:solidFill>
                  <a:schemeClr val="tx1">
                    <a:lumMod val="75000"/>
                    <a:lumOff val="25000"/>
                  </a:schemeClr>
                </a:solidFill>
                <a:effectLst/>
              </a:rPr>
              <a:t>Definisce un iperpiano ottimale nel contesto di uno spazio ad alta dimensione, che massimizza il margine tra le diverse classi di dati. Questo iperpiano viene utilizzato per classificare nuove istanze di dati in base alla loro posizione rispetto alle diverse classi</a:t>
            </a:r>
            <a:r>
              <a:rPr lang="it-IT" sz="1400" dirty="0">
                <a:solidFill>
                  <a:schemeClr val="tx1">
                    <a:lumMod val="75000"/>
                    <a:lumOff val="25000"/>
                  </a:schemeClr>
                </a:solidFill>
              </a:rPr>
              <a:t>.</a:t>
            </a:r>
          </a:p>
        </p:txBody>
      </p:sp>
    </p:spTree>
    <p:extLst>
      <p:ext uri="{BB962C8B-B14F-4D97-AF65-F5344CB8AC3E}">
        <p14:creationId xmlns:p14="http://schemas.microsoft.com/office/powerpoint/2010/main" val="217451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Classificatore </a:t>
            </a:r>
            <a:r>
              <a:rPr lang="it-IT" sz="2800" b="1" dirty="0" err="1">
                <a:solidFill>
                  <a:schemeClr val="tx1">
                    <a:lumMod val="75000"/>
                    <a:lumOff val="25000"/>
                  </a:schemeClr>
                </a:solidFill>
              </a:rPr>
              <a:t>Bayesiano</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0" name="Tabella 9">
            <a:extLst>
              <a:ext uri="{FF2B5EF4-FFF2-40B4-BE49-F238E27FC236}">
                <a16:creationId xmlns:a16="http://schemas.microsoft.com/office/drawing/2014/main" id="{3570D112-2EF4-80A5-85C1-D5921EEE241B}"/>
              </a:ext>
            </a:extLst>
          </p:cNvPr>
          <p:cNvGraphicFramePr>
            <a:graphicFrameLocks noGrp="1"/>
          </p:cNvGraphicFramePr>
          <p:nvPr>
            <p:extLst>
              <p:ext uri="{D42A27DB-BD31-4B8C-83A1-F6EECF244321}">
                <p14:modId xmlns:p14="http://schemas.microsoft.com/office/powerpoint/2010/main" val="2282287915"/>
              </p:ext>
            </p:extLst>
          </p:nvPr>
        </p:nvGraphicFramePr>
        <p:xfrm>
          <a:off x="1876426" y="1163542"/>
          <a:ext cx="3143433" cy="2181480"/>
        </p:xfrm>
        <a:graphic>
          <a:graphicData uri="http://schemas.openxmlformats.org/drawingml/2006/table">
            <a:tbl>
              <a:tblPr firstRow="1" firstCol="1" bandRow="1">
                <a:tableStyleId>{F5AB1C69-6EDB-4FF4-983F-18BD219EF322}</a:tableStyleId>
              </a:tblPr>
              <a:tblGrid>
                <a:gridCol w="1265123">
                  <a:extLst>
                    <a:ext uri="{9D8B030D-6E8A-4147-A177-3AD203B41FA5}">
                      <a16:colId xmlns:a16="http://schemas.microsoft.com/office/drawing/2014/main" val="4177733468"/>
                    </a:ext>
                  </a:extLst>
                </a:gridCol>
                <a:gridCol w="1878310">
                  <a:extLst>
                    <a:ext uri="{9D8B030D-6E8A-4147-A177-3AD203B41FA5}">
                      <a16:colId xmlns:a16="http://schemas.microsoft.com/office/drawing/2014/main" val="1779558029"/>
                    </a:ext>
                  </a:extLst>
                </a:gridCol>
              </a:tblGrid>
              <a:tr h="272685">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a:t>
                      </a:r>
                      <a:endParaRPr lang="it-IT" sz="24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2578966149"/>
                  </a:ext>
                </a:extLst>
              </a:tr>
              <a:tr h="272685">
                <a:tc>
                  <a:txBody>
                    <a:bodyPr/>
                    <a:lstStyle/>
                    <a:p>
                      <a:pPr algn="ctr">
                        <a:lnSpc>
                          <a:spcPct val="107000"/>
                        </a:lnSpc>
                        <a:spcAft>
                          <a:spcPts val="800"/>
                        </a:spcAft>
                      </a:pPr>
                      <a:r>
                        <a:rPr lang="it-IT" sz="1100" kern="0" dirty="0" err="1">
                          <a:effectLst/>
                        </a:rPr>
                        <a:t>Accuracy</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0.9556368625657443</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1727999"/>
                  </a:ext>
                </a:extLst>
              </a:tr>
              <a:tr h="272685">
                <a:tc>
                  <a:txBody>
                    <a:bodyPr/>
                    <a:lstStyle/>
                    <a:p>
                      <a:pPr algn="ctr">
                        <a:lnSpc>
                          <a:spcPct val="107000"/>
                        </a:lnSpc>
                        <a:spcAft>
                          <a:spcPts val="800"/>
                        </a:spcAft>
                      </a:pPr>
                      <a:r>
                        <a:rPr lang="it-IT" sz="1100" kern="0" dirty="0">
                          <a:effectLst/>
                        </a:rPr>
                        <a:t>Precision</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0.9483268836785795</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8046201"/>
                  </a:ext>
                </a:extLst>
              </a:tr>
              <a:tr h="272685">
                <a:tc>
                  <a:txBody>
                    <a:bodyPr/>
                    <a:lstStyle/>
                    <a:p>
                      <a:pPr algn="ctr">
                        <a:lnSpc>
                          <a:spcPct val="107000"/>
                        </a:lnSpc>
                        <a:spcAft>
                          <a:spcPts val="800"/>
                        </a:spcAft>
                      </a:pPr>
                      <a:r>
                        <a:rPr lang="it-IT" sz="1100" kern="0">
                          <a:effectLst/>
                        </a:rPr>
                        <a:t>Recall</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0.9627917725907095</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573275"/>
                  </a:ext>
                </a:extLst>
              </a:tr>
              <a:tr h="272685">
                <a:tc>
                  <a:txBody>
                    <a:bodyPr/>
                    <a:lstStyle/>
                    <a:p>
                      <a:pPr algn="ctr">
                        <a:lnSpc>
                          <a:spcPct val="107000"/>
                        </a:lnSpc>
                        <a:spcAft>
                          <a:spcPts val="800"/>
                        </a:spcAft>
                      </a:pPr>
                      <a:r>
                        <a:rPr lang="it-IT" sz="1100" kern="0">
                          <a:effectLst/>
                        </a:rPr>
                        <a:t>F1</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0.9555045871559633</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060821"/>
                  </a:ext>
                </a:extLst>
              </a:tr>
              <a:tr h="272685">
                <a:tc>
                  <a:txBody>
                    <a:bodyPr/>
                    <a:lstStyle/>
                    <a:p>
                      <a:pPr algn="ctr">
                        <a:lnSpc>
                          <a:spcPct val="107000"/>
                        </a:lnSpc>
                        <a:spcAft>
                          <a:spcPts val="800"/>
                        </a:spcAft>
                      </a:pPr>
                      <a:r>
                        <a:rPr lang="it-IT" sz="1100" kern="0">
                          <a:effectLst/>
                        </a:rPr>
                        <a:t>ROC AUC</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0.9557113422808718</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945702"/>
                  </a:ext>
                </a:extLst>
              </a:tr>
              <a:tr h="272685">
                <a:tc>
                  <a:txBody>
                    <a:bodyPr/>
                    <a:lstStyle/>
                    <a:p>
                      <a:pPr algn="ctr">
                        <a:lnSpc>
                          <a:spcPct val="107000"/>
                        </a:lnSpc>
                        <a:spcAft>
                          <a:spcPts val="800"/>
                        </a:spcAft>
                      </a:pPr>
                      <a:r>
                        <a:rPr lang="it-IT" sz="1100" kern="0">
                          <a:effectLst/>
                        </a:rPr>
                        <a:t>Specificità</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0.9486309119710342</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5122823"/>
                  </a:ext>
                </a:extLst>
              </a:tr>
              <a:tr h="272685">
                <a:tc>
                  <a:txBody>
                    <a:bodyPr/>
                    <a:lstStyle/>
                    <a:p>
                      <a:pPr algn="ctr">
                        <a:lnSpc>
                          <a:spcPct val="107000"/>
                        </a:lnSpc>
                        <a:spcAft>
                          <a:spcPts val="800"/>
                        </a:spcAft>
                      </a:pPr>
                      <a:r>
                        <a:rPr lang="it-IT" sz="1100" kern="0">
                          <a:effectLst/>
                        </a:rPr>
                        <a:t>Precision negativa:</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0.9630140133241443</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9260122"/>
                  </a:ext>
                </a:extLst>
              </a:tr>
            </a:tbl>
          </a:graphicData>
        </a:graphic>
      </p:graphicFrame>
      <p:graphicFrame>
        <p:nvGraphicFramePr>
          <p:cNvPr id="12" name="Tabella 11">
            <a:extLst>
              <a:ext uri="{FF2B5EF4-FFF2-40B4-BE49-F238E27FC236}">
                <a16:creationId xmlns:a16="http://schemas.microsoft.com/office/drawing/2014/main" id="{CF7B11DC-9207-93D7-6305-61229733460E}"/>
              </a:ext>
            </a:extLst>
          </p:cNvPr>
          <p:cNvGraphicFramePr>
            <a:graphicFrameLocks noGrp="1"/>
          </p:cNvGraphicFramePr>
          <p:nvPr>
            <p:extLst>
              <p:ext uri="{D42A27DB-BD31-4B8C-83A1-F6EECF244321}">
                <p14:modId xmlns:p14="http://schemas.microsoft.com/office/powerpoint/2010/main" val="1469402014"/>
              </p:ext>
            </p:extLst>
          </p:nvPr>
        </p:nvGraphicFramePr>
        <p:xfrm>
          <a:off x="7172142" y="1163542"/>
          <a:ext cx="3143433" cy="2191218"/>
        </p:xfrm>
        <a:graphic>
          <a:graphicData uri="http://schemas.openxmlformats.org/drawingml/2006/table">
            <a:tbl>
              <a:tblPr firstRow="1" firstCol="1" bandRow="1">
                <a:tableStyleId>{00A15C55-8517-42AA-B614-E9B94910E393}</a:tableStyleId>
              </a:tblPr>
              <a:tblGrid>
                <a:gridCol w="1438887">
                  <a:extLst>
                    <a:ext uri="{9D8B030D-6E8A-4147-A177-3AD203B41FA5}">
                      <a16:colId xmlns:a16="http://schemas.microsoft.com/office/drawing/2014/main" val="1956693725"/>
                    </a:ext>
                  </a:extLst>
                </a:gridCol>
                <a:gridCol w="1704546">
                  <a:extLst>
                    <a:ext uri="{9D8B030D-6E8A-4147-A177-3AD203B41FA5}">
                      <a16:colId xmlns:a16="http://schemas.microsoft.com/office/drawing/2014/main" val="2266370062"/>
                    </a:ext>
                  </a:extLst>
                </a:gridCol>
              </a:tblGrid>
              <a:tr h="235817">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a:t>
                      </a:r>
                      <a:r>
                        <a:rPr lang="it-IT" sz="1600" kern="0" dirty="0" err="1">
                          <a:effectLst/>
                        </a:rPr>
                        <a:t>tfidf</a:t>
                      </a:r>
                      <a:endParaRPr lang="it-IT" sz="24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1032175801"/>
                  </a:ext>
                </a:extLst>
              </a:tr>
              <a:tr h="383289">
                <a:tc>
                  <a:txBody>
                    <a:bodyPr/>
                    <a:lstStyle/>
                    <a:p>
                      <a:pPr algn="ctr">
                        <a:lnSpc>
                          <a:spcPct val="107000"/>
                        </a:lnSpc>
                        <a:spcAft>
                          <a:spcPts val="800"/>
                        </a:spcAft>
                      </a:pPr>
                      <a:r>
                        <a:rPr lang="it-IT" sz="1100" kern="0">
                          <a:effectLst/>
                        </a:rPr>
                        <a:t>Accuracy</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0.9392865309855934</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7406560"/>
                  </a:ext>
                </a:extLst>
              </a:tr>
              <a:tr h="383289">
                <a:tc>
                  <a:txBody>
                    <a:bodyPr/>
                    <a:lstStyle/>
                    <a:p>
                      <a:pPr algn="ctr">
                        <a:lnSpc>
                          <a:spcPct val="107000"/>
                        </a:lnSpc>
                        <a:spcAft>
                          <a:spcPts val="800"/>
                        </a:spcAft>
                      </a:pPr>
                      <a:r>
                        <a:rPr lang="it-IT" sz="1100" kern="0" dirty="0">
                          <a:effectLst/>
                        </a:rPr>
                        <a:t>Precision</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0.9305807622504537</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3036262"/>
                  </a:ext>
                </a:extLst>
              </a:tr>
              <a:tr h="235817">
                <a:tc>
                  <a:txBody>
                    <a:bodyPr/>
                    <a:lstStyle/>
                    <a:p>
                      <a:pPr algn="ctr">
                        <a:lnSpc>
                          <a:spcPct val="107000"/>
                        </a:lnSpc>
                        <a:spcAft>
                          <a:spcPts val="800"/>
                        </a:spcAft>
                      </a:pPr>
                      <a:r>
                        <a:rPr lang="it-IT" sz="1100" kern="0">
                          <a:effectLst/>
                        </a:rPr>
                        <a:t>Recall</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0.9480009244280102</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6582605"/>
                  </a:ext>
                </a:extLst>
              </a:tr>
              <a:tr h="235817">
                <a:tc>
                  <a:txBody>
                    <a:bodyPr/>
                    <a:lstStyle/>
                    <a:p>
                      <a:pPr algn="ctr">
                        <a:lnSpc>
                          <a:spcPct val="107000"/>
                        </a:lnSpc>
                        <a:spcAft>
                          <a:spcPts val="800"/>
                        </a:spcAft>
                      </a:pPr>
                      <a:r>
                        <a:rPr lang="it-IT" sz="1100" kern="0">
                          <a:effectLst/>
                        </a:rPr>
                        <a:t>F1</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0.93921007441328</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20711"/>
                  </a:ext>
                </a:extLst>
              </a:tr>
              <a:tr h="235817">
                <a:tc>
                  <a:txBody>
                    <a:bodyPr/>
                    <a:lstStyle/>
                    <a:p>
                      <a:pPr algn="ctr">
                        <a:lnSpc>
                          <a:spcPct val="107000"/>
                        </a:lnSpc>
                        <a:spcAft>
                          <a:spcPts val="800"/>
                        </a:spcAft>
                      </a:pPr>
                      <a:r>
                        <a:rPr lang="it-IT" sz="1100" kern="0">
                          <a:effectLst/>
                        </a:rPr>
                        <a:t>ROC AUC</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0.9393772442913981</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5133298"/>
                  </a:ext>
                </a:extLst>
              </a:tr>
              <a:tr h="235817">
                <a:tc>
                  <a:txBody>
                    <a:bodyPr/>
                    <a:lstStyle/>
                    <a:p>
                      <a:pPr algn="ctr">
                        <a:lnSpc>
                          <a:spcPct val="107000"/>
                        </a:lnSpc>
                        <a:spcAft>
                          <a:spcPts val="800"/>
                        </a:spcAft>
                      </a:pPr>
                      <a:r>
                        <a:rPr lang="it-IT" sz="1100" kern="0">
                          <a:effectLst/>
                        </a:rPr>
                        <a:t>Specificità</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rPr>
                        <a:t>0.9307535641547862</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0424736"/>
                  </a:ext>
                </a:extLst>
              </a:tr>
              <a:tr h="235817">
                <a:tc>
                  <a:txBody>
                    <a:bodyPr/>
                    <a:lstStyle/>
                    <a:p>
                      <a:pPr algn="ctr">
                        <a:lnSpc>
                          <a:spcPct val="107000"/>
                        </a:lnSpc>
                        <a:spcAft>
                          <a:spcPts val="800"/>
                        </a:spcAft>
                      </a:pPr>
                      <a:r>
                        <a:rPr lang="it-IT" sz="1100" kern="0">
                          <a:effectLst/>
                        </a:rPr>
                        <a:t>Precision negativa:</a:t>
                      </a:r>
                      <a:endParaRPr lang="it-IT" sz="1800" kern="10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rPr>
                        <a:t>0.9481327800829875</a:t>
                      </a:r>
                      <a:endParaRPr lang="it-IT" sz="18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48379907"/>
                  </a:ext>
                </a:extLst>
              </a:tr>
            </a:tbl>
          </a:graphicData>
        </a:graphic>
      </p:graphicFrame>
      <p:graphicFrame>
        <p:nvGraphicFramePr>
          <p:cNvPr id="13" name="Tabella 12">
            <a:extLst>
              <a:ext uri="{FF2B5EF4-FFF2-40B4-BE49-F238E27FC236}">
                <a16:creationId xmlns:a16="http://schemas.microsoft.com/office/drawing/2014/main" id="{A212EA30-D489-577A-7272-49531C0F062F}"/>
              </a:ext>
            </a:extLst>
          </p:cNvPr>
          <p:cNvGraphicFramePr>
            <a:graphicFrameLocks noGrp="1"/>
          </p:cNvGraphicFramePr>
          <p:nvPr>
            <p:extLst>
              <p:ext uri="{D42A27DB-BD31-4B8C-83A1-F6EECF244321}">
                <p14:modId xmlns:p14="http://schemas.microsoft.com/office/powerpoint/2010/main" val="4232332579"/>
              </p:ext>
            </p:extLst>
          </p:nvPr>
        </p:nvGraphicFramePr>
        <p:xfrm>
          <a:off x="7172143" y="3936402"/>
          <a:ext cx="3143432" cy="2399435"/>
        </p:xfrm>
        <a:graphic>
          <a:graphicData uri="http://schemas.openxmlformats.org/drawingml/2006/table">
            <a:tbl>
              <a:tblPr firstRow="1" firstCol="1" bandRow="1">
                <a:tableStyleId>{5C22544A-7EE6-4342-B048-85BDC9FD1C3A}</a:tableStyleId>
              </a:tblPr>
              <a:tblGrid>
                <a:gridCol w="1421352">
                  <a:extLst>
                    <a:ext uri="{9D8B030D-6E8A-4147-A177-3AD203B41FA5}">
                      <a16:colId xmlns:a16="http://schemas.microsoft.com/office/drawing/2014/main" val="1915983431"/>
                    </a:ext>
                  </a:extLst>
                </a:gridCol>
                <a:gridCol w="1722080">
                  <a:extLst>
                    <a:ext uri="{9D8B030D-6E8A-4147-A177-3AD203B41FA5}">
                      <a16:colId xmlns:a16="http://schemas.microsoft.com/office/drawing/2014/main" val="990904800"/>
                    </a:ext>
                  </a:extLst>
                </a:gridCol>
              </a:tblGrid>
              <a:tr h="284710">
                <a:tc gridSpan="2">
                  <a:txBody>
                    <a:bodyPr/>
                    <a:lstStyle/>
                    <a:p>
                      <a:pPr algn="ctr">
                        <a:lnSpc>
                          <a:spcPct val="107000"/>
                        </a:lnSpc>
                        <a:spcAft>
                          <a:spcPts val="800"/>
                        </a:spcAft>
                      </a:pPr>
                      <a:r>
                        <a:rPr lang="en-US" sz="1600" kern="0" dirty="0">
                          <a:effectLst/>
                          <a:latin typeface="+mn-lt"/>
                        </a:rPr>
                        <a:t>Performance evaluation post tuning with </a:t>
                      </a:r>
                      <a:r>
                        <a:rPr lang="en-US" sz="1600" kern="0" dirty="0" err="1">
                          <a:effectLst/>
                          <a:latin typeface="+mn-lt"/>
                        </a:rPr>
                        <a:t>tfidf</a:t>
                      </a:r>
                      <a:endParaRPr lang="it-IT" sz="1600" kern="100" dirty="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302589401"/>
                  </a:ext>
                </a:extLst>
              </a:tr>
              <a:tr h="270967">
                <a:tc>
                  <a:txBody>
                    <a:bodyPr/>
                    <a:lstStyle/>
                    <a:p>
                      <a:pPr algn="ctr">
                        <a:lnSpc>
                          <a:spcPct val="107000"/>
                        </a:lnSpc>
                        <a:spcAft>
                          <a:spcPts val="800"/>
                        </a:spcAft>
                      </a:pPr>
                      <a:r>
                        <a:rPr lang="it-IT" sz="1000" kern="0">
                          <a:effectLst/>
                          <a:latin typeface="+mn-lt"/>
                        </a:rPr>
                        <a:t>Accuracy</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0.957809284244226</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1194092"/>
                  </a:ext>
                </a:extLst>
              </a:tr>
              <a:tr h="270967">
                <a:tc>
                  <a:txBody>
                    <a:bodyPr/>
                    <a:lstStyle/>
                    <a:p>
                      <a:pPr algn="ctr">
                        <a:lnSpc>
                          <a:spcPct val="107000"/>
                        </a:lnSpc>
                        <a:spcAft>
                          <a:spcPts val="800"/>
                        </a:spcAft>
                      </a:pPr>
                      <a:r>
                        <a:rPr lang="it-IT" sz="1000" kern="0">
                          <a:effectLst/>
                          <a:latin typeface="+mn-lt"/>
                        </a:rPr>
                        <a:t>Precision</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0.9770973963355835</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054681"/>
                  </a:ext>
                </a:extLst>
              </a:tr>
              <a:tr h="270967">
                <a:tc>
                  <a:txBody>
                    <a:bodyPr/>
                    <a:lstStyle/>
                    <a:p>
                      <a:pPr algn="ctr">
                        <a:lnSpc>
                          <a:spcPct val="107000"/>
                        </a:lnSpc>
                        <a:spcAft>
                          <a:spcPts val="800"/>
                        </a:spcAft>
                      </a:pPr>
                      <a:r>
                        <a:rPr lang="it-IT" sz="1000" kern="0">
                          <a:effectLst/>
                          <a:latin typeface="+mn-lt"/>
                        </a:rPr>
                        <a:t>Recall</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0.9366766813034435</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3777751"/>
                  </a:ext>
                </a:extLst>
              </a:tr>
              <a:tr h="270967">
                <a:tc>
                  <a:txBody>
                    <a:bodyPr/>
                    <a:lstStyle/>
                    <a:p>
                      <a:pPr algn="ctr">
                        <a:lnSpc>
                          <a:spcPct val="107000"/>
                        </a:lnSpc>
                        <a:spcAft>
                          <a:spcPts val="800"/>
                        </a:spcAft>
                      </a:pPr>
                      <a:r>
                        <a:rPr lang="it-IT" sz="1000" kern="0">
                          <a:effectLst/>
                          <a:latin typeface="+mn-lt"/>
                        </a:rPr>
                        <a:t>F1</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0.9564601769911505</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205538"/>
                  </a:ext>
                </a:extLst>
              </a:tr>
              <a:tr h="270967">
                <a:tc>
                  <a:txBody>
                    <a:bodyPr/>
                    <a:lstStyle/>
                    <a:p>
                      <a:pPr algn="ctr">
                        <a:lnSpc>
                          <a:spcPct val="107000"/>
                        </a:lnSpc>
                        <a:spcAft>
                          <a:spcPts val="800"/>
                        </a:spcAft>
                      </a:pPr>
                      <a:r>
                        <a:rPr lang="it-IT" sz="1000" kern="0">
                          <a:effectLst/>
                          <a:latin typeface="+mn-lt"/>
                        </a:rPr>
                        <a:t>ROC AUC</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0.9575893024077752</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7438301"/>
                  </a:ext>
                </a:extLst>
              </a:tr>
              <a:tr h="270967">
                <a:tc>
                  <a:txBody>
                    <a:bodyPr/>
                    <a:lstStyle/>
                    <a:p>
                      <a:pPr algn="ctr">
                        <a:lnSpc>
                          <a:spcPct val="107000"/>
                        </a:lnSpc>
                        <a:spcAft>
                          <a:spcPts val="800"/>
                        </a:spcAft>
                      </a:pPr>
                      <a:r>
                        <a:rPr lang="it-IT" sz="1000" kern="0">
                          <a:effectLst/>
                          <a:latin typeface="+mn-lt"/>
                        </a:rPr>
                        <a:t>Specificità</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a:effectLst/>
                          <a:latin typeface="+mn-lt"/>
                        </a:rPr>
                        <a:t>0.9785019235121069</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3498302"/>
                  </a:ext>
                </a:extLst>
              </a:tr>
              <a:tr h="270967">
                <a:tc>
                  <a:txBody>
                    <a:bodyPr/>
                    <a:lstStyle/>
                    <a:p>
                      <a:pPr algn="ctr">
                        <a:lnSpc>
                          <a:spcPct val="107000"/>
                        </a:lnSpc>
                        <a:spcAft>
                          <a:spcPts val="800"/>
                        </a:spcAft>
                      </a:pPr>
                      <a:r>
                        <a:rPr lang="it-IT" sz="1000" kern="0">
                          <a:effectLst/>
                          <a:latin typeface="+mn-lt"/>
                        </a:rPr>
                        <a:t>Precision negativa:</a:t>
                      </a:r>
                      <a:endParaRPr lang="it-IT" sz="1200" kern="10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000" kern="0" dirty="0">
                          <a:effectLst/>
                          <a:latin typeface="+mn-lt"/>
                        </a:rPr>
                        <a:t>0.9404088734232275</a:t>
                      </a:r>
                      <a:endParaRPr lang="it-IT" sz="1200" kern="100" dirty="0">
                        <a:solidFill>
                          <a:srgbClr val="1A4BC7"/>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5347457"/>
                  </a:ext>
                </a:extLst>
              </a:tr>
            </a:tbl>
          </a:graphicData>
        </a:graphic>
      </p:graphicFrame>
      <p:sp>
        <p:nvSpPr>
          <p:cNvPr id="20" name="CasellaDiTesto 19">
            <a:extLst>
              <a:ext uri="{FF2B5EF4-FFF2-40B4-BE49-F238E27FC236}">
                <a16:creationId xmlns:a16="http://schemas.microsoft.com/office/drawing/2014/main" id="{2B76EAAD-203E-6505-8A71-505501B999D7}"/>
              </a:ext>
            </a:extLst>
          </p:cNvPr>
          <p:cNvSpPr txBox="1"/>
          <p:nvPr/>
        </p:nvSpPr>
        <p:spPr>
          <a:xfrm>
            <a:off x="736043" y="3930266"/>
            <a:ext cx="5424197" cy="2308324"/>
          </a:xfrm>
          <a:prstGeom prst="rect">
            <a:avLst/>
          </a:prstGeom>
          <a:noFill/>
        </p:spPr>
        <p:txBody>
          <a:bodyPr wrap="square">
            <a:spAutoFit/>
          </a:bodyPr>
          <a:lstStyle/>
          <a:p>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Nella scelta del modello per la classificazione delle fake news, si è scelto il </a:t>
            </a:r>
            <a:r>
              <a:rPr lang="it-IT" sz="1800" b="1" dirty="0" err="1">
                <a:solidFill>
                  <a:schemeClr val="tx1">
                    <a:lumMod val="75000"/>
                    <a:lumOff val="25000"/>
                  </a:schemeClr>
                </a:solidFill>
                <a:effectLst/>
                <a:ea typeface="Calibri" panose="020F0502020204030204" pitchFamily="34" charset="0"/>
                <a:cs typeface="Times New Roman" panose="02020603050405020304" pitchFamily="18" charset="0"/>
              </a:rPr>
              <a:t>Naive</a:t>
            </a:r>
            <a:r>
              <a:rPr lang="it-IT" sz="1800" b="1" dirty="0">
                <a:solidFill>
                  <a:schemeClr val="tx1">
                    <a:lumMod val="75000"/>
                    <a:lumOff val="25000"/>
                  </a:schemeClr>
                </a:solidFill>
                <a:effectLst/>
                <a:ea typeface="Calibri" panose="020F0502020204030204" pitchFamily="34" charset="0"/>
                <a:cs typeface="Times New Roman" panose="02020603050405020304" pitchFamily="18" charset="0"/>
              </a:rPr>
              <a:t> </a:t>
            </a:r>
            <a:r>
              <a:rPr lang="it-IT" sz="1800" b="1" dirty="0" err="1">
                <a:solidFill>
                  <a:schemeClr val="tx1">
                    <a:lumMod val="75000"/>
                    <a:lumOff val="25000"/>
                  </a:schemeClr>
                </a:solidFill>
                <a:effectLst/>
                <a:ea typeface="Calibri" panose="020F0502020204030204" pitchFamily="34" charset="0"/>
                <a:cs typeface="Times New Roman" panose="02020603050405020304" pitchFamily="18" charset="0"/>
              </a:rPr>
              <a:t>Bayes</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principalmente per la sua </a:t>
            </a:r>
            <a:r>
              <a:rPr lang="it-IT" sz="1800" b="1" dirty="0">
                <a:solidFill>
                  <a:schemeClr val="tx1">
                    <a:lumMod val="75000"/>
                    <a:lumOff val="25000"/>
                  </a:schemeClr>
                </a:solidFill>
                <a:effectLst/>
                <a:ea typeface="Calibri" panose="020F0502020204030204" pitchFamily="34" charset="0"/>
                <a:cs typeface="Times New Roman" panose="02020603050405020304" pitchFamily="18" charset="0"/>
              </a:rPr>
              <a:t>comprovata efficacia nell'elaborazione del testo</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Il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Naive</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Bayes</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sebbene di semplice implementazione, si distingue per la sua potenza nel trattare grandi volumi di dati testuali, rendendolo una scelta ideale per le applicazioni di elaborazione del linguaggio naturale.</a:t>
            </a:r>
            <a:endParaRPr lang="it-IT" dirty="0">
              <a:solidFill>
                <a:schemeClr val="tx1">
                  <a:lumMod val="75000"/>
                  <a:lumOff val="25000"/>
                </a:schemeClr>
              </a:solidFill>
            </a:endParaRPr>
          </a:p>
        </p:txBody>
      </p:sp>
    </p:spTree>
    <p:extLst>
      <p:ext uri="{BB962C8B-B14F-4D97-AF65-F5344CB8AC3E}">
        <p14:creationId xmlns:p14="http://schemas.microsoft.com/office/powerpoint/2010/main" val="121214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33851-7A3D-7AFE-BE54-D2560439992B}"/>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12E1649E-A57A-FFBF-CF9B-994A2586F1E1}"/>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2AFF3597-0086-5B3D-F18D-E100EE46E9A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7573201E-2293-AC8C-AE8F-422436EC39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FB67367F-85BD-D975-D7F4-C56C277861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9" name="CasellaDiTesto 8">
            <a:extLst>
              <a:ext uri="{FF2B5EF4-FFF2-40B4-BE49-F238E27FC236}">
                <a16:creationId xmlns:a16="http://schemas.microsoft.com/office/drawing/2014/main" id="{2DE27F34-3C70-C095-9FAF-65A1B6149E9D}"/>
              </a:ext>
            </a:extLst>
          </p:cNvPr>
          <p:cNvSpPr txBox="1"/>
          <p:nvPr/>
        </p:nvSpPr>
        <p:spPr>
          <a:xfrm>
            <a:off x="570132" y="996258"/>
            <a:ext cx="4973217" cy="646331"/>
          </a:xfrm>
          <a:prstGeom prst="rect">
            <a:avLst/>
          </a:prstGeom>
          <a:noFill/>
        </p:spPr>
        <p:txBody>
          <a:bodyPr wrap="square">
            <a:spAutoFit/>
          </a:bodyPr>
          <a:lstStyle/>
          <a:p>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Dall'analisi della matrice di confusione emerge un miglioramento delle prestazioni del modello</a:t>
            </a:r>
            <a:r>
              <a:rPr lang="it-IT" dirty="0">
                <a:solidFill>
                  <a:schemeClr val="tx1">
                    <a:lumMod val="75000"/>
                    <a:lumOff val="25000"/>
                  </a:schemeClr>
                </a:solidFill>
                <a:ea typeface="Calibri" panose="020F0502020204030204" pitchFamily="34" charset="0"/>
                <a:cs typeface="Times New Roman" panose="02020603050405020304" pitchFamily="18" charset="0"/>
              </a:rPr>
              <a:t>:</a:t>
            </a:r>
            <a:endParaRPr lang="it-IT" dirty="0">
              <a:solidFill>
                <a:schemeClr val="tx1">
                  <a:lumMod val="75000"/>
                  <a:lumOff val="25000"/>
                </a:schemeClr>
              </a:solidFill>
            </a:endParaRPr>
          </a:p>
        </p:txBody>
      </p:sp>
      <p:pic>
        <p:nvPicPr>
          <p:cNvPr id="10" name="Immagine 9">
            <a:extLst>
              <a:ext uri="{FF2B5EF4-FFF2-40B4-BE49-F238E27FC236}">
                <a16:creationId xmlns:a16="http://schemas.microsoft.com/office/drawing/2014/main" id="{A9BEB5CA-10CD-1BEF-4324-5CA3B737FD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473" y="1993772"/>
            <a:ext cx="2870345" cy="2999023"/>
          </a:xfrm>
          <a:prstGeom prst="rect">
            <a:avLst/>
          </a:prstGeom>
          <a:noFill/>
          <a:ln>
            <a:noFill/>
          </a:ln>
        </p:spPr>
      </p:pic>
      <p:sp>
        <p:nvSpPr>
          <p:cNvPr id="11" name="Casella di testo 1">
            <a:extLst>
              <a:ext uri="{FF2B5EF4-FFF2-40B4-BE49-F238E27FC236}">
                <a16:creationId xmlns:a16="http://schemas.microsoft.com/office/drawing/2014/main" id="{F4C97E54-4105-8AF6-F0E2-0144682BE6E3}"/>
              </a:ext>
            </a:extLst>
          </p:cNvPr>
          <p:cNvSpPr txBox="1"/>
          <p:nvPr/>
        </p:nvSpPr>
        <p:spPr>
          <a:xfrm>
            <a:off x="296365" y="5007807"/>
            <a:ext cx="2802658"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a:t>
            </a:r>
          </a:p>
        </p:txBody>
      </p:sp>
      <p:sp>
        <p:nvSpPr>
          <p:cNvPr id="15" name="Casella di testo 1">
            <a:extLst>
              <a:ext uri="{FF2B5EF4-FFF2-40B4-BE49-F238E27FC236}">
                <a16:creationId xmlns:a16="http://schemas.microsoft.com/office/drawing/2014/main" id="{5F68B57D-CFC1-C5F5-57A4-627424FD8623}"/>
              </a:ext>
            </a:extLst>
          </p:cNvPr>
          <p:cNvSpPr txBox="1"/>
          <p:nvPr/>
        </p:nvSpPr>
        <p:spPr>
          <a:xfrm>
            <a:off x="2798527" y="4996254"/>
            <a:ext cx="3535804"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 dopo il tuning degli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iperparametri</a:t>
            </a:r>
            <a:endPar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endParaRPr>
          </a:p>
        </p:txBody>
      </p:sp>
      <p:pic>
        <p:nvPicPr>
          <p:cNvPr id="16" name="Immagine 15">
            <a:extLst>
              <a:ext uri="{FF2B5EF4-FFF2-40B4-BE49-F238E27FC236}">
                <a16:creationId xmlns:a16="http://schemas.microsoft.com/office/drawing/2014/main" id="{BC1A2990-5F8B-EE58-39B0-1F35369B3C1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82585" y="1989544"/>
            <a:ext cx="2870345" cy="2997283"/>
          </a:xfrm>
          <a:prstGeom prst="rect">
            <a:avLst/>
          </a:prstGeom>
          <a:noFill/>
          <a:ln>
            <a:noFill/>
          </a:ln>
        </p:spPr>
      </p:pic>
      <p:sp>
        <p:nvSpPr>
          <p:cNvPr id="20" name="CasellaDiTesto 19">
            <a:extLst>
              <a:ext uri="{FF2B5EF4-FFF2-40B4-BE49-F238E27FC236}">
                <a16:creationId xmlns:a16="http://schemas.microsoft.com/office/drawing/2014/main" id="{171F69ED-74A7-B074-E815-A204AB18DA74}"/>
              </a:ext>
            </a:extLst>
          </p:cNvPr>
          <p:cNvSpPr txBox="1"/>
          <p:nvPr/>
        </p:nvSpPr>
        <p:spPr>
          <a:xfrm>
            <a:off x="7404049" y="1290295"/>
            <a:ext cx="4086225" cy="1261436"/>
          </a:xfrm>
          <a:prstGeom prst="rect">
            <a:avLst/>
          </a:prstGeom>
          <a:noFill/>
        </p:spPr>
        <p:txBody>
          <a:bodyPr wrap="square">
            <a:spAutoFit/>
          </a:bodyPr>
          <a:lstStyle/>
          <a:p>
            <a:pPr>
              <a:lnSpc>
                <a:spcPct val="107000"/>
              </a:lnSpc>
              <a:spcAft>
                <a:spcPts val="800"/>
              </a:spcAft>
            </a:pPr>
            <a:r>
              <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rPr>
              <a:t>I tempi di calcolo sono stati molto brevi, con un'efficienza notevole riscontrata soprattutto nell'utilizzo di </a:t>
            </a:r>
            <a:r>
              <a:rPr lang="it-IT" sz="1800" kern="100" dirty="0" err="1">
                <a:solidFill>
                  <a:schemeClr val="tx1">
                    <a:lumMod val="75000"/>
                    <a:lumOff val="25000"/>
                  </a:schemeClr>
                </a:solidFill>
                <a:effectLst/>
                <a:ea typeface="Calibri" panose="020F0502020204030204" pitchFamily="34" charset="0"/>
                <a:cs typeface="Times New Roman" panose="02020603050405020304" pitchFamily="18" charset="0"/>
              </a:rPr>
              <a:t>CountVectorizer</a:t>
            </a:r>
            <a:r>
              <a:rPr lang="it-IT" kern="100" dirty="0">
                <a:solidFill>
                  <a:schemeClr val="tx1">
                    <a:lumMod val="75000"/>
                    <a:lumOff val="25000"/>
                  </a:schemeClr>
                </a:solidFill>
                <a:ea typeface="Calibri" panose="020F0502020204030204" pitchFamily="34" charset="0"/>
                <a:cs typeface="Times New Roman" panose="02020603050405020304" pitchFamily="18" charset="0"/>
              </a:rPr>
              <a:t>:</a:t>
            </a:r>
            <a:endPar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graphicFrame>
        <p:nvGraphicFramePr>
          <p:cNvPr id="21" name="Tabella 20">
            <a:extLst>
              <a:ext uri="{FF2B5EF4-FFF2-40B4-BE49-F238E27FC236}">
                <a16:creationId xmlns:a16="http://schemas.microsoft.com/office/drawing/2014/main" id="{70534CA1-8A40-568C-C634-325E418CF9E6}"/>
              </a:ext>
            </a:extLst>
          </p:cNvPr>
          <p:cNvGraphicFramePr>
            <a:graphicFrameLocks noGrp="1"/>
          </p:cNvGraphicFramePr>
          <p:nvPr>
            <p:extLst>
              <p:ext uri="{D42A27DB-BD31-4B8C-83A1-F6EECF244321}">
                <p14:modId xmlns:p14="http://schemas.microsoft.com/office/powerpoint/2010/main" val="2496559662"/>
              </p:ext>
            </p:extLst>
          </p:nvPr>
        </p:nvGraphicFramePr>
        <p:xfrm>
          <a:off x="6553202" y="3254323"/>
          <a:ext cx="5371325" cy="1669574"/>
        </p:xfrm>
        <a:graphic>
          <a:graphicData uri="http://schemas.openxmlformats.org/drawingml/2006/table">
            <a:tbl>
              <a:tblPr>
                <a:tableStyleId>{00A15C55-8517-42AA-B614-E9B94910E393}</a:tableStyleId>
              </a:tblPr>
              <a:tblGrid>
                <a:gridCol w="1203648">
                  <a:extLst>
                    <a:ext uri="{9D8B030D-6E8A-4147-A177-3AD203B41FA5}">
                      <a16:colId xmlns:a16="http://schemas.microsoft.com/office/drawing/2014/main" val="845558489"/>
                    </a:ext>
                  </a:extLst>
                </a:gridCol>
                <a:gridCol w="944882">
                  <a:extLst>
                    <a:ext uri="{9D8B030D-6E8A-4147-A177-3AD203B41FA5}">
                      <a16:colId xmlns:a16="http://schemas.microsoft.com/office/drawing/2014/main" val="2927692733"/>
                    </a:ext>
                  </a:extLst>
                </a:gridCol>
                <a:gridCol w="1074265">
                  <a:extLst>
                    <a:ext uri="{9D8B030D-6E8A-4147-A177-3AD203B41FA5}">
                      <a16:colId xmlns:a16="http://schemas.microsoft.com/office/drawing/2014/main" val="3475348338"/>
                    </a:ext>
                  </a:extLst>
                </a:gridCol>
                <a:gridCol w="1074265">
                  <a:extLst>
                    <a:ext uri="{9D8B030D-6E8A-4147-A177-3AD203B41FA5}">
                      <a16:colId xmlns:a16="http://schemas.microsoft.com/office/drawing/2014/main" val="3898435880"/>
                    </a:ext>
                  </a:extLst>
                </a:gridCol>
                <a:gridCol w="1074265">
                  <a:extLst>
                    <a:ext uri="{9D8B030D-6E8A-4147-A177-3AD203B41FA5}">
                      <a16:colId xmlns:a16="http://schemas.microsoft.com/office/drawing/2014/main" val="2382101350"/>
                    </a:ext>
                  </a:extLst>
                </a:gridCol>
              </a:tblGrid>
              <a:tr h="695656">
                <a:tc>
                  <a:txBody>
                    <a:bodyPr/>
                    <a:lstStyle/>
                    <a:p>
                      <a:endParaRPr lang="it-IT" sz="1200" dirty="0"/>
                    </a:p>
                  </a:txBody>
                  <a:tcPr anchor="ctr">
                    <a:solidFill>
                      <a:schemeClr val="bg1"/>
                    </a:solidFill>
                  </a:tcPr>
                </a:tc>
                <a:tc>
                  <a:txBody>
                    <a:bodyPr/>
                    <a:lstStyle/>
                    <a:p>
                      <a:r>
                        <a:rPr lang="it-IT" sz="1200" b="1" dirty="0">
                          <a:solidFill>
                            <a:schemeClr val="bg1"/>
                          </a:solidFill>
                        </a:rPr>
                        <a:t>Training</a:t>
                      </a:r>
                    </a:p>
                  </a:txBody>
                  <a:tcPr anchor="ctr">
                    <a:solidFill>
                      <a:schemeClr val="accent4">
                        <a:lumMod val="75000"/>
                      </a:schemeClr>
                    </a:solidFill>
                  </a:tcPr>
                </a:tc>
                <a:tc>
                  <a:txBody>
                    <a:bodyPr/>
                    <a:lstStyle/>
                    <a:p>
                      <a:r>
                        <a:rPr lang="it-IT" sz="1200" b="1" dirty="0">
                          <a:solidFill>
                            <a:schemeClr val="bg1"/>
                          </a:solidFill>
                        </a:rPr>
                        <a:t>Predizione</a:t>
                      </a:r>
                    </a:p>
                  </a:txBody>
                  <a:tcPr anchor="ctr">
                    <a:solidFill>
                      <a:schemeClr val="accent4">
                        <a:lumMod val="75000"/>
                      </a:schemeClr>
                    </a:solidFill>
                  </a:tcPr>
                </a:tc>
                <a:tc>
                  <a:txBody>
                    <a:bodyPr/>
                    <a:lstStyle/>
                    <a:p>
                      <a:r>
                        <a:rPr lang="it-IT" sz="1200" b="1" dirty="0">
                          <a:solidFill>
                            <a:schemeClr val="bg1"/>
                          </a:solidFill>
                        </a:rPr>
                        <a:t>Ricerca del Modello Migliore</a:t>
                      </a:r>
                    </a:p>
                  </a:txBody>
                  <a:tcPr anchor="ctr">
                    <a:solidFill>
                      <a:schemeClr val="accent4">
                        <a:lumMod val="75000"/>
                      </a:schemeClr>
                    </a:solidFill>
                  </a:tcPr>
                </a:tc>
                <a:tc>
                  <a:txBody>
                    <a:bodyPr/>
                    <a:lstStyle/>
                    <a:p>
                      <a:r>
                        <a:rPr lang="it-IT" sz="1200" b="1" dirty="0">
                          <a:solidFill>
                            <a:schemeClr val="bg1"/>
                          </a:solidFill>
                        </a:rPr>
                        <a:t>Predizione del Modello Migliore</a:t>
                      </a:r>
                    </a:p>
                  </a:txBody>
                  <a:tcPr anchor="ctr">
                    <a:solidFill>
                      <a:schemeClr val="accent4">
                        <a:lumMod val="75000"/>
                      </a:schemeClr>
                    </a:solidFill>
                  </a:tcPr>
                </a:tc>
                <a:extLst>
                  <a:ext uri="{0D108BD9-81ED-4DB2-BD59-A6C34878D82A}">
                    <a16:rowId xmlns:a16="http://schemas.microsoft.com/office/drawing/2014/main" val="2751501495"/>
                  </a:ext>
                </a:extLst>
              </a:tr>
              <a:tr h="486959">
                <a:tc>
                  <a:txBody>
                    <a:bodyPr/>
                    <a:lstStyle/>
                    <a:p>
                      <a:r>
                        <a:rPr lang="it-IT" sz="1200" b="1" dirty="0" err="1">
                          <a:solidFill>
                            <a:schemeClr val="bg1"/>
                          </a:solidFill>
                        </a:rPr>
                        <a:t>MultinomialNB</a:t>
                      </a:r>
                      <a:r>
                        <a:rPr lang="it-IT" sz="1200" b="1" dirty="0">
                          <a:solidFill>
                            <a:schemeClr val="bg1"/>
                          </a:solidFill>
                        </a:rPr>
                        <a:t> con CV</a:t>
                      </a:r>
                    </a:p>
                  </a:txBody>
                  <a:tcPr anchor="ctr">
                    <a:solidFill>
                      <a:schemeClr val="accent3">
                        <a:lumMod val="75000"/>
                      </a:schemeClr>
                    </a:solidFill>
                  </a:tcPr>
                </a:tc>
                <a:tc>
                  <a:txBody>
                    <a:bodyPr/>
                    <a:lstStyle/>
                    <a:p>
                      <a:pPr algn="ctr"/>
                      <a:r>
                        <a:rPr lang="it-IT" sz="1200" dirty="0"/>
                        <a:t>0.036 secondi</a:t>
                      </a:r>
                    </a:p>
                  </a:txBody>
                  <a:tcPr anchor="ctr"/>
                </a:tc>
                <a:tc>
                  <a:txBody>
                    <a:bodyPr/>
                    <a:lstStyle/>
                    <a:p>
                      <a:pPr algn="ctr"/>
                      <a:r>
                        <a:rPr lang="it-IT" sz="1200" dirty="0"/>
                        <a:t>0.01 secondi</a:t>
                      </a:r>
                    </a:p>
                  </a:txBody>
                  <a:tcPr anchor="ctr"/>
                </a:tc>
                <a:tc>
                  <a:txBody>
                    <a:bodyPr/>
                    <a:lstStyle/>
                    <a:p>
                      <a:pPr algn="ctr"/>
                      <a:r>
                        <a:rPr lang="it-IT" sz="1200" dirty="0"/>
                        <a:t>2.323 secondi</a:t>
                      </a:r>
                    </a:p>
                  </a:txBody>
                  <a:tcPr anchor="ctr"/>
                </a:tc>
                <a:tc>
                  <a:txBody>
                    <a:bodyPr/>
                    <a:lstStyle/>
                    <a:p>
                      <a:pPr algn="ctr"/>
                      <a:r>
                        <a:rPr lang="it-IT" sz="1200"/>
                        <a:t>0.011 secondi</a:t>
                      </a:r>
                    </a:p>
                  </a:txBody>
                  <a:tcPr anchor="ctr"/>
                </a:tc>
                <a:extLst>
                  <a:ext uri="{0D108BD9-81ED-4DB2-BD59-A6C34878D82A}">
                    <a16:rowId xmlns:a16="http://schemas.microsoft.com/office/drawing/2014/main" val="1486707999"/>
                  </a:ext>
                </a:extLst>
              </a:tr>
              <a:tr h="486959">
                <a:tc>
                  <a:txBody>
                    <a:bodyPr/>
                    <a:lstStyle/>
                    <a:p>
                      <a:r>
                        <a:rPr lang="it-IT" sz="1200" b="1" dirty="0" err="1">
                          <a:solidFill>
                            <a:schemeClr val="bg1"/>
                          </a:solidFill>
                        </a:rPr>
                        <a:t>MultinomialNB</a:t>
                      </a:r>
                      <a:r>
                        <a:rPr lang="it-IT" sz="1200" b="1" dirty="0">
                          <a:solidFill>
                            <a:schemeClr val="bg1"/>
                          </a:solidFill>
                        </a:rPr>
                        <a:t> con TF-IDF</a:t>
                      </a:r>
                    </a:p>
                  </a:txBody>
                  <a:tcPr anchor="ctr">
                    <a:solidFill>
                      <a:schemeClr val="accent3">
                        <a:lumMod val="75000"/>
                      </a:schemeClr>
                    </a:solidFill>
                  </a:tcPr>
                </a:tc>
                <a:tc>
                  <a:txBody>
                    <a:bodyPr/>
                    <a:lstStyle/>
                    <a:p>
                      <a:pPr algn="ctr"/>
                      <a:r>
                        <a:rPr lang="it-IT" sz="1200"/>
                        <a:t>0.042 secondi</a:t>
                      </a:r>
                    </a:p>
                  </a:txBody>
                  <a:tcPr anchor="ctr"/>
                </a:tc>
                <a:tc>
                  <a:txBody>
                    <a:bodyPr/>
                    <a:lstStyle/>
                    <a:p>
                      <a:pPr algn="ctr"/>
                      <a:r>
                        <a:rPr lang="it-IT" sz="1200" dirty="0"/>
                        <a:t>0.011 secondi</a:t>
                      </a:r>
                    </a:p>
                  </a:txBody>
                  <a:tcPr anchor="ctr"/>
                </a:tc>
                <a:tc>
                  <a:txBody>
                    <a:bodyPr/>
                    <a:lstStyle/>
                    <a:p>
                      <a:pPr algn="ctr"/>
                      <a:r>
                        <a:rPr lang="it-IT" sz="1200" dirty="0"/>
                        <a:t>2.825 secondi</a:t>
                      </a:r>
                    </a:p>
                  </a:txBody>
                  <a:tcPr anchor="ctr"/>
                </a:tc>
                <a:tc>
                  <a:txBody>
                    <a:bodyPr/>
                    <a:lstStyle/>
                    <a:p>
                      <a:pPr algn="ctr"/>
                      <a:r>
                        <a:rPr lang="it-IT" sz="1200" dirty="0"/>
                        <a:t>0.012 secondi</a:t>
                      </a:r>
                    </a:p>
                  </a:txBody>
                  <a:tcPr anchor="ctr"/>
                </a:tc>
                <a:extLst>
                  <a:ext uri="{0D108BD9-81ED-4DB2-BD59-A6C34878D82A}">
                    <a16:rowId xmlns:a16="http://schemas.microsoft.com/office/drawing/2014/main" val="3079321384"/>
                  </a:ext>
                </a:extLst>
              </a:tr>
            </a:tbl>
          </a:graphicData>
        </a:graphic>
      </p:graphicFrame>
      <p:sp>
        <p:nvSpPr>
          <p:cNvPr id="22" name="CasellaDiTesto 21">
            <a:extLst>
              <a:ext uri="{FF2B5EF4-FFF2-40B4-BE49-F238E27FC236}">
                <a16:creationId xmlns:a16="http://schemas.microsoft.com/office/drawing/2014/main" id="{4EC8A15F-30BE-B1A9-E483-7F8102A6CC82}"/>
              </a:ext>
            </a:extLst>
          </p:cNvPr>
          <p:cNvSpPr txBox="1"/>
          <p:nvPr/>
        </p:nvSpPr>
        <p:spPr>
          <a:xfrm>
            <a:off x="570132" y="5499074"/>
            <a:ext cx="11051735" cy="923330"/>
          </a:xfrm>
          <a:prstGeom prst="rect">
            <a:avLst/>
          </a:prstGeom>
          <a:noFill/>
        </p:spPr>
        <p:txBody>
          <a:bodyPr wrap="square">
            <a:spAutoFit/>
          </a:bodyPr>
          <a:lstStyle/>
          <a:p>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Per condurre la ricerca degli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iperparametri</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 in modo efficiente ed efficace, si è optato per l'utilizzo del metodo </a:t>
            </a:r>
            <a:r>
              <a:rPr lang="it-IT" sz="1800" b="1" dirty="0" err="1">
                <a:solidFill>
                  <a:schemeClr val="tx1">
                    <a:lumMod val="75000"/>
                    <a:lumOff val="25000"/>
                  </a:schemeClr>
                </a:solidFill>
                <a:effectLst/>
                <a:ea typeface="Calibri" panose="020F0502020204030204" pitchFamily="34" charset="0"/>
                <a:cs typeface="Times New Roman" panose="02020603050405020304" pitchFamily="18" charset="0"/>
              </a:rPr>
              <a:t>grid</a:t>
            </a:r>
            <a:r>
              <a:rPr lang="it-IT" b="1" dirty="0">
                <a:solidFill>
                  <a:schemeClr val="tx1">
                    <a:lumMod val="75000"/>
                    <a:lumOff val="25000"/>
                  </a:schemeClr>
                </a:solidFill>
                <a:ea typeface="Calibri" panose="020F0502020204030204" pitchFamily="34" charset="0"/>
                <a:cs typeface="Times New Roman" panose="02020603050405020304" pitchFamily="18" charset="0"/>
              </a:rPr>
              <a:t> </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poiché, nonostante la notevole quantità di dati a disposizione, questo approccio ha dimostrato di comportarsi in modo robusto ed efficace, garantendo una copertura completa dello spazio degli </a:t>
            </a:r>
            <a:r>
              <a:rPr lang="it-IT" sz="1800" dirty="0" err="1">
                <a:solidFill>
                  <a:schemeClr val="tx1">
                    <a:lumMod val="75000"/>
                    <a:lumOff val="25000"/>
                  </a:schemeClr>
                </a:solidFill>
                <a:effectLst/>
                <a:ea typeface="Calibri" panose="020F0502020204030204" pitchFamily="34" charset="0"/>
                <a:cs typeface="Times New Roman" panose="02020603050405020304" pitchFamily="18" charset="0"/>
              </a:rPr>
              <a:t>iperparametri</a:t>
            </a:r>
            <a:r>
              <a:rPr lang="it-IT" sz="1800" dirty="0">
                <a:solidFill>
                  <a:schemeClr val="tx1">
                    <a:lumMod val="75000"/>
                    <a:lumOff val="25000"/>
                  </a:schemeClr>
                </a:solidFill>
                <a:effectLst/>
                <a:ea typeface="Calibri" panose="020F0502020204030204" pitchFamily="34" charset="0"/>
                <a:cs typeface="Times New Roman" panose="02020603050405020304" pitchFamily="18" charset="0"/>
              </a:rPr>
              <a:t>.</a:t>
            </a:r>
            <a:endParaRPr lang="it-IT" dirty="0">
              <a:solidFill>
                <a:schemeClr val="tx1">
                  <a:lumMod val="75000"/>
                  <a:lumOff val="25000"/>
                </a:schemeClr>
              </a:solidFill>
            </a:endParaRPr>
          </a:p>
        </p:txBody>
      </p:sp>
      <p:sp>
        <p:nvSpPr>
          <p:cNvPr id="23" name="Rettangolo 22">
            <a:extLst>
              <a:ext uri="{FF2B5EF4-FFF2-40B4-BE49-F238E27FC236}">
                <a16:creationId xmlns:a16="http://schemas.microsoft.com/office/drawing/2014/main" id="{B9EB2B49-5BB0-C2B9-87F8-CDA2BD1D23EE}"/>
              </a:ext>
            </a:extLst>
          </p:cNvPr>
          <p:cNvSpPr/>
          <p:nvPr/>
        </p:nvSpPr>
        <p:spPr>
          <a:xfrm>
            <a:off x="7763657" y="2948477"/>
            <a:ext cx="4160870" cy="305846"/>
          </a:xfrm>
          <a:prstGeom prst="rect">
            <a:avLst/>
          </a:prstGeom>
          <a:solidFill>
            <a:srgbClr val="FDF0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75000"/>
                    <a:lumOff val="25000"/>
                  </a:schemeClr>
                </a:solidFill>
              </a:rPr>
              <a:t>tempo</a:t>
            </a:r>
          </a:p>
        </p:txBody>
      </p:sp>
    </p:spTree>
    <p:extLst>
      <p:ext uri="{BB962C8B-B14F-4D97-AF65-F5344CB8AC3E}">
        <p14:creationId xmlns:p14="http://schemas.microsoft.com/office/powerpoint/2010/main" val="326939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4ACFE-24DD-7538-D8E3-C4709648D2DF}"/>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62AFA5A5-3E47-CE49-8765-D6B9B0FD47D3}"/>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E7F7F47A-CC8A-83A8-4529-C440598A3FA4}"/>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22E8575D-FE25-864C-F4E7-51859FB6EC4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75000"/>
                    <a:lumOff val="25000"/>
                  </a:schemeClr>
                </a:solidFill>
              </a:rPr>
              <a:t>Decision</a:t>
            </a:r>
            <a:r>
              <a:rPr lang="it-IT" sz="2800" b="1" dirty="0">
                <a:solidFill>
                  <a:schemeClr val="tx1">
                    <a:lumMod val="75000"/>
                    <a:lumOff val="25000"/>
                  </a:schemeClr>
                </a:solidFill>
              </a:rPr>
              <a:t> Tree </a:t>
            </a:r>
            <a:r>
              <a:rPr lang="it-IT" sz="2800" b="1" dirty="0" err="1">
                <a:solidFill>
                  <a:schemeClr val="tx1">
                    <a:lumMod val="75000"/>
                    <a:lumOff val="25000"/>
                  </a:schemeClr>
                </a:solidFill>
              </a:rPr>
              <a:t>Classifier</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6972905F-E6B9-68DB-032D-46E6003B8912}"/>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9096D28E-1723-6719-31BE-2913CC23C43F}"/>
              </a:ext>
            </a:extLst>
          </p:cNvPr>
          <p:cNvSpPr txBox="1"/>
          <p:nvPr/>
        </p:nvSpPr>
        <p:spPr>
          <a:xfrm>
            <a:off x="986365" y="1167797"/>
            <a:ext cx="5190070" cy="1552348"/>
          </a:xfrm>
          <a:prstGeom prst="rect">
            <a:avLst/>
          </a:prstGeom>
          <a:noFill/>
        </p:spPr>
        <p:txBody>
          <a:bodyPr wrap="square">
            <a:spAutoFit/>
          </a:bodyPr>
          <a:lstStyle/>
          <a:p>
            <a:pPr>
              <a:lnSpc>
                <a:spcPct val="107000"/>
              </a:lnSpc>
              <a:spcAft>
                <a:spcPts val="800"/>
              </a:spcAft>
            </a:pPr>
            <a:r>
              <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rPr>
              <a:t>La scelta del modello </a:t>
            </a:r>
            <a:r>
              <a:rPr lang="it-IT" sz="1800" b="1" kern="100" dirty="0" err="1">
                <a:solidFill>
                  <a:schemeClr val="tx1">
                    <a:lumMod val="75000"/>
                    <a:lumOff val="25000"/>
                  </a:schemeClr>
                </a:solidFill>
                <a:effectLst/>
                <a:ea typeface="Calibri" panose="020F0502020204030204" pitchFamily="34" charset="0"/>
                <a:cs typeface="Times New Roman" panose="02020603050405020304" pitchFamily="18" charset="0"/>
              </a:rPr>
              <a:t>Decision</a:t>
            </a:r>
            <a:r>
              <a:rPr lang="it-IT" sz="1800" b="1" kern="100" dirty="0">
                <a:solidFill>
                  <a:schemeClr val="tx1">
                    <a:lumMod val="75000"/>
                    <a:lumOff val="25000"/>
                  </a:schemeClr>
                </a:solidFill>
                <a:effectLst/>
                <a:ea typeface="Calibri" panose="020F0502020204030204" pitchFamily="34" charset="0"/>
                <a:cs typeface="Times New Roman" panose="02020603050405020304" pitchFamily="18" charset="0"/>
              </a:rPr>
              <a:t> Tree</a:t>
            </a:r>
            <a:r>
              <a:rPr lang="it-IT" sz="1800" kern="100" dirty="0">
                <a:solidFill>
                  <a:schemeClr val="tx1">
                    <a:lumMod val="75000"/>
                    <a:lumOff val="25000"/>
                  </a:schemeClr>
                </a:solidFill>
                <a:effectLst/>
                <a:ea typeface="Calibri" panose="020F0502020204030204" pitchFamily="34" charset="0"/>
                <a:cs typeface="Times New Roman" panose="02020603050405020304" pitchFamily="18" charset="0"/>
              </a:rPr>
              <a:t> è stata guidata dalla sua natura esplicativa e dalla capacità di gestire dati non lineari, fornendo un approccio maggiormente interpretabile rispetto agli ali altri classificatori. </a:t>
            </a:r>
          </a:p>
        </p:txBody>
      </p:sp>
      <p:pic>
        <p:nvPicPr>
          <p:cNvPr id="10" name="Immagine 9">
            <a:extLst>
              <a:ext uri="{FF2B5EF4-FFF2-40B4-BE49-F238E27FC236}">
                <a16:creationId xmlns:a16="http://schemas.microsoft.com/office/drawing/2014/main" id="{856AAFE0-6CF0-9620-53A5-7A1E5C7A88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1224" y="1013920"/>
            <a:ext cx="3851360" cy="4023071"/>
          </a:xfrm>
          <a:prstGeom prst="rect">
            <a:avLst/>
          </a:prstGeom>
          <a:noFill/>
          <a:ln>
            <a:noFill/>
          </a:ln>
        </p:spPr>
      </p:pic>
      <p:sp>
        <p:nvSpPr>
          <p:cNvPr id="12" name="Casella di testo 1">
            <a:extLst>
              <a:ext uri="{FF2B5EF4-FFF2-40B4-BE49-F238E27FC236}">
                <a16:creationId xmlns:a16="http://schemas.microsoft.com/office/drawing/2014/main" id="{3BDB11AF-BF1F-98D0-3664-69177D26A2BC}"/>
              </a:ext>
            </a:extLst>
          </p:cNvPr>
          <p:cNvSpPr txBox="1"/>
          <p:nvPr/>
        </p:nvSpPr>
        <p:spPr>
          <a:xfrm>
            <a:off x="7735078" y="5036991"/>
            <a:ext cx="3153746"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a:t>
            </a:r>
          </a:p>
        </p:txBody>
      </p:sp>
      <p:graphicFrame>
        <p:nvGraphicFramePr>
          <p:cNvPr id="16" name="Tabella 15">
            <a:extLst>
              <a:ext uri="{FF2B5EF4-FFF2-40B4-BE49-F238E27FC236}">
                <a16:creationId xmlns:a16="http://schemas.microsoft.com/office/drawing/2014/main" id="{58D2D48A-76E0-11C9-F9E6-53CEB73ED812}"/>
              </a:ext>
            </a:extLst>
          </p:cNvPr>
          <p:cNvGraphicFramePr>
            <a:graphicFrameLocks noGrp="1"/>
          </p:cNvGraphicFramePr>
          <p:nvPr>
            <p:extLst>
              <p:ext uri="{D42A27DB-BD31-4B8C-83A1-F6EECF244321}">
                <p14:modId xmlns:p14="http://schemas.microsoft.com/office/powerpoint/2010/main" val="3788006878"/>
              </p:ext>
            </p:extLst>
          </p:nvPr>
        </p:nvGraphicFramePr>
        <p:xfrm>
          <a:off x="1548963" y="3309644"/>
          <a:ext cx="4064874" cy="2150526"/>
        </p:xfrm>
        <a:graphic>
          <a:graphicData uri="http://schemas.openxmlformats.org/drawingml/2006/table">
            <a:tbl>
              <a:tblPr firstRow="1" firstCol="1" bandRow="1">
                <a:tableStyleId>{F5AB1C69-6EDB-4FF4-983F-18BD219EF322}</a:tableStyleId>
              </a:tblPr>
              <a:tblGrid>
                <a:gridCol w="2086580">
                  <a:extLst>
                    <a:ext uri="{9D8B030D-6E8A-4147-A177-3AD203B41FA5}">
                      <a16:colId xmlns:a16="http://schemas.microsoft.com/office/drawing/2014/main" val="4077744278"/>
                    </a:ext>
                  </a:extLst>
                </a:gridCol>
                <a:gridCol w="1978294">
                  <a:extLst>
                    <a:ext uri="{9D8B030D-6E8A-4147-A177-3AD203B41FA5}">
                      <a16:colId xmlns:a16="http://schemas.microsoft.com/office/drawing/2014/main" val="4108694210"/>
                    </a:ext>
                  </a:extLst>
                </a:gridCol>
              </a:tblGrid>
              <a:tr h="280672">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19020693"/>
                  </a:ext>
                </a:extLst>
              </a:tr>
              <a:tr h="267122">
                <a:tc>
                  <a:txBody>
                    <a:bodyPr/>
                    <a:lstStyle/>
                    <a:p>
                      <a:pPr algn="ctr">
                        <a:lnSpc>
                          <a:spcPct val="107000"/>
                        </a:lnSpc>
                        <a:spcAft>
                          <a:spcPts val="800"/>
                        </a:spcAft>
                      </a:pPr>
                      <a:r>
                        <a:rPr lang="it-IT" sz="1100" kern="0">
                          <a:effectLst/>
                          <a:latin typeface="+mn-lt"/>
                        </a:rPr>
                        <a:t>Accuracy</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0.9969128744568946</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267122">
                <a:tc>
                  <a:txBody>
                    <a:bodyPr/>
                    <a:lstStyle/>
                    <a:p>
                      <a:pPr algn="ctr">
                        <a:lnSpc>
                          <a:spcPct val="107000"/>
                        </a:lnSpc>
                        <a:spcAft>
                          <a:spcPts val="800"/>
                        </a:spcAft>
                      </a:pPr>
                      <a:r>
                        <a:rPr lang="it-IT" sz="1100" kern="0">
                          <a:effectLst/>
                          <a:latin typeface="+mn-lt"/>
                        </a:rPr>
                        <a:t>Precision</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0.9974548819990745</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267122">
                <a:tc>
                  <a:txBody>
                    <a:bodyPr/>
                    <a:lstStyle/>
                    <a:p>
                      <a:pPr algn="ctr">
                        <a:lnSpc>
                          <a:spcPct val="107000"/>
                        </a:lnSpc>
                        <a:spcAft>
                          <a:spcPts val="800"/>
                        </a:spcAft>
                      </a:pPr>
                      <a:r>
                        <a:rPr lang="it-IT" sz="1100" kern="0">
                          <a:effectLst/>
                          <a:latin typeface="+mn-lt"/>
                        </a:rPr>
                        <a:t>Recall</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latin typeface="+mn-lt"/>
                        </a:rPr>
                        <a:t>0.9963022879593252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267122">
                <a:tc>
                  <a:txBody>
                    <a:bodyPr/>
                    <a:lstStyle/>
                    <a:p>
                      <a:pPr algn="ctr">
                        <a:lnSpc>
                          <a:spcPct val="107000"/>
                        </a:lnSpc>
                        <a:spcAft>
                          <a:spcPts val="800"/>
                        </a:spcAft>
                      </a:pPr>
                      <a:r>
                        <a:rPr lang="it-IT" sz="1100" kern="0">
                          <a:effectLst/>
                          <a:latin typeface="+mn-lt"/>
                        </a:rPr>
                        <a:t>F1</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0.9968782518210197</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r h="267122">
                <a:tc>
                  <a:txBody>
                    <a:bodyPr/>
                    <a:lstStyle/>
                    <a:p>
                      <a:pPr algn="ctr">
                        <a:lnSpc>
                          <a:spcPct val="107000"/>
                        </a:lnSpc>
                        <a:spcAft>
                          <a:spcPts val="800"/>
                        </a:spcAft>
                      </a:pPr>
                      <a:r>
                        <a:rPr lang="it-IT" sz="1100" kern="0">
                          <a:effectLst/>
                          <a:latin typeface="+mn-lt"/>
                        </a:rPr>
                        <a:t>ROC AUC</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0.9969065184987846</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27"/>
                  </a:ext>
                </a:extLst>
              </a:tr>
              <a:tr h="267122">
                <a:tc>
                  <a:txBody>
                    <a:bodyPr/>
                    <a:lstStyle/>
                    <a:p>
                      <a:pPr algn="ctr">
                        <a:lnSpc>
                          <a:spcPct val="107000"/>
                        </a:lnSpc>
                        <a:spcAft>
                          <a:spcPts val="800"/>
                        </a:spcAft>
                      </a:pPr>
                      <a:r>
                        <a:rPr lang="it-IT" sz="1100" kern="0">
                          <a:effectLst/>
                          <a:latin typeface="+mn-lt"/>
                        </a:rPr>
                        <a:t>Specificità</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a:effectLst/>
                          <a:latin typeface="+mn-lt"/>
                        </a:rPr>
                        <a:t>0.997510749038244</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308856"/>
                  </a:ext>
                </a:extLst>
              </a:tr>
              <a:tr h="267122">
                <a:tc>
                  <a:txBody>
                    <a:bodyPr/>
                    <a:lstStyle/>
                    <a:p>
                      <a:pPr algn="ctr">
                        <a:lnSpc>
                          <a:spcPct val="107000"/>
                        </a:lnSpc>
                        <a:spcAft>
                          <a:spcPts val="800"/>
                        </a:spcAft>
                      </a:pPr>
                      <a:r>
                        <a:rPr lang="it-IT" sz="1100" kern="0">
                          <a:effectLst/>
                          <a:latin typeface="+mn-lt"/>
                        </a:rPr>
                        <a:t>Precision negativa:</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kern="0" dirty="0">
                          <a:effectLst/>
                          <a:latin typeface="+mn-lt"/>
                        </a:rPr>
                        <a:t>0.9963833634719711</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337602"/>
                  </a:ext>
                </a:extLst>
              </a:tr>
            </a:tbl>
          </a:graphicData>
        </a:graphic>
      </p:graphicFrame>
      <p:sp>
        <p:nvSpPr>
          <p:cNvPr id="19" name="CasellaDiTesto 18">
            <a:extLst>
              <a:ext uri="{FF2B5EF4-FFF2-40B4-BE49-F238E27FC236}">
                <a16:creationId xmlns:a16="http://schemas.microsoft.com/office/drawing/2014/main" id="{0D97351E-E17C-4DB0-7E87-98C4E905FB2E}"/>
              </a:ext>
            </a:extLst>
          </p:cNvPr>
          <p:cNvSpPr txBox="1"/>
          <p:nvPr/>
        </p:nvSpPr>
        <p:spPr>
          <a:xfrm>
            <a:off x="445537" y="5726503"/>
            <a:ext cx="11300926" cy="646331"/>
          </a:xfrm>
          <a:prstGeom prst="rect">
            <a:avLst/>
          </a:prstGeom>
          <a:noFill/>
        </p:spPr>
        <p:txBody>
          <a:bodyPr wrap="square">
            <a:spAutoFit/>
          </a:bodyPr>
          <a:lstStyle/>
          <a:p>
            <a:br>
              <a:rPr lang="it-IT" dirty="0"/>
            </a:br>
            <a:r>
              <a:rPr lang="it-IT" dirty="0">
                <a:solidFill>
                  <a:schemeClr val="tx1">
                    <a:lumMod val="75000"/>
                    <a:lumOff val="25000"/>
                  </a:schemeClr>
                </a:solidFill>
              </a:rPr>
              <a:t>Le performance ottenute con </a:t>
            </a:r>
            <a:r>
              <a:rPr lang="it-IT" dirty="0" err="1">
                <a:solidFill>
                  <a:schemeClr val="tx1">
                    <a:lumMod val="75000"/>
                    <a:lumOff val="25000"/>
                  </a:schemeClr>
                </a:solidFill>
              </a:rPr>
              <a:t>tfidf</a:t>
            </a:r>
            <a:r>
              <a:rPr lang="it-IT" dirty="0">
                <a:solidFill>
                  <a:schemeClr val="tx1">
                    <a:lumMod val="75000"/>
                    <a:lumOff val="25000"/>
                  </a:schemeClr>
                </a:solidFill>
              </a:rPr>
              <a:t> sono le medesime (fino alla quarta cifra decimale).</a:t>
            </a:r>
          </a:p>
        </p:txBody>
      </p:sp>
    </p:spTree>
    <p:extLst>
      <p:ext uri="{BB962C8B-B14F-4D97-AF65-F5344CB8AC3E}">
        <p14:creationId xmlns:p14="http://schemas.microsoft.com/office/powerpoint/2010/main" val="20340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C95FD-D196-6C76-8F4B-B4BCA7E87D1B}"/>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C6D59438-3931-B88D-7C5B-3474113E4AD8}"/>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B6D9992F-2465-4A5D-59C5-F5EF0A14908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79A4764-522C-F247-23AC-88CFE90FC68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68E9B4BB-43F0-3FC3-D8B2-1F7517EB5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18" name="CasellaDiTesto 17">
            <a:extLst>
              <a:ext uri="{FF2B5EF4-FFF2-40B4-BE49-F238E27FC236}">
                <a16:creationId xmlns:a16="http://schemas.microsoft.com/office/drawing/2014/main" id="{0103F591-6048-B58A-B571-3782FB79AC77}"/>
              </a:ext>
            </a:extLst>
          </p:cNvPr>
          <p:cNvSpPr txBox="1"/>
          <p:nvPr/>
        </p:nvSpPr>
        <p:spPr>
          <a:xfrm>
            <a:off x="332986" y="522898"/>
            <a:ext cx="4986550" cy="2308324"/>
          </a:xfrm>
          <a:prstGeom prst="rect">
            <a:avLst/>
          </a:prstGeom>
          <a:noFill/>
        </p:spPr>
        <p:txBody>
          <a:bodyPr wrap="square">
            <a:spAutoFit/>
          </a:bodyPr>
          <a:lstStyle/>
          <a:p>
            <a:br>
              <a:rPr lang="it-IT" sz="1600" dirty="0"/>
            </a:br>
            <a:r>
              <a:rPr lang="it-IT" sz="1600" b="0" i="0" dirty="0">
                <a:solidFill>
                  <a:schemeClr val="tx1">
                    <a:lumMod val="75000"/>
                    <a:lumOff val="25000"/>
                  </a:schemeClr>
                </a:solidFill>
                <a:effectLst/>
              </a:rPr>
              <a:t>Il modello mostra prestazioni eccezionali su diverse metriche di valutazione, indicando una classificazione accurata dei casi positivi e negativi. Tuttavia, la complessità dell'albero decisionale </a:t>
            </a:r>
            <a:r>
              <a:rPr lang="it-IT" sz="1600" b="1" i="0" dirty="0">
                <a:solidFill>
                  <a:schemeClr val="tx1">
                    <a:lumMod val="75000"/>
                    <a:lumOff val="25000"/>
                  </a:schemeClr>
                </a:solidFill>
                <a:effectLst/>
              </a:rPr>
              <a:t>solleva dubbi sull'</a:t>
            </a:r>
            <a:r>
              <a:rPr lang="it-IT" sz="1600" b="1" i="0" dirty="0" err="1">
                <a:solidFill>
                  <a:schemeClr val="tx1">
                    <a:lumMod val="75000"/>
                    <a:lumOff val="25000"/>
                  </a:schemeClr>
                </a:solidFill>
                <a:effectLst/>
              </a:rPr>
              <a:t>overfitting</a:t>
            </a:r>
            <a:r>
              <a:rPr lang="it-IT" sz="1600" b="1" i="0" dirty="0">
                <a:solidFill>
                  <a:schemeClr val="tx1">
                    <a:lumMod val="75000"/>
                    <a:lumOff val="25000"/>
                  </a:schemeClr>
                </a:solidFill>
                <a:effectLst/>
              </a:rPr>
              <a:t> </a:t>
            </a:r>
            <a:r>
              <a:rPr lang="it-IT" sz="1600" b="0" i="0" dirty="0">
                <a:solidFill>
                  <a:schemeClr val="tx1">
                    <a:lumMod val="75000"/>
                    <a:lumOff val="25000"/>
                  </a:schemeClr>
                </a:solidFill>
                <a:effectLst/>
              </a:rPr>
              <a:t>e la capacità di generalizzazione, suggerendo la necessità di valutare attentamente la sua complessità e considerare strategie di semplificazione come la potatura o l'ottimizzazione degli </a:t>
            </a:r>
            <a:r>
              <a:rPr lang="it-IT" sz="1600" b="0" i="0" dirty="0" err="1">
                <a:solidFill>
                  <a:schemeClr val="tx1">
                    <a:lumMod val="75000"/>
                    <a:lumOff val="25000"/>
                  </a:schemeClr>
                </a:solidFill>
                <a:effectLst/>
              </a:rPr>
              <a:t>iperparametri</a:t>
            </a:r>
            <a:r>
              <a:rPr lang="it-IT" sz="1600" b="0" i="0" dirty="0">
                <a:solidFill>
                  <a:schemeClr val="tx1">
                    <a:lumMod val="75000"/>
                    <a:lumOff val="25000"/>
                  </a:schemeClr>
                </a:solidFill>
                <a:effectLst/>
              </a:rPr>
              <a:t>.</a:t>
            </a:r>
            <a:endParaRPr lang="it-IT" sz="1600" dirty="0">
              <a:solidFill>
                <a:schemeClr val="tx1">
                  <a:lumMod val="75000"/>
                  <a:lumOff val="25000"/>
                </a:schemeClr>
              </a:solidFill>
            </a:endParaRPr>
          </a:p>
        </p:txBody>
      </p:sp>
      <p:sp>
        <p:nvSpPr>
          <p:cNvPr id="6" name="CasellaDiTesto 5">
            <a:extLst>
              <a:ext uri="{FF2B5EF4-FFF2-40B4-BE49-F238E27FC236}">
                <a16:creationId xmlns:a16="http://schemas.microsoft.com/office/drawing/2014/main" id="{B46C9ACD-C2A3-EF98-A35D-E8FFA6A479E0}"/>
              </a:ext>
            </a:extLst>
          </p:cNvPr>
          <p:cNvSpPr txBox="1"/>
          <p:nvPr/>
        </p:nvSpPr>
        <p:spPr>
          <a:xfrm>
            <a:off x="7031200" y="916509"/>
            <a:ext cx="2684106" cy="400110"/>
          </a:xfrm>
          <a:prstGeom prst="rect">
            <a:avLst/>
          </a:prstGeom>
          <a:noFill/>
        </p:spPr>
        <p:txBody>
          <a:bodyPr wrap="square">
            <a:spAutoFit/>
          </a:bodyPr>
          <a:lstStyle/>
          <a:p>
            <a:pPr algn="ctr" rtl="0"/>
            <a:r>
              <a:rPr lang="it-IT" sz="2000" b="1" dirty="0">
                <a:solidFill>
                  <a:schemeClr val="tx1">
                    <a:lumMod val="75000"/>
                    <a:lumOff val="25000"/>
                  </a:schemeClr>
                </a:solidFill>
              </a:rPr>
              <a:t>BEFORE</a:t>
            </a:r>
            <a:endParaRPr lang="it-IT" sz="1800" dirty="0">
              <a:solidFill>
                <a:schemeClr val="tx1">
                  <a:lumMod val="75000"/>
                  <a:lumOff val="25000"/>
                </a:schemeClr>
              </a:solidFill>
            </a:endParaRPr>
          </a:p>
        </p:txBody>
      </p:sp>
      <p:pic>
        <p:nvPicPr>
          <p:cNvPr id="12" name="Immagine 11">
            <a:extLst>
              <a:ext uri="{FF2B5EF4-FFF2-40B4-BE49-F238E27FC236}">
                <a16:creationId xmlns:a16="http://schemas.microsoft.com/office/drawing/2014/main" id="{11279F68-79EE-C118-EA41-E1A8983F1BF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9164" y="1289373"/>
            <a:ext cx="5319889" cy="5293363"/>
          </a:xfrm>
          <a:prstGeom prst="rect">
            <a:avLst/>
          </a:prstGeom>
          <a:noFill/>
          <a:ln>
            <a:noFill/>
          </a:ln>
        </p:spPr>
      </p:pic>
      <p:pic>
        <p:nvPicPr>
          <p:cNvPr id="19" name="Immagine 18" descr="Immagine che contiene testo, schermata, diagramma, Piano&#10;&#10;Descrizione generata automaticamente">
            <a:extLst>
              <a:ext uri="{FF2B5EF4-FFF2-40B4-BE49-F238E27FC236}">
                <a16:creationId xmlns:a16="http://schemas.microsoft.com/office/drawing/2014/main" id="{C5C44882-D7F1-9721-DB14-90A557DA2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434" y="2939145"/>
            <a:ext cx="3837102" cy="3817772"/>
          </a:xfrm>
          <a:prstGeom prst="rect">
            <a:avLst/>
          </a:prstGeom>
        </p:spPr>
      </p:pic>
      <p:cxnSp>
        <p:nvCxnSpPr>
          <p:cNvPr id="23" name="Connettore 2 22">
            <a:extLst>
              <a:ext uri="{FF2B5EF4-FFF2-40B4-BE49-F238E27FC236}">
                <a16:creationId xmlns:a16="http://schemas.microsoft.com/office/drawing/2014/main" id="{2D226C28-EE53-EFC0-9096-CA7DBCAEDE9B}"/>
              </a:ext>
            </a:extLst>
          </p:cNvPr>
          <p:cNvCxnSpPr>
            <a:cxnSpLocks/>
          </p:cNvCxnSpPr>
          <p:nvPr/>
        </p:nvCxnSpPr>
        <p:spPr>
          <a:xfrm>
            <a:off x="8373253" y="1316619"/>
            <a:ext cx="352425" cy="1296196"/>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89E7DBC5-26CB-B874-D188-5BE3F949F1F3}"/>
              </a:ext>
            </a:extLst>
          </p:cNvPr>
          <p:cNvCxnSpPr>
            <a:cxnSpLocks/>
            <a:stCxn id="13" idx="2"/>
          </p:cNvCxnSpPr>
          <p:nvPr/>
        </p:nvCxnSpPr>
        <p:spPr>
          <a:xfrm>
            <a:off x="1767064" y="3629055"/>
            <a:ext cx="1024813" cy="84629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70BEF42D-D91C-477F-3A38-B7E76194CDBF}"/>
              </a:ext>
            </a:extLst>
          </p:cNvPr>
          <p:cNvSpPr txBox="1"/>
          <p:nvPr/>
        </p:nvSpPr>
        <p:spPr>
          <a:xfrm>
            <a:off x="1003509" y="3228945"/>
            <a:ext cx="1527110" cy="400110"/>
          </a:xfrm>
          <a:prstGeom prst="rect">
            <a:avLst/>
          </a:prstGeom>
          <a:noFill/>
        </p:spPr>
        <p:txBody>
          <a:bodyPr wrap="square">
            <a:spAutoFit/>
          </a:bodyPr>
          <a:lstStyle/>
          <a:p>
            <a:pPr algn="ctr" rtl="0"/>
            <a:r>
              <a:rPr lang="it-IT" sz="2000" b="1" dirty="0">
                <a:solidFill>
                  <a:schemeClr val="tx1">
                    <a:lumMod val="75000"/>
                    <a:lumOff val="25000"/>
                  </a:schemeClr>
                </a:solidFill>
              </a:rPr>
              <a:t>AFTER</a:t>
            </a:r>
            <a:endParaRPr lang="it-IT" sz="1800" dirty="0">
              <a:solidFill>
                <a:schemeClr val="tx1">
                  <a:lumMod val="75000"/>
                  <a:lumOff val="25000"/>
                </a:schemeClr>
              </a:solidFill>
            </a:endParaRPr>
          </a:p>
        </p:txBody>
      </p:sp>
    </p:spTree>
    <p:extLst>
      <p:ext uri="{BB962C8B-B14F-4D97-AF65-F5344CB8AC3E}">
        <p14:creationId xmlns:p14="http://schemas.microsoft.com/office/powerpoint/2010/main" val="134406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A9B81-0F7E-52F2-594A-74280E3F7C38}"/>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D498F67F-554A-B174-12DC-2C0711D3FEBA}"/>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1396BAC1-5730-440B-2C5D-23D620F99FB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B2A9E682-47EE-D02E-0310-A2874C0E1E5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CF392EA3-3284-0730-4BD1-26B298D886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graphicFrame>
        <p:nvGraphicFramePr>
          <p:cNvPr id="13" name="Tabella 12">
            <a:extLst>
              <a:ext uri="{FF2B5EF4-FFF2-40B4-BE49-F238E27FC236}">
                <a16:creationId xmlns:a16="http://schemas.microsoft.com/office/drawing/2014/main" id="{EB096335-E64E-8997-1FC1-DFF77B4F6195}"/>
              </a:ext>
            </a:extLst>
          </p:cNvPr>
          <p:cNvGraphicFramePr>
            <a:graphicFrameLocks noGrp="1"/>
          </p:cNvGraphicFramePr>
          <p:nvPr>
            <p:extLst>
              <p:ext uri="{D42A27DB-BD31-4B8C-83A1-F6EECF244321}">
                <p14:modId xmlns:p14="http://schemas.microsoft.com/office/powerpoint/2010/main" val="2324129942"/>
              </p:ext>
            </p:extLst>
          </p:nvPr>
        </p:nvGraphicFramePr>
        <p:xfrm>
          <a:off x="4254759" y="4347230"/>
          <a:ext cx="7399182" cy="1987872"/>
        </p:xfrm>
        <a:graphic>
          <a:graphicData uri="http://schemas.openxmlformats.org/drawingml/2006/table">
            <a:tbl>
              <a:tblPr>
                <a:tableStyleId>{00A15C55-8517-42AA-B614-E9B94910E393}</a:tableStyleId>
              </a:tblPr>
              <a:tblGrid>
                <a:gridCol w="1658067">
                  <a:extLst>
                    <a:ext uri="{9D8B030D-6E8A-4147-A177-3AD203B41FA5}">
                      <a16:colId xmlns:a16="http://schemas.microsoft.com/office/drawing/2014/main" val="845558489"/>
                    </a:ext>
                  </a:extLst>
                </a:gridCol>
                <a:gridCol w="1301607">
                  <a:extLst>
                    <a:ext uri="{9D8B030D-6E8A-4147-A177-3AD203B41FA5}">
                      <a16:colId xmlns:a16="http://schemas.microsoft.com/office/drawing/2014/main" val="2927692733"/>
                    </a:ext>
                  </a:extLst>
                </a:gridCol>
                <a:gridCol w="1479836">
                  <a:extLst>
                    <a:ext uri="{9D8B030D-6E8A-4147-A177-3AD203B41FA5}">
                      <a16:colId xmlns:a16="http://schemas.microsoft.com/office/drawing/2014/main" val="3475348338"/>
                    </a:ext>
                  </a:extLst>
                </a:gridCol>
                <a:gridCol w="1479836">
                  <a:extLst>
                    <a:ext uri="{9D8B030D-6E8A-4147-A177-3AD203B41FA5}">
                      <a16:colId xmlns:a16="http://schemas.microsoft.com/office/drawing/2014/main" val="3898435880"/>
                    </a:ext>
                  </a:extLst>
                </a:gridCol>
                <a:gridCol w="1479836">
                  <a:extLst>
                    <a:ext uri="{9D8B030D-6E8A-4147-A177-3AD203B41FA5}">
                      <a16:colId xmlns:a16="http://schemas.microsoft.com/office/drawing/2014/main" val="2382101350"/>
                    </a:ext>
                  </a:extLst>
                </a:gridCol>
              </a:tblGrid>
              <a:tr h="828280">
                <a:tc>
                  <a:txBody>
                    <a:bodyPr/>
                    <a:lstStyle/>
                    <a:p>
                      <a:pPr algn="ctr"/>
                      <a:endParaRPr lang="it-IT" sz="1200" dirty="0"/>
                    </a:p>
                  </a:txBody>
                  <a:tcPr anchor="ctr">
                    <a:solidFill>
                      <a:schemeClr val="bg1"/>
                    </a:solidFill>
                  </a:tcPr>
                </a:tc>
                <a:tc>
                  <a:txBody>
                    <a:bodyPr/>
                    <a:lstStyle/>
                    <a:p>
                      <a:pPr algn="ctr"/>
                      <a:r>
                        <a:rPr lang="it-IT" sz="1200" b="1" dirty="0">
                          <a:solidFill>
                            <a:schemeClr val="bg1"/>
                          </a:solidFill>
                        </a:rPr>
                        <a:t>Training</a:t>
                      </a:r>
                    </a:p>
                  </a:txBody>
                  <a:tcPr anchor="ctr">
                    <a:solidFill>
                      <a:schemeClr val="accent4">
                        <a:lumMod val="75000"/>
                      </a:schemeClr>
                    </a:solidFill>
                  </a:tcPr>
                </a:tc>
                <a:tc>
                  <a:txBody>
                    <a:bodyPr/>
                    <a:lstStyle/>
                    <a:p>
                      <a:pPr algn="ctr"/>
                      <a:r>
                        <a:rPr lang="it-IT" sz="1200" b="1" dirty="0">
                          <a:solidFill>
                            <a:schemeClr val="bg1"/>
                          </a:solidFill>
                        </a:rPr>
                        <a:t>Predizione</a:t>
                      </a:r>
                    </a:p>
                  </a:txBody>
                  <a:tcPr anchor="ctr">
                    <a:solidFill>
                      <a:schemeClr val="accent4">
                        <a:lumMod val="75000"/>
                      </a:schemeClr>
                    </a:solidFill>
                  </a:tcPr>
                </a:tc>
                <a:tc>
                  <a:txBody>
                    <a:bodyPr/>
                    <a:lstStyle/>
                    <a:p>
                      <a:pPr algn="ctr"/>
                      <a:r>
                        <a:rPr lang="it-IT" sz="1200" b="1" dirty="0">
                          <a:solidFill>
                            <a:schemeClr val="bg1"/>
                          </a:solidFill>
                        </a:rPr>
                        <a:t>Ricerca del Modello Migliore</a:t>
                      </a:r>
                    </a:p>
                  </a:txBody>
                  <a:tcPr anchor="ctr">
                    <a:solidFill>
                      <a:schemeClr val="accent4">
                        <a:lumMod val="75000"/>
                      </a:schemeClr>
                    </a:solidFill>
                  </a:tcPr>
                </a:tc>
                <a:tc>
                  <a:txBody>
                    <a:bodyPr/>
                    <a:lstStyle/>
                    <a:p>
                      <a:pPr algn="ctr"/>
                      <a:r>
                        <a:rPr lang="it-IT" sz="1200" b="1" dirty="0">
                          <a:solidFill>
                            <a:schemeClr val="bg1"/>
                          </a:solidFill>
                        </a:rPr>
                        <a:t>Predizione del Modello Migliore</a:t>
                      </a:r>
                    </a:p>
                  </a:txBody>
                  <a:tcPr anchor="ctr">
                    <a:solidFill>
                      <a:schemeClr val="accent4">
                        <a:lumMod val="75000"/>
                      </a:schemeClr>
                    </a:solidFill>
                  </a:tcPr>
                </a:tc>
                <a:extLst>
                  <a:ext uri="{0D108BD9-81ED-4DB2-BD59-A6C34878D82A}">
                    <a16:rowId xmlns:a16="http://schemas.microsoft.com/office/drawing/2014/main" val="2751501495"/>
                  </a:ext>
                </a:extLst>
              </a:tr>
              <a:tr h="579796">
                <a:tc>
                  <a:txBody>
                    <a:bodyPr/>
                    <a:lstStyle/>
                    <a:p>
                      <a:pPr algn="ctr"/>
                      <a:r>
                        <a:rPr lang="it-IT" sz="1200" dirty="0" err="1">
                          <a:solidFill>
                            <a:schemeClr val="bg1"/>
                          </a:solidFill>
                        </a:rPr>
                        <a:t>DecisionTree</a:t>
                      </a:r>
                      <a:r>
                        <a:rPr lang="it-IT" sz="1200" dirty="0">
                          <a:solidFill>
                            <a:schemeClr val="bg1"/>
                          </a:solidFill>
                        </a:rPr>
                        <a:t> con </a:t>
                      </a:r>
                      <a:r>
                        <a:rPr lang="it-IT" sz="1200" dirty="0" err="1">
                          <a:solidFill>
                            <a:schemeClr val="bg1"/>
                          </a:solidFill>
                        </a:rPr>
                        <a:t>CountVectorizer</a:t>
                      </a:r>
                      <a:endParaRPr lang="it-IT" sz="1200" dirty="0">
                        <a:solidFill>
                          <a:schemeClr val="bg1"/>
                        </a:solidFill>
                      </a:endParaRPr>
                    </a:p>
                  </a:txBody>
                  <a:tcPr anchor="ctr">
                    <a:solidFill>
                      <a:schemeClr val="accent3">
                        <a:lumMod val="75000"/>
                      </a:schemeClr>
                    </a:solidFill>
                  </a:tcPr>
                </a:tc>
                <a:tc>
                  <a:txBody>
                    <a:bodyPr/>
                    <a:lstStyle/>
                    <a:p>
                      <a:pPr algn="ctr"/>
                      <a:r>
                        <a:rPr lang="it-IT" sz="1200" dirty="0"/>
                        <a:t>8.759 secondi</a:t>
                      </a:r>
                    </a:p>
                  </a:txBody>
                  <a:tcPr anchor="ctr"/>
                </a:tc>
                <a:tc>
                  <a:txBody>
                    <a:bodyPr/>
                    <a:lstStyle/>
                    <a:p>
                      <a:pPr algn="ctr"/>
                      <a:r>
                        <a:rPr lang="it-IT" sz="1200" dirty="0"/>
                        <a:t>0.12 secondi</a:t>
                      </a:r>
                    </a:p>
                  </a:txBody>
                  <a:tcPr anchor="ctr"/>
                </a:tc>
                <a:tc>
                  <a:txBody>
                    <a:bodyPr/>
                    <a:lstStyle/>
                    <a:p>
                      <a:pPr algn="ctr"/>
                      <a:r>
                        <a:rPr lang="it-IT" sz="1200" dirty="0"/>
                        <a:t>23.029 minuti</a:t>
                      </a:r>
                    </a:p>
                  </a:txBody>
                  <a:tcPr anchor="ctr"/>
                </a:tc>
                <a:tc>
                  <a:txBody>
                    <a:bodyPr/>
                    <a:lstStyle/>
                    <a:p>
                      <a:pPr algn="ctr"/>
                      <a:r>
                        <a:rPr lang="it-IT" sz="1200" dirty="0"/>
                        <a:t>0.012 secondi</a:t>
                      </a:r>
                    </a:p>
                  </a:txBody>
                  <a:tcPr anchor="ctr"/>
                </a:tc>
                <a:extLst>
                  <a:ext uri="{0D108BD9-81ED-4DB2-BD59-A6C34878D82A}">
                    <a16:rowId xmlns:a16="http://schemas.microsoft.com/office/drawing/2014/main" val="1486707999"/>
                  </a:ext>
                </a:extLst>
              </a:tr>
              <a:tr h="579796">
                <a:tc>
                  <a:txBody>
                    <a:bodyPr/>
                    <a:lstStyle/>
                    <a:p>
                      <a:pPr algn="ctr"/>
                      <a:r>
                        <a:rPr lang="it-IT" sz="1200" dirty="0" err="1">
                          <a:solidFill>
                            <a:schemeClr val="bg1"/>
                          </a:solidFill>
                        </a:rPr>
                        <a:t>DecisionTree</a:t>
                      </a:r>
                      <a:r>
                        <a:rPr lang="it-IT" sz="1200" dirty="0">
                          <a:solidFill>
                            <a:schemeClr val="bg1"/>
                          </a:solidFill>
                        </a:rPr>
                        <a:t> con TFIDF</a:t>
                      </a:r>
                    </a:p>
                  </a:txBody>
                  <a:tcPr anchor="ctr">
                    <a:solidFill>
                      <a:schemeClr val="accent3">
                        <a:lumMod val="75000"/>
                      </a:schemeClr>
                    </a:solidFill>
                  </a:tcPr>
                </a:tc>
                <a:tc>
                  <a:txBody>
                    <a:bodyPr/>
                    <a:lstStyle/>
                    <a:p>
                      <a:pPr algn="ctr"/>
                      <a:r>
                        <a:rPr lang="it-IT" sz="1200" dirty="0"/>
                        <a:t>24.504 secondi</a:t>
                      </a:r>
                    </a:p>
                  </a:txBody>
                  <a:tcPr anchor="ctr"/>
                </a:tc>
                <a:tc>
                  <a:txBody>
                    <a:bodyPr/>
                    <a:lstStyle/>
                    <a:p>
                      <a:pPr algn="ctr"/>
                      <a:r>
                        <a:rPr lang="it-IT" sz="1200" dirty="0"/>
                        <a:t>0.022 secondi</a:t>
                      </a:r>
                    </a:p>
                  </a:txBody>
                  <a:tcPr anchor="ctr"/>
                </a:tc>
                <a:tc>
                  <a:txBody>
                    <a:bodyPr/>
                    <a:lstStyle/>
                    <a:p>
                      <a:pPr algn="ctr"/>
                      <a:r>
                        <a:rPr lang="it-IT" sz="1200" dirty="0"/>
                        <a:t>60.05 minuti</a:t>
                      </a:r>
                    </a:p>
                  </a:txBody>
                  <a:tcPr anchor="ctr"/>
                </a:tc>
                <a:tc>
                  <a:txBody>
                    <a:bodyPr/>
                    <a:lstStyle/>
                    <a:p>
                      <a:pPr algn="ctr"/>
                      <a:r>
                        <a:rPr lang="it-IT" sz="1200" dirty="0"/>
                        <a:t>0.03 secondi</a:t>
                      </a:r>
                    </a:p>
                  </a:txBody>
                  <a:tcPr anchor="ctr"/>
                </a:tc>
                <a:extLst>
                  <a:ext uri="{0D108BD9-81ED-4DB2-BD59-A6C34878D82A}">
                    <a16:rowId xmlns:a16="http://schemas.microsoft.com/office/drawing/2014/main" val="3079321384"/>
                  </a:ext>
                </a:extLst>
              </a:tr>
            </a:tbl>
          </a:graphicData>
        </a:graphic>
      </p:graphicFrame>
      <p:sp>
        <p:nvSpPr>
          <p:cNvPr id="17" name="Rettangolo 16">
            <a:extLst>
              <a:ext uri="{FF2B5EF4-FFF2-40B4-BE49-F238E27FC236}">
                <a16:creationId xmlns:a16="http://schemas.microsoft.com/office/drawing/2014/main" id="{BE6E0936-EC51-31D3-D10F-543E5B433771}"/>
              </a:ext>
            </a:extLst>
          </p:cNvPr>
          <p:cNvSpPr/>
          <p:nvPr/>
        </p:nvSpPr>
        <p:spPr>
          <a:xfrm>
            <a:off x="5938281" y="3983076"/>
            <a:ext cx="5715660" cy="364154"/>
          </a:xfrm>
          <a:prstGeom prst="rect">
            <a:avLst/>
          </a:prstGeom>
          <a:solidFill>
            <a:srgbClr val="FDF0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75000"/>
                    <a:lumOff val="25000"/>
                  </a:schemeClr>
                </a:solidFill>
              </a:rPr>
              <a:t>tempo</a:t>
            </a:r>
          </a:p>
        </p:txBody>
      </p:sp>
      <p:sp>
        <p:nvSpPr>
          <p:cNvPr id="20" name="CasellaDiTesto 19">
            <a:extLst>
              <a:ext uri="{FF2B5EF4-FFF2-40B4-BE49-F238E27FC236}">
                <a16:creationId xmlns:a16="http://schemas.microsoft.com/office/drawing/2014/main" id="{4C9CBB0D-C1FB-BE08-D50E-75B1BE3B564C}"/>
              </a:ext>
            </a:extLst>
          </p:cNvPr>
          <p:cNvSpPr txBox="1"/>
          <p:nvPr/>
        </p:nvSpPr>
        <p:spPr>
          <a:xfrm>
            <a:off x="335902" y="999633"/>
            <a:ext cx="5085183" cy="3693319"/>
          </a:xfrm>
          <a:prstGeom prst="rect">
            <a:avLst/>
          </a:prstGeom>
          <a:noFill/>
        </p:spPr>
        <p:txBody>
          <a:bodyPr wrap="square">
            <a:spAutoFit/>
          </a:bodyPr>
          <a:lstStyle/>
          <a:p>
            <a:pPr algn="l"/>
            <a:r>
              <a:rPr lang="it-IT" b="0" i="0" dirty="0">
                <a:solidFill>
                  <a:schemeClr val="tx1">
                    <a:lumMod val="75000"/>
                    <a:lumOff val="25000"/>
                  </a:schemeClr>
                </a:solidFill>
                <a:effectLst/>
              </a:rPr>
              <a:t>Per </a:t>
            </a:r>
            <a:r>
              <a:rPr lang="it-IT" b="0" i="0" dirty="0" err="1">
                <a:solidFill>
                  <a:schemeClr val="tx1">
                    <a:lumMod val="75000"/>
                    <a:lumOff val="25000"/>
                  </a:schemeClr>
                </a:solidFill>
                <a:effectLst/>
              </a:rPr>
              <a:t>DecisionTree</a:t>
            </a:r>
            <a:r>
              <a:rPr lang="it-IT" b="0" i="0" dirty="0">
                <a:solidFill>
                  <a:schemeClr val="tx1">
                    <a:lumMod val="75000"/>
                    <a:lumOff val="25000"/>
                  </a:schemeClr>
                </a:solidFill>
                <a:effectLst/>
              </a:rPr>
              <a:t> con </a:t>
            </a:r>
            <a:r>
              <a:rPr lang="it-IT" b="1" i="0" dirty="0">
                <a:solidFill>
                  <a:schemeClr val="tx1">
                    <a:lumMod val="75000"/>
                    <a:lumOff val="25000"/>
                  </a:schemeClr>
                </a:solidFill>
                <a:effectLst/>
              </a:rPr>
              <a:t>CV</a:t>
            </a:r>
            <a:r>
              <a:rPr lang="it-IT" b="0" i="0" dirty="0">
                <a:solidFill>
                  <a:schemeClr val="tx1">
                    <a:lumMod val="75000"/>
                    <a:lumOff val="25000"/>
                  </a:schemeClr>
                </a:solidFill>
                <a:effectLst/>
              </a:rPr>
              <a:t>, l'addestramento è efficiente e veloce, impiegando </a:t>
            </a:r>
            <a:r>
              <a:rPr lang="it-IT" b="1" i="0" dirty="0">
                <a:solidFill>
                  <a:schemeClr val="tx1">
                    <a:lumMod val="75000"/>
                    <a:lumOff val="25000"/>
                  </a:schemeClr>
                </a:solidFill>
                <a:effectLst/>
              </a:rPr>
              <a:t>8.759 secondi</a:t>
            </a:r>
            <a:r>
              <a:rPr lang="it-IT" b="0" i="0" dirty="0">
                <a:solidFill>
                  <a:schemeClr val="tx1">
                    <a:lumMod val="75000"/>
                    <a:lumOff val="25000"/>
                  </a:schemeClr>
                </a:solidFill>
                <a:effectLst/>
              </a:rPr>
              <a:t>, mentre il tempo di predizione è minimo, solo </a:t>
            </a:r>
            <a:r>
              <a:rPr lang="it-IT" b="1" i="0" dirty="0">
                <a:solidFill>
                  <a:schemeClr val="tx1">
                    <a:lumMod val="75000"/>
                    <a:lumOff val="25000"/>
                  </a:schemeClr>
                </a:solidFill>
                <a:effectLst/>
              </a:rPr>
              <a:t>0.1 secondi</a:t>
            </a:r>
            <a:r>
              <a:rPr lang="it-IT" b="0" i="0" dirty="0">
                <a:solidFill>
                  <a:schemeClr val="tx1">
                    <a:lumMod val="75000"/>
                    <a:lumOff val="25000"/>
                  </a:schemeClr>
                </a:solidFill>
                <a:effectLst/>
              </a:rPr>
              <a:t>, indicando un'istantaneità nelle predizioni una volta addestrato.</a:t>
            </a:r>
          </a:p>
          <a:p>
            <a:pPr algn="l"/>
            <a:endParaRPr lang="it-IT" b="0" i="0" dirty="0">
              <a:solidFill>
                <a:schemeClr val="tx1">
                  <a:lumMod val="75000"/>
                  <a:lumOff val="25000"/>
                </a:schemeClr>
              </a:solidFill>
              <a:effectLst/>
            </a:endParaRPr>
          </a:p>
          <a:p>
            <a:pPr algn="l"/>
            <a:r>
              <a:rPr lang="it-IT" b="0" i="0" dirty="0">
                <a:solidFill>
                  <a:schemeClr val="tx1">
                    <a:lumMod val="75000"/>
                    <a:lumOff val="25000"/>
                  </a:schemeClr>
                </a:solidFill>
                <a:effectLst/>
              </a:rPr>
              <a:t>Per </a:t>
            </a:r>
            <a:r>
              <a:rPr lang="it-IT" b="0" i="0" dirty="0" err="1">
                <a:solidFill>
                  <a:schemeClr val="tx1">
                    <a:lumMod val="75000"/>
                    <a:lumOff val="25000"/>
                  </a:schemeClr>
                </a:solidFill>
                <a:effectLst/>
              </a:rPr>
              <a:t>DecisionTree</a:t>
            </a:r>
            <a:r>
              <a:rPr lang="it-IT" b="0" i="0" dirty="0">
                <a:solidFill>
                  <a:schemeClr val="tx1">
                    <a:lumMod val="75000"/>
                    <a:lumOff val="25000"/>
                  </a:schemeClr>
                </a:solidFill>
                <a:effectLst/>
              </a:rPr>
              <a:t> con </a:t>
            </a:r>
            <a:r>
              <a:rPr lang="it-IT" b="1" i="0" dirty="0">
                <a:solidFill>
                  <a:schemeClr val="tx1">
                    <a:lumMod val="75000"/>
                    <a:lumOff val="25000"/>
                  </a:schemeClr>
                </a:solidFill>
                <a:effectLst/>
              </a:rPr>
              <a:t>TF-IDF</a:t>
            </a:r>
            <a:r>
              <a:rPr lang="it-IT" b="0" i="0" dirty="0">
                <a:solidFill>
                  <a:schemeClr val="tx1">
                    <a:lumMod val="75000"/>
                    <a:lumOff val="25000"/>
                  </a:schemeClr>
                </a:solidFill>
                <a:effectLst/>
              </a:rPr>
              <a:t>, l'addestramento richiede molto più tempo, </a:t>
            </a:r>
            <a:r>
              <a:rPr lang="it-IT" b="1" i="0" dirty="0">
                <a:solidFill>
                  <a:schemeClr val="tx1">
                    <a:lumMod val="75000"/>
                    <a:lumOff val="25000"/>
                  </a:schemeClr>
                </a:solidFill>
                <a:effectLst/>
              </a:rPr>
              <a:t>23.029</a:t>
            </a:r>
            <a:r>
              <a:rPr lang="it-IT" b="0" i="0" dirty="0">
                <a:solidFill>
                  <a:schemeClr val="tx1">
                    <a:lumMod val="75000"/>
                    <a:lumOff val="25000"/>
                  </a:schemeClr>
                </a:solidFill>
                <a:effectLst/>
              </a:rPr>
              <a:t> </a:t>
            </a:r>
            <a:r>
              <a:rPr lang="it-IT" b="1" i="0" dirty="0">
                <a:solidFill>
                  <a:schemeClr val="tx1">
                    <a:lumMod val="75000"/>
                    <a:lumOff val="25000"/>
                  </a:schemeClr>
                </a:solidFill>
                <a:effectLst/>
              </a:rPr>
              <a:t>minuti</a:t>
            </a:r>
            <a:r>
              <a:rPr lang="it-IT" b="0" i="0" dirty="0">
                <a:solidFill>
                  <a:schemeClr val="tx1">
                    <a:lumMod val="75000"/>
                    <a:lumOff val="25000"/>
                  </a:schemeClr>
                </a:solidFill>
                <a:effectLst/>
              </a:rPr>
              <a:t>, suggerendo una complessità maggiore rispetto al </a:t>
            </a:r>
            <a:r>
              <a:rPr lang="it-IT" b="0" i="0" dirty="0" err="1">
                <a:solidFill>
                  <a:schemeClr val="tx1">
                    <a:lumMod val="75000"/>
                    <a:lumOff val="25000"/>
                  </a:schemeClr>
                </a:solidFill>
                <a:effectLst/>
              </a:rPr>
              <a:t>CountVectorizer</a:t>
            </a:r>
            <a:r>
              <a:rPr lang="it-IT" b="0" i="0" dirty="0">
                <a:solidFill>
                  <a:schemeClr val="tx1">
                    <a:lumMod val="75000"/>
                    <a:lumOff val="25000"/>
                  </a:schemeClr>
                </a:solidFill>
                <a:effectLst/>
              </a:rPr>
              <a:t>. Tuttavia, il tempo di predizione rimane breve, solo </a:t>
            </a:r>
            <a:r>
              <a:rPr lang="it-IT" b="1" i="0" dirty="0">
                <a:solidFill>
                  <a:schemeClr val="tx1">
                    <a:lumMod val="75000"/>
                    <a:lumOff val="25000"/>
                  </a:schemeClr>
                </a:solidFill>
                <a:effectLst/>
              </a:rPr>
              <a:t>0.022 secondi</a:t>
            </a:r>
            <a:r>
              <a:rPr lang="it-IT" b="0" i="0" dirty="0">
                <a:solidFill>
                  <a:schemeClr val="tx1">
                    <a:lumMod val="75000"/>
                    <a:lumOff val="25000"/>
                  </a:schemeClr>
                </a:solidFill>
                <a:effectLst/>
              </a:rPr>
              <a:t>, indicando ancora una rapida capacità di predizione dopo l'addestramento.</a:t>
            </a:r>
          </a:p>
        </p:txBody>
      </p:sp>
    </p:spTree>
    <p:extLst>
      <p:ext uri="{BB962C8B-B14F-4D97-AF65-F5344CB8AC3E}">
        <p14:creationId xmlns:p14="http://schemas.microsoft.com/office/powerpoint/2010/main" val="110458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6BD1C-0DDD-E437-8756-5217B0114137}"/>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605F0ACE-560B-5C86-47DB-89A30E07A6BE}"/>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840C5E74-5455-C922-3258-DB388B87B6A8}"/>
              </a:ext>
              <a:ext uri="{C183D7F6-B498-43B3-948B-1728B52AA6E4}">
                <adec:decorative xmlns:adec="http://schemas.microsoft.com/office/drawing/2017/decorative" val="1"/>
              </a:ext>
            </a:extLst>
          </p:cNvPr>
          <p:cNvCxnSpPr>
            <a:cxnSpLocks/>
          </p:cNvCxnSpPr>
          <p:nvPr/>
        </p:nvCxnSpPr>
        <p:spPr>
          <a:xfrm>
            <a:off x="7035281" y="522898"/>
            <a:ext cx="524069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71E0DC5E-ACF7-2544-2364-1A18B5D093F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SVM</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CAD2C60A-35E7-21AD-D0A7-E1EC03223176}"/>
              </a:ext>
              <a:ext uri="{C183D7F6-B498-43B3-948B-1728B52AA6E4}">
                <adec:decorative xmlns:adec="http://schemas.microsoft.com/office/drawing/2017/decorative" val="1"/>
              </a:ext>
            </a:extLst>
          </p:cNvPr>
          <p:cNvCxnSpPr>
            <a:cxnSpLocks/>
          </p:cNvCxnSpPr>
          <p:nvPr/>
        </p:nvCxnSpPr>
        <p:spPr>
          <a:xfrm>
            <a:off x="0" y="522898"/>
            <a:ext cx="497321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B1088701-1969-E73D-8509-6FAC39D0F8E6}"/>
              </a:ext>
            </a:extLst>
          </p:cNvPr>
          <p:cNvSpPr txBox="1"/>
          <p:nvPr/>
        </p:nvSpPr>
        <p:spPr>
          <a:xfrm>
            <a:off x="228600" y="855297"/>
            <a:ext cx="4744616" cy="1754326"/>
          </a:xfrm>
          <a:prstGeom prst="rect">
            <a:avLst/>
          </a:prstGeom>
          <a:noFill/>
        </p:spPr>
        <p:txBody>
          <a:bodyPr wrap="square">
            <a:spAutoFit/>
          </a:bodyPr>
          <a:lstStyle/>
          <a:p>
            <a:pPr algn="l"/>
            <a:r>
              <a:rPr lang="it-IT" b="0" i="0" dirty="0">
                <a:solidFill>
                  <a:schemeClr val="tx1">
                    <a:lumMod val="75000"/>
                    <a:lumOff val="25000"/>
                  </a:schemeClr>
                </a:solidFill>
                <a:effectLst/>
              </a:rPr>
              <a:t>Il modello di </a:t>
            </a:r>
            <a:r>
              <a:rPr lang="it-IT" b="1" i="0" dirty="0">
                <a:solidFill>
                  <a:schemeClr val="tx1">
                    <a:lumMod val="75000"/>
                    <a:lumOff val="25000"/>
                  </a:schemeClr>
                </a:solidFill>
                <a:effectLst/>
              </a:rPr>
              <a:t>Support </a:t>
            </a:r>
            <a:r>
              <a:rPr lang="it-IT" b="1" i="0" dirty="0" err="1">
                <a:solidFill>
                  <a:schemeClr val="tx1">
                    <a:lumMod val="75000"/>
                    <a:lumOff val="25000"/>
                  </a:schemeClr>
                </a:solidFill>
                <a:effectLst/>
              </a:rPr>
              <a:t>Vector</a:t>
            </a:r>
            <a:r>
              <a:rPr lang="it-IT" b="1" i="0" dirty="0">
                <a:solidFill>
                  <a:schemeClr val="tx1">
                    <a:lumMod val="75000"/>
                    <a:lumOff val="25000"/>
                  </a:schemeClr>
                </a:solidFill>
                <a:effectLst/>
              </a:rPr>
              <a:t> Machines </a:t>
            </a:r>
            <a:r>
              <a:rPr lang="it-IT" b="0" i="0" dirty="0">
                <a:solidFill>
                  <a:schemeClr val="tx1">
                    <a:lumMod val="75000"/>
                    <a:lumOff val="25000"/>
                  </a:schemeClr>
                </a:solidFill>
                <a:effectLst/>
              </a:rPr>
              <a:t>(SVM) è stato scelto per la sua capacità di gestire spazi ad alta </a:t>
            </a:r>
            <a:r>
              <a:rPr lang="it-IT" b="0" i="0" dirty="0" err="1">
                <a:solidFill>
                  <a:schemeClr val="tx1">
                    <a:lumMod val="75000"/>
                    <a:lumOff val="25000"/>
                  </a:schemeClr>
                </a:solidFill>
                <a:effectLst/>
              </a:rPr>
              <a:t>dimensionalità</a:t>
            </a:r>
            <a:r>
              <a:rPr lang="it-IT" b="0" i="0" dirty="0">
                <a:solidFill>
                  <a:schemeClr val="tx1">
                    <a:lumMod val="75000"/>
                    <a:lumOff val="25000"/>
                  </a:schemeClr>
                </a:solidFill>
                <a:effectLst/>
              </a:rPr>
              <a:t> e dati non lineari, offrendo flessibilità anche in scenari con un elevato numero di dimensioni rispetto ai campioni.</a:t>
            </a:r>
          </a:p>
        </p:txBody>
      </p:sp>
      <p:graphicFrame>
        <p:nvGraphicFramePr>
          <p:cNvPr id="17" name="Tabella 16">
            <a:extLst>
              <a:ext uri="{FF2B5EF4-FFF2-40B4-BE49-F238E27FC236}">
                <a16:creationId xmlns:a16="http://schemas.microsoft.com/office/drawing/2014/main" id="{4807E8A5-3BA3-5B9C-90A8-471106BD8AD2}"/>
              </a:ext>
            </a:extLst>
          </p:cNvPr>
          <p:cNvGraphicFramePr>
            <a:graphicFrameLocks noGrp="1"/>
          </p:cNvGraphicFramePr>
          <p:nvPr>
            <p:extLst>
              <p:ext uri="{D42A27DB-BD31-4B8C-83A1-F6EECF244321}">
                <p14:modId xmlns:p14="http://schemas.microsoft.com/office/powerpoint/2010/main" val="1539782367"/>
              </p:ext>
            </p:extLst>
          </p:nvPr>
        </p:nvGraphicFramePr>
        <p:xfrm>
          <a:off x="4254759" y="4347230"/>
          <a:ext cx="7399182" cy="1987872"/>
        </p:xfrm>
        <a:graphic>
          <a:graphicData uri="http://schemas.openxmlformats.org/drawingml/2006/table">
            <a:tbl>
              <a:tblPr>
                <a:tableStyleId>{00A15C55-8517-42AA-B614-E9B94910E393}</a:tableStyleId>
              </a:tblPr>
              <a:tblGrid>
                <a:gridCol w="1658067">
                  <a:extLst>
                    <a:ext uri="{9D8B030D-6E8A-4147-A177-3AD203B41FA5}">
                      <a16:colId xmlns:a16="http://schemas.microsoft.com/office/drawing/2014/main" val="845558489"/>
                    </a:ext>
                  </a:extLst>
                </a:gridCol>
                <a:gridCol w="1301607">
                  <a:extLst>
                    <a:ext uri="{9D8B030D-6E8A-4147-A177-3AD203B41FA5}">
                      <a16:colId xmlns:a16="http://schemas.microsoft.com/office/drawing/2014/main" val="2927692733"/>
                    </a:ext>
                  </a:extLst>
                </a:gridCol>
                <a:gridCol w="1479836">
                  <a:extLst>
                    <a:ext uri="{9D8B030D-6E8A-4147-A177-3AD203B41FA5}">
                      <a16:colId xmlns:a16="http://schemas.microsoft.com/office/drawing/2014/main" val="3475348338"/>
                    </a:ext>
                  </a:extLst>
                </a:gridCol>
                <a:gridCol w="1479836">
                  <a:extLst>
                    <a:ext uri="{9D8B030D-6E8A-4147-A177-3AD203B41FA5}">
                      <a16:colId xmlns:a16="http://schemas.microsoft.com/office/drawing/2014/main" val="3898435880"/>
                    </a:ext>
                  </a:extLst>
                </a:gridCol>
                <a:gridCol w="1479836">
                  <a:extLst>
                    <a:ext uri="{9D8B030D-6E8A-4147-A177-3AD203B41FA5}">
                      <a16:colId xmlns:a16="http://schemas.microsoft.com/office/drawing/2014/main" val="2382101350"/>
                    </a:ext>
                  </a:extLst>
                </a:gridCol>
              </a:tblGrid>
              <a:tr h="828280">
                <a:tc>
                  <a:txBody>
                    <a:bodyPr/>
                    <a:lstStyle/>
                    <a:p>
                      <a:pPr algn="ctr"/>
                      <a:endParaRPr lang="it-IT" sz="1200" dirty="0"/>
                    </a:p>
                  </a:txBody>
                  <a:tcPr anchor="ctr">
                    <a:solidFill>
                      <a:schemeClr val="bg1"/>
                    </a:solidFill>
                  </a:tcPr>
                </a:tc>
                <a:tc>
                  <a:txBody>
                    <a:bodyPr/>
                    <a:lstStyle/>
                    <a:p>
                      <a:pPr algn="ctr"/>
                      <a:r>
                        <a:rPr lang="it-IT" sz="1200" b="1" dirty="0">
                          <a:solidFill>
                            <a:schemeClr val="bg1"/>
                          </a:solidFill>
                        </a:rPr>
                        <a:t>Training</a:t>
                      </a:r>
                    </a:p>
                  </a:txBody>
                  <a:tcPr anchor="ctr">
                    <a:solidFill>
                      <a:schemeClr val="accent4">
                        <a:lumMod val="75000"/>
                      </a:schemeClr>
                    </a:solidFill>
                  </a:tcPr>
                </a:tc>
                <a:tc>
                  <a:txBody>
                    <a:bodyPr/>
                    <a:lstStyle/>
                    <a:p>
                      <a:pPr algn="ctr"/>
                      <a:r>
                        <a:rPr lang="it-IT" sz="1200" b="1" dirty="0">
                          <a:solidFill>
                            <a:schemeClr val="bg1"/>
                          </a:solidFill>
                        </a:rPr>
                        <a:t>Predizione</a:t>
                      </a:r>
                    </a:p>
                  </a:txBody>
                  <a:tcPr anchor="ctr">
                    <a:solidFill>
                      <a:schemeClr val="accent4">
                        <a:lumMod val="75000"/>
                      </a:schemeClr>
                    </a:solidFill>
                  </a:tcPr>
                </a:tc>
                <a:tc>
                  <a:txBody>
                    <a:bodyPr/>
                    <a:lstStyle/>
                    <a:p>
                      <a:pPr algn="ctr"/>
                      <a:r>
                        <a:rPr lang="it-IT" sz="1200" b="1" dirty="0">
                          <a:solidFill>
                            <a:schemeClr val="bg1"/>
                          </a:solidFill>
                        </a:rPr>
                        <a:t>Ricerca del Modello Migliore</a:t>
                      </a:r>
                    </a:p>
                  </a:txBody>
                  <a:tcPr anchor="ctr">
                    <a:solidFill>
                      <a:schemeClr val="accent4">
                        <a:lumMod val="75000"/>
                      </a:schemeClr>
                    </a:solidFill>
                  </a:tcPr>
                </a:tc>
                <a:tc>
                  <a:txBody>
                    <a:bodyPr/>
                    <a:lstStyle/>
                    <a:p>
                      <a:pPr algn="ctr"/>
                      <a:r>
                        <a:rPr lang="it-IT" sz="1200" b="1" dirty="0">
                          <a:solidFill>
                            <a:schemeClr val="bg1"/>
                          </a:solidFill>
                        </a:rPr>
                        <a:t>Predizione del Modello Migliore</a:t>
                      </a:r>
                    </a:p>
                  </a:txBody>
                  <a:tcPr anchor="ctr">
                    <a:solidFill>
                      <a:schemeClr val="accent4">
                        <a:lumMod val="75000"/>
                      </a:schemeClr>
                    </a:solidFill>
                  </a:tcPr>
                </a:tc>
                <a:extLst>
                  <a:ext uri="{0D108BD9-81ED-4DB2-BD59-A6C34878D82A}">
                    <a16:rowId xmlns:a16="http://schemas.microsoft.com/office/drawing/2014/main" val="2751501495"/>
                  </a:ext>
                </a:extLst>
              </a:tr>
              <a:tr h="579796">
                <a:tc>
                  <a:txBody>
                    <a:bodyPr/>
                    <a:lstStyle/>
                    <a:p>
                      <a:pPr algn="ctr"/>
                      <a:r>
                        <a:rPr lang="it-IT" sz="1200" dirty="0">
                          <a:solidFill>
                            <a:schemeClr val="bg1"/>
                          </a:solidFill>
                        </a:rPr>
                        <a:t>SVM con </a:t>
                      </a:r>
                      <a:r>
                        <a:rPr lang="it-IT" sz="1200" dirty="0" err="1">
                          <a:solidFill>
                            <a:schemeClr val="bg1"/>
                          </a:solidFill>
                        </a:rPr>
                        <a:t>CountVectorizer</a:t>
                      </a:r>
                      <a:endParaRPr lang="it-IT" sz="1200" dirty="0">
                        <a:solidFill>
                          <a:schemeClr val="bg1"/>
                        </a:solidFill>
                      </a:endParaRPr>
                    </a:p>
                  </a:txBody>
                  <a:tcPr anchor="ctr">
                    <a:solidFill>
                      <a:schemeClr val="accent3">
                        <a:lumMod val="75000"/>
                      </a:schemeClr>
                    </a:solidFill>
                  </a:tcPr>
                </a:tc>
                <a:tc>
                  <a:txBody>
                    <a:bodyPr/>
                    <a:lstStyle/>
                    <a:p>
                      <a:pPr algn="ctr">
                        <a:lnSpc>
                          <a:spcPct val="107000"/>
                        </a:lnSpc>
                        <a:spcAft>
                          <a:spcPts val="800"/>
                        </a:spcAft>
                      </a:pPr>
                      <a:r>
                        <a:rPr lang="it-IT" sz="1200" kern="0" dirty="0">
                          <a:effectLst/>
                        </a:rPr>
                        <a:t>131.336 secondi</a:t>
                      </a:r>
                      <a:endParaRPr lang="it-IT" sz="1800" kern="100" dirty="0">
                        <a:solidFill>
                          <a:srgbClr val="1A4BC7"/>
                        </a:solidFill>
                        <a:effectLst/>
                        <a:latin typeface="Roboto Light" panose="02000000000000000000" pitchFamily="2" charset="0"/>
                        <a:ea typeface="Calibri" panose="020F0502020204030204" pitchFamily="34" charset="0"/>
                        <a:cs typeface="Times New Roman" panose="02020603050405020304" pitchFamily="18" charset="0"/>
                      </a:endParaRPr>
                    </a:p>
                  </a:txBody>
                  <a:tcPr anchor="ctr"/>
                </a:tc>
                <a:tc>
                  <a:txBody>
                    <a:bodyPr/>
                    <a:lstStyle/>
                    <a:p>
                      <a:pPr algn="ctr"/>
                      <a:r>
                        <a:rPr lang="it-IT" sz="1200" dirty="0"/>
                        <a:t>15.531 secondi</a:t>
                      </a:r>
                    </a:p>
                  </a:txBody>
                  <a:tcPr anchor="ctr"/>
                </a:tc>
                <a:tc>
                  <a:txBody>
                    <a:bodyPr/>
                    <a:lstStyle/>
                    <a:p>
                      <a:pPr algn="ctr"/>
                      <a:r>
                        <a:rPr lang="it-IT" sz="1200" dirty="0"/>
                        <a:t>1838.015 secondi</a:t>
                      </a:r>
                    </a:p>
                  </a:txBody>
                  <a:tcPr anchor="ctr"/>
                </a:tc>
                <a:tc>
                  <a:txBody>
                    <a:bodyPr/>
                    <a:lstStyle/>
                    <a:p>
                      <a:pPr algn="ctr"/>
                      <a:r>
                        <a:rPr lang="it-IT" sz="1200" dirty="0"/>
                        <a:t>90.705 secondi</a:t>
                      </a:r>
                    </a:p>
                  </a:txBody>
                  <a:tcPr anchor="ctr"/>
                </a:tc>
                <a:extLst>
                  <a:ext uri="{0D108BD9-81ED-4DB2-BD59-A6C34878D82A}">
                    <a16:rowId xmlns:a16="http://schemas.microsoft.com/office/drawing/2014/main" val="1486707999"/>
                  </a:ext>
                </a:extLst>
              </a:tr>
              <a:tr h="579796">
                <a:tc>
                  <a:txBody>
                    <a:bodyPr/>
                    <a:lstStyle/>
                    <a:p>
                      <a:pPr algn="ctr"/>
                      <a:r>
                        <a:rPr lang="it-IT" sz="1200" dirty="0">
                          <a:solidFill>
                            <a:schemeClr val="bg1"/>
                          </a:solidFill>
                        </a:rPr>
                        <a:t>SVM con TFIDF</a:t>
                      </a:r>
                    </a:p>
                  </a:txBody>
                  <a:tcPr anchor="ctr">
                    <a:solidFill>
                      <a:schemeClr val="accent3">
                        <a:lumMod val="75000"/>
                      </a:schemeClr>
                    </a:solidFill>
                  </a:tcPr>
                </a:tc>
                <a:tc>
                  <a:txBody>
                    <a:bodyPr/>
                    <a:lstStyle/>
                    <a:p>
                      <a:pPr algn="ctr"/>
                      <a:r>
                        <a:rPr lang="it-IT" sz="1200" dirty="0"/>
                        <a:t>586.929 secondi</a:t>
                      </a:r>
                    </a:p>
                  </a:txBody>
                  <a:tcPr anchor="ctr"/>
                </a:tc>
                <a:tc>
                  <a:txBody>
                    <a:bodyPr/>
                    <a:lstStyle/>
                    <a:p>
                      <a:pPr algn="ctr"/>
                      <a:r>
                        <a:rPr lang="it-IT" sz="1200" dirty="0"/>
                        <a:t>49.895 secondi</a:t>
                      </a:r>
                    </a:p>
                  </a:txBody>
                  <a:tcPr anchor="ctr"/>
                </a:tc>
                <a:tc>
                  <a:txBody>
                    <a:bodyPr/>
                    <a:lstStyle/>
                    <a:p>
                      <a:pPr algn="ctr"/>
                      <a:r>
                        <a:rPr lang="it-IT" sz="1200" dirty="0"/>
                        <a:t>3015.806 secondi</a:t>
                      </a:r>
                    </a:p>
                  </a:txBody>
                  <a:tcPr anchor="ctr"/>
                </a:tc>
                <a:tc>
                  <a:txBody>
                    <a:bodyPr/>
                    <a:lstStyle/>
                    <a:p>
                      <a:pPr algn="ctr"/>
                      <a:r>
                        <a:rPr lang="it-IT" sz="1200" dirty="0"/>
                        <a:t>115.89 secondi</a:t>
                      </a:r>
                    </a:p>
                  </a:txBody>
                  <a:tcPr anchor="ctr"/>
                </a:tc>
                <a:extLst>
                  <a:ext uri="{0D108BD9-81ED-4DB2-BD59-A6C34878D82A}">
                    <a16:rowId xmlns:a16="http://schemas.microsoft.com/office/drawing/2014/main" val="3079321384"/>
                  </a:ext>
                </a:extLst>
              </a:tr>
            </a:tbl>
          </a:graphicData>
        </a:graphic>
      </p:graphicFrame>
      <p:sp>
        <p:nvSpPr>
          <p:cNvPr id="18" name="Rettangolo 17">
            <a:extLst>
              <a:ext uri="{FF2B5EF4-FFF2-40B4-BE49-F238E27FC236}">
                <a16:creationId xmlns:a16="http://schemas.microsoft.com/office/drawing/2014/main" id="{E4442E8C-FFA4-4510-771E-28B5D2C626AA}"/>
              </a:ext>
            </a:extLst>
          </p:cNvPr>
          <p:cNvSpPr/>
          <p:nvPr/>
        </p:nvSpPr>
        <p:spPr>
          <a:xfrm>
            <a:off x="5938281" y="3983076"/>
            <a:ext cx="5715660" cy="364154"/>
          </a:xfrm>
          <a:prstGeom prst="rect">
            <a:avLst/>
          </a:prstGeom>
          <a:solidFill>
            <a:srgbClr val="FDF0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75000"/>
                    <a:lumOff val="25000"/>
                  </a:schemeClr>
                </a:solidFill>
              </a:rPr>
              <a:t>tempo</a:t>
            </a:r>
          </a:p>
        </p:txBody>
      </p:sp>
      <p:pic>
        <p:nvPicPr>
          <p:cNvPr id="22" name="Immagine 21">
            <a:extLst>
              <a:ext uri="{FF2B5EF4-FFF2-40B4-BE49-F238E27FC236}">
                <a16:creationId xmlns:a16="http://schemas.microsoft.com/office/drawing/2014/main" id="{FEE36F5F-9123-BB46-3B73-30E3271DFB7C}"/>
              </a:ext>
            </a:extLst>
          </p:cNvPr>
          <p:cNvPicPr>
            <a:picLocks noChangeAspect="1"/>
          </p:cNvPicPr>
          <p:nvPr/>
        </p:nvPicPr>
        <p:blipFill>
          <a:blip r:embed="rId3"/>
          <a:stretch>
            <a:fillRect/>
          </a:stretch>
        </p:blipFill>
        <p:spPr>
          <a:xfrm>
            <a:off x="379436" y="2886622"/>
            <a:ext cx="3207573" cy="3350132"/>
          </a:xfrm>
          <a:prstGeom prst="rect">
            <a:avLst/>
          </a:prstGeom>
        </p:spPr>
      </p:pic>
      <p:sp>
        <p:nvSpPr>
          <p:cNvPr id="23" name="Casella di testo 1">
            <a:extLst>
              <a:ext uri="{FF2B5EF4-FFF2-40B4-BE49-F238E27FC236}">
                <a16:creationId xmlns:a16="http://schemas.microsoft.com/office/drawing/2014/main" id="{8E0E1931-D175-4480-E5E5-381B1FDA7616}"/>
              </a:ext>
            </a:extLst>
          </p:cNvPr>
          <p:cNvSpPr txBox="1"/>
          <p:nvPr/>
        </p:nvSpPr>
        <p:spPr>
          <a:xfrm>
            <a:off x="459699" y="6196603"/>
            <a:ext cx="3153746"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 (kernel lineare)</a:t>
            </a:r>
          </a:p>
        </p:txBody>
      </p:sp>
      <p:graphicFrame>
        <p:nvGraphicFramePr>
          <p:cNvPr id="26" name="Tabella 25">
            <a:extLst>
              <a:ext uri="{FF2B5EF4-FFF2-40B4-BE49-F238E27FC236}">
                <a16:creationId xmlns:a16="http://schemas.microsoft.com/office/drawing/2014/main" id="{16EB070A-0FA7-64DE-5274-D13348331D8C}"/>
              </a:ext>
            </a:extLst>
          </p:cNvPr>
          <p:cNvGraphicFramePr>
            <a:graphicFrameLocks noGrp="1"/>
          </p:cNvGraphicFramePr>
          <p:nvPr>
            <p:extLst>
              <p:ext uri="{D42A27DB-BD31-4B8C-83A1-F6EECF244321}">
                <p14:modId xmlns:p14="http://schemas.microsoft.com/office/powerpoint/2010/main" val="1795333154"/>
              </p:ext>
            </p:extLst>
          </p:nvPr>
        </p:nvGraphicFramePr>
        <p:xfrm>
          <a:off x="6563576" y="1195804"/>
          <a:ext cx="4465070" cy="2129403"/>
        </p:xfrm>
        <a:graphic>
          <a:graphicData uri="http://schemas.openxmlformats.org/drawingml/2006/table">
            <a:tbl>
              <a:tblPr firstRow="1" firstCol="1" bandRow="1">
                <a:tableStyleId>{F5AB1C69-6EDB-4FF4-983F-18BD219EF322}</a:tableStyleId>
              </a:tblPr>
              <a:tblGrid>
                <a:gridCol w="2292009">
                  <a:extLst>
                    <a:ext uri="{9D8B030D-6E8A-4147-A177-3AD203B41FA5}">
                      <a16:colId xmlns:a16="http://schemas.microsoft.com/office/drawing/2014/main" val="4077744278"/>
                    </a:ext>
                  </a:extLst>
                </a:gridCol>
                <a:gridCol w="2173061">
                  <a:extLst>
                    <a:ext uri="{9D8B030D-6E8A-4147-A177-3AD203B41FA5}">
                      <a16:colId xmlns:a16="http://schemas.microsoft.com/office/drawing/2014/main" val="4108694210"/>
                    </a:ext>
                  </a:extLst>
                </a:gridCol>
              </a:tblGrid>
              <a:tr h="317331">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 (kernel lineare)</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19020693"/>
                  </a:ext>
                </a:extLst>
              </a:tr>
              <a:tr h="302012">
                <a:tc>
                  <a:txBody>
                    <a:bodyPr/>
                    <a:lstStyle/>
                    <a:p>
                      <a:pPr algn="ctr">
                        <a:lnSpc>
                          <a:spcPct val="107000"/>
                        </a:lnSpc>
                        <a:spcAft>
                          <a:spcPts val="800"/>
                        </a:spcAft>
                      </a:pPr>
                      <a:r>
                        <a:rPr lang="it-IT" sz="1100" kern="0">
                          <a:effectLst/>
                          <a:latin typeface="+mn-lt"/>
                        </a:rPr>
                        <a:t>Accuracy</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0.996378861604617</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302012">
                <a:tc>
                  <a:txBody>
                    <a:bodyPr/>
                    <a:lstStyle/>
                    <a:p>
                      <a:pPr algn="ctr">
                        <a:lnSpc>
                          <a:spcPct val="107000"/>
                        </a:lnSpc>
                        <a:spcAft>
                          <a:spcPts val="800"/>
                        </a:spcAft>
                      </a:pPr>
                      <a:r>
                        <a:rPr lang="it-IT" sz="1100" kern="0">
                          <a:effectLst/>
                          <a:latin typeface="+mn-lt"/>
                        </a:rPr>
                        <a:t>Precision</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0.9953095684803002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302012">
                <a:tc>
                  <a:txBody>
                    <a:bodyPr/>
                    <a:lstStyle/>
                    <a:p>
                      <a:pPr algn="ctr">
                        <a:lnSpc>
                          <a:spcPct val="107000"/>
                        </a:lnSpc>
                        <a:spcAft>
                          <a:spcPts val="800"/>
                        </a:spcAft>
                      </a:pPr>
                      <a:r>
                        <a:rPr lang="it-IT" sz="1100" kern="0">
                          <a:effectLst/>
                          <a:latin typeface="+mn-lt"/>
                        </a:rPr>
                        <a:t>Recall</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0.9971804511278195F1</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302012">
                <a:tc>
                  <a:txBody>
                    <a:bodyPr/>
                    <a:lstStyle/>
                    <a:p>
                      <a:pPr algn="ctr">
                        <a:lnSpc>
                          <a:spcPct val="107000"/>
                        </a:lnSpc>
                        <a:spcAft>
                          <a:spcPts val="800"/>
                        </a:spcAft>
                      </a:pPr>
                      <a:r>
                        <a:rPr lang="it-IT" sz="1100" kern="0">
                          <a:effectLst/>
                          <a:latin typeface="+mn-lt"/>
                        </a:rPr>
                        <a:t>F1</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0.996244131455399ROC</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r h="302012">
                <a:tc>
                  <a:txBody>
                    <a:bodyPr/>
                    <a:lstStyle/>
                    <a:p>
                      <a:pPr algn="ctr">
                        <a:lnSpc>
                          <a:spcPct val="107000"/>
                        </a:lnSpc>
                        <a:spcAft>
                          <a:spcPts val="800"/>
                        </a:spcAft>
                      </a:pPr>
                      <a:r>
                        <a:rPr lang="it-IT" sz="1100" kern="0">
                          <a:effectLst/>
                          <a:latin typeface="+mn-lt"/>
                        </a:rPr>
                        <a:t>ROC AUC</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0.9964072960725323</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27"/>
                  </a:ext>
                </a:extLst>
              </a:tr>
              <a:tr h="302012">
                <a:tc>
                  <a:txBody>
                    <a:bodyPr/>
                    <a:lstStyle/>
                    <a:p>
                      <a:pPr algn="ctr">
                        <a:lnSpc>
                          <a:spcPct val="107000"/>
                        </a:lnSpc>
                        <a:spcAft>
                          <a:spcPts val="800"/>
                        </a:spcAft>
                      </a:pPr>
                      <a:r>
                        <a:rPr lang="it-IT" sz="1100" kern="0" dirty="0">
                          <a:effectLst/>
                          <a:latin typeface="+mn-lt"/>
                        </a:rPr>
                        <a:t>Specificità</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200" kern="100" dirty="0">
                          <a:solidFill>
                            <a:schemeClr val="tx1">
                              <a:lumMod val="75000"/>
                              <a:lumOff val="25000"/>
                            </a:schemeClr>
                          </a:solidFill>
                          <a:effectLst/>
                          <a:latin typeface="+mn-lt"/>
                          <a:ea typeface="Calibri" panose="020F0502020204030204" pitchFamily="34" charset="0"/>
                          <a:cs typeface="Times New Roman" panose="02020603050405020304" pitchFamily="18" charset="0"/>
                        </a:rPr>
                        <a:t>0.9956341410172451</a:t>
                      </a:r>
                      <a:endParaRPr lang="it-IT" sz="1600" kern="10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308856"/>
                  </a:ext>
                </a:extLst>
              </a:tr>
            </a:tbl>
          </a:graphicData>
        </a:graphic>
      </p:graphicFrame>
    </p:spTree>
    <p:extLst>
      <p:ext uri="{BB962C8B-B14F-4D97-AF65-F5344CB8AC3E}">
        <p14:creationId xmlns:p14="http://schemas.microsoft.com/office/powerpoint/2010/main" val="381754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D2C4D-3DE5-1FD7-8AFB-3F2605DCD6D0}"/>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86FA3192-4B3B-1099-F5FC-DD18A1D6CB22}"/>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106176AE-80C4-530E-B1E1-2DAEF805B33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4B5F7E7C-D961-542A-1109-F6B0216B12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5B305C7B-A6E9-6DA7-74CF-69876621A9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5" name="CasellaDiTesto 4">
            <a:extLst>
              <a:ext uri="{FF2B5EF4-FFF2-40B4-BE49-F238E27FC236}">
                <a16:creationId xmlns:a16="http://schemas.microsoft.com/office/drawing/2014/main" id="{E076FA65-E0A8-C8BC-94D7-6EED20CFD163}"/>
              </a:ext>
            </a:extLst>
          </p:cNvPr>
          <p:cNvSpPr txBox="1"/>
          <p:nvPr/>
        </p:nvSpPr>
        <p:spPr>
          <a:xfrm>
            <a:off x="321906" y="921805"/>
            <a:ext cx="4921898" cy="3139321"/>
          </a:xfrm>
          <a:prstGeom prst="rect">
            <a:avLst/>
          </a:prstGeom>
          <a:noFill/>
        </p:spPr>
        <p:txBody>
          <a:bodyPr wrap="square">
            <a:spAutoFit/>
          </a:bodyPr>
          <a:lstStyle/>
          <a:p>
            <a:pPr algn="l"/>
            <a:r>
              <a:rPr lang="it-IT" dirty="0">
                <a:solidFill>
                  <a:schemeClr val="tx1">
                    <a:lumMod val="75000"/>
                    <a:lumOff val="25000"/>
                  </a:schemeClr>
                </a:solidFill>
              </a:rPr>
              <a:t>È stato scelto di ottimizzare </a:t>
            </a:r>
            <a:r>
              <a:rPr lang="it-IT" b="0" i="0" dirty="0">
                <a:solidFill>
                  <a:schemeClr val="tx1">
                    <a:lumMod val="75000"/>
                    <a:lumOff val="25000"/>
                  </a:schemeClr>
                </a:solidFill>
                <a:effectLst/>
              </a:rPr>
              <a:t>i parametri utilizzando la </a:t>
            </a:r>
            <a:r>
              <a:rPr lang="it-IT" b="1" i="0" dirty="0" err="1">
                <a:solidFill>
                  <a:schemeClr val="tx1">
                    <a:lumMod val="75000"/>
                    <a:lumOff val="25000"/>
                  </a:schemeClr>
                </a:solidFill>
                <a:effectLst/>
              </a:rPr>
              <a:t>Grid</a:t>
            </a:r>
            <a:r>
              <a:rPr lang="it-IT" b="1" i="0" dirty="0">
                <a:solidFill>
                  <a:schemeClr val="tx1">
                    <a:lumMod val="75000"/>
                    <a:lumOff val="25000"/>
                  </a:schemeClr>
                </a:solidFill>
                <a:effectLst/>
              </a:rPr>
              <a:t> </a:t>
            </a:r>
            <a:r>
              <a:rPr lang="it-IT" b="1" i="0" dirty="0" err="1">
                <a:solidFill>
                  <a:schemeClr val="tx1">
                    <a:lumMod val="75000"/>
                    <a:lumOff val="25000"/>
                  </a:schemeClr>
                </a:solidFill>
                <a:effectLst/>
              </a:rPr>
              <a:t>Search</a:t>
            </a:r>
            <a:r>
              <a:rPr lang="it-IT" b="0" i="0" dirty="0">
                <a:solidFill>
                  <a:schemeClr val="tx1">
                    <a:lumMod val="75000"/>
                    <a:lumOff val="25000"/>
                  </a:schemeClr>
                </a:solidFill>
                <a:effectLst/>
              </a:rPr>
              <a:t> con una tecnica </a:t>
            </a:r>
            <a:r>
              <a:rPr lang="it-IT" b="1" i="0" dirty="0">
                <a:solidFill>
                  <a:schemeClr val="tx1">
                    <a:lumMod val="75000"/>
                    <a:lumOff val="25000"/>
                  </a:schemeClr>
                </a:solidFill>
                <a:effectLst/>
              </a:rPr>
              <a:t>k-</a:t>
            </a:r>
            <a:r>
              <a:rPr lang="it-IT" b="1" i="0" dirty="0" err="1">
                <a:solidFill>
                  <a:schemeClr val="tx1">
                    <a:lumMod val="75000"/>
                    <a:lumOff val="25000"/>
                  </a:schemeClr>
                </a:solidFill>
                <a:effectLst/>
              </a:rPr>
              <a:t>fold</a:t>
            </a:r>
            <a:r>
              <a:rPr lang="it-IT" b="0" i="0" dirty="0">
                <a:solidFill>
                  <a:schemeClr val="tx1">
                    <a:lumMod val="75000"/>
                    <a:lumOff val="25000"/>
                  </a:schemeClr>
                </a:solidFill>
                <a:effectLst/>
              </a:rPr>
              <a:t>, suddividendo il set di allenamento in tre sottoinsiemi separati per trovare la migliore combinazione di iper-parametri.</a:t>
            </a:r>
          </a:p>
          <a:p>
            <a:pPr algn="l"/>
            <a:r>
              <a:rPr lang="it-IT" b="0" i="0" dirty="0">
                <a:solidFill>
                  <a:schemeClr val="tx1">
                    <a:lumMod val="75000"/>
                    <a:lumOff val="25000"/>
                  </a:schemeClr>
                </a:solidFill>
                <a:effectLst/>
              </a:rPr>
              <a:t>Questo approccio ha permesso di massimizzare l'efficacia del classificatore nel distinguere tra notizie vere e false. La ricerca si è focalizzata solo sul kernel </a:t>
            </a:r>
            <a:r>
              <a:rPr lang="it-IT" b="1" i="0" dirty="0" err="1">
                <a:solidFill>
                  <a:schemeClr val="tx1">
                    <a:lumMod val="75000"/>
                    <a:lumOff val="25000"/>
                  </a:schemeClr>
                </a:solidFill>
                <a:effectLst/>
              </a:rPr>
              <a:t>rbf</a:t>
            </a:r>
            <a:r>
              <a:rPr lang="it-IT" b="0" i="0" dirty="0">
                <a:solidFill>
                  <a:schemeClr val="tx1">
                    <a:lumMod val="75000"/>
                    <a:lumOff val="25000"/>
                  </a:schemeClr>
                </a:solidFill>
                <a:effectLst/>
              </a:rPr>
              <a:t>, tuttavia, i risultati indicano che un kernel lineare riesce a separare le notizie con maggiore precisione e velocità.</a:t>
            </a:r>
          </a:p>
        </p:txBody>
      </p:sp>
      <p:pic>
        <p:nvPicPr>
          <p:cNvPr id="2" name="Immagine 1">
            <a:extLst>
              <a:ext uri="{FF2B5EF4-FFF2-40B4-BE49-F238E27FC236}">
                <a16:creationId xmlns:a16="http://schemas.microsoft.com/office/drawing/2014/main" id="{3E8DE04C-7AF7-20C3-E3CF-A909A924916F}"/>
              </a:ext>
            </a:extLst>
          </p:cNvPr>
          <p:cNvPicPr>
            <a:picLocks noChangeAspect="1"/>
          </p:cNvPicPr>
          <p:nvPr/>
        </p:nvPicPr>
        <p:blipFill>
          <a:blip r:embed="rId5"/>
          <a:stretch>
            <a:fillRect/>
          </a:stretch>
        </p:blipFill>
        <p:spPr>
          <a:xfrm>
            <a:off x="6948198" y="1525538"/>
            <a:ext cx="4185391" cy="4371408"/>
          </a:xfrm>
          <a:prstGeom prst="rect">
            <a:avLst/>
          </a:prstGeom>
        </p:spPr>
      </p:pic>
      <p:sp>
        <p:nvSpPr>
          <p:cNvPr id="9" name="Casella di testo 1">
            <a:extLst>
              <a:ext uri="{FF2B5EF4-FFF2-40B4-BE49-F238E27FC236}">
                <a16:creationId xmlns:a16="http://schemas.microsoft.com/office/drawing/2014/main" id="{2AC72C4A-3010-2341-7A2B-F70BF6C3B57C}"/>
              </a:ext>
            </a:extLst>
          </p:cNvPr>
          <p:cNvSpPr txBox="1"/>
          <p:nvPr/>
        </p:nvSpPr>
        <p:spPr>
          <a:xfrm>
            <a:off x="7767347" y="5896946"/>
            <a:ext cx="3153746"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Confusion</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a:t>
            </a:r>
            <a:r>
              <a:rPr lang="it-IT" sz="900" i="1" kern="100" dirty="0" err="1">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matrix</a:t>
            </a:r>
            <a:r>
              <a:rPr lang="it-IT" sz="900" i="1" kern="100" dirty="0">
                <a:solidFill>
                  <a:srgbClr val="454551"/>
                </a:solidFill>
                <a:effectLst/>
                <a:latin typeface="Roboto Light" panose="02000000000000000000" pitchFamily="2" charset="0"/>
                <a:ea typeface="Calibri" panose="020F0502020204030204" pitchFamily="34" charset="0"/>
                <a:cs typeface="Times New Roman" panose="02020603050405020304" pitchFamily="18" charset="0"/>
              </a:rPr>
              <a:t> con cv post tuning (kernel RBF)</a:t>
            </a:r>
          </a:p>
        </p:txBody>
      </p:sp>
      <p:graphicFrame>
        <p:nvGraphicFramePr>
          <p:cNvPr id="12" name="Tabella 11">
            <a:extLst>
              <a:ext uri="{FF2B5EF4-FFF2-40B4-BE49-F238E27FC236}">
                <a16:creationId xmlns:a16="http://schemas.microsoft.com/office/drawing/2014/main" id="{0C6C1B1C-E4C3-6CC0-ADB5-E31BA6A9FF0F}"/>
              </a:ext>
            </a:extLst>
          </p:cNvPr>
          <p:cNvGraphicFramePr>
            <a:graphicFrameLocks noGrp="1"/>
          </p:cNvGraphicFramePr>
          <p:nvPr>
            <p:extLst>
              <p:ext uri="{D42A27DB-BD31-4B8C-83A1-F6EECF244321}">
                <p14:modId xmlns:p14="http://schemas.microsoft.com/office/powerpoint/2010/main" val="4067516437"/>
              </p:ext>
            </p:extLst>
          </p:nvPr>
        </p:nvGraphicFramePr>
        <p:xfrm>
          <a:off x="550320" y="4292082"/>
          <a:ext cx="4465070" cy="2112227"/>
        </p:xfrm>
        <a:graphic>
          <a:graphicData uri="http://schemas.openxmlformats.org/drawingml/2006/table">
            <a:tbl>
              <a:tblPr firstRow="1" firstCol="1" bandRow="1">
                <a:tableStyleId>{F5AB1C69-6EDB-4FF4-983F-18BD219EF322}</a:tableStyleId>
              </a:tblPr>
              <a:tblGrid>
                <a:gridCol w="2292009">
                  <a:extLst>
                    <a:ext uri="{9D8B030D-6E8A-4147-A177-3AD203B41FA5}">
                      <a16:colId xmlns:a16="http://schemas.microsoft.com/office/drawing/2014/main" val="4077744278"/>
                    </a:ext>
                  </a:extLst>
                </a:gridCol>
                <a:gridCol w="2173061">
                  <a:extLst>
                    <a:ext uri="{9D8B030D-6E8A-4147-A177-3AD203B41FA5}">
                      <a16:colId xmlns:a16="http://schemas.microsoft.com/office/drawing/2014/main" val="4108694210"/>
                    </a:ext>
                  </a:extLst>
                </a:gridCol>
              </a:tblGrid>
              <a:tr h="300155">
                <a:tc gridSpan="2">
                  <a:txBody>
                    <a:bodyPr/>
                    <a:lstStyle/>
                    <a:p>
                      <a:pPr algn="ctr">
                        <a:lnSpc>
                          <a:spcPct val="107000"/>
                        </a:lnSpc>
                        <a:spcAft>
                          <a:spcPts val="800"/>
                        </a:spcAft>
                      </a:pPr>
                      <a:r>
                        <a:rPr lang="it-IT" sz="1600" kern="0" dirty="0">
                          <a:effectLst/>
                        </a:rPr>
                        <a:t>Performance </a:t>
                      </a:r>
                      <a:r>
                        <a:rPr lang="it-IT" sz="1600" kern="0" dirty="0" err="1">
                          <a:effectLst/>
                        </a:rPr>
                        <a:t>evaluation</a:t>
                      </a:r>
                      <a:r>
                        <a:rPr lang="it-IT" sz="1600" kern="0" dirty="0">
                          <a:effectLst/>
                        </a:rPr>
                        <a:t> with cv</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19020693"/>
                  </a:ext>
                </a:extLst>
              </a:tr>
              <a:tr h="302012">
                <a:tc>
                  <a:txBody>
                    <a:bodyPr/>
                    <a:lstStyle/>
                    <a:p>
                      <a:pPr algn="ctr">
                        <a:lnSpc>
                          <a:spcPct val="107000"/>
                        </a:lnSpc>
                        <a:spcAft>
                          <a:spcPts val="800"/>
                        </a:spcAft>
                      </a:pPr>
                      <a:r>
                        <a:rPr lang="it-IT" sz="1100" kern="0">
                          <a:effectLst/>
                          <a:latin typeface="+mn-lt"/>
                        </a:rPr>
                        <a:t>Accuracy</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0.9947946135566369</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302012">
                <a:tc>
                  <a:txBody>
                    <a:bodyPr/>
                    <a:lstStyle/>
                    <a:p>
                      <a:pPr algn="ctr">
                        <a:lnSpc>
                          <a:spcPct val="107000"/>
                        </a:lnSpc>
                        <a:spcAft>
                          <a:spcPts val="800"/>
                        </a:spcAft>
                      </a:pPr>
                      <a:r>
                        <a:rPr lang="it-IT" sz="1100" kern="0">
                          <a:effectLst/>
                          <a:latin typeface="+mn-lt"/>
                        </a:rPr>
                        <a:t>Precision</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0.9959943449575872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302012">
                <a:tc>
                  <a:txBody>
                    <a:bodyPr/>
                    <a:lstStyle/>
                    <a:p>
                      <a:pPr algn="ctr">
                        <a:lnSpc>
                          <a:spcPct val="107000"/>
                        </a:lnSpc>
                        <a:spcAft>
                          <a:spcPts val="800"/>
                        </a:spcAft>
                      </a:pPr>
                      <a:r>
                        <a:rPr lang="it-IT" sz="1100" kern="0">
                          <a:effectLst/>
                          <a:latin typeface="+mn-lt"/>
                        </a:rPr>
                        <a:t>Recall</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0.9931860902255639F1</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302012">
                <a:tc>
                  <a:txBody>
                    <a:bodyPr/>
                    <a:lstStyle/>
                    <a:p>
                      <a:pPr algn="ctr">
                        <a:lnSpc>
                          <a:spcPct val="107000"/>
                        </a:lnSpc>
                        <a:spcAft>
                          <a:spcPts val="800"/>
                        </a:spcAft>
                      </a:pPr>
                      <a:r>
                        <a:rPr lang="it-IT" sz="1100" kern="0">
                          <a:effectLst/>
                          <a:latin typeface="+mn-lt"/>
                        </a:rPr>
                        <a:t>F1</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0.9945882352941177</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r h="302012">
                <a:tc>
                  <a:txBody>
                    <a:bodyPr/>
                    <a:lstStyle/>
                    <a:p>
                      <a:pPr algn="ctr">
                        <a:lnSpc>
                          <a:spcPct val="107000"/>
                        </a:lnSpc>
                        <a:spcAft>
                          <a:spcPts val="800"/>
                        </a:spcAft>
                      </a:pPr>
                      <a:r>
                        <a:rPr lang="it-IT" sz="1100" kern="0">
                          <a:effectLst/>
                          <a:latin typeface="+mn-lt"/>
                        </a:rPr>
                        <a:t>ROC AUC</a:t>
                      </a:r>
                      <a:endParaRPr lang="it-IT" sz="16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100" dirty="0"/>
                        <a:t>0.9947375550451112</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9227"/>
                  </a:ext>
                </a:extLst>
              </a:tr>
              <a:tr h="302012">
                <a:tc>
                  <a:txBody>
                    <a:bodyPr/>
                    <a:lstStyle/>
                    <a:p>
                      <a:pPr algn="ctr">
                        <a:lnSpc>
                          <a:spcPct val="107000"/>
                        </a:lnSpc>
                        <a:spcAft>
                          <a:spcPts val="800"/>
                        </a:spcAft>
                      </a:pPr>
                      <a:r>
                        <a:rPr lang="it-IT" sz="1100" kern="0" dirty="0">
                          <a:effectLst/>
                          <a:latin typeface="+mn-lt"/>
                        </a:rPr>
                        <a:t>Specificità</a:t>
                      </a:r>
                      <a:endParaRPr lang="it-IT" sz="16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it-IT" sz="1200" dirty="0"/>
                        <a:t>0.9956341410172451</a:t>
                      </a:r>
                    </a:p>
                  </a:txBody>
                  <a:tcPr marL="68580" marR="68580" marT="0" marB="0" anchor="ctr"/>
                </a:tc>
                <a:extLst>
                  <a:ext uri="{0D108BD9-81ED-4DB2-BD59-A6C34878D82A}">
                    <a16:rowId xmlns:a16="http://schemas.microsoft.com/office/drawing/2014/main" val="2167308856"/>
                  </a:ext>
                </a:extLst>
              </a:tr>
            </a:tbl>
          </a:graphicData>
        </a:graphic>
      </p:graphicFrame>
    </p:spTree>
    <p:extLst>
      <p:ext uri="{BB962C8B-B14F-4D97-AF65-F5344CB8AC3E}">
        <p14:creationId xmlns:p14="http://schemas.microsoft.com/office/powerpoint/2010/main" val="399323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50646-65D3-F6AB-3766-0A8C3A1682A0}"/>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A0DFB1D8-054E-D67B-417E-B4366CC533AC}"/>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22857AE8-A43F-DE31-E364-60D533F13B79}"/>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2EF34F99-618F-8E9E-B6F2-7864369E5C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Performance Evaluation</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D6F85535-1951-2027-D18D-3F01E44F9196}"/>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5ECD5E29-8FEF-D0C4-BC50-0572F510080F}"/>
              </a:ext>
              <a:ext uri="{C183D7F6-B498-43B3-948B-1728B52AA6E4}">
                <adec:decorative xmlns:adec="http://schemas.microsoft.com/office/drawing/2017/decorative" val="1"/>
              </a:ext>
            </a:extLst>
          </p:cNvPr>
          <p:cNvCxnSpPr/>
          <p:nvPr/>
        </p:nvCxnSpPr>
        <p:spPr>
          <a:xfrm>
            <a:off x="4152902" y="5327843"/>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042F4568-673B-55C3-17B8-FD0EAF2EB567}"/>
              </a:ext>
              <a:ext uri="{C183D7F6-B498-43B3-948B-1728B52AA6E4}">
                <adec:decorative xmlns:adec="http://schemas.microsoft.com/office/drawing/2017/decorative" val="1"/>
              </a:ext>
            </a:extLst>
          </p:cNvPr>
          <p:cNvCxnSpPr/>
          <p:nvPr/>
        </p:nvCxnSpPr>
        <p:spPr>
          <a:xfrm>
            <a:off x="8039100" y="5327843"/>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DED29EC4-E2EF-B612-3091-262A34BD5EA8}"/>
              </a:ext>
            </a:extLst>
          </p:cNvPr>
          <p:cNvSpPr/>
          <p:nvPr/>
        </p:nvSpPr>
        <p:spPr>
          <a:xfrm>
            <a:off x="838205" y="5961327"/>
            <a:ext cx="2743195" cy="492443"/>
          </a:xfrm>
          <a:prstGeom prst="rect">
            <a:avLst/>
          </a:prstGeom>
        </p:spPr>
        <p:txBody>
          <a:bodyPr wrap="square" lIns="0" tIns="0" rIns="0" bIns="0" rtlCol="0" anchor="t">
            <a:spAutoFit/>
          </a:bodyPr>
          <a:lstStyle/>
          <a:p>
            <a:pPr rtl="0"/>
            <a:r>
              <a:rPr lang="it-IT" sz="3200" dirty="0">
                <a:solidFill>
                  <a:schemeClr val="accent3">
                    <a:lumMod val="75000"/>
                  </a:schemeClr>
                </a:solidFill>
                <a:cs typeface="Segoe UI" panose="020B0502040204020203" pitchFamily="34" charset="0"/>
              </a:rPr>
              <a:t>0.9899</a:t>
            </a:r>
          </a:p>
        </p:txBody>
      </p:sp>
      <p:sp>
        <p:nvSpPr>
          <p:cNvPr id="45" name="Rettangolo 44">
            <a:extLst>
              <a:ext uri="{FF2B5EF4-FFF2-40B4-BE49-F238E27FC236}">
                <a16:creationId xmlns:a16="http://schemas.microsoft.com/office/drawing/2014/main" id="{510509AC-CD6D-8612-41C0-D8CEE5755C8B}"/>
              </a:ext>
            </a:extLst>
          </p:cNvPr>
          <p:cNvSpPr/>
          <p:nvPr/>
        </p:nvSpPr>
        <p:spPr>
          <a:xfrm>
            <a:off x="838205" y="5709635"/>
            <a:ext cx="2743195" cy="221920"/>
          </a:xfrm>
          <a:prstGeom prst="rect">
            <a:avLst/>
          </a:prstGeom>
        </p:spPr>
        <p:txBody>
          <a:bodyPr wrap="square" lIns="0" tIns="0" rIns="0" bIns="0" rtlCol="0" anchor="t">
            <a:spAutoFit/>
          </a:bodyPr>
          <a:lstStyle/>
          <a:p>
            <a:pPr rtl="0">
              <a:lnSpc>
                <a:spcPts val="1900"/>
              </a:lnSpc>
            </a:pPr>
            <a:r>
              <a:rPr lang="it-IT" sz="1400" b="1" dirty="0">
                <a:solidFill>
                  <a:schemeClr val="accent3">
                    <a:lumMod val="75000"/>
                  </a:schemeClr>
                </a:solidFill>
                <a:latin typeface="+mj-lt"/>
                <a:cs typeface="Segoe UI" panose="020B0502040204020203" pitchFamily="34" charset="0"/>
              </a:rPr>
              <a:t>AUC DECISION TREE</a:t>
            </a:r>
          </a:p>
        </p:txBody>
      </p:sp>
      <p:sp>
        <p:nvSpPr>
          <p:cNvPr id="47" name="Rettangolo 46">
            <a:extLst>
              <a:ext uri="{FF2B5EF4-FFF2-40B4-BE49-F238E27FC236}">
                <a16:creationId xmlns:a16="http://schemas.microsoft.com/office/drawing/2014/main" id="{BCC07909-3B92-A414-4958-4A34B97C53C3}"/>
              </a:ext>
            </a:extLst>
          </p:cNvPr>
          <p:cNvSpPr/>
          <p:nvPr/>
        </p:nvSpPr>
        <p:spPr>
          <a:xfrm>
            <a:off x="4724403" y="5961327"/>
            <a:ext cx="2743195" cy="492443"/>
          </a:xfrm>
          <a:prstGeom prst="rect">
            <a:avLst/>
          </a:prstGeom>
        </p:spPr>
        <p:txBody>
          <a:bodyPr wrap="square" lIns="0" tIns="0" rIns="0" bIns="0" rtlCol="0" anchor="t">
            <a:spAutoFit/>
          </a:bodyPr>
          <a:lstStyle/>
          <a:p>
            <a:pPr rtl="0"/>
            <a:r>
              <a:rPr lang="it-IT" sz="3200" dirty="0">
                <a:solidFill>
                  <a:schemeClr val="accent4">
                    <a:lumMod val="75000"/>
                  </a:schemeClr>
                </a:solidFill>
                <a:cs typeface="Segoe UI" panose="020B0502040204020203" pitchFamily="34" charset="0"/>
              </a:rPr>
              <a:t>0.9497</a:t>
            </a:r>
          </a:p>
        </p:txBody>
      </p:sp>
      <p:sp>
        <p:nvSpPr>
          <p:cNvPr id="48" name="Rettangolo 47">
            <a:extLst>
              <a:ext uri="{FF2B5EF4-FFF2-40B4-BE49-F238E27FC236}">
                <a16:creationId xmlns:a16="http://schemas.microsoft.com/office/drawing/2014/main" id="{7C38C12F-9F05-EF5F-FBC1-1425C126836C}"/>
              </a:ext>
            </a:extLst>
          </p:cNvPr>
          <p:cNvSpPr/>
          <p:nvPr/>
        </p:nvSpPr>
        <p:spPr>
          <a:xfrm>
            <a:off x="4724403" y="5718960"/>
            <a:ext cx="2743195" cy="221920"/>
          </a:xfrm>
          <a:prstGeom prst="rect">
            <a:avLst/>
          </a:prstGeom>
        </p:spPr>
        <p:txBody>
          <a:bodyPr wrap="square" lIns="0" tIns="0" rIns="0" bIns="0" rtlCol="0" anchor="t">
            <a:spAutoFit/>
          </a:bodyPr>
          <a:lstStyle/>
          <a:p>
            <a:pPr rtl="0">
              <a:lnSpc>
                <a:spcPts val="1900"/>
              </a:lnSpc>
            </a:pPr>
            <a:r>
              <a:rPr lang="it-IT" sz="1400" b="1" dirty="0">
                <a:solidFill>
                  <a:schemeClr val="accent4">
                    <a:lumMod val="75000"/>
                  </a:schemeClr>
                </a:solidFill>
                <a:latin typeface="+mj-lt"/>
                <a:cs typeface="Segoe UI" panose="020B0502040204020203" pitchFamily="34" charset="0"/>
              </a:rPr>
              <a:t>AUC NAIVE BAYES</a:t>
            </a:r>
          </a:p>
        </p:txBody>
      </p:sp>
      <p:sp>
        <p:nvSpPr>
          <p:cNvPr id="50" name="Rettangolo 49">
            <a:extLst>
              <a:ext uri="{FF2B5EF4-FFF2-40B4-BE49-F238E27FC236}">
                <a16:creationId xmlns:a16="http://schemas.microsoft.com/office/drawing/2014/main" id="{D5FBC5BF-6152-B459-B187-DDDF119AB1BB}"/>
              </a:ext>
            </a:extLst>
          </p:cNvPr>
          <p:cNvSpPr/>
          <p:nvPr/>
        </p:nvSpPr>
        <p:spPr>
          <a:xfrm>
            <a:off x="8610600" y="5961327"/>
            <a:ext cx="2743195" cy="492443"/>
          </a:xfrm>
          <a:prstGeom prst="rect">
            <a:avLst/>
          </a:prstGeom>
        </p:spPr>
        <p:txBody>
          <a:bodyPr wrap="square" lIns="0" tIns="0" rIns="0" bIns="0" rtlCol="0" anchor="t">
            <a:spAutoFit/>
          </a:bodyPr>
          <a:lstStyle/>
          <a:p>
            <a:pPr rtl="0"/>
            <a:r>
              <a:rPr lang="it-IT" sz="3200" dirty="0">
                <a:solidFill>
                  <a:schemeClr val="tx1">
                    <a:lumMod val="75000"/>
                    <a:lumOff val="25000"/>
                  </a:schemeClr>
                </a:solidFill>
                <a:cs typeface="Segoe UI" panose="020B0502040204020203" pitchFamily="34" charset="0"/>
              </a:rPr>
              <a:t>0.9503</a:t>
            </a:r>
          </a:p>
        </p:txBody>
      </p:sp>
      <p:sp>
        <p:nvSpPr>
          <p:cNvPr id="51" name="Rettangolo 50">
            <a:extLst>
              <a:ext uri="{FF2B5EF4-FFF2-40B4-BE49-F238E27FC236}">
                <a16:creationId xmlns:a16="http://schemas.microsoft.com/office/drawing/2014/main" id="{2E8FDA08-087B-C43A-2A7C-FF3217593347}"/>
              </a:ext>
            </a:extLst>
          </p:cNvPr>
          <p:cNvSpPr/>
          <p:nvPr/>
        </p:nvSpPr>
        <p:spPr>
          <a:xfrm>
            <a:off x="8610600" y="5718960"/>
            <a:ext cx="2743195" cy="221920"/>
          </a:xfrm>
          <a:prstGeom prst="rect">
            <a:avLst/>
          </a:prstGeom>
        </p:spPr>
        <p:txBody>
          <a:bodyPr wrap="square" lIns="0" tIns="0" rIns="0" bIns="0" rtlCol="0" anchor="t">
            <a:spAutoFit/>
          </a:bodyPr>
          <a:lstStyle/>
          <a:p>
            <a:pPr rtl="0">
              <a:lnSpc>
                <a:spcPts val="1900"/>
              </a:lnSpc>
            </a:pPr>
            <a:r>
              <a:rPr lang="it-IT" sz="1400" b="1" dirty="0">
                <a:solidFill>
                  <a:schemeClr val="tx1">
                    <a:lumMod val="75000"/>
                    <a:lumOff val="25000"/>
                  </a:schemeClr>
                </a:solidFill>
                <a:latin typeface="+mj-lt"/>
                <a:cs typeface="Segoe UI" panose="020B0502040204020203" pitchFamily="34" charset="0"/>
              </a:rPr>
              <a:t>AUC SVM</a:t>
            </a:r>
          </a:p>
        </p:txBody>
      </p:sp>
      <p:pic>
        <p:nvPicPr>
          <p:cNvPr id="13" name="Immagine 12" descr="Immagine che contiene testo, schermo, schermata, linea&#10;&#10;Descrizione generata automaticamente">
            <a:extLst>
              <a:ext uri="{FF2B5EF4-FFF2-40B4-BE49-F238E27FC236}">
                <a16:creationId xmlns:a16="http://schemas.microsoft.com/office/drawing/2014/main" id="{16E18A29-D572-125D-970B-A57F6064D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75" y="685139"/>
            <a:ext cx="8709449" cy="4838583"/>
          </a:xfrm>
          <a:prstGeom prst="rect">
            <a:avLst/>
          </a:prstGeom>
        </p:spPr>
      </p:pic>
    </p:spTree>
    <p:extLst>
      <p:ext uri="{BB962C8B-B14F-4D97-AF65-F5344CB8AC3E}">
        <p14:creationId xmlns:p14="http://schemas.microsoft.com/office/powerpoint/2010/main" val="353794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173C0-A5B2-AC0F-9403-327351E7FCA4}"/>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0F965BE4-8176-45C5-CA6D-D016FC108712}"/>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771D7B59-224F-AA3E-84A2-21926A278F2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F7FD231-2E6E-8769-239A-B67D4956C9F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E0B47946-7E86-E36B-944C-C80018FFF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pic>
        <p:nvPicPr>
          <p:cNvPr id="3" name="Immagine 2">
            <a:extLst>
              <a:ext uri="{FF2B5EF4-FFF2-40B4-BE49-F238E27FC236}">
                <a16:creationId xmlns:a16="http://schemas.microsoft.com/office/drawing/2014/main" id="{64F0A99D-8006-2760-4101-AC2DCC37218C}"/>
              </a:ext>
            </a:extLst>
          </p:cNvPr>
          <p:cNvPicPr>
            <a:picLocks noChangeAspect="1"/>
          </p:cNvPicPr>
          <p:nvPr/>
        </p:nvPicPr>
        <p:blipFill>
          <a:blip r:embed="rId5"/>
          <a:stretch>
            <a:fillRect/>
          </a:stretch>
        </p:blipFill>
        <p:spPr>
          <a:xfrm>
            <a:off x="6338595" y="1488053"/>
            <a:ext cx="5453452" cy="3346575"/>
          </a:xfrm>
          <a:prstGeom prst="rect">
            <a:avLst/>
          </a:prstGeom>
        </p:spPr>
      </p:pic>
      <p:pic>
        <p:nvPicPr>
          <p:cNvPr id="6" name="Immagine 5">
            <a:extLst>
              <a:ext uri="{FF2B5EF4-FFF2-40B4-BE49-F238E27FC236}">
                <a16:creationId xmlns:a16="http://schemas.microsoft.com/office/drawing/2014/main" id="{0EB16580-9F19-C1CD-0197-A394DBC221BE}"/>
              </a:ext>
            </a:extLst>
          </p:cNvPr>
          <p:cNvPicPr>
            <a:picLocks noChangeAspect="1"/>
          </p:cNvPicPr>
          <p:nvPr/>
        </p:nvPicPr>
        <p:blipFill>
          <a:blip r:embed="rId6"/>
          <a:stretch>
            <a:fillRect/>
          </a:stretch>
        </p:blipFill>
        <p:spPr>
          <a:xfrm>
            <a:off x="399953" y="1488053"/>
            <a:ext cx="5453452" cy="3365419"/>
          </a:xfrm>
          <a:prstGeom prst="rect">
            <a:avLst/>
          </a:prstGeom>
        </p:spPr>
      </p:pic>
      <p:sp>
        <p:nvSpPr>
          <p:cNvPr id="11" name="CasellaDiTesto 10">
            <a:extLst>
              <a:ext uri="{FF2B5EF4-FFF2-40B4-BE49-F238E27FC236}">
                <a16:creationId xmlns:a16="http://schemas.microsoft.com/office/drawing/2014/main" id="{27C79FF1-D7CF-26DB-8F7C-EA0F3B35C0B6}"/>
              </a:ext>
            </a:extLst>
          </p:cNvPr>
          <p:cNvSpPr txBox="1"/>
          <p:nvPr/>
        </p:nvSpPr>
        <p:spPr>
          <a:xfrm>
            <a:off x="399953" y="5234372"/>
            <a:ext cx="5453452" cy="830997"/>
          </a:xfrm>
          <a:prstGeom prst="rect">
            <a:avLst/>
          </a:prstGeom>
          <a:noFill/>
        </p:spPr>
        <p:txBody>
          <a:bodyPr wrap="square">
            <a:spAutoFit/>
          </a:bodyPr>
          <a:lstStyle/>
          <a:p>
            <a:pPr algn="ctr"/>
            <a:r>
              <a:rPr lang="it-IT" sz="1600" dirty="0">
                <a:solidFill>
                  <a:schemeClr val="tx1">
                    <a:lumMod val="75000"/>
                    <a:lumOff val="25000"/>
                  </a:schemeClr>
                </a:solidFill>
              </a:rPr>
              <a:t>Ogni barra rappresenta una feature specifica, mentre la lunghezza della barra riflette il peso della feature nella classificazione del testo.</a:t>
            </a:r>
          </a:p>
        </p:txBody>
      </p:sp>
      <p:sp>
        <p:nvSpPr>
          <p:cNvPr id="15" name="CasellaDiTesto 14">
            <a:extLst>
              <a:ext uri="{FF2B5EF4-FFF2-40B4-BE49-F238E27FC236}">
                <a16:creationId xmlns:a16="http://schemas.microsoft.com/office/drawing/2014/main" id="{D2D17A48-1A51-18A3-BDAE-433C60175579}"/>
              </a:ext>
            </a:extLst>
          </p:cNvPr>
          <p:cNvSpPr txBox="1"/>
          <p:nvPr/>
        </p:nvSpPr>
        <p:spPr>
          <a:xfrm>
            <a:off x="6744766" y="5234371"/>
            <a:ext cx="5047281" cy="830997"/>
          </a:xfrm>
          <a:prstGeom prst="rect">
            <a:avLst/>
          </a:prstGeom>
          <a:noFill/>
        </p:spPr>
        <p:txBody>
          <a:bodyPr wrap="square">
            <a:spAutoFit/>
          </a:bodyPr>
          <a:lstStyle/>
          <a:p>
            <a:pPr algn="ctr"/>
            <a:r>
              <a:rPr lang="it-IT" sz="1600" dirty="0">
                <a:solidFill>
                  <a:schemeClr val="tx1">
                    <a:lumMod val="75000"/>
                    <a:lumOff val="25000"/>
                  </a:schemeClr>
                </a:solidFill>
              </a:rPr>
              <a:t>Ogni barra rappresenta una feature specifica, mentre la lunghezza della barra riflette l'importanza relativa della feature nella presa di decisioni del modello</a:t>
            </a:r>
          </a:p>
        </p:txBody>
      </p:sp>
    </p:spTree>
    <p:extLst>
      <p:ext uri="{BB962C8B-B14F-4D97-AF65-F5344CB8AC3E}">
        <p14:creationId xmlns:p14="http://schemas.microsoft.com/office/powerpoint/2010/main" val="206676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Tito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it-IT" dirty="0"/>
              <a:t>Analisi progetto diapositiva 2</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Pipeline del Progetto</a:t>
            </a:r>
            <a:br>
              <a:rPr lang="it-IT" sz="2800" dirty="0">
                <a:solidFill>
                  <a:schemeClr val="tx1">
                    <a:lumMod val="75000"/>
                    <a:lumOff val="25000"/>
                  </a:schemeClr>
                </a:solidFill>
              </a:rPr>
            </a:b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500" b="1" dirty="0">
                <a:latin typeface="+mj-lt"/>
              </a:rPr>
              <a:t>FAKE NEWS DETECTION</a:t>
            </a:r>
          </a:p>
        </p:txBody>
      </p:sp>
      <p:sp>
        <p:nvSpPr>
          <p:cNvPr id="16" name="Rettangolo: Angoli arrotondati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96875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600" b="1" dirty="0"/>
              <a:t>          6. PERFORMANCE EVALUATION</a:t>
            </a:r>
          </a:p>
        </p:txBody>
      </p:sp>
      <p:sp>
        <p:nvSpPr>
          <p:cNvPr id="15" name="Oval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9" name="Rettangolo: Angoli arrotondati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600" b="1" dirty="0"/>
              <a:t>5. FINE TUNING</a:t>
            </a:r>
          </a:p>
        </p:txBody>
      </p:sp>
      <p:sp>
        <p:nvSpPr>
          <p:cNvPr id="20" name="Oval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1" name="Rettangolo: Angoli arrotondati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600" b="1" dirty="0"/>
              <a:t>       4. ADDESTRAMENTO</a:t>
            </a:r>
          </a:p>
        </p:txBody>
      </p:sp>
      <p:sp>
        <p:nvSpPr>
          <p:cNvPr id="22" name="Oval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5" name="Rettangolo: Angoli arrotondati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b="1" dirty="0"/>
              <a:t>     1. ANALISI DEL DATASET </a:t>
            </a:r>
          </a:p>
        </p:txBody>
      </p:sp>
      <p:sp>
        <p:nvSpPr>
          <p:cNvPr id="26" name="Oval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7" name="Rettangolo: Angoli arrotondati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b="1" dirty="0"/>
              <a:t>        2. PREPROCESSING</a:t>
            </a:r>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9" name="Rettangolo: Angoli arrotondati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it-IT" sz="1600" b="1" dirty="0"/>
              <a:t>       3. VETTORIZZAZIONE</a:t>
            </a:r>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31" name="Gruppo 30" descr="Icone di grafico a barre e grafico a linee.">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igura a mano libera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33" name="Figura a mano libera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42" name="Figura a mano libera 4346" descr="Icona di grafico a scatola e baffi. ">
            <a:extLst>
              <a:ext uri="{FF2B5EF4-FFF2-40B4-BE49-F238E27FC236}">
                <a16:creationId xmlns:a16="http://schemas.microsoft.com/office/drawing/2014/main" id="{D131817A-5B27-4718-8BAC-45C9CEDA45D9}"/>
              </a:ext>
            </a:extLst>
          </p:cNvPr>
          <p:cNvSpPr>
            <a:spLocks noEditPoints="1"/>
          </p:cNvSpPr>
          <p:nvPr/>
        </p:nvSpPr>
        <p:spPr bwMode="auto">
          <a:xfrm>
            <a:off x="7772400" y="3558730"/>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pic>
        <p:nvPicPr>
          <p:cNvPr id="3" name="Elemento grafico 2" descr="Muro di mattoni dell'edificio contorno">
            <a:extLst>
              <a:ext uri="{FF2B5EF4-FFF2-40B4-BE49-F238E27FC236}">
                <a16:creationId xmlns:a16="http://schemas.microsoft.com/office/drawing/2014/main" id="{5F8AA736-3CCA-704F-8812-93A4F6452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6791" y="3474414"/>
            <a:ext cx="469665" cy="469665"/>
          </a:xfrm>
          <a:prstGeom prst="rect">
            <a:avLst/>
          </a:prstGeom>
        </p:spPr>
      </p:pic>
      <p:pic>
        <p:nvPicPr>
          <p:cNvPr id="6" name="Elemento grafico 5" descr="Idea con riempimento a tinta unita">
            <a:extLst>
              <a:ext uri="{FF2B5EF4-FFF2-40B4-BE49-F238E27FC236}">
                <a16:creationId xmlns:a16="http://schemas.microsoft.com/office/drawing/2014/main" id="{179751A7-6A91-4A18-684D-ABD4C88EB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8210" y="1710928"/>
            <a:ext cx="556427" cy="556427"/>
          </a:xfrm>
          <a:prstGeom prst="rect">
            <a:avLst/>
          </a:prstGeom>
        </p:spPr>
      </p:pic>
      <p:pic>
        <p:nvPicPr>
          <p:cNvPr id="9" name="Elemento grafico 8" descr="Causa ed effetto con riempimento a tinta unita">
            <a:extLst>
              <a:ext uri="{FF2B5EF4-FFF2-40B4-BE49-F238E27FC236}">
                <a16:creationId xmlns:a16="http://schemas.microsoft.com/office/drawing/2014/main" id="{2036AEFC-7DBF-7F63-46C8-85297ABD77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43351" y="5300734"/>
            <a:ext cx="461597" cy="461597"/>
          </a:xfrm>
          <a:prstGeom prst="rect">
            <a:avLst/>
          </a:prstGeom>
        </p:spPr>
      </p:pic>
      <p:pic>
        <p:nvPicPr>
          <p:cNvPr id="12" name="Elemento grafico 11" descr="Manubrio con riempimento a tinta unita">
            <a:extLst>
              <a:ext uri="{FF2B5EF4-FFF2-40B4-BE49-F238E27FC236}">
                <a16:creationId xmlns:a16="http://schemas.microsoft.com/office/drawing/2014/main" id="{3CD72307-5861-D501-0309-99CB831938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38210" y="5273698"/>
            <a:ext cx="488633" cy="488633"/>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B6B1-EC39-9F4F-ED5D-F6B4F43950FD}"/>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4116C92E-4756-F83C-D728-CCAEE353A443}"/>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A044BCC0-D419-BB73-4F2C-F430E7A52CF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8847DC84-AB97-346A-F11B-80CE280954A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C8DDA3E4-93BB-FC4B-C116-1955CD35C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pic>
        <p:nvPicPr>
          <p:cNvPr id="5" name="Immagine 4">
            <a:extLst>
              <a:ext uri="{FF2B5EF4-FFF2-40B4-BE49-F238E27FC236}">
                <a16:creationId xmlns:a16="http://schemas.microsoft.com/office/drawing/2014/main" id="{E6B6553D-623B-02A9-FECE-C1F432A5EB8A}"/>
              </a:ext>
            </a:extLst>
          </p:cNvPr>
          <p:cNvPicPr>
            <a:picLocks noChangeAspect="1"/>
          </p:cNvPicPr>
          <p:nvPr/>
        </p:nvPicPr>
        <p:blipFill>
          <a:blip r:embed="rId5"/>
          <a:stretch>
            <a:fillRect/>
          </a:stretch>
        </p:blipFill>
        <p:spPr>
          <a:xfrm>
            <a:off x="508128" y="1911803"/>
            <a:ext cx="5978610" cy="3706197"/>
          </a:xfrm>
          <a:prstGeom prst="rect">
            <a:avLst/>
          </a:prstGeom>
        </p:spPr>
      </p:pic>
      <p:sp>
        <p:nvSpPr>
          <p:cNvPr id="10" name="CasellaDiTesto 9">
            <a:extLst>
              <a:ext uri="{FF2B5EF4-FFF2-40B4-BE49-F238E27FC236}">
                <a16:creationId xmlns:a16="http://schemas.microsoft.com/office/drawing/2014/main" id="{B0FB9498-840D-66AA-75FA-217F9375AF04}"/>
              </a:ext>
            </a:extLst>
          </p:cNvPr>
          <p:cNvSpPr txBox="1"/>
          <p:nvPr/>
        </p:nvSpPr>
        <p:spPr>
          <a:xfrm>
            <a:off x="6935752" y="2364517"/>
            <a:ext cx="4503576" cy="2554545"/>
          </a:xfrm>
          <a:prstGeom prst="rect">
            <a:avLst/>
          </a:prstGeom>
          <a:noFill/>
        </p:spPr>
        <p:txBody>
          <a:bodyPr wrap="square">
            <a:spAutoFit/>
          </a:bodyPr>
          <a:lstStyle/>
          <a:p>
            <a:r>
              <a:rPr lang="it-IT" sz="1600" dirty="0">
                <a:solidFill>
                  <a:schemeClr val="tx1">
                    <a:lumMod val="75000"/>
                    <a:lumOff val="25000"/>
                  </a:schemeClr>
                </a:solidFill>
              </a:rPr>
              <a:t>Le feature sono riportate sull'asse Y, mentre sull'asse X è rappresentato il peso associato a ciascuna feature. Le barre più lunghe indicano feature che hanno un maggiore impatto nella capacità del modello di discriminare tra le classi.</a:t>
            </a:r>
          </a:p>
          <a:p>
            <a:endParaRPr lang="it-IT" sz="1600" dirty="0">
              <a:solidFill>
                <a:schemeClr val="tx1">
                  <a:lumMod val="75000"/>
                  <a:lumOff val="25000"/>
                </a:schemeClr>
              </a:solidFill>
            </a:endParaRPr>
          </a:p>
          <a:p>
            <a:r>
              <a:rPr lang="it-IT" sz="1600" dirty="0">
                <a:solidFill>
                  <a:schemeClr val="tx1">
                    <a:lumMod val="75000"/>
                    <a:lumOff val="25000"/>
                  </a:schemeClr>
                </a:solidFill>
              </a:rPr>
              <a:t>Ogni feature contribuisce in modo proporzionale al suo peso nel calcolo della funzione di decisione lineare. L'output di questa funzione viene poi utilizzato per determinare la classe predetta</a:t>
            </a:r>
            <a:r>
              <a:rPr lang="it-IT" sz="1600" dirty="0"/>
              <a:t>.</a:t>
            </a:r>
            <a:endParaRPr lang="it-IT" sz="1600" dirty="0">
              <a:solidFill>
                <a:schemeClr val="tx1">
                  <a:lumMod val="75000"/>
                  <a:lumOff val="25000"/>
                </a:schemeClr>
              </a:solidFill>
            </a:endParaRPr>
          </a:p>
        </p:txBody>
      </p:sp>
    </p:spTree>
    <p:extLst>
      <p:ext uri="{BB962C8B-B14F-4D97-AF65-F5344CB8AC3E}">
        <p14:creationId xmlns:p14="http://schemas.microsoft.com/office/powerpoint/2010/main" val="16778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69853-3849-4DF8-50EA-B51724878FA6}"/>
            </a:ext>
          </a:extLst>
        </p:cNvPr>
        <p:cNvGrpSpPr/>
        <p:nvPr/>
      </p:nvGrpSpPr>
      <p:grpSpPr>
        <a:xfrm>
          <a:off x="0" y="0"/>
          <a:ext cx="0" cy="0"/>
          <a:chOff x="0" y="0"/>
          <a:chExt cx="0" cy="0"/>
        </a:xfrm>
      </p:grpSpPr>
      <p:sp>
        <p:nvSpPr>
          <p:cNvPr id="4" name="Titolo 3" hidden="1">
            <a:extLst>
              <a:ext uri="{FF2B5EF4-FFF2-40B4-BE49-F238E27FC236}">
                <a16:creationId xmlns:a16="http://schemas.microsoft.com/office/drawing/2014/main" id="{06869BB9-77D3-743B-65CC-E2BC603352C8}"/>
              </a:ext>
            </a:extLst>
          </p:cNvPr>
          <p:cNvSpPr>
            <a:spLocks noGrp="1"/>
          </p:cNvSpPr>
          <p:nvPr>
            <p:ph type="title" idx="4294967295"/>
          </p:nvPr>
        </p:nvSpPr>
        <p:spPr>
          <a:xfrm>
            <a:off x="0" y="365125"/>
            <a:ext cx="10515600" cy="1325563"/>
          </a:xfrm>
        </p:spPr>
        <p:txBody>
          <a:bodyPr rtlCol="0"/>
          <a:lstStyle/>
          <a:p>
            <a:r>
              <a:rPr lang="it-IT" dirty="0"/>
              <a:t>Analisi progetto diapositiva 5</a:t>
            </a:r>
          </a:p>
        </p:txBody>
      </p:sp>
      <p:cxnSp>
        <p:nvCxnSpPr>
          <p:cNvPr id="8" name="Connettore diritto 7">
            <a:extLst>
              <a:ext uri="{FF2B5EF4-FFF2-40B4-BE49-F238E27FC236}">
                <a16:creationId xmlns:a16="http://schemas.microsoft.com/office/drawing/2014/main" id="{6FDC144D-3E40-C457-EEBD-99A83A929093}"/>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CE7A49-851E-682D-6DFA-D01CF4F3A50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75000"/>
                    <a:lumOff val="25000"/>
                  </a:schemeClr>
                </a:solidFill>
              </a:rPr>
              <a:t>External</a:t>
            </a:r>
            <a:r>
              <a:rPr lang="it-IT" sz="2800" b="1" dirty="0">
                <a:solidFill>
                  <a:schemeClr val="tx1">
                    <a:lumMod val="75000"/>
                    <a:lumOff val="25000"/>
                  </a:schemeClr>
                </a:solidFill>
              </a:rPr>
              <a:t> </a:t>
            </a:r>
            <a:r>
              <a:rPr lang="it-IT" sz="2800" b="1" dirty="0" err="1">
                <a:solidFill>
                  <a:schemeClr val="tx1">
                    <a:lumMod val="75000"/>
                    <a:lumOff val="25000"/>
                  </a:schemeClr>
                </a:solidFill>
              </a:rPr>
              <a:t>Validation</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7A01CA0B-DD4A-06C9-E4C3-23D404EB9185}"/>
              </a:ext>
              <a:ext uri="{C183D7F6-B498-43B3-948B-1728B52AA6E4}">
                <adec:decorative xmlns:adec="http://schemas.microsoft.com/office/drawing/2017/decorative" val="1"/>
              </a:ext>
            </a:extLst>
          </p:cNvPr>
          <p:cNvCxnSpPr>
            <a:cxnSpLocks/>
          </p:cNvCxnSpPr>
          <p:nvPr/>
        </p:nvCxnSpPr>
        <p:spPr>
          <a:xfrm>
            <a:off x="0" y="522898"/>
            <a:ext cx="35814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Tabella 4">
            <a:extLst>
              <a:ext uri="{FF2B5EF4-FFF2-40B4-BE49-F238E27FC236}">
                <a16:creationId xmlns:a16="http://schemas.microsoft.com/office/drawing/2014/main" id="{9222BB79-3B86-AC59-CFEE-D5F374AA1152}"/>
              </a:ext>
            </a:extLst>
          </p:cNvPr>
          <p:cNvGraphicFramePr>
            <a:graphicFrameLocks noGrp="1"/>
          </p:cNvGraphicFramePr>
          <p:nvPr>
            <p:extLst>
              <p:ext uri="{D42A27DB-BD31-4B8C-83A1-F6EECF244321}">
                <p14:modId xmlns:p14="http://schemas.microsoft.com/office/powerpoint/2010/main" val="531758235"/>
              </p:ext>
            </p:extLst>
          </p:nvPr>
        </p:nvGraphicFramePr>
        <p:xfrm>
          <a:off x="7142189" y="1691354"/>
          <a:ext cx="4211606" cy="2068807"/>
        </p:xfrm>
        <a:graphic>
          <a:graphicData uri="http://schemas.openxmlformats.org/drawingml/2006/table">
            <a:tbl>
              <a:tblPr firstRow="1" firstCol="1" bandRow="1">
                <a:tableStyleId>{F5AB1C69-6EDB-4FF4-983F-18BD219EF322}</a:tableStyleId>
              </a:tblPr>
              <a:tblGrid>
                <a:gridCol w="1449223">
                  <a:extLst>
                    <a:ext uri="{9D8B030D-6E8A-4147-A177-3AD203B41FA5}">
                      <a16:colId xmlns:a16="http://schemas.microsoft.com/office/drawing/2014/main" val="4077744278"/>
                    </a:ext>
                  </a:extLst>
                </a:gridCol>
                <a:gridCol w="2762383">
                  <a:extLst>
                    <a:ext uri="{9D8B030D-6E8A-4147-A177-3AD203B41FA5}">
                      <a16:colId xmlns:a16="http://schemas.microsoft.com/office/drawing/2014/main" val="4108694210"/>
                    </a:ext>
                  </a:extLst>
                </a:gridCol>
              </a:tblGrid>
              <a:tr h="430383">
                <a:tc gridSpan="2">
                  <a:txBody>
                    <a:bodyPr/>
                    <a:lstStyle/>
                    <a:p>
                      <a:pPr algn="ctr">
                        <a:lnSpc>
                          <a:spcPct val="107000"/>
                        </a:lnSpc>
                        <a:spcAft>
                          <a:spcPts val="800"/>
                        </a:spcAft>
                      </a:pPr>
                      <a:r>
                        <a:rPr lang="it-IT" sz="1600" kern="0" dirty="0">
                          <a:effectLst/>
                        </a:rPr>
                        <a:t>SVM</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219020693"/>
                  </a:ext>
                </a:extLst>
              </a:tr>
              <a:tr h="409606">
                <a:tc>
                  <a:txBody>
                    <a:bodyPr/>
                    <a:lstStyle/>
                    <a:p>
                      <a:pPr algn="ctr">
                        <a:lnSpc>
                          <a:spcPct val="107000"/>
                        </a:lnSpc>
                        <a:spcAft>
                          <a:spcPts val="800"/>
                        </a:spcAft>
                      </a:pPr>
                      <a:r>
                        <a:rPr lang="it-IT" sz="1400" kern="0">
                          <a:effectLst/>
                          <a:latin typeface="+mn-lt"/>
                        </a:rPr>
                        <a:t>Accuracy</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0.8467464017839044</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409606">
                <a:tc>
                  <a:txBody>
                    <a:bodyPr/>
                    <a:lstStyle/>
                    <a:p>
                      <a:pPr algn="ctr">
                        <a:lnSpc>
                          <a:spcPct val="107000"/>
                        </a:lnSpc>
                        <a:spcAft>
                          <a:spcPts val="800"/>
                        </a:spcAft>
                      </a:pPr>
                      <a:r>
                        <a:rPr lang="it-IT" sz="1400" kern="0">
                          <a:effectLst/>
                          <a:latin typeface="+mn-lt"/>
                        </a:rPr>
                        <a:t>Precision</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0.9771796372147454</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409606">
                <a:tc>
                  <a:txBody>
                    <a:bodyPr/>
                    <a:lstStyle/>
                    <a:p>
                      <a:pPr algn="ctr">
                        <a:lnSpc>
                          <a:spcPct val="107000"/>
                        </a:lnSpc>
                        <a:spcAft>
                          <a:spcPts val="800"/>
                        </a:spcAft>
                      </a:pPr>
                      <a:r>
                        <a:rPr lang="it-IT" sz="1400" kern="0">
                          <a:effectLst/>
                          <a:latin typeface="+mn-lt"/>
                        </a:rPr>
                        <a:t>Recall</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0.6996229576874738F1</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409606">
                <a:tc>
                  <a:txBody>
                    <a:bodyPr/>
                    <a:lstStyle/>
                    <a:p>
                      <a:pPr algn="ctr">
                        <a:lnSpc>
                          <a:spcPct val="107000"/>
                        </a:lnSpc>
                        <a:spcAft>
                          <a:spcPts val="800"/>
                        </a:spcAft>
                      </a:pPr>
                      <a:r>
                        <a:rPr lang="it-IT" sz="1400" kern="0">
                          <a:effectLst/>
                          <a:latin typeface="+mn-lt"/>
                        </a:rPr>
                        <a:t>F1</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0.8154296875</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bl>
          </a:graphicData>
        </a:graphic>
      </p:graphicFrame>
      <p:sp>
        <p:nvSpPr>
          <p:cNvPr id="6" name="CasellaDiTesto 5">
            <a:extLst>
              <a:ext uri="{FF2B5EF4-FFF2-40B4-BE49-F238E27FC236}">
                <a16:creationId xmlns:a16="http://schemas.microsoft.com/office/drawing/2014/main" id="{2FDF8563-03A1-766C-3E35-9D6194E1EE2D}"/>
              </a:ext>
            </a:extLst>
          </p:cNvPr>
          <p:cNvSpPr txBox="1"/>
          <p:nvPr/>
        </p:nvSpPr>
        <p:spPr>
          <a:xfrm>
            <a:off x="394996" y="841653"/>
            <a:ext cx="11402007" cy="646331"/>
          </a:xfrm>
          <a:prstGeom prst="rect">
            <a:avLst/>
          </a:prstGeom>
          <a:noFill/>
        </p:spPr>
        <p:txBody>
          <a:bodyPr wrap="square">
            <a:spAutoFit/>
          </a:bodyPr>
          <a:lstStyle/>
          <a:p>
            <a:pPr algn="l"/>
            <a:r>
              <a:rPr lang="it-IT" b="0" i="0" dirty="0">
                <a:solidFill>
                  <a:schemeClr val="tx1">
                    <a:lumMod val="75000"/>
                    <a:lumOff val="25000"/>
                  </a:schemeClr>
                </a:solidFill>
                <a:effectLst/>
              </a:rPr>
              <a:t>I modelli migliori prodotti precedentemente ottengono buone prestazioni anche su dataset differenti. </a:t>
            </a:r>
          </a:p>
          <a:p>
            <a:pPr algn="l"/>
            <a:r>
              <a:rPr lang="it-IT" dirty="0">
                <a:solidFill>
                  <a:schemeClr val="tx1">
                    <a:lumMod val="75000"/>
                    <a:lumOff val="25000"/>
                  </a:schemeClr>
                </a:solidFill>
              </a:rPr>
              <a:t>Qui di seguito un esempio:</a:t>
            </a:r>
            <a:endParaRPr lang="it-IT" b="0" i="0" dirty="0">
              <a:solidFill>
                <a:schemeClr val="tx1">
                  <a:lumMod val="75000"/>
                  <a:lumOff val="25000"/>
                </a:schemeClr>
              </a:solidFill>
              <a:effectLst/>
            </a:endParaRPr>
          </a:p>
        </p:txBody>
      </p:sp>
      <p:graphicFrame>
        <p:nvGraphicFramePr>
          <p:cNvPr id="10" name="Tabella 9">
            <a:extLst>
              <a:ext uri="{FF2B5EF4-FFF2-40B4-BE49-F238E27FC236}">
                <a16:creationId xmlns:a16="http://schemas.microsoft.com/office/drawing/2014/main" id="{732E7EB4-24DF-2434-6A6E-C942E8C5322C}"/>
              </a:ext>
            </a:extLst>
          </p:cNvPr>
          <p:cNvGraphicFramePr>
            <a:graphicFrameLocks noGrp="1"/>
          </p:cNvGraphicFramePr>
          <p:nvPr>
            <p:extLst>
              <p:ext uri="{D42A27DB-BD31-4B8C-83A1-F6EECF244321}">
                <p14:modId xmlns:p14="http://schemas.microsoft.com/office/powerpoint/2010/main" val="185550756"/>
              </p:ext>
            </p:extLst>
          </p:nvPr>
        </p:nvGraphicFramePr>
        <p:xfrm>
          <a:off x="838205" y="1691355"/>
          <a:ext cx="4211606" cy="2068807"/>
        </p:xfrm>
        <a:graphic>
          <a:graphicData uri="http://schemas.openxmlformats.org/drawingml/2006/table">
            <a:tbl>
              <a:tblPr firstRow="1" firstCol="1" bandRow="1">
                <a:tableStyleId>{00A15C55-8517-42AA-B614-E9B94910E393}</a:tableStyleId>
              </a:tblPr>
              <a:tblGrid>
                <a:gridCol w="1449223">
                  <a:extLst>
                    <a:ext uri="{9D8B030D-6E8A-4147-A177-3AD203B41FA5}">
                      <a16:colId xmlns:a16="http://schemas.microsoft.com/office/drawing/2014/main" val="4077744278"/>
                    </a:ext>
                  </a:extLst>
                </a:gridCol>
                <a:gridCol w="2762383">
                  <a:extLst>
                    <a:ext uri="{9D8B030D-6E8A-4147-A177-3AD203B41FA5}">
                      <a16:colId xmlns:a16="http://schemas.microsoft.com/office/drawing/2014/main" val="4108694210"/>
                    </a:ext>
                  </a:extLst>
                </a:gridCol>
              </a:tblGrid>
              <a:tr h="430383">
                <a:tc gridSpan="2">
                  <a:txBody>
                    <a:bodyPr/>
                    <a:lstStyle/>
                    <a:p>
                      <a:pPr algn="ctr">
                        <a:lnSpc>
                          <a:spcPct val="107000"/>
                        </a:lnSpc>
                        <a:spcAft>
                          <a:spcPts val="800"/>
                        </a:spcAft>
                      </a:pPr>
                      <a:r>
                        <a:rPr lang="it-IT" sz="1600" kern="0" dirty="0">
                          <a:effectLst/>
                        </a:rPr>
                        <a:t>DECISION TREE</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219020693"/>
                  </a:ext>
                </a:extLst>
              </a:tr>
              <a:tr h="409606">
                <a:tc>
                  <a:txBody>
                    <a:bodyPr/>
                    <a:lstStyle/>
                    <a:p>
                      <a:pPr algn="ctr">
                        <a:lnSpc>
                          <a:spcPct val="107000"/>
                        </a:lnSpc>
                        <a:spcAft>
                          <a:spcPts val="800"/>
                        </a:spcAft>
                      </a:pPr>
                      <a:r>
                        <a:rPr lang="it-IT" sz="1400" kern="0">
                          <a:effectLst/>
                        </a:rPr>
                        <a:t>Accuracy</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0.8114737482262315</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409606">
                <a:tc>
                  <a:txBody>
                    <a:bodyPr/>
                    <a:lstStyle/>
                    <a:p>
                      <a:pPr algn="ctr">
                        <a:lnSpc>
                          <a:spcPct val="107000"/>
                        </a:lnSpc>
                        <a:spcAft>
                          <a:spcPts val="800"/>
                        </a:spcAft>
                      </a:pPr>
                      <a:r>
                        <a:rPr lang="it-IT" sz="1400" kern="0">
                          <a:effectLst/>
                        </a:rPr>
                        <a:t>Precision</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0.9827700463883366</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409606">
                <a:tc>
                  <a:txBody>
                    <a:bodyPr/>
                    <a:lstStyle/>
                    <a:p>
                      <a:pPr algn="ctr">
                        <a:lnSpc>
                          <a:spcPct val="107000"/>
                        </a:lnSpc>
                        <a:spcAft>
                          <a:spcPts val="800"/>
                        </a:spcAft>
                      </a:pPr>
                      <a:r>
                        <a:rPr lang="it-IT" sz="1400" kern="0">
                          <a:effectLst/>
                        </a:rPr>
                        <a:t>Recall</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0.6212819438625891</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409606">
                <a:tc>
                  <a:txBody>
                    <a:bodyPr/>
                    <a:lstStyle/>
                    <a:p>
                      <a:pPr algn="ctr">
                        <a:lnSpc>
                          <a:spcPct val="107000"/>
                        </a:lnSpc>
                        <a:spcAft>
                          <a:spcPts val="800"/>
                        </a:spcAft>
                      </a:pPr>
                      <a:r>
                        <a:rPr lang="it-IT" sz="1400" kern="0">
                          <a:effectLst/>
                        </a:rPr>
                        <a:t>F1</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0.7612936344969198</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bl>
          </a:graphicData>
        </a:graphic>
      </p:graphicFrame>
      <p:graphicFrame>
        <p:nvGraphicFramePr>
          <p:cNvPr id="12" name="Tabella 11">
            <a:extLst>
              <a:ext uri="{FF2B5EF4-FFF2-40B4-BE49-F238E27FC236}">
                <a16:creationId xmlns:a16="http://schemas.microsoft.com/office/drawing/2014/main" id="{B22762EC-CD9F-E7E3-EB87-75D39BBAA0C9}"/>
              </a:ext>
            </a:extLst>
          </p:cNvPr>
          <p:cNvGraphicFramePr>
            <a:graphicFrameLocks noGrp="1"/>
          </p:cNvGraphicFramePr>
          <p:nvPr>
            <p:extLst>
              <p:ext uri="{D42A27DB-BD31-4B8C-83A1-F6EECF244321}">
                <p14:modId xmlns:p14="http://schemas.microsoft.com/office/powerpoint/2010/main" val="180960796"/>
              </p:ext>
            </p:extLst>
          </p:nvPr>
        </p:nvGraphicFramePr>
        <p:xfrm>
          <a:off x="3990196" y="4132241"/>
          <a:ext cx="4211606" cy="2068807"/>
        </p:xfrm>
        <a:graphic>
          <a:graphicData uri="http://schemas.openxmlformats.org/drawingml/2006/table">
            <a:tbl>
              <a:tblPr firstRow="1" firstCol="1" bandRow="1">
                <a:tableStyleId>{93296810-A885-4BE3-A3E7-6D5BEEA58F35}</a:tableStyleId>
              </a:tblPr>
              <a:tblGrid>
                <a:gridCol w="1449223">
                  <a:extLst>
                    <a:ext uri="{9D8B030D-6E8A-4147-A177-3AD203B41FA5}">
                      <a16:colId xmlns:a16="http://schemas.microsoft.com/office/drawing/2014/main" val="4077744278"/>
                    </a:ext>
                  </a:extLst>
                </a:gridCol>
                <a:gridCol w="2762383">
                  <a:extLst>
                    <a:ext uri="{9D8B030D-6E8A-4147-A177-3AD203B41FA5}">
                      <a16:colId xmlns:a16="http://schemas.microsoft.com/office/drawing/2014/main" val="4108694210"/>
                    </a:ext>
                  </a:extLst>
                </a:gridCol>
              </a:tblGrid>
              <a:tr h="430383">
                <a:tc gridSpan="2">
                  <a:txBody>
                    <a:bodyPr/>
                    <a:lstStyle/>
                    <a:p>
                      <a:pPr algn="ctr">
                        <a:lnSpc>
                          <a:spcPct val="107000"/>
                        </a:lnSpc>
                        <a:spcAft>
                          <a:spcPts val="800"/>
                        </a:spcAft>
                      </a:pPr>
                      <a:r>
                        <a:rPr lang="it-IT" sz="1600" kern="0" dirty="0">
                          <a:effectLst/>
                        </a:rPr>
                        <a:t>NAIVE BAYES </a:t>
                      </a:r>
                      <a:endParaRPr lang="it-IT" sz="1600" kern="100" dirty="0">
                        <a:solidFill>
                          <a:srgbClr val="2581BA"/>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219020693"/>
                  </a:ext>
                </a:extLst>
              </a:tr>
              <a:tr h="409606">
                <a:tc>
                  <a:txBody>
                    <a:bodyPr/>
                    <a:lstStyle/>
                    <a:p>
                      <a:pPr algn="ctr">
                        <a:lnSpc>
                          <a:spcPct val="107000"/>
                        </a:lnSpc>
                        <a:spcAft>
                          <a:spcPts val="800"/>
                        </a:spcAft>
                      </a:pPr>
                      <a:r>
                        <a:rPr lang="it-IT" sz="1400" kern="0">
                          <a:effectLst/>
                        </a:rPr>
                        <a:t>Accuracy</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0.8295155078045814</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1739027"/>
                  </a:ext>
                </a:extLst>
              </a:tr>
              <a:tr h="409606">
                <a:tc>
                  <a:txBody>
                    <a:bodyPr/>
                    <a:lstStyle/>
                    <a:p>
                      <a:pPr algn="ctr">
                        <a:lnSpc>
                          <a:spcPct val="107000"/>
                        </a:lnSpc>
                        <a:spcAft>
                          <a:spcPts val="800"/>
                        </a:spcAft>
                      </a:pPr>
                      <a:r>
                        <a:rPr lang="it-IT" sz="1400" kern="0">
                          <a:effectLst/>
                        </a:rPr>
                        <a:t>Precision</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0.8838133068520357</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298535"/>
                  </a:ext>
                </a:extLst>
              </a:tr>
              <a:tr h="409606">
                <a:tc>
                  <a:txBody>
                    <a:bodyPr/>
                    <a:lstStyle/>
                    <a:p>
                      <a:pPr algn="ctr">
                        <a:lnSpc>
                          <a:spcPct val="107000"/>
                        </a:lnSpc>
                        <a:spcAft>
                          <a:spcPts val="800"/>
                        </a:spcAft>
                      </a:pPr>
                      <a:r>
                        <a:rPr lang="it-IT" sz="1400" kern="0">
                          <a:effectLst/>
                        </a:rPr>
                        <a:t>Recall</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0.7457059069962296</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969908"/>
                  </a:ext>
                </a:extLst>
              </a:tr>
              <a:tr h="409606">
                <a:tc>
                  <a:txBody>
                    <a:bodyPr/>
                    <a:lstStyle/>
                    <a:p>
                      <a:pPr algn="ctr">
                        <a:lnSpc>
                          <a:spcPct val="107000"/>
                        </a:lnSpc>
                        <a:spcAft>
                          <a:spcPts val="800"/>
                        </a:spcAft>
                      </a:pPr>
                      <a:r>
                        <a:rPr lang="it-IT" sz="1400" kern="0">
                          <a:effectLst/>
                        </a:rPr>
                        <a:t>F1</a:t>
                      </a:r>
                      <a:endParaRPr lang="it-IT" sz="2000" kern="10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it-IT" sz="1400" dirty="0"/>
                        <a:t>0.8089070665757782</a:t>
                      </a:r>
                      <a:endParaRPr lang="it-IT" sz="2000" kern="100" dirty="0">
                        <a:solidFill>
                          <a:srgbClr val="2581BA"/>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8451039"/>
                  </a:ext>
                </a:extLst>
              </a:tr>
            </a:tbl>
          </a:graphicData>
        </a:graphic>
      </p:graphicFrame>
    </p:spTree>
    <p:extLst>
      <p:ext uri="{BB962C8B-B14F-4D97-AF65-F5344CB8AC3E}">
        <p14:creationId xmlns:p14="http://schemas.microsoft.com/office/powerpoint/2010/main" val="285981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it-IT" dirty="0"/>
              <a:t>Analisi progetto diapositiva10</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Sviluppi futuri</a:t>
            </a:r>
            <a:br>
              <a:rPr lang="it-IT" sz="2800" dirty="0">
                <a:solidFill>
                  <a:schemeClr val="tx1">
                    <a:lumMod val="75000"/>
                    <a:lumOff val="25000"/>
                  </a:schemeClr>
                </a:solidFill>
              </a:rPr>
            </a:br>
            <a:r>
              <a:rPr lang="it-IT" sz="2000" dirty="0">
                <a:solidFill>
                  <a:schemeClr val="tx1">
                    <a:lumMod val="75000"/>
                    <a:lumOff val="25000"/>
                  </a:schemeClr>
                </a:solidFill>
              </a:rPr>
              <a:t> </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AA4E79D6-F883-C428-92EC-90F4DC2C12EF}"/>
              </a:ext>
            </a:extLst>
          </p:cNvPr>
          <p:cNvSpPr txBox="1"/>
          <p:nvPr/>
        </p:nvSpPr>
        <p:spPr>
          <a:xfrm>
            <a:off x="3293706" y="1253594"/>
            <a:ext cx="8192277" cy="923330"/>
          </a:xfrm>
          <a:prstGeom prst="rect">
            <a:avLst/>
          </a:prstGeom>
          <a:noFill/>
        </p:spPr>
        <p:txBody>
          <a:bodyPr wrap="square">
            <a:spAutoFit/>
          </a:bodyPr>
          <a:lstStyle/>
          <a:p>
            <a:pPr algn="l"/>
            <a:r>
              <a:rPr lang="it-IT" b="1" i="0" dirty="0">
                <a:solidFill>
                  <a:schemeClr val="tx1">
                    <a:lumMod val="75000"/>
                    <a:lumOff val="25000"/>
                  </a:schemeClr>
                </a:solidFill>
                <a:effectLst/>
              </a:rPr>
              <a:t>Ottimizzazione del </a:t>
            </a:r>
            <a:r>
              <a:rPr lang="it-IT" b="1" i="0" dirty="0" err="1">
                <a:solidFill>
                  <a:schemeClr val="tx1">
                    <a:lumMod val="75000"/>
                    <a:lumOff val="25000"/>
                  </a:schemeClr>
                </a:solidFill>
                <a:effectLst/>
              </a:rPr>
              <a:t>pre</a:t>
            </a:r>
            <a:r>
              <a:rPr lang="it-IT" b="1" i="0" dirty="0">
                <a:solidFill>
                  <a:schemeClr val="tx1">
                    <a:lumMod val="75000"/>
                    <a:lumOff val="25000"/>
                  </a:schemeClr>
                </a:solidFill>
                <a:effectLst/>
              </a:rPr>
              <a:t>-processing:</a:t>
            </a:r>
            <a:r>
              <a:rPr lang="it-IT" b="0" i="0" dirty="0">
                <a:solidFill>
                  <a:schemeClr val="tx1">
                    <a:lumMod val="75000"/>
                    <a:lumOff val="25000"/>
                  </a:schemeClr>
                </a:solidFill>
                <a:effectLst/>
              </a:rPr>
              <a:t> È proposta l'analisi approfondita delle parole per individuare e rimuovere quelle non rilevanti, migliorando l'efficienza computazionale.</a:t>
            </a:r>
          </a:p>
        </p:txBody>
      </p:sp>
      <p:sp>
        <p:nvSpPr>
          <p:cNvPr id="26" name="CasellaDiTesto 25">
            <a:extLst>
              <a:ext uri="{FF2B5EF4-FFF2-40B4-BE49-F238E27FC236}">
                <a16:creationId xmlns:a16="http://schemas.microsoft.com/office/drawing/2014/main" id="{37E01CC3-825B-CB30-BEC2-B2A2D6EBB85F}"/>
              </a:ext>
            </a:extLst>
          </p:cNvPr>
          <p:cNvSpPr txBox="1"/>
          <p:nvPr/>
        </p:nvSpPr>
        <p:spPr>
          <a:xfrm>
            <a:off x="5383763" y="5134773"/>
            <a:ext cx="6102220" cy="1200329"/>
          </a:xfrm>
          <a:prstGeom prst="rect">
            <a:avLst/>
          </a:prstGeom>
          <a:noFill/>
        </p:spPr>
        <p:txBody>
          <a:bodyPr wrap="square">
            <a:spAutoFit/>
          </a:bodyPr>
          <a:lstStyle/>
          <a:p>
            <a:pPr algn="l"/>
            <a:r>
              <a:rPr lang="it-IT" b="1" i="0" dirty="0">
                <a:solidFill>
                  <a:schemeClr val="tx1">
                    <a:lumMod val="75000"/>
                    <a:lumOff val="25000"/>
                  </a:schemeClr>
                </a:solidFill>
                <a:effectLst/>
              </a:rPr>
              <a:t>Clustering semantico con word2vec:</a:t>
            </a:r>
            <a:r>
              <a:rPr lang="it-IT" b="0" i="0" dirty="0">
                <a:solidFill>
                  <a:schemeClr val="tx1">
                    <a:lumMod val="75000"/>
                    <a:lumOff val="25000"/>
                  </a:schemeClr>
                </a:solidFill>
                <a:effectLst/>
              </a:rPr>
              <a:t> L'implementazione di clustering non supervisionato basato sul significato semantico delle frasi potrebbe rivelare pattern nascosti nel dataset, arricchendo la comprensione delle relazioni tra le notizie.</a:t>
            </a:r>
          </a:p>
        </p:txBody>
      </p:sp>
      <p:sp>
        <p:nvSpPr>
          <p:cNvPr id="28" name="CasellaDiTesto 27">
            <a:extLst>
              <a:ext uri="{FF2B5EF4-FFF2-40B4-BE49-F238E27FC236}">
                <a16:creationId xmlns:a16="http://schemas.microsoft.com/office/drawing/2014/main" id="{8D55C7C0-45C5-A74B-7C7D-E504D680352A}"/>
              </a:ext>
            </a:extLst>
          </p:cNvPr>
          <p:cNvSpPr txBox="1"/>
          <p:nvPr/>
        </p:nvSpPr>
        <p:spPr>
          <a:xfrm>
            <a:off x="951139" y="3055684"/>
            <a:ext cx="6102220" cy="1200329"/>
          </a:xfrm>
          <a:prstGeom prst="rect">
            <a:avLst/>
          </a:prstGeom>
          <a:noFill/>
        </p:spPr>
        <p:txBody>
          <a:bodyPr wrap="square">
            <a:spAutoFit/>
          </a:bodyPr>
          <a:lstStyle/>
          <a:p>
            <a:pPr algn="l"/>
            <a:r>
              <a:rPr lang="it-IT" b="1" i="0" dirty="0">
                <a:solidFill>
                  <a:schemeClr val="tx1">
                    <a:lumMod val="75000"/>
                    <a:lumOff val="25000"/>
                  </a:schemeClr>
                </a:solidFill>
                <a:effectLst/>
              </a:rPr>
              <a:t>Stratificazione dei </a:t>
            </a:r>
            <a:r>
              <a:rPr lang="it-IT" b="1" i="0" dirty="0" err="1">
                <a:solidFill>
                  <a:schemeClr val="tx1">
                    <a:lumMod val="75000"/>
                    <a:lumOff val="25000"/>
                  </a:schemeClr>
                </a:solidFill>
                <a:effectLst/>
              </a:rPr>
              <a:t>vettorizzatori</a:t>
            </a:r>
            <a:r>
              <a:rPr lang="it-IT" b="1" i="0" dirty="0">
                <a:solidFill>
                  <a:schemeClr val="tx1">
                    <a:lumMod val="75000"/>
                    <a:lumOff val="25000"/>
                  </a:schemeClr>
                </a:solidFill>
                <a:effectLst/>
              </a:rPr>
              <a:t>:</a:t>
            </a:r>
            <a:r>
              <a:rPr lang="it-IT" b="0" i="0" dirty="0">
                <a:solidFill>
                  <a:schemeClr val="tx1">
                    <a:lumMod val="75000"/>
                    <a:lumOff val="25000"/>
                  </a:schemeClr>
                </a:solidFill>
                <a:effectLst/>
              </a:rPr>
              <a:t> Si suggerisce di bilanciare l'importanza dei </a:t>
            </a:r>
            <a:r>
              <a:rPr lang="it-IT" b="0" i="0" dirty="0" err="1">
                <a:solidFill>
                  <a:schemeClr val="tx1">
                    <a:lumMod val="75000"/>
                    <a:lumOff val="25000"/>
                  </a:schemeClr>
                </a:solidFill>
                <a:effectLst/>
              </a:rPr>
              <a:t>vettorizzatori</a:t>
            </a:r>
            <a:r>
              <a:rPr lang="it-IT" b="0" i="0" dirty="0">
                <a:solidFill>
                  <a:schemeClr val="tx1">
                    <a:lumMod val="75000"/>
                    <a:lumOff val="25000"/>
                  </a:schemeClr>
                </a:solidFill>
                <a:effectLst/>
              </a:rPr>
              <a:t> come word2vec, </a:t>
            </a:r>
            <a:r>
              <a:rPr lang="it-IT" b="0" i="0" dirty="0" err="1">
                <a:solidFill>
                  <a:schemeClr val="tx1">
                    <a:lumMod val="75000"/>
                    <a:lumOff val="25000"/>
                  </a:schemeClr>
                </a:solidFill>
                <a:effectLst/>
              </a:rPr>
              <a:t>GloVe</a:t>
            </a:r>
            <a:r>
              <a:rPr lang="it-IT" b="0" i="0" dirty="0">
                <a:solidFill>
                  <a:schemeClr val="tx1">
                    <a:lumMod val="75000"/>
                    <a:lumOff val="25000"/>
                  </a:schemeClr>
                </a:solidFill>
                <a:effectLst/>
              </a:rPr>
              <a:t> e BERT per migliorare la completezza della rappresentazione del testo.</a:t>
            </a:r>
          </a:p>
        </p:txBody>
      </p:sp>
      <p:sp>
        <p:nvSpPr>
          <p:cNvPr id="29" name="Ovale 28">
            <a:extLst>
              <a:ext uri="{FF2B5EF4-FFF2-40B4-BE49-F238E27FC236}">
                <a16:creationId xmlns:a16="http://schemas.microsoft.com/office/drawing/2014/main" id="{50E94CA9-F58F-C864-CBC8-F9132EAB3059}"/>
              </a:ext>
              <a:ext uri="{C183D7F6-B498-43B3-948B-1728B52AA6E4}">
                <adec:decorative xmlns:adec="http://schemas.microsoft.com/office/drawing/2017/decorative" val="1"/>
              </a:ext>
            </a:extLst>
          </p:cNvPr>
          <p:cNvSpPr/>
          <p:nvPr/>
        </p:nvSpPr>
        <p:spPr>
          <a:xfrm>
            <a:off x="1608125" y="921509"/>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4800" b="1" dirty="0"/>
              <a:t>1</a:t>
            </a:r>
          </a:p>
        </p:txBody>
      </p:sp>
      <p:sp>
        <p:nvSpPr>
          <p:cNvPr id="30" name="Ovale 29">
            <a:extLst>
              <a:ext uri="{FF2B5EF4-FFF2-40B4-BE49-F238E27FC236}">
                <a16:creationId xmlns:a16="http://schemas.microsoft.com/office/drawing/2014/main" id="{09D6E47D-4437-50B5-552C-133A7BFDD04E}"/>
              </a:ext>
              <a:ext uri="{C183D7F6-B498-43B3-948B-1728B52AA6E4}">
                <adec:decorative xmlns:adec="http://schemas.microsoft.com/office/drawing/2017/decorative" val="1"/>
              </a:ext>
            </a:extLst>
          </p:cNvPr>
          <p:cNvSpPr/>
          <p:nvPr/>
        </p:nvSpPr>
        <p:spPr>
          <a:xfrm>
            <a:off x="7053359" y="2862098"/>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4800" b="1" dirty="0"/>
              <a:t>2</a:t>
            </a:r>
          </a:p>
        </p:txBody>
      </p:sp>
      <p:sp>
        <p:nvSpPr>
          <p:cNvPr id="31" name="Ovale 30">
            <a:extLst>
              <a:ext uri="{FF2B5EF4-FFF2-40B4-BE49-F238E27FC236}">
                <a16:creationId xmlns:a16="http://schemas.microsoft.com/office/drawing/2014/main" id="{CF194FDA-F133-2D58-A808-10627CC71F5E}"/>
              </a:ext>
              <a:ext uri="{C183D7F6-B498-43B3-948B-1728B52AA6E4}">
                <adec:decorative xmlns:adec="http://schemas.microsoft.com/office/drawing/2017/decorative" val="1"/>
              </a:ext>
            </a:extLst>
          </p:cNvPr>
          <p:cNvSpPr/>
          <p:nvPr/>
        </p:nvSpPr>
        <p:spPr>
          <a:xfrm>
            <a:off x="3617317" y="4941187"/>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4800" b="1" dirty="0"/>
              <a:t>3</a:t>
            </a:r>
          </a:p>
        </p:txBody>
      </p:sp>
    </p:spTree>
    <p:extLst>
      <p:ext uri="{BB962C8B-B14F-4D97-AF65-F5344CB8AC3E}">
        <p14:creationId xmlns:p14="http://schemas.microsoft.com/office/powerpoint/2010/main" val="106171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it-IT" sz="7200" b="1" dirty="0">
                <a:solidFill>
                  <a:schemeClr val="bg1"/>
                </a:solidFill>
              </a:rPr>
              <a:t>Grazie</a:t>
            </a:r>
            <a:endParaRPr lang="it-IT"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Analisi del Dataset</a:t>
            </a:r>
            <a:br>
              <a:rPr lang="it-IT" sz="2800" dirty="0">
                <a:solidFill>
                  <a:schemeClr val="tx1">
                    <a:lumMod val="75000"/>
                    <a:lumOff val="25000"/>
                  </a:schemeClr>
                </a:solidFill>
              </a:rPr>
            </a:b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io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311407" y="2570513"/>
            <a:ext cx="411909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3" name="Trapezio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524016" y="2637776"/>
            <a:ext cx="4830266"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4" name="Trapezio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511925" y="2637776"/>
            <a:ext cx="5222148"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5" name="Trapezio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420205" y="2591560"/>
            <a:ext cx="5743499"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6" name="Trapezio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7459958" y="2574619"/>
            <a:ext cx="603689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Rettangolo 3">
            <a:extLst>
              <a:ext uri="{FF2B5EF4-FFF2-40B4-BE49-F238E27FC236}">
                <a16:creationId xmlns:a16="http://schemas.microsoft.com/office/drawing/2014/main" id="{3F19BFA5-D0CA-4CF0-8499-504D956B6563}"/>
              </a:ext>
            </a:extLst>
          </p:cNvPr>
          <p:cNvSpPr/>
          <p:nvPr/>
        </p:nvSpPr>
        <p:spPr>
          <a:xfrm>
            <a:off x="1062342" y="2871090"/>
            <a:ext cx="1371600" cy="492443"/>
          </a:xfrm>
          <a:prstGeom prst="rect">
            <a:avLst/>
          </a:prstGeom>
        </p:spPr>
        <p:txBody>
          <a:bodyPr wrap="square" lIns="0" tIns="0" rIns="0" bIns="0" rtlCol="0">
            <a:spAutoFit/>
          </a:bodyPr>
          <a:lstStyle/>
          <a:p>
            <a:pPr algn="ctr" rtl="0"/>
            <a:r>
              <a:rPr lang="it-IT" sz="1600" b="1" dirty="0">
                <a:solidFill>
                  <a:schemeClr val="bg1"/>
                </a:solidFill>
              </a:rPr>
              <a:t>DATASET SELEZIONATO</a:t>
            </a:r>
          </a:p>
        </p:txBody>
      </p:sp>
      <p:sp>
        <p:nvSpPr>
          <p:cNvPr id="47" name="Rettangolo 46">
            <a:extLst>
              <a:ext uri="{FF2B5EF4-FFF2-40B4-BE49-F238E27FC236}">
                <a16:creationId xmlns:a16="http://schemas.microsoft.com/office/drawing/2014/main" id="{1751D31D-3535-411D-8BAC-95CCC90AB185}"/>
              </a:ext>
            </a:extLst>
          </p:cNvPr>
          <p:cNvSpPr/>
          <p:nvPr/>
        </p:nvSpPr>
        <p:spPr>
          <a:xfrm>
            <a:off x="3265458" y="2603471"/>
            <a:ext cx="1371600" cy="492443"/>
          </a:xfrm>
          <a:prstGeom prst="rect">
            <a:avLst/>
          </a:prstGeom>
        </p:spPr>
        <p:txBody>
          <a:bodyPr wrap="square" lIns="0" tIns="0" rIns="0" bIns="0" rtlCol="0">
            <a:spAutoFit/>
          </a:bodyPr>
          <a:lstStyle/>
          <a:p>
            <a:pPr algn="ctr" rtl="0"/>
            <a:r>
              <a:rPr lang="it-IT" sz="1600" b="1" dirty="0">
                <a:solidFill>
                  <a:schemeClr val="bg1"/>
                </a:solidFill>
              </a:rPr>
              <a:t>UNIONE DEI DUE DATASET</a:t>
            </a:r>
          </a:p>
        </p:txBody>
      </p:sp>
      <p:sp>
        <p:nvSpPr>
          <p:cNvPr id="48" name="Rettangolo 47">
            <a:extLst>
              <a:ext uri="{FF2B5EF4-FFF2-40B4-BE49-F238E27FC236}">
                <a16:creationId xmlns:a16="http://schemas.microsoft.com/office/drawing/2014/main" id="{FA4D735A-8F75-4E2A-8F1A-CC303B0718BA}"/>
              </a:ext>
            </a:extLst>
          </p:cNvPr>
          <p:cNvSpPr/>
          <p:nvPr/>
        </p:nvSpPr>
        <p:spPr>
          <a:xfrm>
            <a:off x="5411911" y="2407530"/>
            <a:ext cx="1371600" cy="246221"/>
          </a:xfrm>
          <a:prstGeom prst="rect">
            <a:avLst/>
          </a:prstGeom>
        </p:spPr>
        <p:txBody>
          <a:bodyPr wrap="square" lIns="0" tIns="0" rIns="0" bIns="0" rtlCol="0">
            <a:spAutoFit/>
          </a:bodyPr>
          <a:lstStyle/>
          <a:p>
            <a:pPr algn="ctr" rtl="0"/>
            <a:r>
              <a:rPr lang="it-IT" sz="1600" b="1" dirty="0">
                <a:solidFill>
                  <a:schemeClr val="bg1"/>
                </a:solidFill>
              </a:rPr>
              <a:t>ANALISI VARIE</a:t>
            </a:r>
          </a:p>
        </p:txBody>
      </p:sp>
      <p:sp>
        <p:nvSpPr>
          <p:cNvPr id="49" name="Rettangolo 48">
            <a:extLst>
              <a:ext uri="{FF2B5EF4-FFF2-40B4-BE49-F238E27FC236}">
                <a16:creationId xmlns:a16="http://schemas.microsoft.com/office/drawing/2014/main" id="{54AB9282-0505-49EB-AABF-998083225E3A}"/>
              </a:ext>
            </a:extLst>
          </p:cNvPr>
          <p:cNvSpPr/>
          <p:nvPr/>
        </p:nvSpPr>
        <p:spPr>
          <a:xfrm>
            <a:off x="7410657" y="2122027"/>
            <a:ext cx="1752042" cy="984885"/>
          </a:xfrm>
          <a:prstGeom prst="rect">
            <a:avLst/>
          </a:prstGeom>
        </p:spPr>
        <p:txBody>
          <a:bodyPr wrap="square" lIns="0" tIns="0" rIns="0" bIns="0" rtlCol="0">
            <a:spAutoFit/>
          </a:bodyPr>
          <a:lstStyle/>
          <a:p>
            <a:pPr algn="ctr" rtl="0"/>
            <a:r>
              <a:rPr lang="it-IT" sz="1600" b="1" dirty="0">
                <a:solidFill>
                  <a:schemeClr val="bg1"/>
                </a:solidFill>
              </a:rPr>
              <a:t>RIMOZIONE DEGLI ARTICOLI CON MENO DI 20 PAROLE</a:t>
            </a:r>
          </a:p>
        </p:txBody>
      </p:sp>
      <p:sp>
        <p:nvSpPr>
          <p:cNvPr id="50" name="Rettangolo 49">
            <a:extLst>
              <a:ext uri="{FF2B5EF4-FFF2-40B4-BE49-F238E27FC236}">
                <a16:creationId xmlns:a16="http://schemas.microsoft.com/office/drawing/2014/main" id="{D668C4B5-BCEC-465A-ADA5-6A054B15F7A3}"/>
              </a:ext>
            </a:extLst>
          </p:cNvPr>
          <p:cNvSpPr/>
          <p:nvPr/>
        </p:nvSpPr>
        <p:spPr>
          <a:xfrm>
            <a:off x="9792611" y="2112125"/>
            <a:ext cx="1371600" cy="738664"/>
          </a:xfrm>
          <a:prstGeom prst="rect">
            <a:avLst/>
          </a:prstGeom>
        </p:spPr>
        <p:txBody>
          <a:bodyPr wrap="square" lIns="0" tIns="0" rIns="0" bIns="0" rtlCol="0">
            <a:spAutoFit/>
          </a:bodyPr>
          <a:lstStyle/>
          <a:p>
            <a:pPr algn="ctr"/>
            <a:r>
              <a:rPr lang="it-IT" sz="1600" b="1" dirty="0">
                <a:solidFill>
                  <a:schemeClr val="bg1"/>
                </a:solidFill>
              </a:rPr>
              <a:t>RIMOZIONE DI FEATURES</a:t>
            </a:r>
          </a:p>
          <a:p>
            <a:pPr algn="ctr" rtl="0"/>
            <a:endParaRPr lang="it-IT" sz="1600" b="1" dirty="0">
              <a:solidFill>
                <a:schemeClr val="bg1"/>
              </a:solidFill>
            </a:endParaRPr>
          </a:p>
        </p:txBody>
      </p:sp>
      <p:sp>
        <p:nvSpPr>
          <p:cNvPr id="51" name="Rettangolo 50">
            <a:extLst>
              <a:ext uri="{FF2B5EF4-FFF2-40B4-BE49-F238E27FC236}">
                <a16:creationId xmlns:a16="http://schemas.microsoft.com/office/drawing/2014/main" id="{8AA18108-5B8B-4147-84A7-D30A16BEC4EA}"/>
              </a:ext>
            </a:extLst>
          </p:cNvPr>
          <p:cNvSpPr/>
          <p:nvPr/>
        </p:nvSpPr>
        <p:spPr>
          <a:xfrm>
            <a:off x="872121" y="3549005"/>
            <a:ext cx="1752042" cy="1446999"/>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Il dataset scelto include sia fake news che </a:t>
            </a:r>
            <a:r>
              <a:rPr lang="it-IT" sz="1400" b="0" i="0" dirty="0" err="1">
                <a:solidFill>
                  <a:srgbClr val="ECECEC"/>
                </a:solidFill>
                <a:effectLst/>
              </a:rPr>
              <a:t>real</a:t>
            </a:r>
            <a:r>
              <a:rPr lang="it-IT" sz="1400" b="0" i="0" dirty="0">
                <a:solidFill>
                  <a:srgbClr val="ECECEC"/>
                </a:solidFill>
                <a:effectLst/>
              </a:rPr>
              <a:t> news provenienti da </a:t>
            </a:r>
            <a:r>
              <a:rPr lang="it-IT" sz="1400" b="1" i="0" dirty="0">
                <a:solidFill>
                  <a:srgbClr val="ECECEC"/>
                </a:solidFill>
                <a:effectLst/>
              </a:rPr>
              <a:t>articoli online inglesi</a:t>
            </a:r>
            <a:r>
              <a:rPr lang="it-IT" sz="1400" b="0" i="0" dirty="0">
                <a:solidFill>
                  <a:srgbClr val="ECECEC"/>
                </a:solidFill>
                <a:effectLst/>
              </a:rPr>
              <a:t>, principalmente di natura </a:t>
            </a:r>
            <a:r>
              <a:rPr lang="it-IT" sz="1400" b="1" i="0" dirty="0">
                <a:solidFill>
                  <a:srgbClr val="ECECEC"/>
                </a:solidFill>
                <a:effectLst/>
              </a:rPr>
              <a:t>politica</a:t>
            </a:r>
            <a:r>
              <a:rPr lang="it-IT" sz="1400" b="0" i="0" dirty="0">
                <a:solidFill>
                  <a:srgbClr val="ECECEC"/>
                </a:solidFill>
                <a:effectLst/>
              </a:rPr>
              <a:t>.</a:t>
            </a:r>
            <a:endParaRPr lang="it-IT" sz="1400" dirty="0">
              <a:solidFill>
                <a:schemeClr val="bg1"/>
              </a:solidFill>
              <a:cs typeface="Segoe UI" panose="020B0502040204020203" pitchFamily="34" charset="0"/>
            </a:endParaRPr>
          </a:p>
        </p:txBody>
      </p:sp>
      <p:sp>
        <p:nvSpPr>
          <p:cNvPr id="52" name="Rettangolo 51">
            <a:extLst>
              <a:ext uri="{FF2B5EF4-FFF2-40B4-BE49-F238E27FC236}">
                <a16:creationId xmlns:a16="http://schemas.microsoft.com/office/drawing/2014/main" id="{A8534162-B6E2-4579-9DAD-AD8DE07459BC}"/>
              </a:ext>
            </a:extLst>
          </p:cNvPr>
          <p:cNvSpPr/>
          <p:nvPr/>
        </p:nvSpPr>
        <p:spPr>
          <a:xfrm>
            <a:off x="3075237" y="3281386"/>
            <a:ext cx="1752042" cy="2172646"/>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Due </a:t>
            </a:r>
            <a:r>
              <a:rPr lang="it-IT" sz="1400" b="1" i="0" dirty="0">
                <a:solidFill>
                  <a:srgbClr val="ECECEC"/>
                </a:solidFill>
                <a:effectLst/>
              </a:rPr>
              <a:t>dataset separati</a:t>
            </a:r>
            <a:r>
              <a:rPr lang="it-IT" sz="1400" b="0" i="0" dirty="0">
                <a:solidFill>
                  <a:srgbClr val="ECECEC"/>
                </a:solidFill>
                <a:effectLst/>
              </a:rPr>
              <a:t>, uno per notizie reali e uno per fake news, sono stati uniti e mescolati per creare un </a:t>
            </a:r>
            <a:r>
              <a:rPr lang="it-IT" sz="1400" b="1" i="0" dirty="0">
                <a:solidFill>
                  <a:srgbClr val="ECECEC"/>
                </a:solidFill>
                <a:effectLst/>
              </a:rPr>
              <a:t>dataset di 44898 istanze</a:t>
            </a:r>
            <a:r>
              <a:rPr lang="it-IT" sz="1400" b="0" i="0" dirty="0">
                <a:solidFill>
                  <a:srgbClr val="ECECEC"/>
                </a:solidFill>
                <a:effectLst/>
              </a:rPr>
              <a:t> con una colonna "</a:t>
            </a:r>
            <a:r>
              <a:rPr lang="it-IT" sz="1400" b="1" i="0" dirty="0">
                <a:solidFill>
                  <a:srgbClr val="ECECEC"/>
                </a:solidFill>
                <a:effectLst/>
              </a:rPr>
              <a:t>class</a:t>
            </a:r>
            <a:r>
              <a:rPr lang="it-IT" sz="1400" b="0" i="0" dirty="0">
                <a:solidFill>
                  <a:srgbClr val="ECECEC"/>
                </a:solidFill>
                <a:effectLst/>
              </a:rPr>
              <a:t>" per indicarne la veridicità.</a:t>
            </a:r>
            <a:r>
              <a:rPr lang="it-IT" sz="1400" dirty="0">
                <a:solidFill>
                  <a:schemeClr val="bg1"/>
                </a:solidFill>
                <a:cs typeface="Segoe UI" panose="020B0502040204020203" pitchFamily="34" charset="0"/>
              </a:rPr>
              <a:t> </a:t>
            </a:r>
          </a:p>
        </p:txBody>
      </p:sp>
      <p:sp>
        <p:nvSpPr>
          <p:cNvPr id="53" name="Rettangolo 52">
            <a:extLst>
              <a:ext uri="{FF2B5EF4-FFF2-40B4-BE49-F238E27FC236}">
                <a16:creationId xmlns:a16="http://schemas.microsoft.com/office/drawing/2014/main" id="{E1535E1C-6EBC-45D8-BCE1-D5B947A61FB6}"/>
              </a:ext>
            </a:extLst>
          </p:cNvPr>
          <p:cNvSpPr/>
          <p:nvPr/>
        </p:nvSpPr>
        <p:spPr>
          <a:xfrm>
            <a:off x="5220611" y="2827703"/>
            <a:ext cx="1752042" cy="2908938"/>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È </a:t>
            </a:r>
            <a:r>
              <a:rPr lang="it-IT" sz="1400" dirty="0">
                <a:solidFill>
                  <a:srgbClr val="ECECEC"/>
                </a:solidFill>
              </a:rPr>
              <a:t>stata i</a:t>
            </a:r>
            <a:r>
              <a:rPr lang="it-IT" sz="1400" b="0" i="0" dirty="0">
                <a:solidFill>
                  <a:srgbClr val="ECECEC"/>
                </a:solidFill>
                <a:effectLst/>
              </a:rPr>
              <a:t>dentificata una prevalenza di notizie politiche. L'analisi della </a:t>
            </a:r>
            <a:r>
              <a:rPr lang="it-IT" sz="1400" b="1" i="0" dirty="0">
                <a:solidFill>
                  <a:srgbClr val="ECECEC"/>
                </a:solidFill>
                <a:effectLst/>
              </a:rPr>
              <a:t>lunghezza</a:t>
            </a:r>
            <a:r>
              <a:rPr lang="it-IT" sz="1400" b="0" i="0" dirty="0">
                <a:solidFill>
                  <a:srgbClr val="ECECEC"/>
                </a:solidFill>
                <a:effectLst/>
              </a:rPr>
              <a:t> degli articoli ha consentito di escludere quelli troppo brevi o carenti di contenuto, garantendo l'inclusione solo di articoli rilevanti nel processo di valutazione delle fake news.</a:t>
            </a:r>
            <a:endParaRPr lang="it-IT" sz="1400" dirty="0">
              <a:solidFill>
                <a:schemeClr val="bg1"/>
              </a:solidFill>
              <a:cs typeface="Segoe UI" panose="020B0502040204020203" pitchFamily="34" charset="0"/>
            </a:endParaRPr>
          </a:p>
        </p:txBody>
      </p:sp>
      <p:sp>
        <p:nvSpPr>
          <p:cNvPr id="54" name="Rettangolo 53">
            <a:extLst>
              <a:ext uri="{FF2B5EF4-FFF2-40B4-BE49-F238E27FC236}">
                <a16:creationId xmlns:a16="http://schemas.microsoft.com/office/drawing/2014/main" id="{28FF18A5-7B4E-4493-B38D-E732E033F82F}"/>
              </a:ext>
            </a:extLst>
          </p:cNvPr>
          <p:cNvSpPr/>
          <p:nvPr/>
        </p:nvSpPr>
        <p:spPr>
          <a:xfrm>
            <a:off x="7410656" y="3221937"/>
            <a:ext cx="1752042" cy="2665281"/>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Sono stati </a:t>
            </a:r>
            <a:r>
              <a:rPr lang="it-IT" sz="1400" b="1" i="0" dirty="0">
                <a:solidFill>
                  <a:srgbClr val="ECECEC"/>
                </a:solidFill>
                <a:effectLst/>
              </a:rPr>
              <a:t>eliminati</a:t>
            </a:r>
            <a:r>
              <a:rPr lang="it-IT" sz="1400" b="0" i="0" dirty="0">
                <a:solidFill>
                  <a:srgbClr val="ECECEC"/>
                </a:solidFill>
                <a:effectLst/>
              </a:rPr>
              <a:t> 1131 articoli contenenti meno di 20 parole, riducendo leggermente il dataset ma migliorando la qualità complessiva dei dati e concentrando l'analisi sui </a:t>
            </a:r>
            <a:r>
              <a:rPr lang="it-IT" sz="1400" b="1" i="0" dirty="0">
                <a:solidFill>
                  <a:srgbClr val="ECECEC"/>
                </a:solidFill>
                <a:effectLst/>
              </a:rPr>
              <a:t>documenti più significativi e rappresentativi.</a:t>
            </a:r>
            <a:endParaRPr lang="it-IT" sz="1400" b="1" dirty="0">
              <a:solidFill>
                <a:schemeClr val="bg1"/>
              </a:solidFill>
              <a:cs typeface="Segoe UI" panose="020B0502040204020203" pitchFamily="34" charset="0"/>
            </a:endParaRPr>
          </a:p>
        </p:txBody>
      </p:sp>
      <p:sp>
        <p:nvSpPr>
          <p:cNvPr id="55" name="Rettangolo 54">
            <a:extLst>
              <a:ext uri="{FF2B5EF4-FFF2-40B4-BE49-F238E27FC236}">
                <a16:creationId xmlns:a16="http://schemas.microsoft.com/office/drawing/2014/main" id="{5BCD242F-9A97-473E-8E17-3F6C3C75CE68}"/>
              </a:ext>
            </a:extLst>
          </p:cNvPr>
          <p:cNvSpPr/>
          <p:nvPr/>
        </p:nvSpPr>
        <p:spPr>
          <a:xfrm>
            <a:off x="9602390" y="2739199"/>
            <a:ext cx="1752042" cy="3147272"/>
          </a:xfrm>
          <a:prstGeom prst="rect">
            <a:avLst/>
          </a:prstGeom>
        </p:spPr>
        <p:txBody>
          <a:bodyPr wrap="square" lIns="0" tIns="0" rIns="0" bIns="0" rtlCol="0" anchor="t">
            <a:spAutoFit/>
          </a:bodyPr>
          <a:lstStyle/>
          <a:p>
            <a:pPr algn="ctr" rtl="0">
              <a:lnSpc>
                <a:spcPts val="1900"/>
              </a:lnSpc>
            </a:pPr>
            <a:r>
              <a:rPr lang="it-IT" sz="1400" b="0" i="0" dirty="0">
                <a:solidFill>
                  <a:srgbClr val="ECECEC"/>
                </a:solidFill>
                <a:effectLst/>
              </a:rPr>
              <a:t>È stato </a:t>
            </a:r>
            <a:r>
              <a:rPr lang="it-IT" sz="1400" b="1" i="0" dirty="0">
                <a:solidFill>
                  <a:srgbClr val="ECECEC"/>
                </a:solidFill>
                <a:effectLst/>
              </a:rPr>
              <a:t>semplificato il dataset rimuovendo feature non cruciali</a:t>
            </a:r>
            <a:r>
              <a:rPr lang="it-IT" sz="1400" b="0" i="0" dirty="0">
                <a:solidFill>
                  <a:srgbClr val="ECECEC"/>
                </a:solidFill>
                <a:effectLst/>
              </a:rPr>
              <a:t>, ponendo così il focus sul testo dell'articolo e sulla sua classe, ottenendo quindi un dataset di </a:t>
            </a:r>
            <a:r>
              <a:rPr lang="it-IT" sz="1400" b="1" i="0" dirty="0">
                <a:solidFill>
                  <a:srgbClr val="ECECEC"/>
                </a:solidFill>
                <a:effectLst/>
              </a:rPr>
              <a:t>43,729 istanze</a:t>
            </a:r>
            <a:r>
              <a:rPr lang="it-IT" sz="1400" b="0" i="0" dirty="0">
                <a:solidFill>
                  <a:srgbClr val="ECECEC"/>
                </a:solidFill>
                <a:effectLst/>
              </a:rPr>
              <a:t>, di cui 22,313 fake news e 21,416 </a:t>
            </a:r>
            <a:r>
              <a:rPr lang="it-IT" sz="1400" b="0" i="0" dirty="0" err="1">
                <a:solidFill>
                  <a:srgbClr val="ECECEC"/>
                </a:solidFill>
                <a:effectLst/>
              </a:rPr>
              <a:t>real</a:t>
            </a:r>
            <a:r>
              <a:rPr lang="it-IT" sz="1400" b="0" i="0" dirty="0">
                <a:solidFill>
                  <a:srgbClr val="ECECEC"/>
                </a:solidFill>
                <a:effectLst/>
              </a:rPr>
              <a:t> news.</a:t>
            </a:r>
          </a:p>
          <a:p>
            <a:pPr algn="ctr" rtl="0">
              <a:lnSpc>
                <a:spcPts val="1900"/>
              </a:lnSpc>
            </a:pPr>
            <a:r>
              <a:rPr lang="it-IT" sz="1400" dirty="0">
                <a:solidFill>
                  <a:srgbClr val="ECECEC"/>
                </a:solidFill>
                <a:cs typeface="Segoe UI" panose="020B0502040204020203" pitchFamily="34" charset="0"/>
              </a:rPr>
              <a:t>Il dataset generato è bilanciato.</a:t>
            </a:r>
            <a:endParaRPr lang="it-IT" sz="1400" dirty="0">
              <a:solidFill>
                <a:schemeClr val="bg1"/>
              </a:solidFill>
              <a:cs typeface="Segoe UI" panose="020B0502040204020203" pitchFamily="34" charset="0"/>
            </a:endParaRPr>
          </a:p>
        </p:txBody>
      </p:sp>
      <p:pic>
        <p:nvPicPr>
          <p:cNvPr id="5" name="Elemento grafico 4" descr="Tabella con riempimento a tinta unita">
            <a:extLst>
              <a:ext uri="{FF2B5EF4-FFF2-40B4-BE49-F238E27FC236}">
                <a16:creationId xmlns:a16="http://schemas.microsoft.com/office/drawing/2014/main" id="{A7E9BBA3-F2C3-B96C-5B98-00B8258FB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426" y="2225309"/>
            <a:ext cx="596657" cy="596657"/>
          </a:xfrm>
          <a:prstGeom prst="rect">
            <a:avLst/>
          </a:prstGeom>
        </p:spPr>
      </p:pic>
      <p:pic>
        <p:nvPicPr>
          <p:cNvPr id="7" name="Elemento grafico 6" descr="Collegamento contorno">
            <a:extLst>
              <a:ext uri="{FF2B5EF4-FFF2-40B4-BE49-F238E27FC236}">
                <a16:creationId xmlns:a16="http://schemas.microsoft.com/office/drawing/2014/main" id="{C79268E7-E466-C70B-1A8C-B114B35309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49981" y="1887963"/>
            <a:ext cx="596657" cy="596657"/>
          </a:xfrm>
          <a:prstGeom prst="rect">
            <a:avLst/>
          </a:prstGeom>
        </p:spPr>
      </p:pic>
      <p:pic>
        <p:nvPicPr>
          <p:cNvPr id="12" name="Elemento grafico 11" descr="Grafico a torta con riempimento a tinta unita">
            <a:extLst>
              <a:ext uri="{FF2B5EF4-FFF2-40B4-BE49-F238E27FC236}">
                <a16:creationId xmlns:a16="http://schemas.microsoft.com/office/drawing/2014/main" id="{D53E9309-16F1-F9E1-F439-1E2A18FB57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03262" y="1692022"/>
            <a:ext cx="586740" cy="586740"/>
          </a:xfrm>
          <a:prstGeom prst="rect">
            <a:avLst/>
          </a:prstGeom>
        </p:spPr>
      </p:pic>
      <p:pic>
        <p:nvPicPr>
          <p:cNvPr id="15" name="Elemento grafico 14" descr="Rifiuti con riempimento a tinta unita">
            <a:extLst>
              <a:ext uri="{FF2B5EF4-FFF2-40B4-BE49-F238E27FC236}">
                <a16:creationId xmlns:a16="http://schemas.microsoft.com/office/drawing/2014/main" id="{12996C11-FCAB-E8A7-26D6-71BDD112F1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14010" y="1406519"/>
            <a:ext cx="543329" cy="543329"/>
          </a:xfrm>
          <a:prstGeom prst="rect">
            <a:avLst/>
          </a:prstGeom>
        </p:spPr>
      </p:pic>
      <p:pic>
        <p:nvPicPr>
          <p:cNvPr id="17" name="Elemento grafico 16" descr="Chiudi con riempimento a tinta unita">
            <a:extLst>
              <a:ext uri="{FF2B5EF4-FFF2-40B4-BE49-F238E27FC236}">
                <a16:creationId xmlns:a16="http://schemas.microsoft.com/office/drawing/2014/main" id="{264F3276-47CE-49DE-AE1D-F7F92DB854C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00000" y="1396617"/>
            <a:ext cx="566967" cy="566967"/>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B0E8D-4BC5-8671-64CB-72981A5E9F3A}"/>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9AEA9D4F-D6AB-0B3B-2109-248AEDCA032B}"/>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204843C2-6D32-3D6A-CA8A-B0EC89024F0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70F03F5-7173-059F-DEEA-6EF352B462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B42268B0-1923-7A11-C6E2-9A6FE7A1EB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pic>
        <p:nvPicPr>
          <p:cNvPr id="3" name="Immagine 2">
            <a:extLst>
              <a:ext uri="{FF2B5EF4-FFF2-40B4-BE49-F238E27FC236}">
                <a16:creationId xmlns:a16="http://schemas.microsoft.com/office/drawing/2014/main" id="{E8EEAF40-4A5A-2CEC-49EE-50CD882AF4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1815" y="745512"/>
            <a:ext cx="4964741" cy="3685944"/>
          </a:xfrm>
          <a:prstGeom prst="rect">
            <a:avLst/>
          </a:prstGeom>
          <a:noFill/>
          <a:ln>
            <a:noFill/>
          </a:ln>
        </p:spPr>
      </p:pic>
      <p:graphicFrame>
        <p:nvGraphicFramePr>
          <p:cNvPr id="5" name="Tabella 4">
            <a:extLst>
              <a:ext uri="{FF2B5EF4-FFF2-40B4-BE49-F238E27FC236}">
                <a16:creationId xmlns:a16="http://schemas.microsoft.com/office/drawing/2014/main" id="{3355D356-4113-A91C-0341-4D24447F8587}"/>
              </a:ext>
            </a:extLst>
          </p:cNvPr>
          <p:cNvGraphicFramePr>
            <a:graphicFrameLocks noGrp="1"/>
          </p:cNvGraphicFramePr>
          <p:nvPr>
            <p:extLst>
              <p:ext uri="{D42A27DB-BD31-4B8C-83A1-F6EECF244321}">
                <p14:modId xmlns:p14="http://schemas.microsoft.com/office/powerpoint/2010/main" val="2960384522"/>
              </p:ext>
            </p:extLst>
          </p:nvPr>
        </p:nvGraphicFramePr>
        <p:xfrm>
          <a:off x="1345586" y="4588755"/>
          <a:ext cx="2817197" cy="1893195"/>
        </p:xfrm>
        <a:graphic>
          <a:graphicData uri="http://schemas.openxmlformats.org/drawingml/2006/table">
            <a:tbl>
              <a:tblPr firstRow="1" firstCol="1" bandRow="1">
                <a:tableStyleId>{91EBBBCC-DAD2-459C-BE2E-F6DE35CF9A28}</a:tableStyleId>
              </a:tblPr>
              <a:tblGrid>
                <a:gridCol w="798457">
                  <a:extLst>
                    <a:ext uri="{9D8B030D-6E8A-4147-A177-3AD203B41FA5}">
                      <a16:colId xmlns:a16="http://schemas.microsoft.com/office/drawing/2014/main" val="3530442621"/>
                    </a:ext>
                  </a:extLst>
                </a:gridCol>
                <a:gridCol w="2018740">
                  <a:extLst>
                    <a:ext uri="{9D8B030D-6E8A-4147-A177-3AD203B41FA5}">
                      <a16:colId xmlns:a16="http://schemas.microsoft.com/office/drawing/2014/main" val="1628827505"/>
                    </a:ext>
                  </a:extLst>
                </a:gridCol>
              </a:tblGrid>
              <a:tr h="210355">
                <a:tc gridSpan="2">
                  <a:txBody>
                    <a:bodyPr/>
                    <a:lstStyle/>
                    <a:p>
                      <a:pPr algn="ctr">
                        <a:lnSpc>
                          <a:spcPct val="107000"/>
                        </a:lnSpc>
                        <a:spcAft>
                          <a:spcPts val="800"/>
                        </a:spcAft>
                      </a:pPr>
                      <a:r>
                        <a:rPr lang="it-IT" sz="1200" kern="0" dirty="0">
                          <a:effectLst/>
                        </a:rPr>
                        <a:t>Statistiche sulla lunghezza dei testi:</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rgbClr val="D95F02"/>
                    </a:solidFill>
                  </a:tcPr>
                </a:tc>
                <a:tc hMerge="1">
                  <a:txBody>
                    <a:bodyPr/>
                    <a:lstStyle/>
                    <a:p>
                      <a:endParaRPr lang="it-IT"/>
                    </a:p>
                  </a:txBody>
                  <a:tcPr/>
                </a:tc>
                <a:extLst>
                  <a:ext uri="{0D108BD9-81ED-4DB2-BD59-A6C34878D82A}">
                    <a16:rowId xmlns:a16="http://schemas.microsoft.com/office/drawing/2014/main" val="1461641403"/>
                  </a:ext>
                </a:extLst>
              </a:tr>
              <a:tr h="210355">
                <a:tc>
                  <a:txBody>
                    <a:bodyPr/>
                    <a:lstStyle/>
                    <a:p>
                      <a:pPr algn="ctr">
                        <a:lnSpc>
                          <a:spcPct val="107000"/>
                        </a:lnSpc>
                        <a:spcAft>
                          <a:spcPts val="800"/>
                        </a:spcAft>
                      </a:pPr>
                      <a:r>
                        <a:rPr lang="it-IT" sz="1200" kern="0">
                          <a:effectLst/>
                        </a:rPr>
                        <a:t>count</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dirty="0">
                          <a:effectLst/>
                        </a:rPr>
                        <a:t>44898</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860492506"/>
                  </a:ext>
                </a:extLst>
              </a:tr>
              <a:tr h="210355">
                <a:tc>
                  <a:txBody>
                    <a:bodyPr/>
                    <a:lstStyle/>
                    <a:p>
                      <a:pPr algn="ctr">
                        <a:lnSpc>
                          <a:spcPct val="107000"/>
                        </a:lnSpc>
                        <a:spcAft>
                          <a:spcPts val="800"/>
                        </a:spcAft>
                      </a:pPr>
                      <a:r>
                        <a:rPr lang="it-IT" sz="1200" kern="0">
                          <a:effectLst/>
                        </a:rPr>
                        <a:t>mean</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dirty="0">
                          <a:effectLst/>
                        </a:rPr>
                        <a:t>2469,109693</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02233313"/>
                  </a:ext>
                </a:extLst>
              </a:tr>
              <a:tr h="210355">
                <a:tc>
                  <a:txBody>
                    <a:bodyPr/>
                    <a:lstStyle/>
                    <a:p>
                      <a:pPr algn="ctr">
                        <a:lnSpc>
                          <a:spcPct val="107000"/>
                        </a:lnSpc>
                        <a:spcAft>
                          <a:spcPts val="800"/>
                        </a:spcAft>
                      </a:pPr>
                      <a:r>
                        <a:rPr lang="it-IT" sz="1200" kern="0">
                          <a:effectLst/>
                        </a:rPr>
                        <a:t>std</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2.171.617.091</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201695796"/>
                  </a:ext>
                </a:extLst>
              </a:tr>
              <a:tr h="210355">
                <a:tc>
                  <a:txBody>
                    <a:bodyPr/>
                    <a:lstStyle/>
                    <a:p>
                      <a:pPr algn="ctr">
                        <a:lnSpc>
                          <a:spcPct val="107000"/>
                        </a:lnSpc>
                        <a:spcAft>
                          <a:spcPts val="800"/>
                        </a:spcAft>
                      </a:pPr>
                      <a:r>
                        <a:rPr lang="it-IT" sz="1200" kern="0">
                          <a:effectLst/>
                        </a:rPr>
                        <a:t>min</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1.000.000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60029395"/>
                  </a:ext>
                </a:extLst>
              </a:tr>
              <a:tr h="210355">
                <a:tc>
                  <a:txBody>
                    <a:bodyPr/>
                    <a:lstStyle/>
                    <a:p>
                      <a:pPr algn="ctr">
                        <a:lnSpc>
                          <a:spcPct val="107000"/>
                        </a:lnSpc>
                        <a:spcAft>
                          <a:spcPts val="800"/>
                        </a:spcAft>
                      </a:pPr>
                      <a:r>
                        <a:rPr lang="it-IT" sz="1200" kern="0">
                          <a:effectLst/>
                        </a:rPr>
                        <a:t>25%</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1.234.000.000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51637115"/>
                  </a:ext>
                </a:extLst>
              </a:tr>
              <a:tr h="210355">
                <a:tc>
                  <a:txBody>
                    <a:bodyPr/>
                    <a:lstStyle/>
                    <a:p>
                      <a:pPr algn="ctr">
                        <a:lnSpc>
                          <a:spcPct val="107000"/>
                        </a:lnSpc>
                        <a:spcAft>
                          <a:spcPts val="800"/>
                        </a:spcAft>
                      </a:pPr>
                      <a:r>
                        <a:rPr lang="it-IT" sz="1200" kern="0">
                          <a:effectLst/>
                        </a:rPr>
                        <a:t>50%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2.186.000.000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068843585"/>
                  </a:ext>
                </a:extLst>
              </a:tr>
              <a:tr h="210355">
                <a:tc>
                  <a:txBody>
                    <a:bodyPr/>
                    <a:lstStyle/>
                    <a:p>
                      <a:pPr algn="ctr">
                        <a:lnSpc>
                          <a:spcPct val="107000"/>
                        </a:lnSpc>
                        <a:spcAft>
                          <a:spcPts val="800"/>
                        </a:spcAft>
                      </a:pPr>
                      <a:r>
                        <a:rPr lang="it-IT" sz="1200" kern="0">
                          <a:effectLst/>
                        </a:rPr>
                        <a:t>75%</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a:effectLst/>
                        </a:rPr>
                        <a:t>3.105.000.000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84673599"/>
                  </a:ext>
                </a:extLst>
              </a:tr>
              <a:tr h="210355">
                <a:tc>
                  <a:txBody>
                    <a:bodyPr/>
                    <a:lstStyle/>
                    <a:p>
                      <a:pPr algn="ctr">
                        <a:lnSpc>
                          <a:spcPct val="107000"/>
                        </a:lnSpc>
                        <a:spcAft>
                          <a:spcPts val="800"/>
                        </a:spcAft>
                      </a:pPr>
                      <a:r>
                        <a:rPr lang="it-IT" sz="1200" kern="0">
                          <a:effectLst/>
                        </a:rPr>
                        <a:t>max</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200" kern="0" dirty="0">
                          <a:effectLst/>
                        </a:rPr>
                        <a:t>51.794.000.000</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007335521"/>
                  </a:ext>
                </a:extLst>
              </a:tr>
            </a:tbl>
          </a:graphicData>
        </a:graphic>
      </p:graphicFrame>
      <p:pic>
        <p:nvPicPr>
          <p:cNvPr id="13" name="Immagine 12">
            <a:extLst>
              <a:ext uri="{FF2B5EF4-FFF2-40B4-BE49-F238E27FC236}">
                <a16:creationId xmlns:a16="http://schemas.microsoft.com/office/drawing/2014/main" id="{AD26B31E-CB4E-AE54-C302-B7F79116DB8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43460" y="3539629"/>
            <a:ext cx="5017614" cy="3124421"/>
          </a:xfrm>
          <a:prstGeom prst="rect">
            <a:avLst/>
          </a:prstGeom>
          <a:noFill/>
          <a:ln>
            <a:noFill/>
          </a:ln>
        </p:spPr>
      </p:pic>
      <p:pic>
        <p:nvPicPr>
          <p:cNvPr id="15" name="Immagine 14" descr="Immagine che contiene schermata, Diagramma, testo, diagramma&#10;&#10;Descrizione generata automaticamente">
            <a:extLst>
              <a:ext uri="{FF2B5EF4-FFF2-40B4-BE49-F238E27FC236}">
                <a16:creationId xmlns:a16="http://schemas.microsoft.com/office/drawing/2014/main" id="{CC454513-8D24-9436-D606-8CF2EEADC8E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222922" y="745512"/>
            <a:ext cx="4086225" cy="2571504"/>
          </a:xfrm>
          <a:prstGeom prst="rect">
            <a:avLst/>
          </a:prstGeom>
          <a:noFill/>
          <a:ln>
            <a:noFill/>
          </a:ln>
        </p:spPr>
      </p:pic>
      <p:sp>
        <p:nvSpPr>
          <p:cNvPr id="16" name="Segno di sottrazione 15">
            <a:extLst>
              <a:ext uri="{FF2B5EF4-FFF2-40B4-BE49-F238E27FC236}">
                <a16:creationId xmlns:a16="http://schemas.microsoft.com/office/drawing/2014/main" id="{5BA6609A-A267-7753-EBA4-A1414868183D}"/>
              </a:ext>
            </a:extLst>
          </p:cNvPr>
          <p:cNvSpPr/>
          <p:nvPr/>
        </p:nvSpPr>
        <p:spPr>
          <a:xfrm>
            <a:off x="271815" y="376050"/>
            <a:ext cx="5800776" cy="957325"/>
          </a:xfrm>
          <a:prstGeom prst="mathMinu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solidFill>
                  <a:schemeClr val="tx1">
                    <a:lumMod val="75000"/>
                    <a:lumOff val="25000"/>
                  </a:schemeClr>
                </a:solidFill>
              </a:rPr>
              <a:t>Distribuzione dei Topic data dall’unione dei due dataset</a:t>
            </a:r>
          </a:p>
        </p:txBody>
      </p:sp>
      <p:sp>
        <p:nvSpPr>
          <p:cNvPr id="17" name="Segno di sottrazione 16">
            <a:extLst>
              <a:ext uri="{FF2B5EF4-FFF2-40B4-BE49-F238E27FC236}">
                <a16:creationId xmlns:a16="http://schemas.microsoft.com/office/drawing/2014/main" id="{3E73B351-E406-16C8-B160-D431A80CB855}"/>
              </a:ext>
            </a:extLst>
          </p:cNvPr>
          <p:cNvSpPr/>
          <p:nvPr/>
        </p:nvSpPr>
        <p:spPr>
          <a:xfrm>
            <a:off x="6365646" y="2927839"/>
            <a:ext cx="5800776" cy="1260904"/>
          </a:xfrm>
          <a:prstGeom prst="mathMinu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solidFill>
                  <a:schemeClr val="tx1">
                    <a:lumMod val="75000"/>
                    <a:lumOff val="25000"/>
                  </a:schemeClr>
                </a:solidFill>
              </a:rPr>
              <a:t>Lunghezza delle istanze</a:t>
            </a:r>
          </a:p>
        </p:txBody>
      </p:sp>
      <p:sp>
        <p:nvSpPr>
          <p:cNvPr id="18" name="Segno di sottrazione 17">
            <a:extLst>
              <a:ext uri="{FF2B5EF4-FFF2-40B4-BE49-F238E27FC236}">
                <a16:creationId xmlns:a16="http://schemas.microsoft.com/office/drawing/2014/main" id="{33294239-689F-D661-90E2-F29A58074C47}"/>
              </a:ext>
            </a:extLst>
          </p:cNvPr>
          <p:cNvSpPr/>
          <p:nvPr/>
        </p:nvSpPr>
        <p:spPr>
          <a:xfrm>
            <a:off x="6820678" y="280051"/>
            <a:ext cx="5800776" cy="957325"/>
          </a:xfrm>
          <a:prstGeom prst="mathMinu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1200" b="1" dirty="0">
              <a:solidFill>
                <a:schemeClr val="tx1">
                  <a:lumMod val="75000"/>
                  <a:lumOff val="25000"/>
                </a:schemeClr>
              </a:solidFill>
            </a:endParaRPr>
          </a:p>
        </p:txBody>
      </p:sp>
    </p:spTree>
    <p:extLst>
      <p:ext uri="{BB962C8B-B14F-4D97-AF65-F5344CB8AC3E}">
        <p14:creationId xmlns:p14="http://schemas.microsoft.com/office/powerpoint/2010/main" val="208065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DAEE0-A267-8E29-C8A0-1AD18EBF0BAE}"/>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561A97CA-51AB-384B-1545-0A9121B33796}"/>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8AC2F221-8157-3F11-3DAD-FBC156EDC40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3A4A9793-5A7D-2D03-E160-D59204F6FA0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4052FAF2-BD22-DBAD-C361-0A1A993094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graphicFrame>
        <p:nvGraphicFramePr>
          <p:cNvPr id="2" name="Tabella 1">
            <a:extLst>
              <a:ext uri="{FF2B5EF4-FFF2-40B4-BE49-F238E27FC236}">
                <a16:creationId xmlns:a16="http://schemas.microsoft.com/office/drawing/2014/main" id="{7B3B6DD9-C016-44DB-BA7C-4A3A1A316CE4}"/>
              </a:ext>
            </a:extLst>
          </p:cNvPr>
          <p:cNvGraphicFramePr>
            <a:graphicFrameLocks noGrp="1"/>
          </p:cNvGraphicFramePr>
          <p:nvPr>
            <p:extLst>
              <p:ext uri="{D42A27DB-BD31-4B8C-83A1-F6EECF244321}">
                <p14:modId xmlns:p14="http://schemas.microsoft.com/office/powerpoint/2010/main" val="3309581579"/>
              </p:ext>
            </p:extLst>
          </p:nvPr>
        </p:nvGraphicFramePr>
        <p:xfrm>
          <a:off x="609600" y="1530210"/>
          <a:ext cx="5029200" cy="2276378"/>
        </p:xfrm>
        <a:graphic>
          <a:graphicData uri="http://schemas.openxmlformats.org/drawingml/2006/table">
            <a:tbl>
              <a:tblPr firstRow="1" firstCol="1" bandRow="1">
                <a:tableStyleId>{EB9631B5-78F2-41C9-869B-9F39066F8104}</a:tableStyleId>
              </a:tblPr>
              <a:tblGrid>
                <a:gridCol w="450146">
                  <a:extLst>
                    <a:ext uri="{9D8B030D-6E8A-4147-A177-3AD203B41FA5}">
                      <a16:colId xmlns:a16="http://schemas.microsoft.com/office/drawing/2014/main" val="3691564713"/>
                    </a:ext>
                  </a:extLst>
                </a:gridCol>
                <a:gridCol w="742793">
                  <a:extLst>
                    <a:ext uri="{9D8B030D-6E8A-4147-A177-3AD203B41FA5}">
                      <a16:colId xmlns:a16="http://schemas.microsoft.com/office/drawing/2014/main" val="1026836472"/>
                    </a:ext>
                  </a:extLst>
                </a:gridCol>
                <a:gridCol w="2486503">
                  <a:extLst>
                    <a:ext uri="{9D8B030D-6E8A-4147-A177-3AD203B41FA5}">
                      <a16:colId xmlns:a16="http://schemas.microsoft.com/office/drawing/2014/main" val="3970363742"/>
                    </a:ext>
                  </a:extLst>
                </a:gridCol>
                <a:gridCol w="472681">
                  <a:extLst>
                    <a:ext uri="{9D8B030D-6E8A-4147-A177-3AD203B41FA5}">
                      <a16:colId xmlns:a16="http://schemas.microsoft.com/office/drawing/2014/main" val="4006797299"/>
                    </a:ext>
                  </a:extLst>
                </a:gridCol>
                <a:gridCol w="451049">
                  <a:extLst>
                    <a:ext uri="{9D8B030D-6E8A-4147-A177-3AD203B41FA5}">
                      <a16:colId xmlns:a16="http://schemas.microsoft.com/office/drawing/2014/main" val="744793325"/>
                    </a:ext>
                  </a:extLst>
                </a:gridCol>
                <a:gridCol w="426028">
                  <a:extLst>
                    <a:ext uri="{9D8B030D-6E8A-4147-A177-3AD203B41FA5}">
                      <a16:colId xmlns:a16="http://schemas.microsoft.com/office/drawing/2014/main" val="554245079"/>
                    </a:ext>
                  </a:extLst>
                </a:gridCol>
              </a:tblGrid>
              <a:tr h="367314">
                <a:tc>
                  <a:txBody>
                    <a:bodyPr/>
                    <a:lstStyle/>
                    <a:p>
                      <a:pPr algn="ctr">
                        <a:lnSpc>
                          <a:spcPct val="107000"/>
                        </a:lnSpc>
                        <a:spcAft>
                          <a:spcPts val="800"/>
                        </a:spcAft>
                      </a:pPr>
                      <a:r>
                        <a:rPr lang="it-IT" sz="1000" kern="0" dirty="0">
                          <a:effectLst/>
                        </a:rPr>
                        <a:t>index</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3">
                          <a:lumMod val="75000"/>
                        </a:schemeClr>
                      </a:solidFill>
                      <a:prstDash val="solid"/>
                      <a:round/>
                      <a:headEnd type="none" w="med" len="med"/>
                      <a:tailEnd type="none" w="med" len="med"/>
                    </a:lnL>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err="1">
                          <a:effectLst/>
                        </a:rPr>
                        <a:t>title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a:effectLst/>
                        </a:rPr>
                        <a:t>text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err="1">
                          <a:effectLst/>
                        </a:rPr>
                        <a:t>subject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a:effectLst/>
                        </a:rPr>
                        <a:t>date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1000" kern="0" dirty="0">
                          <a:effectLst/>
                        </a:rPr>
                        <a:t>class</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3">
                          <a:lumMod val="75000"/>
                        </a:schemeClr>
                      </a:solidFill>
                      <a:prstDash val="solid"/>
                      <a:round/>
                      <a:headEnd type="none" w="med" len="med"/>
                      <a:tailEnd type="none" w="med" len="med"/>
                    </a:ln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extLst>
                  <a:ext uri="{0D108BD9-81ED-4DB2-BD59-A6C34878D82A}">
                    <a16:rowId xmlns:a16="http://schemas.microsoft.com/office/drawing/2014/main" val="3134911802"/>
                  </a:ext>
                </a:extLst>
              </a:tr>
              <a:tr h="822275">
                <a:tc>
                  <a:txBody>
                    <a:bodyPr/>
                    <a:lstStyle/>
                    <a:p>
                      <a:pPr algn="ctr">
                        <a:lnSpc>
                          <a:spcPct val="107000"/>
                        </a:lnSpc>
                        <a:spcAft>
                          <a:spcPts val="800"/>
                        </a:spcAft>
                      </a:pPr>
                      <a:r>
                        <a:rPr lang="it-IT" sz="700" kern="0">
                          <a:effectLst/>
                        </a:rPr>
                        <a:t>0</a:t>
                      </a:r>
                      <a:endParaRPr lang="it-IT" sz="10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3">
                          <a:lumMod val="75000"/>
                        </a:schemeClr>
                      </a:solidFill>
                      <a:prstDash val="solid"/>
                      <a:round/>
                      <a:headEnd type="none" w="med" len="med"/>
                      <a:tailEnd type="none" w="med" len="med"/>
                    </a:lnL>
                    <a:lnR w="28575" cap="flat" cmpd="sng" algn="ctr">
                      <a:solidFill>
                        <a:schemeClr val="accent3">
                          <a:lumMod val="75000"/>
                        </a:schemeClr>
                      </a:solidFill>
                      <a:prstDash val="solid"/>
                      <a:round/>
                      <a:headEnd type="none" w="med" len="med"/>
                      <a:tailEnd type="none" w="med" len="med"/>
                    </a:ln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en-US" sz="700" kern="0" dirty="0">
                          <a:effectLst/>
                        </a:rPr>
                        <a:t>Donald Trump Sends Out Embarrassing New Year’s Eve Message; This is Disturbing</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3">
                          <a:lumMod val="75000"/>
                        </a:schemeClr>
                      </a:solidFill>
                      <a:prstDash val="solid"/>
                      <a:round/>
                      <a:headEnd type="none" w="med" len="med"/>
                      <a:tailEnd type="none" w="med" len="med"/>
                    </a:lnL>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endParaRPr lang="en-US" sz="700" kern="0" dirty="0">
                        <a:effectLst/>
                      </a:endParaRPr>
                    </a:p>
                    <a:p>
                      <a:pPr algn="ctr">
                        <a:lnSpc>
                          <a:spcPct val="107000"/>
                        </a:lnSpc>
                        <a:spcAft>
                          <a:spcPts val="800"/>
                        </a:spcAft>
                      </a:pPr>
                      <a:r>
                        <a:rPr lang="en-US" sz="700" kern="0" dirty="0">
                          <a:effectLst/>
                        </a:rPr>
                        <a:t>Donald Trump just </a:t>
                      </a:r>
                      <a:r>
                        <a:rPr lang="en-US" sz="700" kern="0" dirty="0" err="1">
                          <a:effectLst/>
                        </a:rPr>
                        <a:t>couldn</a:t>
                      </a:r>
                      <a:r>
                        <a:rPr lang="en-US" sz="700" kern="0" dirty="0">
                          <a:effectLst/>
                        </a:rPr>
                        <a:t> t wish all Americans a Happy New Year and leave it at that. Instead, he had to give a shout out to his enemies, haters and the very dishonest fake news media. The former reality show star had just one job to do and he </a:t>
                      </a:r>
                      <a:r>
                        <a:rPr lang="en-US" sz="700" kern="0" dirty="0" err="1">
                          <a:effectLst/>
                        </a:rPr>
                        <a:t>couldn</a:t>
                      </a:r>
                      <a:r>
                        <a:rPr lang="en-US" sz="700" kern="0" dirty="0">
                          <a:effectLst/>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a:t>
                      </a:r>
                      <a:endParaRPr lang="it-IT" sz="1000" kern="100" dirty="0">
                        <a:effectLst/>
                      </a:endParaRPr>
                    </a:p>
                    <a:p>
                      <a:pPr algn="ctr">
                        <a:lnSpc>
                          <a:spcPct val="107000"/>
                        </a:lnSpc>
                        <a:spcAft>
                          <a:spcPts val="800"/>
                        </a:spcAft>
                      </a:pPr>
                      <a:r>
                        <a:rPr lang="en-US" sz="700" kern="0" dirty="0">
                          <a:effectLst/>
                        </a:rPr>
                        <a: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700" kern="0" dirty="0">
                          <a:effectLst/>
                        </a:rPr>
                        <a:t>News </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700" kern="0" dirty="0" err="1">
                          <a:effectLst/>
                        </a:rPr>
                        <a:t>December</a:t>
                      </a:r>
                      <a:r>
                        <a:rPr lang="it-IT" sz="700" kern="0" dirty="0">
                          <a:effectLst/>
                        </a:rPr>
                        <a:t> 31, 2017</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tc>
                  <a:txBody>
                    <a:bodyPr/>
                    <a:lstStyle/>
                    <a:p>
                      <a:pPr algn="ctr">
                        <a:lnSpc>
                          <a:spcPct val="107000"/>
                        </a:lnSpc>
                        <a:spcAft>
                          <a:spcPts val="800"/>
                        </a:spcAft>
                      </a:pPr>
                      <a:r>
                        <a:rPr lang="it-IT" sz="700" kern="0" dirty="0">
                          <a:effectLst/>
                        </a:rPr>
                        <a:t>0</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3">
                          <a:lumMod val="75000"/>
                        </a:schemeClr>
                      </a:solidFill>
                      <a:prstDash val="solid"/>
                      <a:round/>
                      <a:headEnd type="none" w="med" len="med"/>
                      <a:tailEnd type="none" w="med" len="med"/>
                    </a:lnR>
                    <a:lnT w="28575" cap="flat" cmpd="sng" algn="ctr">
                      <a:solidFill>
                        <a:schemeClr val="accent3">
                          <a:lumMod val="75000"/>
                        </a:schemeClr>
                      </a:solidFill>
                      <a:prstDash val="solid"/>
                      <a:round/>
                      <a:headEnd type="none" w="med" len="med"/>
                      <a:tailEnd type="none" w="med" len="med"/>
                    </a:lnT>
                    <a:lnB w="28575" cap="flat" cmpd="sng" algn="ctr">
                      <a:solidFill>
                        <a:schemeClr val="accent3">
                          <a:lumMod val="75000"/>
                        </a:schemeClr>
                      </a:solidFill>
                      <a:prstDash val="solid"/>
                      <a:round/>
                      <a:headEnd type="none" w="med" len="med"/>
                      <a:tailEnd type="none" w="med" len="med"/>
                    </a:lnB>
                  </a:tcPr>
                </a:tc>
                <a:extLst>
                  <a:ext uri="{0D108BD9-81ED-4DB2-BD59-A6C34878D82A}">
                    <a16:rowId xmlns:a16="http://schemas.microsoft.com/office/drawing/2014/main" val="2095836479"/>
                  </a:ext>
                </a:extLst>
              </a:tr>
            </a:tbl>
          </a:graphicData>
        </a:graphic>
      </p:graphicFrame>
      <p:sp>
        <p:nvSpPr>
          <p:cNvPr id="6" name="CasellaDiTesto 5">
            <a:extLst>
              <a:ext uri="{FF2B5EF4-FFF2-40B4-BE49-F238E27FC236}">
                <a16:creationId xmlns:a16="http://schemas.microsoft.com/office/drawing/2014/main" id="{FB574939-E666-840F-9A7A-5754FDE7A746}"/>
              </a:ext>
            </a:extLst>
          </p:cNvPr>
          <p:cNvSpPr txBox="1"/>
          <p:nvPr/>
        </p:nvSpPr>
        <p:spPr>
          <a:xfrm>
            <a:off x="609600" y="985443"/>
            <a:ext cx="5029200" cy="400110"/>
          </a:xfrm>
          <a:prstGeom prst="rect">
            <a:avLst/>
          </a:prstGeom>
          <a:noFill/>
        </p:spPr>
        <p:txBody>
          <a:bodyPr wrap="square">
            <a:spAutoFit/>
          </a:bodyPr>
          <a:lstStyle/>
          <a:p>
            <a:pPr algn="ctr" rtl="0"/>
            <a:r>
              <a:rPr lang="it-IT" sz="2000" b="1" dirty="0">
                <a:solidFill>
                  <a:schemeClr val="tx1">
                    <a:lumMod val="75000"/>
                    <a:lumOff val="25000"/>
                  </a:schemeClr>
                </a:solidFill>
              </a:rPr>
              <a:t>BEFORE</a:t>
            </a:r>
            <a:endParaRPr lang="it-IT" sz="1800" dirty="0">
              <a:solidFill>
                <a:schemeClr val="tx1">
                  <a:lumMod val="75000"/>
                  <a:lumOff val="25000"/>
                </a:schemeClr>
              </a:solidFill>
            </a:endParaRPr>
          </a:p>
        </p:txBody>
      </p:sp>
      <p:graphicFrame>
        <p:nvGraphicFramePr>
          <p:cNvPr id="9" name="Tabella 8">
            <a:extLst>
              <a:ext uri="{FF2B5EF4-FFF2-40B4-BE49-F238E27FC236}">
                <a16:creationId xmlns:a16="http://schemas.microsoft.com/office/drawing/2014/main" id="{F57D0C04-BE76-87EE-0796-084A83AAC96F}"/>
              </a:ext>
            </a:extLst>
          </p:cNvPr>
          <p:cNvGraphicFramePr>
            <a:graphicFrameLocks noGrp="1"/>
          </p:cNvGraphicFramePr>
          <p:nvPr>
            <p:extLst>
              <p:ext uri="{D42A27DB-BD31-4B8C-83A1-F6EECF244321}">
                <p14:modId xmlns:p14="http://schemas.microsoft.com/office/powerpoint/2010/main" val="11478237"/>
              </p:ext>
            </p:extLst>
          </p:nvPr>
        </p:nvGraphicFramePr>
        <p:xfrm>
          <a:off x="7595410" y="2520969"/>
          <a:ext cx="3986990" cy="2571237"/>
        </p:xfrm>
        <a:graphic>
          <a:graphicData uri="http://schemas.openxmlformats.org/drawingml/2006/table">
            <a:tbl>
              <a:tblPr firstRow="1" firstCol="1" bandRow="1">
                <a:tableStyleId>{00A15C55-8517-42AA-B614-E9B94910E393}</a:tableStyleId>
              </a:tblPr>
              <a:tblGrid>
                <a:gridCol w="1142218">
                  <a:extLst>
                    <a:ext uri="{9D8B030D-6E8A-4147-A177-3AD203B41FA5}">
                      <a16:colId xmlns:a16="http://schemas.microsoft.com/office/drawing/2014/main" val="392503268"/>
                    </a:ext>
                  </a:extLst>
                </a:gridCol>
                <a:gridCol w="1982720">
                  <a:extLst>
                    <a:ext uri="{9D8B030D-6E8A-4147-A177-3AD203B41FA5}">
                      <a16:colId xmlns:a16="http://schemas.microsoft.com/office/drawing/2014/main" val="2131097012"/>
                    </a:ext>
                  </a:extLst>
                </a:gridCol>
                <a:gridCol w="862052">
                  <a:extLst>
                    <a:ext uri="{9D8B030D-6E8A-4147-A177-3AD203B41FA5}">
                      <a16:colId xmlns:a16="http://schemas.microsoft.com/office/drawing/2014/main" val="2124641304"/>
                    </a:ext>
                  </a:extLst>
                </a:gridCol>
              </a:tblGrid>
              <a:tr h="275517">
                <a:tc>
                  <a:txBody>
                    <a:bodyPr/>
                    <a:lstStyle/>
                    <a:p>
                      <a:pPr>
                        <a:lnSpc>
                          <a:spcPct val="107000"/>
                        </a:lnSpc>
                        <a:spcAft>
                          <a:spcPts val="800"/>
                        </a:spcAft>
                      </a:pPr>
                      <a:r>
                        <a:rPr lang="it-IT" sz="1200" kern="0">
                          <a:effectLst/>
                        </a:rPr>
                        <a:t>index</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it-IT" sz="1200" kern="0" dirty="0">
                          <a:effectLst/>
                        </a:rPr>
                        <a:t>text</a:t>
                      </a:r>
                      <a:endParaRPr lang="it-IT" sz="12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it-IT" sz="1200" kern="0">
                          <a:effectLst/>
                        </a:rPr>
                        <a:t>class</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29601090"/>
                  </a:ext>
                </a:extLst>
              </a:tr>
              <a:tr h="573930">
                <a:tc>
                  <a:txBody>
                    <a:bodyPr/>
                    <a:lstStyle/>
                    <a:p>
                      <a:pPr algn="ctr">
                        <a:lnSpc>
                          <a:spcPct val="107000"/>
                        </a:lnSpc>
                        <a:spcAft>
                          <a:spcPts val="800"/>
                        </a:spcAft>
                      </a:pPr>
                      <a:r>
                        <a:rPr lang="it-IT" sz="800" kern="0">
                          <a:effectLst/>
                        </a:rPr>
                        <a:t>0</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a:solidFill>
                            <a:schemeClr val="bg1"/>
                          </a:solidFill>
                          <a:effectLst/>
                        </a:rPr>
                        <a:t>Donald Trump just couldn t wish all Americans ...</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a:solidFill>
                            <a:schemeClr val="bg1"/>
                          </a:solidFill>
                          <a:effectLst/>
                        </a:rPr>
                        <a:t>0</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2836706707"/>
                  </a:ext>
                </a:extLst>
              </a:tr>
              <a:tr h="573930">
                <a:tc>
                  <a:txBody>
                    <a:bodyPr/>
                    <a:lstStyle/>
                    <a:p>
                      <a:pPr algn="ctr">
                        <a:lnSpc>
                          <a:spcPct val="107000"/>
                        </a:lnSpc>
                        <a:spcAft>
                          <a:spcPts val="800"/>
                        </a:spcAft>
                      </a:pPr>
                      <a:r>
                        <a:rPr lang="it-IT" sz="800" kern="0">
                          <a:effectLst/>
                        </a:rPr>
                        <a:t>1</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a:solidFill>
                            <a:schemeClr val="bg1"/>
                          </a:solidFill>
                          <a:effectLst/>
                        </a:rPr>
                        <a:t>House Intelligence Committee Chairman Devin Nu...</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a:solidFill>
                            <a:schemeClr val="bg1"/>
                          </a:solidFill>
                          <a:effectLst/>
                        </a:rPr>
                        <a:t>0</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1891762767"/>
                  </a:ext>
                </a:extLst>
              </a:tr>
              <a:tr h="573930">
                <a:tc>
                  <a:txBody>
                    <a:bodyPr/>
                    <a:lstStyle/>
                    <a:p>
                      <a:pPr algn="ctr">
                        <a:lnSpc>
                          <a:spcPct val="107000"/>
                        </a:lnSpc>
                        <a:spcAft>
                          <a:spcPts val="800"/>
                        </a:spcAft>
                      </a:pPr>
                      <a:r>
                        <a:rPr lang="it-IT" sz="800" kern="0">
                          <a:effectLst/>
                        </a:rPr>
                        <a:t>2</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a:solidFill>
                            <a:schemeClr val="bg1"/>
                          </a:solidFill>
                          <a:effectLst/>
                        </a:rPr>
                        <a:t>BRUSSELS (Reuters) - NATO allies on Tuesday we...</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a:solidFill>
                            <a:schemeClr val="bg1"/>
                          </a:solidFill>
                          <a:effectLst/>
                        </a:rPr>
                        <a:t>1</a:t>
                      </a:r>
                      <a:endParaRPr lang="it-IT" sz="1200" kern="10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1380365033"/>
                  </a:ext>
                </a:extLst>
              </a:tr>
              <a:tr h="573930">
                <a:tc>
                  <a:txBody>
                    <a:bodyPr/>
                    <a:lstStyle/>
                    <a:p>
                      <a:pPr algn="ctr">
                        <a:lnSpc>
                          <a:spcPct val="107000"/>
                        </a:lnSpc>
                        <a:spcAft>
                          <a:spcPts val="800"/>
                        </a:spcAft>
                      </a:pPr>
                      <a:r>
                        <a:rPr lang="it-IT" sz="800" kern="0">
                          <a:effectLst/>
                        </a:rPr>
                        <a:t>3</a:t>
                      </a:r>
                      <a:endParaRPr lang="it-IT" sz="1200" kern="100">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en-US" sz="800" kern="0" dirty="0">
                          <a:solidFill>
                            <a:schemeClr val="bg1"/>
                          </a:solidFill>
                          <a:effectLst/>
                        </a:rPr>
                        <a:t>LONDON (Reuters) - LexisNexis, a provider of l...</a:t>
                      </a:r>
                      <a:endParaRPr lang="it-IT" sz="12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tc>
                  <a:txBody>
                    <a:bodyPr/>
                    <a:lstStyle/>
                    <a:p>
                      <a:pPr algn="r">
                        <a:lnSpc>
                          <a:spcPct val="107000"/>
                        </a:lnSpc>
                        <a:spcAft>
                          <a:spcPts val="800"/>
                        </a:spcAft>
                      </a:pPr>
                      <a:r>
                        <a:rPr lang="it-IT" sz="800" kern="0" dirty="0">
                          <a:solidFill>
                            <a:schemeClr val="bg1"/>
                          </a:solidFill>
                          <a:effectLst/>
                        </a:rPr>
                        <a:t>1</a:t>
                      </a:r>
                      <a:endParaRPr lang="it-IT" sz="12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44450" marR="44450" marT="0" marB="0" anchor="ctr">
                    <a:solidFill>
                      <a:schemeClr val="accent3">
                        <a:lumMod val="75000"/>
                      </a:schemeClr>
                    </a:solidFill>
                  </a:tcPr>
                </a:tc>
                <a:extLst>
                  <a:ext uri="{0D108BD9-81ED-4DB2-BD59-A6C34878D82A}">
                    <a16:rowId xmlns:a16="http://schemas.microsoft.com/office/drawing/2014/main" val="1493983183"/>
                  </a:ext>
                </a:extLst>
              </a:tr>
            </a:tbl>
          </a:graphicData>
        </a:graphic>
      </p:graphicFrame>
      <p:graphicFrame>
        <p:nvGraphicFramePr>
          <p:cNvPr id="10" name="Tabella 9">
            <a:extLst>
              <a:ext uri="{FF2B5EF4-FFF2-40B4-BE49-F238E27FC236}">
                <a16:creationId xmlns:a16="http://schemas.microsoft.com/office/drawing/2014/main" id="{CA434FF9-0B4C-879F-5961-D9A91FC50F0C}"/>
              </a:ext>
            </a:extLst>
          </p:cNvPr>
          <p:cNvGraphicFramePr>
            <a:graphicFrameLocks noGrp="1"/>
          </p:cNvGraphicFramePr>
          <p:nvPr>
            <p:extLst>
              <p:ext uri="{D42A27DB-BD31-4B8C-83A1-F6EECF244321}">
                <p14:modId xmlns:p14="http://schemas.microsoft.com/office/powerpoint/2010/main" val="4020083953"/>
              </p:ext>
            </p:extLst>
          </p:nvPr>
        </p:nvGraphicFramePr>
        <p:xfrm>
          <a:off x="609600" y="4294794"/>
          <a:ext cx="5029200" cy="2251583"/>
        </p:xfrm>
        <a:graphic>
          <a:graphicData uri="http://schemas.openxmlformats.org/drawingml/2006/table">
            <a:tbl>
              <a:tblPr firstRow="1" firstCol="1" bandRow="1">
                <a:tableStyleId>{EB9631B5-78F2-41C9-869B-9F39066F8104}</a:tableStyleId>
              </a:tblPr>
              <a:tblGrid>
                <a:gridCol w="450146">
                  <a:extLst>
                    <a:ext uri="{9D8B030D-6E8A-4147-A177-3AD203B41FA5}">
                      <a16:colId xmlns:a16="http://schemas.microsoft.com/office/drawing/2014/main" val="3594994289"/>
                    </a:ext>
                  </a:extLst>
                </a:gridCol>
                <a:gridCol w="742793">
                  <a:extLst>
                    <a:ext uri="{9D8B030D-6E8A-4147-A177-3AD203B41FA5}">
                      <a16:colId xmlns:a16="http://schemas.microsoft.com/office/drawing/2014/main" val="3313750070"/>
                    </a:ext>
                  </a:extLst>
                </a:gridCol>
                <a:gridCol w="2486503">
                  <a:extLst>
                    <a:ext uri="{9D8B030D-6E8A-4147-A177-3AD203B41FA5}">
                      <a16:colId xmlns:a16="http://schemas.microsoft.com/office/drawing/2014/main" val="1495666863"/>
                    </a:ext>
                  </a:extLst>
                </a:gridCol>
                <a:gridCol w="472681">
                  <a:extLst>
                    <a:ext uri="{9D8B030D-6E8A-4147-A177-3AD203B41FA5}">
                      <a16:colId xmlns:a16="http://schemas.microsoft.com/office/drawing/2014/main" val="769857880"/>
                    </a:ext>
                  </a:extLst>
                </a:gridCol>
                <a:gridCol w="451049">
                  <a:extLst>
                    <a:ext uri="{9D8B030D-6E8A-4147-A177-3AD203B41FA5}">
                      <a16:colId xmlns:a16="http://schemas.microsoft.com/office/drawing/2014/main" val="554043602"/>
                    </a:ext>
                  </a:extLst>
                </a:gridCol>
                <a:gridCol w="426028">
                  <a:extLst>
                    <a:ext uri="{9D8B030D-6E8A-4147-A177-3AD203B41FA5}">
                      <a16:colId xmlns:a16="http://schemas.microsoft.com/office/drawing/2014/main" val="2054677516"/>
                    </a:ext>
                  </a:extLst>
                </a:gridCol>
              </a:tblGrid>
              <a:tr h="933161">
                <a:tc>
                  <a:txBody>
                    <a:bodyPr/>
                    <a:lstStyle/>
                    <a:p>
                      <a:pPr algn="ctr">
                        <a:lnSpc>
                          <a:spcPct val="107000"/>
                        </a:lnSpc>
                        <a:spcAft>
                          <a:spcPts val="800"/>
                        </a:spcAft>
                      </a:pPr>
                      <a:r>
                        <a:rPr lang="it-IT" sz="700" kern="0" dirty="0">
                          <a:effectLst/>
                        </a:rPr>
                        <a:t>1</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en-US" sz="700" kern="0">
                          <a:solidFill>
                            <a:schemeClr val="tx1">
                              <a:lumMod val="75000"/>
                              <a:lumOff val="25000"/>
                            </a:schemeClr>
                          </a:solidFill>
                          <a:effectLst/>
                        </a:rPr>
                        <a:t>U.S., North Korea clash at U.N. forum over nuclear weapons</a:t>
                      </a:r>
                      <a:endParaRPr lang="it-IT" sz="1000" kern="10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4"/>
                      </a:solidFill>
                      <a:prstDash val="solid"/>
                      <a:round/>
                      <a:headEnd type="none" w="med" len="med"/>
                      <a:tailEnd type="none" w="med" len="med"/>
                    </a:lnL>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endParaRPr lang="en-US" sz="700" kern="0" dirty="0">
                        <a:solidFill>
                          <a:schemeClr val="tx1">
                            <a:lumMod val="75000"/>
                            <a:lumOff val="25000"/>
                          </a:schemeClr>
                        </a:solidFill>
                        <a:effectLst/>
                      </a:endParaRPr>
                    </a:p>
                    <a:p>
                      <a:pPr algn="ctr">
                        <a:lnSpc>
                          <a:spcPct val="107000"/>
                        </a:lnSpc>
                        <a:spcAft>
                          <a:spcPts val="800"/>
                        </a:spcAft>
                      </a:pPr>
                      <a:r>
                        <a:rPr lang="en-US" sz="700" kern="0" dirty="0">
                          <a:solidFill>
                            <a:schemeClr val="tx1">
                              <a:lumMod val="75000"/>
                              <a:lumOff val="25000"/>
                            </a:schemeClr>
                          </a:solidFill>
                          <a:effectLst/>
                        </a:rPr>
                        <a:t>GENEVA (Reuters) - North Korea and the United States clashed at a U.N. forum on Tuesday over their military intentions towards one another, with Pyongyang s envoy declaring it would never put its nuclear deterrent on the negotiating table. Japan, well within reach of North Korea s missiles, said the world must maintain pressure on the reclusive country to rein in its nuclear and missile programs and now was not the time for a resumption of multi-party talks. North Korea has pursued its weapons programs in defiance of U.N. Security Council sanctions and ignored all calls, including from major ally China, to stop, prompting a bellicose exchange of rhetoric between the North and the United States. North Korea justifies its weapons programs, including its recent threat to fire missiles towards the U.S. Pacific territory of Guam, by pointing to perceived U.S. hostility, such as military exercises with South Korea this week. U.S. disarmament ambassador Robert </a:t>
                      </a:r>
                      <a:endParaRPr lang="it-IT" sz="1000" kern="100" dirty="0">
                        <a:solidFill>
                          <a:schemeClr val="tx1">
                            <a:lumMod val="75000"/>
                            <a:lumOff val="25000"/>
                          </a:schemeClr>
                        </a:solidFill>
                        <a:effectLst/>
                      </a:endParaRPr>
                    </a:p>
                    <a:p>
                      <a:pPr algn="ctr">
                        <a:lnSpc>
                          <a:spcPct val="107000"/>
                        </a:lnSpc>
                        <a:spcAft>
                          <a:spcPts val="800"/>
                        </a:spcAft>
                      </a:pPr>
                      <a:r>
                        <a:rPr lang="en-US" sz="700" kern="0" dirty="0">
                          <a:solidFill>
                            <a:schemeClr val="tx1">
                              <a:lumMod val="75000"/>
                              <a:lumOff val="25000"/>
                            </a:schemeClr>
                          </a:solidFill>
                          <a:effectLst/>
                        </a:rPr>
                        <a:t>…….</a:t>
                      </a:r>
                      <a:endParaRPr lang="it-IT" sz="1000" kern="100" dirty="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it-IT" sz="700" kern="0" dirty="0" err="1">
                          <a:solidFill>
                            <a:schemeClr val="tx1">
                              <a:lumMod val="75000"/>
                              <a:lumOff val="25000"/>
                            </a:schemeClr>
                          </a:solidFill>
                          <a:effectLst/>
                        </a:rPr>
                        <a:t>worldnews</a:t>
                      </a:r>
                      <a:endParaRPr lang="it-IT" sz="1000" kern="100" dirty="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it-IT" sz="700" kern="0">
                          <a:solidFill>
                            <a:schemeClr val="tx1">
                              <a:lumMod val="75000"/>
                              <a:lumOff val="25000"/>
                            </a:schemeClr>
                          </a:solidFill>
                          <a:effectLst/>
                        </a:rPr>
                        <a:t>August 22, 2017</a:t>
                      </a:r>
                      <a:endParaRPr lang="it-IT" sz="1000" kern="10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it-IT" sz="700" kern="0" dirty="0">
                          <a:solidFill>
                            <a:schemeClr val="tx1">
                              <a:lumMod val="75000"/>
                              <a:lumOff val="25000"/>
                            </a:schemeClr>
                          </a:solidFill>
                          <a:effectLst/>
                        </a:rPr>
                        <a:t>1</a:t>
                      </a:r>
                      <a:endParaRPr lang="it-IT" sz="1000" kern="100" dirty="0">
                        <a:solidFill>
                          <a:schemeClr val="tx1">
                            <a:lumMod val="75000"/>
                            <a:lumOff val="25000"/>
                          </a:schemeClr>
                        </a:solidFill>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8462547"/>
                  </a:ext>
                </a:extLst>
              </a:tr>
            </a:tbl>
          </a:graphicData>
        </a:graphic>
      </p:graphicFrame>
      <p:graphicFrame>
        <p:nvGraphicFramePr>
          <p:cNvPr id="11" name="Tabella 10">
            <a:extLst>
              <a:ext uri="{FF2B5EF4-FFF2-40B4-BE49-F238E27FC236}">
                <a16:creationId xmlns:a16="http://schemas.microsoft.com/office/drawing/2014/main" id="{F878240C-75AC-C3A5-5E28-E3C51352751E}"/>
              </a:ext>
            </a:extLst>
          </p:cNvPr>
          <p:cNvGraphicFramePr>
            <a:graphicFrameLocks noGrp="1"/>
          </p:cNvGraphicFramePr>
          <p:nvPr>
            <p:extLst>
              <p:ext uri="{D42A27DB-BD31-4B8C-83A1-F6EECF244321}">
                <p14:modId xmlns:p14="http://schemas.microsoft.com/office/powerpoint/2010/main" val="4008561285"/>
              </p:ext>
            </p:extLst>
          </p:nvPr>
        </p:nvGraphicFramePr>
        <p:xfrm>
          <a:off x="609600" y="3955473"/>
          <a:ext cx="5029200" cy="367314"/>
        </p:xfrm>
        <a:graphic>
          <a:graphicData uri="http://schemas.openxmlformats.org/drawingml/2006/table">
            <a:tbl>
              <a:tblPr firstRow="1" firstCol="1" bandRow="1">
                <a:tableStyleId>{EB9631B5-78F2-41C9-869B-9F39066F8104}</a:tableStyleId>
              </a:tblPr>
              <a:tblGrid>
                <a:gridCol w="450146">
                  <a:extLst>
                    <a:ext uri="{9D8B030D-6E8A-4147-A177-3AD203B41FA5}">
                      <a16:colId xmlns:a16="http://schemas.microsoft.com/office/drawing/2014/main" val="822121153"/>
                    </a:ext>
                  </a:extLst>
                </a:gridCol>
                <a:gridCol w="742793">
                  <a:extLst>
                    <a:ext uri="{9D8B030D-6E8A-4147-A177-3AD203B41FA5}">
                      <a16:colId xmlns:a16="http://schemas.microsoft.com/office/drawing/2014/main" val="1752328104"/>
                    </a:ext>
                  </a:extLst>
                </a:gridCol>
                <a:gridCol w="2486503">
                  <a:extLst>
                    <a:ext uri="{9D8B030D-6E8A-4147-A177-3AD203B41FA5}">
                      <a16:colId xmlns:a16="http://schemas.microsoft.com/office/drawing/2014/main" val="1891377085"/>
                    </a:ext>
                  </a:extLst>
                </a:gridCol>
                <a:gridCol w="472681">
                  <a:extLst>
                    <a:ext uri="{9D8B030D-6E8A-4147-A177-3AD203B41FA5}">
                      <a16:colId xmlns:a16="http://schemas.microsoft.com/office/drawing/2014/main" val="4073090303"/>
                    </a:ext>
                  </a:extLst>
                </a:gridCol>
                <a:gridCol w="451049">
                  <a:extLst>
                    <a:ext uri="{9D8B030D-6E8A-4147-A177-3AD203B41FA5}">
                      <a16:colId xmlns:a16="http://schemas.microsoft.com/office/drawing/2014/main" val="1539474692"/>
                    </a:ext>
                  </a:extLst>
                </a:gridCol>
                <a:gridCol w="426028">
                  <a:extLst>
                    <a:ext uri="{9D8B030D-6E8A-4147-A177-3AD203B41FA5}">
                      <a16:colId xmlns:a16="http://schemas.microsoft.com/office/drawing/2014/main" val="234978581"/>
                    </a:ext>
                  </a:extLst>
                </a:gridCol>
              </a:tblGrid>
              <a:tr h="367314">
                <a:tc>
                  <a:txBody>
                    <a:bodyPr/>
                    <a:lstStyle/>
                    <a:p>
                      <a:pPr algn="ctr">
                        <a:lnSpc>
                          <a:spcPct val="107000"/>
                        </a:lnSpc>
                        <a:spcAft>
                          <a:spcPts val="800"/>
                        </a:spcAft>
                      </a:pPr>
                      <a:r>
                        <a:rPr lang="it-IT" sz="1000" kern="0" dirty="0">
                          <a:effectLst/>
                        </a:rPr>
                        <a:t>index</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L w="28575" cap="flat" cmpd="sng" algn="ctr">
                      <a:solidFill>
                        <a:schemeClr val="accent4"/>
                      </a:solidFill>
                      <a:prstDash val="solid"/>
                      <a:round/>
                      <a:headEnd type="none" w="med" len="med"/>
                      <a:tailEnd type="none" w="med" len="med"/>
                    </a:lnL>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err="1">
                          <a:effectLst/>
                        </a:rPr>
                        <a:t>title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a:effectLst/>
                        </a:rPr>
                        <a:t>text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err="1">
                          <a:effectLst/>
                        </a:rPr>
                        <a:t>subject</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a:effectLst/>
                        </a:rPr>
                        <a:t>date</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tc>
                  <a:txBody>
                    <a:bodyPr/>
                    <a:lstStyle/>
                    <a:p>
                      <a:pPr algn="ctr">
                        <a:lnSpc>
                          <a:spcPct val="107000"/>
                        </a:lnSpc>
                        <a:spcAft>
                          <a:spcPts val="800"/>
                        </a:spcAft>
                      </a:pPr>
                      <a:r>
                        <a:rPr lang="it-IT" sz="1000" kern="0" dirty="0">
                          <a:effectLst/>
                        </a:rPr>
                        <a:t>class</a:t>
                      </a:r>
                      <a:endParaRPr lang="it-IT" sz="1000" kern="100" dirty="0">
                        <a:effectLst/>
                        <a:latin typeface="Roboto Light" panose="02000000000000000000" pitchFamily="2" charset="0"/>
                        <a:ea typeface="Calibri" panose="020F0502020204030204" pitchFamily="34" charset="0"/>
                        <a:cs typeface="Times New Roman" panose="02020603050405020304" pitchFamily="18" charset="0"/>
                      </a:endParaRPr>
                    </a:p>
                  </a:txBody>
                  <a:tcPr marL="36517" marR="36517" marT="0" marB="0" anchor="ctr">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22539667"/>
                  </a:ext>
                </a:extLst>
              </a:tr>
            </a:tbl>
          </a:graphicData>
        </a:graphic>
      </p:graphicFrame>
      <p:sp>
        <p:nvSpPr>
          <p:cNvPr id="12" name="CasellaDiTesto 11">
            <a:extLst>
              <a:ext uri="{FF2B5EF4-FFF2-40B4-BE49-F238E27FC236}">
                <a16:creationId xmlns:a16="http://schemas.microsoft.com/office/drawing/2014/main" id="{AC28AA9A-56E0-48DF-5668-E982030EA2D3}"/>
              </a:ext>
            </a:extLst>
          </p:cNvPr>
          <p:cNvSpPr txBox="1"/>
          <p:nvPr/>
        </p:nvSpPr>
        <p:spPr>
          <a:xfrm>
            <a:off x="6865921" y="979655"/>
            <a:ext cx="5029200" cy="400110"/>
          </a:xfrm>
          <a:prstGeom prst="rect">
            <a:avLst/>
          </a:prstGeom>
          <a:noFill/>
        </p:spPr>
        <p:txBody>
          <a:bodyPr wrap="square">
            <a:spAutoFit/>
          </a:bodyPr>
          <a:lstStyle/>
          <a:p>
            <a:pPr algn="ctr" rtl="0"/>
            <a:r>
              <a:rPr lang="it-IT" sz="2000" b="1" dirty="0">
                <a:solidFill>
                  <a:schemeClr val="tx1">
                    <a:lumMod val="75000"/>
                    <a:lumOff val="25000"/>
                  </a:schemeClr>
                </a:solidFill>
              </a:rPr>
              <a:t>AFTER</a:t>
            </a:r>
            <a:endParaRPr lang="it-IT" sz="1800" dirty="0">
              <a:solidFill>
                <a:schemeClr val="tx1">
                  <a:lumMod val="75000"/>
                  <a:lumOff val="25000"/>
                </a:schemeClr>
              </a:solidFill>
            </a:endParaRPr>
          </a:p>
        </p:txBody>
      </p:sp>
      <p:cxnSp>
        <p:nvCxnSpPr>
          <p:cNvPr id="15" name="Connettore 2 14">
            <a:extLst>
              <a:ext uri="{FF2B5EF4-FFF2-40B4-BE49-F238E27FC236}">
                <a16:creationId xmlns:a16="http://schemas.microsoft.com/office/drawing/2014/main" id="{C7671122-4348-223D-5AFA-8F1794D092FC}"/>
              </a:ext>
            </a:extLst>
          </p:cNvPr>
          <p:cNvCxnSpPr>
            <a:cxnSpLocks/>
            <a:stCxn id="2" idx="3"/>
          </p:cNvCxnSpPr>
          <p:nvPr/>
        </p:nvCxnSpPr>
        <p:spPr>
          <a:xfrm>
            <a:off x="5638800" y="2668399"/>
            <a:ext cx="1769706" cy="998532"/>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82B20B17-BFAE-3B4D-67F5-9C753E3E43DB}"/>
              </a:ext>
            </a:extLst>
          </p:cNvPr>
          <p:cNvCxnSpPr>
            <a:cxnSpLocks/>
          </p:cNvCxnSpPr>
          <p:nvPr/>
        </p:nvCxnSpPr>
        <p:spPr>
          <a:xfrm flipV="1">
            <a:off x="5638800" y="4174542"/>
            <a:ext cx="1769706" cy="120475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1" name="Elemento grafico 20" descr="Collegamento contorno">
            <a:extLst>
              <a:ext uri="{FF2B5EF4-FFF2-40B4-BE49-F238E27FC236}">
                <a16:creationId xmlns:a16="http://schemas.microsoft.com/office/drawing/2014/main" id="{778DB457-42E3-AB16-0E2C-156395402E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3577885"/>
            <a:ext cx="596657" cy="596657"/>
          </a:xfrm>
          <a:prstGeom prst="rect">
            <a:avLst/>
          </a:prstGeom>
        </p:spPr>
      </p:pic>
      <p:pic>
        <p:nvPicPr>
          <p:cNvPr id="25" name="Elemento grafico 24" descr="Chiudi con riempimento a tinta unita">
            <a:extLst>
              <a:ext uri="{FF2B5EF4-FFF2-40B4-BE49-F238E27FC236}">
                <a16:creationId xmlns:a16="http://schemas.microsoft.com/office/drawing/2014/main" id="{72C78FC3-D69B-F745-DE9F-748CFEE134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2361" y="3607575"/>
            <a:ext cx="566967" cy="566967"/>
          </a:xfrm>
          <a:prstGeom prst="rect">
            <a:avLst/>
          </a:prstGeom>
        </p:spPr>
      </p:pic>
    </p:spTree>
    <p:extLst>
      <p:ext uri="{BB962C8B-B14F-4D97-AF65-F5344CB8AC3E}">
        <p14:creationId xmlns:p14="http://schemas.microsoft.com/office/powerpoint/2010/main" val="33931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err="1">
                <a:solidFill>
                  <a:schemeClr val="tx1">
                    <a:lumMod val="75000"/>
                    <a:lumOff val="25000"/>
                  </a:schemeClr>
                </a:solidFill>
              </a:rPr>
              <a:t>Preprocessing</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erchio: Vuoto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2513354" y="1843732"/>
            <a:ext cx="1923538" cy="204198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2" name="Cerchio: Vuoto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210293" y="1824176"/>
            <a:ext cx="1923538" cy="2041987"/>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3" name="Cerchio: Vuoto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5900925" y="1834206"/>
            <a:ext cx="1923538" cy="204198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4" name="Cerchio: Vuoto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3374941" y="3408893"/>
            <a:ext cx="1923538" cy="2041987"/>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25" name="Cerchio: Vuoto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059028" y="3396044"/>
            <a:ext cx="1923538" cy="204198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solidFill>
                <a:schemeClr val="tx1"/>
              </a:solidFill>
            </a:endParaRPr>
          </a:p>
        </p:txBody>
      </p:sp>
      <p:sp>
        <p:nvSpPr>
          <p:cNvPr id="29" name="Cerchio: Vuoto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6746442" y="3396788"/>
            <a:ext cx="1923538" cy="2041987"/>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33" name="Rettangolo 32">
            <a:extLst>
              <a:ext uri="{FF2B5EF4-FFF2-40B4-BE49-F238E27FC236}">
                <a16:creationId xmlns:a16="http://schemas.microsoft.com/office/drawing/2014/main" id="{913AB221-FD8D-4664-9B4C-AE1B1660ECAA}"/>
              </a:ext>
            </a:extLst>
          </p:cNvPr>
          <p:cNvSpPr/>
          <p:nvPr/>
        </p:nvSpPr>
        <p:spPr>
          <a:xfrm>
            <a:off x="4287669" y="969010"/>
            <a:ext cx="2540019"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Esegue una serie di operazioni di </a:t>
            </a:r>
            <a:r>
              <a:rPr lang="it-IT" sz="1400" dirty="0" err="1">
                <a:solidFill>
                  <a:schemeClr val="tx1">
                    <a:lumMod val="75000"/>
                    <a:lumOff val="25000"/>
                  </a:schemeClr>
                </a:solidFill>
                <a:effectLst/>
                <a:ea typeface="Calibri" panose="020F0502020204030204" pitchFamily="34" charset="0"/>
                <a:cs typeface="Times New Roman" panose="02020603050405020304" pitchFamily="18" charset="0"/>
              </a:rPr>
              <a:t>pre</a:t>
            </a: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-processing, come la rimozione di link URL e tag HTML </a:t>
            </a:r>
            <a:endParaRPr lang="it-IT" sz="1100" dirty="0">
              <a:solidFill>
                <a:schemeClr val="tx1">
                  <a:lumMod val="75000"/>
                  <a:lumOff val="25000"/>
                </a:schemeClr>
              </a:solidFill>
              <a:cs typeface="Segoe UI" panose="020B0502040204020203" pitchFamily="34" charset="0"/>
            </a:endParaRPr>
          </a:p>
        </p:txBody>
      </p:sp>
      <p:sp>
        <p:nvSpPr>
          <p:cNvPr id="34" name="Rettangolo 33">
            <a:extLst>
              <a:ext uri="{FF2B5EF4-FFF2-40B4-BE49-F238E27FC236}">
                <a16:creationId xmlns:a16="http://schemas.microsoft.com/office/drawing/2014/main" id="{53F5EDC0-C02E-4790-A681-CA7AB9133338}"/>
              </a:ext>
            </a:extLst>
          </p:cNvPr>
          <p:cNvSpPr/>
          <p:nvPr/>
        </p:nvSpPr>
        <p:spPr>
          <a:xfrm>
            <a:off x="7331686" y="969010"/>
            <a:ext cx="2676588"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a typeface="Calibri" panose="020F0502020204030204" pitchFamily="34" charset="0"/>
                <a:cs typeface="Times New Roman" panose="02020603050405020304" pitchFamily="18" charset="0"/>
              </a:rPr>
              <a:t>L</a:t>
            </a: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a punteggiatura non aggiunge necessariamente significato al testo e può essere considerata "rumore"</a:t>
            </a:r>
            <a:endParaRPr lang="it-IT" sz="1100" dirty="0">
              <a:solidFill>
                <a:schemeClr val="tx1">
                  <a:lumMod val="75000"/>
                  <a:lumOff val="25000"/>
                </a:schemeClr>
              </a:solidFill>
              <a:cs typeface="Segoe UI" panose="020B0502040204020203" pitchFamily="34" charset="0"/>
            </a:endParaRPr>
          </a:p>
        </p:txBody>
      </p:sp>
      <p:sp>
        <p:nvSpPr>
          <p:cNvPr id="35" name="Rettangolo 34">
            <a:extLst>
              <a:ext uri="{FF2B5EF4-FFF2-40B4-BE49-F238E27FC236}">
                <a16:creationId xmlns:a16="http://schemas.microsoft.com/office/drawing/2014/main" id="{857F5370-BF8E-406B-BEAE-B1224615626A}"/>
              </a:ext>
            </a:extLst>
          </p:cNvPr>
          <p:cNvSpPr/>
          <p:nvPr/>
        </p:nvSpPr>
        <p:spPr>
          <a:xfrm>
            <a:off x="812601" y="5562615"/>
            <a:ext cx="3473240" cy="444096"/>
          </a:xfrm>
          <a:prstGeom prst="rect">
            <a:avLst/>
          </a:prstGeom>
        </p:spPr>
        <p:txBody>
          <a:bodyPr wrap="square" lIns="0" tIns="0" rIns="0" bIns="0" rtlCol="0" anchor="t">
            <a:spAutoFit/>
          </a:bodyPr>
          <a:lstStyle/>
          <a:p>
            <a:pPr algn="ctr">
              <a:lnSpc>
                <a:spcPct val="107000"/>
              </a:lnSpc>
              <a:spcAft>
                <a:spcPts val="800"/>
              </a:spcAft>
            </a:pPr>
            <a:r>
              <a:rPr lang="it-IT" sz="1400" kern="100" dirty="0">
                <a:solidFill>
                  <a:schemeClr val="tx1">
                    <a:lumMod val="75000"/>
                    <a:lumOff val="25000"/>
                  </a:schemeClr>
                </a:solidFill>
                <a:effectLst/>
                <a:ea typeface="Calibri" panose="020F0502020204030204" pitchFamily="34" charset="0"/>
                <a:cs typeface="Times New Roman" panose="02020603050405020304" pitchFamily="18" charset="0"/>
              </a:rPr>
              <a:t>Suddivisione del testo in unità più piccole, chiamate token</a:t>
            </a:r>
          </a:p>
        </p:txBody>
      </p:sp>
      <p:sp>
        <p:nvSpPr>
          <p:cNvPr id="36" name="Rettangolo 35">
            <a:extLst>
              <a:ext uri="{FF2B5EF4-FFF2-40B4-BE49-F238E27FC236}">
                <a16:creationId xmlns:a16="http://schemas.microsoft.com/office/drawing/2014/main" id="{98F5A313-1C6C-4AEE-8556-576074B1BF06}"/>
              </a:ext>
            </a:extLst>
          </p:cNvPr>
          <p:cNvSpPr/>
          <p:nvPr/>
        </p:nvSpPr>
        <p:spPr>
          <a:xfrm>
            <a:off x="4588621" y="5563950"/>
            <a:ext cx="3090420"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rPr>
              <a:t>Rimozione di </a:t>
            </a:r>
            <a:r>
              <a:rPr lang="it-IT" sz="1400" b="0" i="0" dirty="0">
                <a:solidFill>
                  <a:schemeClr val="tx1">
                    <a:lumMod val="75000"/>
                    <a:lumOff val="25000"/>
                  </a:schemeClr>
                </a:solidFill>
                <a:effectLst/>
              </a:rPr>
              <a:t>parole comuni come articoli e congiunzioni, prive di informazioni specifiche</a:t>
            </a:r>
            <a:endParaRPr lang="it-IT" sz="1400" dirty="0">
              <a:solidFill>
                <a:schemeClr val="tx1">
                  <a:lumMod val="75000"/>
                  <a:lumOff val="25000"/>
                </a:schemeClr>
              </a:solidFill>
              <a:cs typeface="Segoe UI" panose="020B0502040204020203" pitchFamily="34" charset="0"/>
            </a:endParaRPr>
          </a:p>
        </p:txBody>
      </p:sp>
      <p:sp>
        <p:nvSpPr>
          <p:cNvPr id="37" name="Rettangolo 36">
            <a:extLst>
              <a:ext uri="{FF2B5EF4-FFF2-40B4-BE49-F238E27FC236}">
                <a16:creationId xmlns:a16="http://schemas.microsoft.com/office/drawing/2014/main" id="{0C310CC8-6624-4352-A642-89EF6FA7DCE6}"/>
              </a:ext>
            </a:extLst>
          </p:cNvPr>
          <p:cNvSpPr/>
          <p:nvPr/>
        </p:nvSpPr>
        <p:spPr>
          <a:xfrm>
            <a:off x="7981821" y="5563950"/>
            <a:ext cx="2991134"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a typeface="Calibri" panose="020F0502020204030204" pitchFamily="34" charset="0"/>
                <a:cs typeface="Times New Roman" panose="02020603050405020304" pitchFamily="18" charset="0"/>
              </a:rPr>
              <a:t>Riduce ad una </a:t>
            </a: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radice comune parole che hanno approssimativamente lo stesso significato</a:t>
            </a:r>
            <a:endParaRPr lang="it-IT" sz="1100" dirty="0">
              <a:solidFill>
                <a:schemeClr val="tx1">
                  <a:lumMod val="75000"/>
                  <a:lumOff val="25000"/>
                </a:schemeClr>
              </a:solidFill>
              <a:cs typeface="Segoe UI" panose="020B0502040204020203" pitchFamily="34" charset="0"/>
            </a:endParaRPr>
          </a:p>
        </p:txBody>
      </p:sp>
      <p:sp>
        <p:nvSpPr>
          <p:cNvPr id="10" name="Rettangolo 9">
            <a:extLst>
              <a:ext uri="{FF2B5EF4-FFF2-40B4-BE49-F238E27FC236}">
                <a16:creationId xmlns:a16="http://schemas.microsoft.com/office/drawing/2014/main" id="{8C1FB6D8-03DB-13B9-E1AB-30A9AAA3C5EA}"/>
              </a:ext>
            </a:extLst>
          </p:cNvPr>
          <p:cNvSpPr/>
          <p:nvPr/>
        </p:nvSpPr>
        <p:spPr>
          <a:xfrm>
            <a:off x="2966168" y="2603405"/>
            <a:ext cx="1017910" cy="467051"/>
          </a:xfrm>
          <a:prstGeom prst="rect">
            <a:avLst/>
          </a:prstGeom>
        </p:spPr>
        <p:txBody>
          <a:bodyPr wrap="square" lIns="0" tIns="0" rIns="0" bIns="0" rtlCol="0" anchor="t">
            <a:spAutoFit/>
          </a:bodyPr>
          <a:lstStyle/>
          <a:p>
            <a:pPr algn="r" rtl="0">
              <a:lnSpc>
                <a:spcPts val="1900"/>
              </a:lnSpc>
            </a:pPr>
            <a:r>
              <a:rPr lang="it-IT" sz="1400" b="1" dirty="0">
                <a:solidFill>
                  <a:schemeClr val="tx1">
                    <a:lumMod val="75000"/>
                    <a:lumOff val="25000"/>
                  </a:schemeClr>
                </a:solidFill>
                <a:cs typeface="Segoe UI" panose="020B0502040204020203" pitchFamily="34" charset="0"/>
              </a:rPr>
              <a:t>Conversione in </a:t>
            </a:r>
            <a:r>
              <a:rPr lang="it-IT" sz="1400" b="1" dirty="0" err="1">
                <a:solidFill>
                  <a:schemeClr val="tx1">
                    <a:lumMod val="75000"/>
                    <a:lumOff val="25000"/>
                  </a:schemeClr>
                </a:solidFill>
                <a:cs typeface="Segoe UI" panose="020B0502040204020203" pitchFamily="34" charset="0"/>
              </a:rPr>
              <a:t>lowercase</a:t>
            </a:r>
            <a:endParaRPr lang="it-IT" sz="1400" b="1" dirty="0">
              <a:solidFill>
                <a:schemeClr val="tx1">
                  <a:lumMod val="75000"/>
                  <a:lumOff val="25000"/>
                </a:schemeClr>
              </a:solidFill>
              <a:cs typeface="Segoe UI" panose="020B0502040204020203" pitchFamily="34" charset="0"/>
            </a:endParaRPr>
          </a:p>
        </p:txBody>
      </p:sp>
      <p:sp>
        <p:nvSpPr>
          <p:cNvPr id="17" name="Rettangolo 16">
            <a:extLst>
              <a:ext uri="{FF2B5EF4-FFF2-40B4-BE49-F238E27FC236}">
                <a16:creationId xmlns:a16="http://schemas.microsoft.com/office/drawing/2014/main" id="{0F127303-AF6C-859E-7E03-B5CB1E59B22A}"/>
              </a:ext>
            </a:extLst>
          </p:cNvPr>
          <p:cNvSpPr/>
          <p:nvPr/>
        </p:nvSpPr>
        <p:spPr>
          <a:xfrm>
            <a:off x="4656556" y="2509020"/>
            <a:ext cx="1041479" cy="710707"/>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Funzione che processa il testo</a:t>
            </a:r>
          </a:p>
        </p:txBody>
      </p:sp>
      <p:sp>
        <p:nvSpPr>
          <p:cNvPr id="18" name="Rettangolo 17">
            <a:extLst>
              <a:ext uri="{FF2B5EF4-FFF2-40B4-BE49-F238E27FC236}">
                <a16:creationId xmlns:a16="http://schemas.microsoft.com/office/drawing/2014/main" id="{744E971B-050C-E18E-4368-B2D7C68B4095}"/>
              </a:ext>
            </a:extLst>
          </p:cNvPr>
          <p:cNvSpPr/>
          <p:nvPr/>
        </p:nvSpPr>
        <p:spPr>
          <a:xfrm>
            <a:off x="6303718" y="2509020"/>
            <a:ext cx="1117951" cy="710707"/>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Rimozione della punteggiatura</a:t>
            </a:r>
          </a:p>
        </p:txBody>
      </p:sp>
      <p:sp>
        <p:nvSpPr>
          <p:cNvPr id="19" name="Rettangolo 18">
            <a:extLst>
              <a:ext uri="{FF2B5EF4-FFF2-40B4-BE49-F238E27FC236}">
                <a16:creationId xmlns:a16="http://schemas.microsoft.com/office/drawing/2014/main" id="{3E80A7E0-8D4B-35CC-23B7-DA11BB3EEADC}"/>
              </a:ext>
            </a:extLst>
          </p:cNvPr>
          <p:cNvSpPr/>
          <p:nvPr/>
        </p:nvSpPr>
        <p:spPr>
          <a:xfrm>
            <a:off x="3762840" y="4333208"/>
            <a:ext cx="1147740" cy="223394"/>
          </a:xfrm>
          <a:prstGeom prst="rect">
            <a:avLst/>
          </a:prstGeom>
        </p:spPr>
        <p:txBody>
          <a:bodyPr wrap="square" lIns="0" tIns="0" rIns="0" bIns="0" rtlCol="0" anchor="t">
            <a:spAutoFit/>
          </a:bodyPr>
          <a:lstStyle/>
          <a:p>
            <a:pPr algn="ctr" rtl="0">
              <a:lnSpc>
                <a:spcPts val="1900"/>
              </a:lnSpc>
            </a:pPr>
            <a:r>
              <a:rPr lang="it-IT" sz="1400" b="1" dirty="0" err="1">
                <a:solidFill>
                  <a:schemeClr val="tx1">
                    <a:lumMod val="75000"/>
                    <a:lumOff val="25000"/>
                  </a:schemeClr>
                </a:solidFill>
              </a:rPr>
              <a:t>Tokenizzazione</a:t>
            </a:r>
            <a:endParaRPr lang="it-IT" sz="1600" b="1" dirty="0">
              <a:solidFill>
                <a:schemeClr val="tx1">
                  <a:lumMod val="75000"/>
                  <a:lumOff val="25000"/>
                </a:schemeClr>
              </a:solidFill>
            </a:endParaRPr>
          </a:p>
        </p:txBody>
      </p:sp>
      <p:sp>
        <p:nvSpPr>
          <p:cNvPr id="20" name="Rettangolo 19">
            <a:extLst>
              <a:ext uri="{FF2B5EF4-FFF2-40B4-BE49-F238E27FC236}">
                <a16:creationId xmlns:a16="http://schemas.microsoft.com/office/drawing/2014/main" id="{EA993596-2CD5-284D-1034-8A27435DD171}"/>
              </a:ext>
            </a:extLst>
          </p:cNvPr>
          <p:cNvSpPr/>
          <p:nvPr/>
        </p:nvSpPr>
        <p:spPr>
          <a:xfrm>
            <a:off x="5557679" y="4058503"/>
            <a:ext cx="929563" cy="710707"/>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Rimozione di </a:t>
            </a:r>
            <a:r>
              <a:rPr lang="it-IT" sz="1400" b="1" dirty="0" err="1">
                <a:solidFill>
                  <a:schemeClr val="tx1">
                    <a:lumMod val="75000"/>
                    <a:lumOff val="25000"/>
                  </a:schemeClr>
                </a:solidFill>
                <a:cs typeface="Segoe UI" panose="020B0502040204020203" pitchFamily="34" charset="0"/>
              </a:rPr>
              <a:t>stopwords</a:t>
            </a:r>
            <a:endParaRPr lang="it-IT" sz="1400" b="1" dirty="0">
              <a:solidFill>
                <a:schemeClr val="tx1">
                  <a:lumMod val="75000"/>
                  <a:lumOff val="25000"/>
                </a:schemeClr>
              </a:solidFill>
              <a:cs typeface="Segoe UI" panose="020B0502040204020203" pitchFamily="34" charset="0"/>
            </a:endParaRPr>
          </a:p>
        </p:txBody>
      </p:sp>
      <p:sp>
        <p:nvSpPr>
          <p:cNvPr id="21" name="Rettangolo 20">
            <a:extLst>
              <a:ext uri="{FF2B5EF4-FFF2-40B4-BE49-F238E27FC236}">
                <a16:creationId xmlns:a16="http://schemas.microsoft.com/office/drawing/2014/main" id="{0DAD4D32-6F09-62F3-B059-017B8802F13A}"/>
              </a:ext>
            </a:extLst>
          </p:cNvPr>
          <p:cNvSpPr/>
          <p:nvPr/>
        </p:nvSpPr>
        <p:spPr>
          <a:xfrm>
            <a:off x="6934471" y="4302159"/>
            <a:ext cx="1547479" cy="223394"/>
          </a:xfrm>
          <a:prstGeom prst="rect">
            <a:avLst/>
          </a:prstGeom>
        </p:spPr>
        <p:txBody>
          <a:bodyPr wrap="square" lIns="0" tIns="0" rIns="0" bIns="0" rtlCol="0" anchor="t">
            <a:spAutoFit/>
          </a:bodyPr>
          <a:lstStyle/>
          <a:p>
            <a:pPr algn="ctr" rtl="0">
              <a:lnSpc>
                <a:spcPts val="1900"/>
              </a:lnSpc>
            </a:pPr>
            <a:r>
              <a:rPr lang="it-IT" sz="1400" b="1" dirty="0">
                <a:solidFill>
                  <a:schemeClr val="tx1">
                    <a:lumMod val="75000"/>
                    <a:lumOff val="25000"/>
                  </a:schemeClr>
                </a:solidFill>
                <a:cs typeface="Segoe UI" panose="020B0502040204020203" pitchFamily="34" charset="0"/>
              </a:rPr>
              <a:t>Lemmatizzazione</a:t>
            </a:r>
          </a:p>
        </p:txBody>
      </p:sp>
      <p:sp>
        <p:nvSpPr>
          <p:cNvPr id="26" name="Rettangolo 25">
            <a:extLst>
              <a:ext uri="{FF2B5EF4-FFF2-40B4-BE49-F238E27FC236}">
                <a16:creationId xmlns:a16="http://schemas.microsoft.com/office/drawing/2014/main" id="{F44DF223-4B73-8AC5-F982-E0FCF4BFC6F6}"/>
              </a:ext>
            </a:extLst>
          </p:cNvPr>
          <p:cNvSpPr/>
          <p:nvPr/>
        </p:nvSpPr>
        <p:spPr>
          <a:xfrm>
            <a:off x="1118602" y="969010"/>
            <a:ext cx="2789504" cy="710707"/>
          </a:xfrm>
          <a:prstGeom prst="rect">
            <a:avLst/>
          </a:prstGeom>
        </p:spPr>
        <p:txBody>
          <a:bodyPr wrap="square" lIns="0" tIns="0" rIns="0" bIns="0" rtlCol="0" anchor="t">
            <a:spAutoFit/>
          </a:bodyPr>
          <a:lstStyle/>
          <a:p>
            <a:pPr algn="ctr" rtl="0">
              <a:lnSpc>
                <a:spcPts val="1900"/>
              </a:lnSpc>
            </a:pPr>
            <a:r>
              <a:rPr lang="it-IT" sz="1400" dirty="0">
                <a:solidFill>
                  <a:schemeClr val="tx1">
                    <a:lumMod val="75000"/>
                    <a:lumOff val="25000"/>
                  </a:schemeClr>
                </a:solidFill>
                <a:effectLst/>
                <a:ea typeface="Calibri" panose="020F0502020204030204" pitchFamily="34" charset="0"/>
                <a:cs typeface="Times New Roman" panose="02020603050405020304" pitchFamily="18" charset="0"/>
              </a:rPr>
              <a:t>Si converte il testo in minuscolo per garantire una rappresentazione uniforme del testo</a:t>
            </a:r>
            <a:endParaRPr lang="it-IT" sz="11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E260A-0497-7B72-07A9-286167F0CFDE}"/>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35497CC8-C8C0-4702-FFFA-57943A6A6AE0}"/>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5F10CA6C-8DC9-D002-E39F-3CA8711702E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F443F519-D5D5-D49A-DD64-CB2CEFAE2A1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BA79C717-81F1-20F0-58B7-383EF39052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5" name="Rettangolo con angoli arrotondati 4">
            <a:extLst>
              <a:ext uri="{FF2B5EF4-FFF2-40B4-BE49-F238E27FC236}">
                <a16:creationId xmlns:a16="http://schemas.microsoft.com/office/drawing/2014/main" id="{6D7ACE7A-21CA-EEC0-0CC2-0B2C19D3E7D1}"/>
              </a:ext>
            </a:extLst>
          </p:cNvPr>
          <p:cNvSpPr/>
          <p:nvPr/>
        </p:nvSpPr>
        <p:spPr>
          <a:xfrm>
            <a:off x="267477" y="1037259"/>
            <a:ext cx="4883021" cy="2202025"/>
          </a:xfrm>
          <a:prstGeom prst="roundRect">
            <a:avLst/>
          </a:prstGeom>
          <a:solidFill>
            <a:schemeClr val="accent4">
              <a:lumMod val="75000"/>
              <a:alpha val="80000"/>
            </a:schemeClr>
          </a:solidFill>
          <a:ln w="571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1600" dirty="0"/>
          </a:p>
        </p:txBody>
      </p:sp>
      <p:sp>
        <p:nvSpPr>
          <p:cNvPr id="6" name="Rettangolo con angoli arrotondati 5">
            <a:extLst>
              <a:ext uri="{FF2B5EF4-FFF2-40B4-BE49-F238E27FC236}">
                <a16:creationId xmlns:a16="http://schemas.microsoft.com/office/drawing/2014/main" id="{4189F1C5-9F04-C248-E77E-C15F02C6C556}"/>
              </a:ext>
            </a:extLst>
          </p:cNvPr>
          <p:cNvSpPr/>
          <p:nvPr/>
        </p:nvSpPr>
        <p:spPr>
          <a:xfrm>
            <a:off x="7308980" y="1037261"/>
            <a:ext cx="4615545" cy="2202024"/>
          </a:xfrm>
          <a:prstGeom prst="roundRect">
            <a:avLst/>
          </a:prstGeom>
          <a:solidFill>
            <a:schemeClr val="accent4">
              <a:lumMod val="75000"/>
              <a:alpha val="80000"/>
            </a:schemeClr>
          </a:solidFill>
          <a:ln w="571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9" name="Rettangolo con angoli arrotondati 8">
            <a:extLst>
              <a:ext uri="{FF2B5EF4-FFF2-40B4-BE49-F238E27FC236}">
                <a16:creationId xmlns:a16="http://schemas.microsoft.com/office/drawing/2014/main" id="{D2CECAAF-01EC-6AFF-4BF5-0A0A6DFA515E}"/>
              </a:ext>
            </a:extLst>
          </p:cNvPr>
          <p:cNvSpPr/>
          <p:nvPr/>
        </p:nvSpPr>
        <p:spPr>
          <a:xfrm>
            <a:off x="4019550" y="3429000"/>
            <a:ext cx="4086225" cy="2985027"/>
          </a:xfrm>
          <a:prstGeom prst="roundRect">
            <a:avLst/>
          </a:prstGeom>
          <a:solidFill>
            <a:schemeClr val="accent3">
              <a:lumMod val="75000"/>
              <a:alpha val="8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ctangle 3">
            <a:extLst>
              <a:ext uri="{FF2B5EF4-FFF2-40B4-BE49-F238E27FC236}">
                <a16:creationId xmlns:a16="http://schemas.microsoft.com/office/drawing/2014/main" id="{7EB0B599-82B1-EB68-7FF3-2F6345D9D196}"/>
              </a:ext>
            </a:extLst>
          </p:cNvPr>
          <p:cNvSpPr>
            <a:spLocks noChangeArrowheads="1"/>
          </p:cNvSpPr>
          <p:nvPr/>
        </p:nvSpPr>
        <p:spPr bwMode="auto">
          <a:xfrm>
            <a:off x="511627" y="1549343"/>
            <a:ext cx="4883021" cy="147732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Sostituzione di '\n’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del testo tra parentesi quadre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dei link URL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dei tag HTML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dei numeri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600" b="0" i="0" u="none" strike="noStrike" cap="none" normalizeH="0" baseline="0" dirty="0">
                <a:ln>
                  <a:noFill/>
                </a:ln>
                <a:solidFill>
                  <a:srgbClr val="FFFFFF"/>
                </a:solidFill>
                <a:effectLst/>
                <a:latin typeface="+mn-lt"/>
              </a:rPr>
              <a:t>Rimozione del carattere '_'</a:t>
            </a:r>
            <a:endParaRPr kumimoji="0" lang="it-IT" altLang="it-IT" sz="1600" b="0" i="0" u="none" strike="noStrike" cap="none" normalizeH="0" baseline="0" dirty="0">
              <a:ln>
                <a:noFill/>
              </a:ln>
              <a:solidFill>
                <a:schemeClr val="tx1"/>
              </a:solidFill>
              <a:effectLst/>
              <a:latin typeface="+mn-lt"/>
            </a:endParaRPr>
          </a:p>
        </p:txBody>
      </p:sp>
      <p:sp>
        <p:nvSpPr>
          <p:cNvPr id="16" name="Rettangolo 15">
            <a:extLst>
              <a:ext uri="{FF2B5EF4-FFF2-40B4-BE49-F238E27FC236}">
                <a16:creationId xmlns:a16="http://schemas.microsoft.com/office/drawing/2014/main" id="{45322D77-7BEA-1FAE-3D09-E0C795D9CA5B}"/>
              </a:ext>
            </a:extLst>
          </p:cNvPr>
          <p:cNvSpPr/>
          <p:nvPr/>
        </p:nvSpPr>
        <p:spPr>
          <a:xfrm>
            <a:off x="511627" y="1171473"/>
            <a:ext cx="4346123" cy="243656"/>
          </a:xfrm>
          <a:prstGeom prst="rect">
            <a:avLst/>
          </a:prstGeom>
        </p:spPr>
        <p:txBody>
          <a:bodyPr wrap="square" lIns="0" tIns="0" rIns="0" bIns="0" rtlCol="0" anchor="t">
            <a:spAutoFit/>
          </a:bodyPr>
          <a:lstStyle/>
          <a:p>
            <a:pPr algn="ctr" rtl="0">
              <a:lnSpc>
                <a:spcPts val="1900"/>
              </a:lnSpc>
            </a:pPr>
            <a:r>
              <a:rPr lang="it-IT" sz="2000" b="1" dirty="0">
                <a:solidFill>
                  <a:schemeClr val="bg1"/>
                </a:solidFill>
                <a:cs typeface="Segoe UI" panose="020B0502040204020203" pitchFamily="34" charset="0"/>
              </a:rPr>
              <a:t>Funzione che processa il testo</a:t>
            </a:r>
          </a:p>
        </p:txBody>
      </p:sp>
      <p:sp>
        <p:nvSpPr>
          <p:cNvPr id="28" name="CasellaDiTesto 27">
            <a:extLst>
              <a:ext uri="{FF2B5EF4-FFF2-40B4-BE49-F238E27FC236}">
                <a16:creationId xmlns:a16="http://schemas.microsoft.com/office/drawing/2014/main" id="{7EF8EFBB-24C7-6DC4-60B4-CAD61F2B6BB2}"/>
              </a:ext>
            </a:extLst>
          </p:cNvPr>
          <p:cNvSpPr txBox="1"/>
          <p:nvPr/>
        </p:nvSpPr>
        <p:spPr>
          <a:xfrm>
            <a:off x="6566371" y="1093246"/>
            <a:ext cx="6100762" cy="400110"/>
          </a:xfrm>
          <a:prstGeom prst="rect">
            <a:avLst/>
          </a:prstGeom>
          <a:noFill/>
        </p:spPr>
        <p:txBody>
          <a:bodyPr wrap="square">
            <a:spAutoFit/>
          </a:bodyPr>
          <a:lstStyle/>
          <a:p>
            <a:pPr algn="ctr"/>
            <a:r>
              <a:rPr lang="it-IT" sz="2000" b="1" dirty="0" err="1">
                <a:solidFill>
                  <a:schemeClr val="bg1"/>
                </a:solidFill>
              </a:rPr>
              <a:t>Tokenizzazione</a:t>
            </a:r>
            <a:endParaRPr lang="it-IT" dirty="0">
              <a:solidFill>
                <a:schemeClr val="bg1"/>
              </a:solidFill>
            </a:endParaRPr>
          </a:p>
        </p:txBody>
      </p:sp>
      <p:sp>
        <p:nvSpPr>
          <p:cNvPr id="31" name="CasellaDiTesto 30">
            <a:extLst>
              <a:ext uri="{FF2B5EF4-FFF2-40B4-BE49-F238E27FC236}">
                <a16:creationId xmlns:a16="http://schemas.microsoft.com/office/drawing/2014/main" id="{E7F72A3E-8E22-6101-9474-197E207CD816}"/>
              </a:ext>
            </a:extLst>
          </p:cNvPr>
          <p:cNvSpPr txBox="1"/>
          <p:nvPr/>
        </p:nvSpPr>
        <p:spPr>
          <a:xfrm>
            <a:off x="7553130" y="1578622"/>
            <a:ext cx="4181086" cy="1395126"/>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Suddivisione in unità significative</a:t>
            </a:r>
            <a:endParaRPr lang="it-IT" sz="1600" kern="100" dirty="0">
              <a:solidFill>
                <a:schemeClr val="bg1"/>
              </a:solidFill>
              <a:latin typeface="Roboto Light"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Standardizzazione del testo</a:t>
            </a:r>
            <a:endParaRPr lang="it-IT" sz="1600" kern="100" dirty="0">
              <a:solidFill>
                <a:schemeClr val="bg1"/>
              </a:solidFill>
              <a:latin typeface="Roboto Light"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Creazione di vocabolari</a:t>
            </a:r>
            <a:endParaRPr lang="it-IT" sz="1600" kern="100" dirty="0">
              <a:solidFill>
                <a:schemeClr val="bg1"/>
              </a:solidFill>
              <a:latin typeface="Roboto Light"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it-IT" sz="1600" kern="100" dirty="0">
                <a:solidFill>
                  <a:schemeClr val="bg1"/>
                </a:solidFill>
                <a:effectLst/>
                <a:latin typeface="Roboto Light" panose="02000000000000000000" pitchFamily="2" charset="0"/>
                <a:ea typeface="Calibri" panose="020F0502020204030204" pitchFamily="34" charset="0"/>
                <a:cs typeface="Times New Roman" panose="02020603050405020304" pitchFamily="18" charset="0"/>
              </a:rPr>
              <a:t>Preparazione per l'elaborazione automatica</a:t>
            </a:r>
          </a:p>
        </p:txBody>
      </p:sp>
      <p:sp>
        <p:nvSpPr>
          <p:cNvPr id="38" name="CasellaDiTesto 37">
            <a:extLst>
              <a:ext uri="{FF2B5EF4-FFF2-40B4-BE49-F238E27FC236}">
                <a16:creationId xmlns:a16="http://schemas.microsoft.com/office/drawing/2014/main" id="{4AF23202-50C7-06DF-902E-AC4515211407}"/>
              </a:ext>
            </a:extLst>
          </p:cNvPr>
          <p:cNvSpPr txBox="1"/>
          <p:nvPr/>
        </p:nvSpPr>
        <p:spPr>
          <a:xfrm>
            <a:off x="4019550" y="3503583"/>
            <a:ext cx="4086225" cy="400110"/>
          </a:xfrm>
          <a:prstGeom prst="rect">
            <a:avLst/>
          </a:prstGeom>
          <a:noFill/>
        </p:spPr>
        <p:txBody>
          <a:bodyPr wrap="square">
            <a:spAutoFit/>
          </a:bodyPr>
          <a:lstStyle/>
          <a:p>
            <a:pPr algn="ctr"/>
            <a:r>
              <a:rPr lang="it-IT" sz="2000" b="1" dirty="0">
                <a:solidFill>
                  <a:schemeClr val="bg1"/>
                </a:solidFill>
                <a:cs typeface="Segoe UI" panose="020B0502040204020203" pitchFamily="34" charset="0"/>
              </a:rPr>
              <a:t>Lemmatizzazione</a:t>
            </a:r>
            <a:endParaRPr lang="it-IT" sz="2000" dirty="0">
              <a:solidFill>
                <a:schemeClr val="bg1"/>
              </a:solidFill>
            </a:endParaRPr>
          </a:p>
        </p:txBody>
      </p:sp>
      <p:sp>
        <p:nvSpPr>
          <p:cNvPr id="40" name="CasellaDiTesto 39">
            <a:extLst>
              <a:ext uri="{FF2B5EF4-FFF2-40B4-BE49-F238E27FC236}">
                <a16:creationId xmlns:a16="http://schemas.microsoft.com/office/drawing/2014/main" id="{BFA2DDED-E1D6-0B2E-0449-AB01468DAA1B}"/>
              </a:ext>
            </a:extLst>
          </p:cNvPr>
          <p:cNvSpPr txBox="1"/>
          <p:nvPr/>
        </p:nvSpPr>
        <p:spPr>
          <a:xfrm>
            <a:off x="4400646" y="4009033"/>
            <a:ext cx="3324031" cy="2062103"/>
          </a:xfrm>
          <a:prstGeom prst="rect">
            <a:avLst/>
          </a:prstGeom>
          <a:noFill/>
        </p:spPr>
        <p:txBody>
          <a:bodyPr wrap="square">
            <a:spAutoFit/>
          </a:bodyPr>
          <a:lstStyle/>
          <a:p>
            <a:pPr algn="ctr"/>
            <a:r>
              <a:rPr lang="it-IT" sz="1600" dirty="0">
                <a:solidFill>
                  <a:schemeClr val="bg1"/>
                </a:solidFill>
                <a:effectLst/>
                <a:ea typeface="Calibri" panose="020F0502020204030204" pitchFamily="34" charset="0"/>
                <a:cs typeface="Times New Roman" panose="02020603050405020304" pitchFamily="18" charset="0"/>
              </a:rPr>
              <a:t>Questo procedimento non si basa semplicemente sul troncare la parola, ma su un meccanismo molto più complesso. Ad esempio, lemmatizzare la serie di parole correre, corro, corriamo e correremo, produrrebbe il lemma “correre”. </a:t>
            </a:r>
            <a:endParaRPr lang="it-IT" sz="1600" dirty="0">
              <a:solidFill>
                <a:schemeClr val="bg1"/>
              </a:solidFill>
            </a:endParaRPr>
          </a:p>
        </p:txBody>
      </p:sp>
    </p:spTree>
    <p:extLst>
      <p:ext uri="{BB962C8B-B14F-4D97-AF65-F5344CB8AC3E}">
        <p14:creationId xmlns:p14="http://schemas.microsoft.com/office/powerpoint/2010/main" val="10181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186E9-D523-3779-2AAE-D45BFFF730E0}"/>
            </a:ext>
          </a:extLst>
        </p:cNvPr>
        <p:cNvGrpSpPr/>
        <p:nvPr/>
      </p:nvGrpSpPr>
      <p:grpSpPr>
        <a:xfrm>
          <a:off x="0" y="0"/>
          <a:ext cx="0" cy="0"/>
          <a:chOff x="0" y="0"/>
          <a:chExt cx="0" cy="0"/>
        </a:xfrm>
      </p:grpSpPr>
      <p:sp>
        <p:nvSpPr>
          <p:cNvPr id="7" name="Titolo 6" hidden="1">
            <a:extLst>
              <a:ext uri="{FF2B5EF4-FFF2-40B4-BE49-F238E27FC236}">
                <a16:creationId xmlns:a16="http://schemas.microsoft.com/office/drawing/2014/main" id="{EC6BC32C-B7D5-ABBB-210D-B09FF7F26362}"/>
              </a:ext>
            </a:extLst>
          </p:cNvPr>
          <p:cNvSpPr>
            <a:spLocks noGrp="1"/>
          </p:cNvSpPr>
          <p:nvPr>
            <p:ph type="title" idx="4294967295"/>
          </p:nvPr>
        </p:nvSpPr>
        <p:spPr>
          <a:xfrm>
            <a:off x="0" y="365125"/>
            <a:ext cx="10515600" cy="1325563"/>
          </a:xfrm>
        </p:spPr>
        <p:txBody>
          <a:bodyPr rtlCol="0"/>
          <a:lstStyle/>
          <a:p>
            <a:r>
              <a:rPr lang="it-IT" dirty="0"/>
              <a:t>Analisi progetto diapositiva 6</a:t>
            </a:r>
          </a:p>
        </p:txBody>
      </p:sp>
      <p:cxnSp>
        <p:nvCxnSpPr>
          <p:cNvPr id="8" name="Connettore diritto 7">
            <a:extLst>
              <a:ext uri="{FF2B5EF4-FFF2-40B4-BE49-F238E27FC236}">
                <a16:creationId xmlns:a16="http://schemas.microsoft.com/office/drawing/2014/main" id="{5A92A83E-DBF8-2956-9490-BBD620432BF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418F2A0-A779-4661-7654-FBF47EA5154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Elemento grafico 3" descr="Lente di ingrandimento con riempimento a tinta unita">
            <a:extLst>
              <a:ext uri="{FF2B5EF4-FFF2-40B4-BE49-F238E27FC236}">
                <a16:creationId xmlns:a16="http://schemas.microsoft.com/office/drawing/2014/main" id="{A82B3E39-9C19-A002-3983-2A2F644FD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5057"/>
            <a:ext cx="1181878" cy="1181878"/>
          </a:xfrm>
          <a:prstGeom prst="rect">
            <a:avLst/>
          </a:prstGeom>
        </p:spPr>
      </p:pic>
      <p:sp>
        <p:nvSpPr>
          <p:cNvPr id="6" name="CasellaDiTesto 5">
            <a:extLst>
              <a:ext uri="{FF2B5EF4-FFF2-40B4-BE49-F238E27FC236}">
                <a16:creationId xmlns:a16="http://schemas.microsoft.com/office/drawing/2014/main" id="{72362392-B852-8509-07EF-CFD33AA09FD3}"/>
              </a:ext>
            </a:extLst>
          </p:cNvPr>
          <p:cNvSpPr txBox="1"/>
          <p:nvPr/>
        </p:nvSpPr>
        <p:spPr>
          <a:xfrm>
            <a:off x="295999" y="981517"/>
            <a:ext cx="5029200" cy="400110"/>
          </a:xfrm>
          <a:prstGeom prst="rect">
            <a:avLst/>
          </a:prstGeom>
          <a:noFill/>
        </p:spPr>
        <p:txBody>
          <a:bodyPr wrap="square">
            <a:spAutoFit/>
          </a:bodyPr>
          <a:lstStyle/>
          <a:p>
            <a:pPr algn="ctr" rtl="0"/>
            <a:r>
              <a:rPr lang="it-IT" sz="2000" b="1" dirty="0">
                <a:solidFill>
                  <a:schemeClr val="tx1">
                    <a:lumMod val="75000"/>
                    <a:lumOff val="25000"/>
                  </a:schemeClr>
                </a:solidFill>
              </a:rPr>
              <a:t>BEFORE</a:t>
            </a:r>
            <a:endParaRPr lang="it-IT" sz="1800" dirty="0">
              <a:solidFill>
                <a:schemeClr val="tx1">
                  <a:lumMod val="75000"/>
                  <a:lumOff val="25000"/>
                </a:schemeClr>
              </a:solidFill>
            </a:endParaRPr>
          </a:p>
        </p:txBody>
      </p:sp>
      <p:sp>
        <p:nvSpPr>
          <p:cNvPr id="12" name="CasellaDiTesto 11">
            <a:extLst>
              <a:ext uri="{FF2B5EF4-FFF2-40B4-BE49-F238E27FC236}">
                <a16:creationId xmlns:a16="http://schemas.microsoft.com/office/drawing/2014/main" id="{BEC22BA9-F7F1-81AE-B7BB-7021268F01FD}"/>
              </a:ext>
            </a:extLst>
          </p:cNvPr>
          <p:cNvSpPr txBox="1"/>
          <p:nvPr/>
        </p:nvSpPr>
        <p:spPr>
          <a:xfrm>
            <a:off x="5724914" y="979655"/>
            <a:ext cx="6389281" cy="400110"/>
          </a:xfrm>
          <a:prstGeom prst="rect">
            <a:avLst/>
          </a:prstGeom>
          <a:noFill/>
        </p:spPr>
        <p:txBody>
          <a:bodyPr wrap="square">
            <a:spAutoFit/>
          </a:bodyPr>
          <a:lstStyle/>
          <a:p>
            <a:pPr algn="ctr" rtl="0"/>
            <a:r>
              <a:rPr lang="it-IT" sz="2000" b="1" dirty="0">
                <a:solidFill>
                  <a:schemeClr val="tx1">
                    <a:lumMod val="75000"/>
                    <a:lumOff val="25000"/>
                  </a:schemeClr>
                </a:solidFill>
              </a:rPr>
              <a:t>AFTER</a:t>
            </a:r>
            <a:endParaRPr lang="it-IT" sz="1800" dirty="0">
              <a:solidFill>
                <a:schemeClr val="tx1">
                  <a:lumMod val="75000"/>
                  <a:lumOff val="25000"/>
                </a:schemeClr>
              </a:solidFill>
            </a:endParaRPr>
          </a:p>
        </p:txBody>
      </p:sp>
      <p:graphicFrame>
        <p:nvGraphicFramePr>
          <p:cNvPr id="3" name="Tabella 2">
            <a:extLst>
              <a:ext uri="{FF2B5EF4-FFF2-40B4-BE49-F238E27FC236}">
                <a16:creationId xmlns:a16="http://schemas.microsoft.com/office/drawing/2014/main" id="{C52948EC-81B5-5A29-80F4-BBA83DE5EA9A}"/>
              </a:ext>
            </a:extLst>
          </p:cNvPr>
          <p:cNvGraphicFramePr>
            <a:graphicFrameLocks noGrp="1"/>
          </p:cNvGraphicFramePr>
          <p:nvPr>
            <p:extLst>
              <p:ext uri="{D42A27DB-BD31-4B8C-83A1-F6EECF244321}">
                <p14:modId xmlns:p14="http://schemas.microsoft.com/office/powerpoint/2010/main" val="195950081"/>
              </p:ext>
            </p:extLst>
          </p:nvPr>
        </p:nvGraphicFramePr>
        <p:xfrm>
          <a:off x="295999" y="1449061"/>
          <a:ext cx="5018692" cy="1889760"/>
        </p:xfrm>
        <a:graphic>
          <a:graphicData uri="http://schemas.openxmlformats.org/drawingml/2006/table">
            <a:tbl>
              <a:tblPr/>
              <a:tblGrid>
                <a:gridCol w="747713">
                  <a:extLst>
                    <a:ext uri="{9D8B030D-6E8A-4147-A177-3AD203B41FA5}">
                      <a16:colId xmlns:a16="http://schemas.microsoft.com/office/drawing/2014/main" val="3916125133"/>
                    </a:ext>
                  </a:extLst>
                </a:gridCol>
                <a:gridCol w="4270979">
                  <a:extLst>
                    <a:ext uri="{9D8B030D-6E8A-4147-A177-3AD203B41FA5}">
                      <a16:colId xmlns:a16="http://schemas.microsoft.com/office/drawing/2014/main" val="177555549"/>
                    </a:ext>
                  </a:extLst>
                </a:gridCol>
              </a:tblGrid>
              <a:tr h="0">
                <a:tc>
                  <a:txBody>
                    <a:bodyPr/>
                    <a:lstStyle/>
                    <a:p>
                      <a:r>
                        <a:rPr lang="it-IT" sz="1800" b="1" dirty="0">
                          <a:solidFill>
                            <a:schemeClr val="bg1"/>
                          </a:solidFill>
                        </a:rPr>
                        <a:t>Index</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it-IT" sz="1800" b="1" dirty="0">
                          <a:solidFill>
                            <a:schemeClr val="bg1"/>
                          </a:solidFill>
                        </a:rPr>
                        <a:t>Text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18730379"/>
                  </a:ext>
                </a:extLst>
              </a:tr>
              <a:tr h="0">
                <a:tc>
                  <a:txBody>
                    <a:bodyPr/>
                    <a:lstStyle/>
                    <a:p>
                      <a:r>
                        <a:rPr lang="it-IT" sz="1400" dirty="0">
                          <a:solidFill>
                            <a:schemeClr val="bg1"/>
                          </a:solidFill>
                        </a:rPr>
                        <a:t>0</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If there s one thing this election succeeded </a:t>
                      </a:r>
                      <a:r>
                        <a:rPr lang="en-US" sz="1400" dirty="0" err="1">
                          <a:solidFill>
                            <a:schemeClr val="bg1"/>
                          </a:solidFill>
                        </a:rPr>
                        <a:t>i</a:t>
                      </a:r>
                      <a:r>
                        <a:rPr lang="en-US"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315597664"/>
                  </a:ext>
                </a:extLst>
              </a:tr>
              <a:tr h="0">
                <a:tc>
                  <a:txBody>
                    <a:bodyPr/>
                    <a:lstStyle/>
                    <a:p>
                      <a:r>
                        <a:rPr lang="it-IT" sz="1400" dirty="0">
                          <a:solidFill>
                            <a:schemeClr val="bg1"/>
                          </a:solidFill>
                        </a:rPr>
                        <a:t>1</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MADRID (Reuters) - A Spanish audit office has ...</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468940546"/>
                  </a:ext>
                </a:extLst>
              </a:tr>
              <a:tr h="0">
                <a:tc>
                  <a:txBody>
                    <a:bodyPr/>
                    <a:lstStyle/>
                    <a:p>
                      <a:r>
                        <a:rPr lang="it-IT" sz="1400" dirty="0">
                          <a:solidFill>
                            <a:schemeClr val="bg1"/>
                          </a:solidFill>
                        </a:rPr>
                        <a:t>2</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WASHINGTON (Reuters) - Some prominent Republic...</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991282172"/>
                  </a:ext>
                </a:extLst>
              </a:tr>
              <a:tr h="0">
                <a:tc>
                  <a:txBody>
                    <a:bodyPr/>
                    <a:lstStyle/>
                    <a:p>
                      <a:r>
                        <a:rPr lang="it-IT" sz="1400" dirty="0">
                          <a:solidFill>
                            <a:schemeClr val="bg1"/>
                          </a:solidFill>
                        </a:rPr>
                        <a:t>3</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Who s laughing now funny </a:t>
                      </a:r>
                      <a:r>
                        <a:rPr lang="en-US" sz="1400" dirty="0" err="1">
                          <a:solidFill>
                            <a:schemeClr val="bg1"/>
                          </a:solidFill>
                        </a:rPr>
                        <a:t>guy?We</a:t>
                      </a:r>
                      <a:r>
                        <a:rPr lang="en-US" sz="1400" dirty="0">
                          <a:solidFill>
                            <a:schemeClr val="bg1"/>
                          </a:solidFill>
                        </a:rPr>
                        <a:t> asked </a:t>
                      </a:r>
                      <a:r>
                        <a:rPr lang="en-US" sz="1400" dirty="0" err="1">
                          <a:solidFill>
                            <a:schemeClr val="bg1"/>
                          </a:solidFill>
                        </a:rPr>
                        <a:t>everyo</a:t>
                      </a:r>
                      <a:r>
                        <a:rPr lang="en-US"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008400719"/>
                  </a:ext>
                </a:extLst>
              </a:tr>
              <a:tr h="0">
                <a:tc>
                  <a:txBody>
                    <a:bodyPr/>
                    <a:lstStyle/>
                    <a:p>
                      <a:r>
                        <a:rPr lang="it-IT" sz="1400" dirty="0">
                          <a:solidFill>
                            <a:schemeClr val="bg1"/>
                          </a:solidFill>
                        </a:rPr>
                        <a:t>4</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3">
                        <a:lumMod val="75000"/>
                        <a:alpha val="80000"/>
                      </a:schemeClr>
                    </a:solidFill>
                  </a:tcPr>
                </a:tc>
                <a:tc>
                  <a:txBody>
                    <a:bodyPr/>
                    <a:lstStyle/>
                    <a:p>
                      <a:r>
                        <a:rPr lang="en-US" sz="1400" dirty="0">
                          <a:solidFill>
                            <a:schemeClr val="bg1"/>
                          </a:solidFill>
                        </a:rPr>
                        <a:t>Wow! This young Asian student nails it! He </a:t>
                      </a:r>
                      <a:r>
                        <a:rPr lang="en-US" sz="1400" dirty="0" err="1">
                          <a:solidFill>
                            <a:schemeClr val="bg1"/>
                          </a:solidFill>
                        </a:rPr>
                        <a:t>spe</a:t>
                      </a:r>
                      <a:r>
                        <a:rPr lang="en-US"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1648992468"/>
                  </a:ext>
                </a:extLst>
              </a:tr>
            </a:tbl>
          </a:graphicData>
        </a:graphic>
      </p:graphicFrame>
      <p:pic>
        <p:nvPicPr>
          <p:cNvPr id="5" name="Immagine 4">
            <a:extLst>
              <a:ext uri="{FF2B5EF4-FFF2-40B4-BE49-F238E27FC236}">
                <a16:creationId xmlns:a16="http://schemas.microsoft.com/office/drawing/2014/main" id="{C84FC954-C443-C261-45AD-5DCE9D0776C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9811" y="4166235"/>
            <a:ext cx="4231068" cy="2168867"/>
          </a:xfrm>
          <a:prstGeom prst="rect">
            <a:avLst/>
          </a:prstGeom>
          <a:noFill/>
          <a:ln>
            <a:noFill/>
          </a:ln>
        </p:spPr>
      </p:pic>
      <p:pic>
        <p:nvPicPr>
          <p:cNvPr id="13" name="Immagine 12">
            <a:extLst>
              <a:ext uri="{FF2B5EF4-FFF2-40B4-BE49-F238E27FC236}">
                <a16:creationId xmlns:a16="http://schemas.microsoft.com/office/drawing/2014/main" id="{45C2BDA3-C3C2-02A5-48FB-17E0F073582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04020" y="4165784"/>
            <a:ext cx="4231067" cy="2169318"/>
          </a:xfrm>
          <a:prstGeom prst="rect">
            <a:avLst/>
          </a:prstGeom>
          <a:noFill/>
          <a:ln>
            <a:noFill/>
          </a:ln>
        </p:spPr>
      </p:pic>
      <p:graphicFrame>
        <p:nvGraphicFramePr>
          <p:cNvPr id="18" name="Tabella 17">
            <a:extLst>
              <a:ext uri="{FF2B5EF4-FFF2-40B4-BE49-F238E27FC236}">
                <a16:creationId xmlns:a16="http://schemas.microsoft.com/office/drawing/2014/main" id="{CF56452B-E3D6-062A-F3CE-3E2B3486DC1B}"/>
              </a:ext>
            </a:extLst>
          </p:cNvPr>
          <p:cNvGraphicFramePr>
            <a:graphicFrameLocks noGrp="1"/>
          </p:cNvGraphicFramePr>
          <p:nvPr>
            <p:extLst>
              <p:ext uri="{D42A27DB-BD31-4B8C-83A1-F6EECF244321}">
                <p14:modId xmlns:p14="http://schemas.microsoft.com/office/powerpoint/2010/main" val="4003522739"/>
              </p:ext>
            </p:extLst>
          </p:nvPr>
        </p:nvGraphicFramePr>
        <p:xfrm>
          <a:off x="6446822" y="1449061"/>
          <a:ext cx="5667374" cy="2164080"/>
        </p:xfrm>
        <a:graphic>
          <a:graphicData uri="http://schemas.openxmlformats.org/drawingml/2006/table">
            <a:tbl>
              <a:tblPr/>
              <a:tblGrid>
                <a:gridCol w="1047750">
                  <a:extLst>
                    <a:ext uri="{9D8B030D-6E8A-4147-A177-3AD203B41FA5}">
                      <a16:colId xmlns:a16="http://schemas.microsoft.com/office/drawing/2014/main" val="2369198006"/>
                    </a:ext>
                  </a:extLst>
                </a:gridCol>
                <a:gridCol w="1114425">
                  <a:extLst>
                    <a:ext uri="{9D8B030D-6E8A-4147-A177-3AD203B41FA5}">
                      <a16:colId xmlns:a16="http://schemas.microsoft.com/office/drawing/2014/main" val="4218218054"/>
                    </a:ext>
                  </a:extLst>
                </a:gridCol>
                <a:gridCol w="1057275">
                  <a:extLst>
                    <a:ext uri="{9D8B030D-6E8A-4147-A177-3AD203B41FA5}">
                      <a16:colId xmlns:a16="http://schemas.microsoft.com/office/drawing/2014/main" val="606300442"/>
                    </a:ext>
                  </a:extLst>
                </a:gridCol>
                <a:gridCol w="1095375">
                  <a:extLst>
                    <a:ext uri="{9D8B030D-6E8A-4147-A177-3AD203B41FA5}">
                      <a16:colId xmlns:a16="http://schemas.microsoft.com/office/drawing/2014/main" val="2472499850"/>
                    </a:ext>
                  </a:extLst>
                </a:gridCol>
                <a:gridCol w="933450">
                  <a:extLst>
                    <a:ext uri="{9D8B030D-6E8A-4147-A177-3AD203B41FA5}">
                      <a16:colId xmlns:a16="http://schemas.microsoft.com/office/drawing/2014/main" val="409980444"/>
                    </a:ext>
                  </a:extLst>
                </a:gridCol>
                <a:gridCol w="419099">
                  <a:extLst>
                    <a:ext uri="{9D8B030D-6E8A-4147-A177-3AD203B41FA5}">
                      <a16:colId xmlns:a16="http://schemas.microsoft.com/office/drawing/2014/main" val="1663191450"/>
                    </a:ext>
                  </a:extLst>
                </a:gridCol>
              </a:tblGrid>
              <a:tr h="227745">
                <a:tc>
                  <a:txBody>
                    <a:bodyPr/>
                    <a:lstStyle/>
                    <a:p>
                      <a:r>
                        <a:rPr lang="it-IT" sz="1600" b="1" dirty="0">
                          <a:solidFill>
                            <a:schemeClr val="bg1"/>
                          </a:solidFill>
                        </a:rPr>
                        <a:t>Parola 1</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Parola 5</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600" b="1"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597471723"/>
                  </a:ext>
                </a:extLst>
              </a:tr>
              <a:tr h="365760">
                <a:tc>
                  <a:txBody>
                    <a:bodyPr/>
                    <a:lstStyle/>
                    <a:p>
                      <a:r>
                        <a:rPr lang="it-IT" sz="1400" dirty="0">
                          <a:solidFill>
                            <a:schemeClr val="bg1"/>
                          </a:solidFill>
                        </a:rPr>
                        <a:t>one</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thing</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election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succeeded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bringing</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2975235071"/>
                  </a:ext>
                </a:extLst>
              </a:tr>
              <a:tr h="365760">
                <a:tc>
                  <a:txBody>
                    <a:bodyPr/>
                    <a:lstStyle/>
                    <a:p>
                      <a:r>
                        <a:rPr lang="it-IT" sz="1400" dirty="0" err="1">
                          <a:solidFill>
                            <a:schemeClr val="bg1"/>
                          </a:solidFill>
                        </a:rPr>
                        <a:t>madrid</a:t>
                      </a:r>
                      <a:endParaRPr lang="it-IT" sz="1400" dirty="0">
                        <a:solidFill>
                          <a:schemeClr val="bg1"/>
                        </a:solidFill>
                      </a:endParaRP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reuters</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spanish</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audit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office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893079779"/>
                  </a:ext>
                </a:extLst>
              </a:tr>
              <a:tr h="365760">
                <a:tc>
                  <a:txBody>
                    <a:bodyPr/>
                    <a:lstStyle/>
                    <a:p>
                      <a:r>
                        <a:rPr lang="it-IT" sz="1400">
                          <a:solidFill>
                            <a:schemeClr val="bg1"/>
                          </a:solidFill>
                        </a:rPr>
                        <a:t>washington</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reuters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prominent</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republicans</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1864659515"/>
                  </a:ext>
                </a:extLst>
              </a:tr>
              <a:tr h="365760">
                <a:tc>
                  <a:txBody>
                    <a:bodyPr/>
                    <a:lstStyle/>
                    <a:p>
                      <a:r>
                        <a:rPr lang="it-IT" sz="1400">
                          <a:solidFill>
                            <a:schemeClr val="bg1"/>
                          </a:solidFill>
                        </a:rPr>
                        <a:t>laughing</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funny</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guywe</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asked</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everyone</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54736892"/>
                  </a:ext>
                </a:extLst>
              </a:tr>
              <a:tr h="365760">
                <a:tc>
                  <a:txBody>
                    <a:bodyPr/>
                    <a:lstStyle/>
                    <a:p>
                      <a:r>
                        <a:rPr lang="it-IT" sz="1400" dirty="0">
                          <a:solidFill>
                            <a:schemeClr val="bg1"/>
                          </a:solidFill>
                        </a:rPr>
                        <a:t>wow</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young</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asian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a:solidFill>
                            <a:schemeClr val="bg1"/>
                          </a:solidFill>
                        </a:rPr>
                        <a:t>student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dirty="0" err="1">
                          <a:solidFill>
                            <a:schemeClr val="bg1"/>
                          </a:solidFill>
                        </a:rPr>
                        <a:t>nails</a:t>
                      </a:r>
                      <a:endParaRPr lang="it-IT" sz="1400"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tc>
                  <a:txBody>
                    <a:bodyPr/>
                    <a:lstStyle/>
                    <a:p>
                      <a:r>
                        <a:rPr lang="it-IT" sz="1400" dirty="0">
                          <a:solidFill>
                            <a:schemeClr val="bg1"/>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4">
                        <a:lumMod val="75000"/>
                        <a:alpha val="80000"/>
                      </a:schemeClr>
                    </a:solidFill>
                  </a:tcPr>
                </a:tc>
                <a:extLst>
                  <a:ext uri="{0D108BD9-81ED-4DB2-BD59-A6C34878D82A}">
                    <a16:rowId xmlns:a16="http://schemas.microsoft.com/office/drawing/2014/main" val="3407449389"/>
                  </a:ext>
                </a:extLst>
              </a:tr>
            </a:tbl>
          </a:graphicData>
        </a:graphic>
      </p:graphicFrame>
      <p:graphicFrame>
        <p:nvGraphicFramePr>
          <p:cNvPr id="19" name="Tabella 18">
            <a:extLst>
              <a:ext uri="{FF2B5EF4-FFF2-40B4-BE49-F238E27FC236}">
                <a16:creationId xmlns:a16="http://schemas.microsoft.com/office/drawing/2014/main" id="{01E6D7E3-D634-0667-1EA4-A70C9086CCF8}"/>
              </a:ext>
            </a:extLst>
          </p:cNvPr>
          <p:cNvGraphicFramePr>
            <a:graphicFrameLocks noGrp="1"/>
          </p:cNvGraphicFramePr>
          <p:nvPr>
            <p:extLst>
              <p:ext uri="{D42A27DB-BD31-4B8C-83A1-F6EECF244321}">
                <p14:modId xmlns:p14="http://schemas.microsoft.com/office/powerpoint/2010/main" val="4160341519"/>
              </p:ext>
            </p:extLst>
          </p:nvPr>
        </p:nvGraphicFramePr>
        <p:xfrm>
          <a:off x="5743965" y="1449061"/>
          <a:ext cx="714374" cy="2164080"/>
        </p:xfrm>
        <a:graphic>
          <a:graphicData uri="http://schemas.openxmlformats.org/drawingml/2006/table">
            <a:tbl>
              <a:tblPr/>
              <a:tblGrid>
                <a:gridCol w="714374">
                  <a:extLst>
                    <a:ext uri="{9D8B030D-6E8A-4147-A177-3AD203B41FA5}">
                      <a16:colId xmlns:a16="http://schemas.microsoft.com/office/drawing/2014/main" val="2354289647"/>
                    </a:ext>
                  </a:extLst>
                </a:gridCol>
              </a:tblGrid>
              <a:tr h="223740">
                <a:tc>
                  <a:txBody>
                    <a:bodyPr/>
                    <a:lstStyle/>
                    <a:p>
                      <a:r>
                        <a:rPr lang="it-IT" sz="1600" b="1" dirty="0">
                          <a:solidFill>
                            <a:schemeClr val="bg1"/>
                          </a:solidFill>
                        </a:rPr>
                        <a:t>Index</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1995852459"/>
                  </a:ext>
                </a:extLst>
              </a:tr>
              <a:tr h="365760">
                <a:tc>
                  <a:txBody>
                    <a:bodyPr/>
                    <a:lstStyle/>
                    <a:p>
                      <a:r>
                        <a:rPr lang="it-IT" sz="1400" dirty="0">
                          <a:solidFill>
                            <a:schemeClr val="bg1"/>
                          </a:solidFill>
                        </a:rPr>
                        <a:t>0</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2553546968"/>
                  </a:ext>
                </a:extLst>
              </a:tr>
              <a:tr h="365760">
                <a:tc>
                  <a:txBody>
                    <a:bodyPr/>
                    <a:lstStyle/>
                    <a:p>
                      <a:r>
                        <a:rPr lang="it-IT" sz="1400" dirty="0">
                          <a:solidFill>
                            <a:schemeClr val="bg1"/>
                          </a:solidFill>
                        </a:rPr>
                        <a:t>1</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838009487"/>
                  </a:ext>
                </a:extLst>
              </a:tr>
              <a:tr h="365760">
                <a:tc>
                  <a:txBody>
                    <a:bodyPr/>
                    <a:lstStyle/>
                    <a:p>
                      <a:r>
                        <a:rPr lang="it-IT" sz="1400" dirty="0">
                          <a:solidFill>
                            <a:schemeClr val="bg1"/>
                          </a:solidFill>
                        </a:rPr>
                        <a:t>2</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2777853348"/>
                  </a:ext>
                </a:extLst>
              </a:tr>
              <a:tr h="365760">
                <a:tc>
                  <a:txBody>
                    <a:bodyPr/>
                    <a:lstStyle/>
                    <a:p>
                      <a:r>
                        <a:rPr lang="it-IT" sz="1400" dirty="0">
                          <a:solidFill>
                            <a:schemeClr val="bg1"/>
                          </a:solidFill>
                        </a:rPr>
                        <a:t>3</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3771386678"/>
                  </a:ext>
                </a:extLst>
              </a:tr>
              <a:tr h="365760">
                <a:tc>
                  <a:txBody>
                    <a:bodyPr/>
                    <a:lstStyle/>
                    <a:p>
                      <a:r>
                        <a:rPr lang="it-IT" sz="1400" dirty="0">
                          <a:solidFill>
                            <a:schemeClr val="bg1"/>
                          </a:solidFill>
                        </a:rPr>
                        <a:t>4</a:t>
                      </a:r>
                    </a:p>
                  </a:txBody>
                  <a:tcPr anchor="ctr">
                    <a:lnL w="28575" cap="flat" cmpd="sng" algn="ctr">
                      <a:solidFill>
                        <a:schemeClr val="tx1">
                          <a:lumMod val="75000"/>
                          <a:lumOff val="2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solidFill>
                      <a:schemeClr val="accent3">
                        <a:lumMod val="75000"/>
                        <a:alpha val="80000"/>
                      </a:schemeClr>
                    </a:solidFill>
                  </a:tcPr>
                </a:tc>
                <a:extLst>
                  <a:ext uri="{0D108BD9-81ED-4DB2-BD59-A6C34878D82A}">
                    <a16:rowId xmlns:a16="http://schemas.microsoft.com/office/drawing/2014/main" val="2490165258"/>
                  </a:ext>
                </a:extLst>
              </a:tr>
            </a:tbl>
          </a:graphicData>
        </a:graphic>
      </p:graphicFrame>
    </p:spTree>
    <p:extLst>
      <p:ext uri="{BB962C8B-B14F-4D97-AF65-F5344CB8AC3E}">
        <p14:creationId xmlns:p14="http://schemas.microsoft.com/office/powerpoint/2010/main" val="227653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it-IT" dirty="0"/>
              <a:t>Analisi progetto diapositiva 4</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800" b="1" dirty="0">
                <a:solidFill>
                  <a:schemeClr val="tx1">
                    <a:lumMod val="75000"/>
                    <a:lumOff val="25000"/>
                  </a:schemeClr>
                </a:solidFill>
              </a:rPr>
              <a:t>Vettorizzazione</a:t>
            </a:r>
            <a:endParaRPr lang="it-IT" sz="2800" dirty="0">
              <a:solidFill>
                <a:schemeClr val="tx1">
                  <a:lumMod val="75000"/>
                  <a:lumOff val="25000"/>
                </a:schemeClr>
              </a:solidFill>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e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117599" y="1207111"/>
            <a:ext cx="1884364" cy="1856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400" dirty="0"/>
          </a:p>
        </p:txBody>
      </p:sp>
      <p:sp>
        <p:nvSpPr>
          <p:cNvPr id="41" name="Ovale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539751" y="3593208"/>
            <a:ext cx="2770981" cy="2856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Ovale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726469"/>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3" name="Ovale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301423" y="2721018"/>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5" name="Ovale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9805828" y="2366645"/>
            <a:ext cx="2193132" cy="22207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6" name="Ovale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796178" y="591825"/>
            <a:ext cx="1756966" cy="18284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7" name="Ovale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534400" y="4587434"/>
            <a:ext cx="2069940" cy="21511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10" name="Connettore: Gomito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42" idx="2"/>
          </p:cNvCxnSpPr>
          <p:nvPr/>
        </p:nvCxnSpPr>
        <p:spPr>
          <a:xfrm rot="10800000">
            <a:off x="3606008" y="2150415"/>
            <a:ext cx="503236" cy="1369805"/>
          </a:xfrm>
          <a:prstGeom prst="bentConnector2">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con freccia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flipH="1">
            <a:off x="3001964" y="2150414"/>
            <a:ext cx="6040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Connettore diritto con freccia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flipV="1">
            <a:off x="7888923" y="3477040"/>
            <a:ext cx="1916905" cy="37728"/>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ttore: Gomito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534400" y="1506059"/>
            <a:ext cx="261778" cy="4156963"/>
          </a:xfrm>
          <a:prstGeom prst="bentConnector3">
            <a:avLst>
              <a:gd name="adj1" fmla="val 187326"/>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ttangolo 79">
            <a:extLst>
              <a:ext uri="{FF2B5EF4-FFF2-40B4-BE49-F238E27FC236}">
                <a16:creationId xmlns:a16="http://schemas.microsoft.com/office/drawing/2014/main" id="{6BEBF752-C33D-4EC4-8210-F7B1D3A10097}"/>
              </a:ext>
            </a:extLst>
          </p:cNvPr>
          <p:cNvSpPr/>
          <p:nvPr/>
        </p:nvSpPr>
        <p:spPr>
          <a:xfrm>
            <a:off x="1287462" y="1781383"/>
            <a:ext cx="1544639" cy="861774"/>
          </a:xfrm>
          <a:prstGeom prst="rect">
            <a:avLst/>
          </a:prstGeom>
        </p:spPr>
        <p:txBody>
          <a:bodyPr wrap="square" lIns="0" tIns="0" rIns="0" bIns="0" rtlCol="0" anchor="ctr">
            <a:spAutoFit/>
          </a:bodyPr>
          <a:lstStyle/>
          <a:p>
            <a:pPr algn="ctr" rtl="0"/>
            <a:r>
              <a:rPr lang="it-IT" sz="1400" dirty="0">
                <a:solidFill>
                  <a:schemeClr val="bg1"/>
                </a:solidFill>
                <a:ea typeface="Calibri" panose="020F0502020204030204" pitchFamily="34" charset="0"/>
                <a:cs typeface="Times New Roman" panose="02020603050405020304" pitchFamily="18" charset="0"/>
              </a:rPr>
              <a:t>C</a:t>
            </a:r>
            <a:r>
              <a:rPr lang="it-IT" sz="1400" dirty="0">
                <a:solidFill>
                  <a:schemeClr val="bg1"/>
                </a:solidFill>
                <a:effectLst/>
                <a:ea typeface="Calibri" panose="020F0502020204030204" pitchFamily="34" charset="0"/>
                <a:cs typeface="Times New Roman" panose="02020603050405020304" pitchFamily="18" charset="0"/>
              </a:rPr>
              <a:t>onta le volte in cui ciascuna parola del vocabolario appare nel documento</a:t>
            </a:r>
            <a:endParaRPr lang="it-IT" sz="1200" dirty="0">
              <a:solidFill>
                <a:schemeClr val="bg1"/>
              </a:solidFill>
            </a:endParaRPr>
          </a:p>
        </p:txBody>
      </p:sp>
      <p:sp>
        <p:nvSpPr>
          <p:cNvPr id="81" name="Rettangolo 80">
            <a:extLst>
              <a:ext uri="{FF2B5EF4-FFF2-40B4-BE49-F238E27FC236}">
                <a16:creationId xmlns:a16="http://schemas.microsoft.com/office/drawing/2014/main" id="{D4EC02E4-F054-4111-9038-AE0BDA4C8060}"/>
              </a:ext>
            </a:extLst>
          </p:cNvPr>
          <p:cNvSpPr/>
          <p:nvPr/>
        </p:nvSpPr>
        <p:spPr>
          <a:xfrm>
            <a:off x="504828" y="4107721"/>
            <a:ext cx="2497136" cy="1827167"/>
          </a:xfrm>
          <a:prstGeom prst="rect">
            <a:avLst/>
          </a:prstGeom>
        </p:spPr>
        <p:txBody>
          <a:bodyPr wrap="square" lIns="0" tIns="0" rIns="0" bIns="0" rtlCol="0" anchor="ctr">
            <a:spAutoFit/>
          </a:bodyPr>
          <a:lstStyle/>
          <a:p>
            <a:pPr lvl="1" algn="ctr">
              <a:lnSpc>
                <a:spcPct val="107000"/>
              </a:lnSpc>
              <a:spcAft>
                <a:spcPts val="800"/>
              </a:spcAft>
            </a:pPr>
            <a:r>
              <a:rPr lang="it-IT" sz="1400" b="1" kern="100" dirty="0">
                <a:solidFill>
                  <a:schemeClr val="bg1"/>
                </a:solidFill>
                <a:effectLst/>
                <a:ea typeface="Calibri" panose="020F0502020204030204" pitchFamily="34" charset="0"/>
                <a:cs typeface="Times New Roman" panose="02020603050405020304" pitchFamily="18" charset="0"/>
              </a:rPr>
              <a:t>Risultato</a:t>
            </a:r>
            <a:r>
              <a:rPr lang="it-IT" sz="1400" kern="100" dirty="0">
                <a:solidFill>
                  <a:schemeClr val="bg1"/>
                </a:solidFill>
                <a:effectLst/>
                <a:ea typeface="Calibri" panose="020F0502020204030204" pitchFamily="34" charset="0"/>
                <a:cs typeface="Times New Roman" panose="02020603050405020304" pitchFamily="18" charset="0"/>
              </a:rPr>
              <a:t>: matrice in cui ogni riga rappresenta un documento e ogni colonna rappresenta una parola del vocabolario, con i valori che indicano il </a:t>
            </a:r>
            <a:r>
              <a:rPr lang="it-IT" sz="1400" b="1" kern="100" dirty="0">
                <a:solidFill>
                  <a:schemeClr val="bg1"/>
                </a:solidFill>
                <a:effectLst/>
                <a:ea typeface="Calibri" panose="020F0502020204030204" pitchFamily="34" charset="0"/>
                <a:cs typeface="Times New Roman" panose="02020603050405020304" pitchFamily="18" charset="0"/>
              </a:rPr>
              <a:t>numero di occorrenze della parola</a:t>
            </a:r>
            <a:r>
              <a:rPr lang="it-IT" sz="1400" kern="100" dirty="0">
                <a:solidFill>
                  <a:schemeClr val="bg1"/>
                </a:solidFill>
                <a:effectLst/>
                <a:ea typeface="Calibri" panose="020F0502020204030204" pitchFamily="34" charset="0"/>
                <a:cs typeface="Times New Roman" panose="02020603050405020304" pitchFamily="18" charset="0"/>
              </a:rPr>
              <a:t> nel documento</a:t>
            </a:r>
          </a:p>
        </p:txBody>
      </p:sp>
      <p:sp>
        <p:nvSpPr>
          <p:cNvPr id="82" name="Rettangolo 81">
            <a:extLst>
              <a:ext uri="{FF2B5EF4-FFF2-40B4-BE49-F238E27FC236}">
                <a16:creationId xmlns:a16="http://schemas.microsoft.com/office/drawing/2014/main" id="{9771041D-83B6-4693-BC25-25AABB3CE3BF}"/>
              </a:ext>
            </a:extLst>
          </p:cNvPr>
          <p:cNvSpPr/>
          <p:nvPr/>
        </p:nvSpPr>
        <p:spPr>
          <a:xfrm>
            <a:off x="4217194" y="3397109"/>
            <a:ext cx="1371600" cy="246221"/>
          </a:xfrm>
          <a:prstGeom prst="rect">
            <a:avLst/>
          </a:prstGeom>
        </p:spPr>
        <p:txBody>
          <a:bodyPr wrap="square" lIns="0" tIns="0" rIns="0" bIns="0" rtlCol="0" anchor="ctr">
            <a:spAutoFit/>
          </a:bodyPr>
          <a:lstStyle/>
          <a:p>
            <a:pPr algn="ctr" rtl="0"/>
            <a:r>
              <a:rPr lang="it-IT" sz="1600" b="1" dirty="0" err="1">
                <a:solidFill>
                  <a:schemeClr val="bg1"/>
                </a:solidFill>
              </a:rPr>
              <a:t>CountVectorizer</a:t>
            </a:r>
            <a:endParaRPr lang="it-IT" sz="1600" b="1" dirty="0">
              <a:solidFill>
                <a:schemeClr val="bg1"/>
              </a:solidFill>
            </a:endParaRPr>
          </a:p>
        </p:txBody>
      </p:sp>
      <p:sp>
        <p:nvSpPr>
          <p:cNvPr id="83" name="Rettangolo 82">
            <a:extLst>
              <a:ext uri="{FF2B5EF4-FFF2-40B4-BE49-F238E27FC236}">
                <a16:creationId xmlns:a16="http://schemas.microsoft.com/office/drawing/2014/main" id="{9F6EE26A-3174-49AD-900E-08C045755F3C}"/>
              </a:ext>
            </a:extLst>
          </p:cNvPr>
          <p:cNvSpPr/>
          <p:nvPr/>
        </p:nvSpPr>
        <p:spPr>
          <a:xfrm>
            <a:off x="6357779" y="3353929"/>
            <a:ext cx="1474788" cy="246221"/>
          </a:xfrm>
          <a:prstGeom prst="rect">
            <a:avLst/>
          </a:prstGeom>
        </p:spPr>
        <p:txBody>
          <a:bodyPr wrap="square" lIns="0" tIns="0" rIns="0" bIns="0" rtlCol="0" anchor="ctr">
            <a:spAutoFit/>
          </a:bodyPr>
          <a:lstStyle/>
          <a:p>
            <a:pPr algn="ctr" rtl="0"/>
            <a:r>
              <a:rPr lang="it-IT" sz="1600" b="1" dirty="0" err="1">
                <a:solidFill>
                  <a:schemeClr val="bg1"/>
                </a:solidFill>
              </a:rPr>
              <a:t>TfidfVectorizer</a:t>
            </a:r>
            <a:endParaRPr lang="it-IT" sz="1600" b="1" dirty="0">
              <a:solidFill>
                <a:schemeClr val="bg1"/>
              </a:solidFill>
            </a:endParaRPr>
          </a:p>
        </p:txBody>
      </p:sp>
      <p:sp>
        <p:nvSpPr>
          <p:cNvPr id="84" name="Rettangolo 83">
            <a:extLst>
              <a:ext uri="{FF2B5EF4-FFF2-40B4-BE49-F238E27FC236}">
                <a16:creationId xmlns:a16="http://schemas.microsoft.com/office/drawing/2014/main" id="{3B69453F-B845-4467-8C29-7A6677641EC0}"/>
              </a:ext>
            </a:extLst>
          </p:cNvPr>
          <p:cNvSpPr/>
          <p:nvPr/>
        </p:nvSpPr>
        <p:spPr>
          <a:xfrm>
            <a:off x="10002924" y="2788976"/>
            <a:ext cx="1820369" cy="1692771"/>
          </a:xfrm>
          <a:prstGeom prst="rect">
            <a:avLst/>
          </a:prstGeom>
        </p:spPr>
        <p:txBody>
          <a:bodyPr wrap="square" lIns="0" tIns="0" rIns="0" bIns="0" rtlCol="0" anchor="ctr">
            <a:spAutoFit/>
          </a:bodyPr>
          <a:lstStyle/>
          <a:p>
            <a:pPr algn="ctr"/>
            <a:r>
              <a:rPr lang="it-IT" sz="1400" kern="100" dirty="0">
                <a:solidFill>
                  <a:schemeClr val="bg1"/>
                </a:solidFill>
                <a:ea typeface="Calibri" panose="020F0502020204030204" pitchFamily="34" charset="0"/>
                <a:cs typeface="Times New Roman" panose="02020603050405020304" pitchFamily="18" charset="0"/>
              </a:rPr>
              <a:t>M</a:t>
            </a:r>
            <a:r>
              <a:rPr lang="it-IT" sz="1400" kern="100" dirty="0">
                <a:solidFill>
                  <a:schemeClr val="bg1"/>
                </a:solidFill>
                <a:effectLst/>
                <a:ea typeface="Calibri" panose="020F0502020204030204" pitchFamily="34" charset="0"/>
                <a:cs typeface="Times New Roman" panose="02020603050405020304" pitchFamily="18" charset="0"/>
              </a:rPr>
              <a:t>oltiplica la frequenza delle parole (TF) per </a:t>
            </a:r>
            <a:r>
              <a:rPr lang="it-IT" sz="1400" kern="100" dirty="0" err="1">
                <a:solidFill>
                  <a:schemeClr val="bg1"/>
                </a:solidFill>
                <a:effectLst/>
                <a:ea typeface="Calibri" panose="020F0502020204030204" pitchFamily="34" charset="0"/>
                <a:cs typeface="Times New Roman" panose="02020603050405020304" pitchFamily="18" charset="0"/>
              </a:rPr>
              <a:t>l'Inverse</a:t>
            </a:r>
            <a:r>
              <a:rPr lang="it-IT" sz="1400" kern="100" dirty="0">
                <a:solidFill>
                  <a:schemeClr val="bg1"/>
                </a:solidFill>
                <a:effectLst/>
                <a:ea typeface="Calibri" panose="020F0502020204030204" pitchFamily="34" charset="0"/>
                <a:cs typeface="Times New Roman" panose="02020603050405020304" pitchFamily="18" charset="0"/>
              </a:rPr>
              <a:t> </a:t>
            </a:r>
            <a:r>
              <a:rPr lang="it-IT" sz="1400" kern="100" dirty="0" err="1">
                <a:solidFill>
                  <a:schemeClr val="bg1"/>
                </a:solidFill>
                <a:effectLst/>
                <a:ea typeface="Calibri" panose="020F0502020204030204" pitchFamily="34" charset="0"/>
                <a:cs typeface="Times New Roman" panose="02020603050405020304" pitchFamily="18" charset="0"/>
              </a:rPr>
              <a:t>Document</a:t>
            </a:r>
            <a:r>
              <a:rPr lang="it-IT" sz="1400" kern="100" dirty="0">
                <a:solidFill>
                  <a:schemeClr val="bg1"/>
                </a:solidFill>
                <a:effectLst/>
                <a:ea typeface="Calibri" panose="020F0502020204030204" pitchFamily="34" charset="0"/>
                <a:cs typeface="Times New Roman" panose="02020603050405020304" pitchFamily="18" charset="0"/>
              </a:rPr>
              <a:t> Frequency (IDF) per ottenere il valore TF-IDF di ciascuna parola nel documento</a:t>
            </a:r>
          </a:p>
          <a:p>
            <a:pPr algn="ctr" rtl="0"/>
            <a:endParaRPr lang="it-IT" sz="1200" dirty="0">
              <a:solidFill>
                <a:schemeClr val="bg1"/>
              </a:solidFill>
            </a:endParaRPr>
          </a:p>
        </p:txBody>
      </p:sp>
      <p:sp>
        <p:nvSpPr>
          <p:cNvPr id="85" name="Rettangolo 84">
            <a:extLst>
              <a:ext uri="{FF2B5EF4-FFF2-40B4-BE49-F238E27FC236}">
                <a16:creationId xmlns:a16="http://schemas.microsoft.com/office/drawing/2014/main" id="{C7CFAFBF-6B2A-49A8-ADCE-FD94A08C87B3}"/>
              </a:ext>
            </a:extLst>
          </p:cNvPr>
          <p:cNvSpPr/>
          <p:nvPr/>
        </p:nvSpPr>
        <p:spPr>
          <a:xfrm>
            <a:off x="8934886" y="913013"/>
            <a:ext cx="1479550" cy="1077218"/>
          </a:xfrm>
          <a:prstGeom prst="rect">
            <a:avLst/>
          </a:prstGeom>
        </p:spPr>
        <p:txBody>
          <a:bodyPr wrap="square" lIns="0" tIns="0" rIns="0" bIns="0" rtlCol="0" anchor="ctr">
            <a:spAutoFit/>
          </a:bodyPr>
          <a:lstStyle/>
          <a:p>
            <a:pPr algn="ctr" rtl="0"/>
            <a:r>
              <a:rPr lang="it-IT" sz="1400" dirty="0">
                <a:solidFill>
                  <a:schemeClr val="bg1"/>
                </a:solidFill>
                <a:ea typeface="Calibri" panose="020F0502020204030204" pitchFamily="34" charset="0"/>
                <a:cs typeface="Times New Roman" panose="02020603050405020304" pitchFamily="18" charset="0"/>
              </a:rPr>
              <a:t>C</a:t>
            </a:r>
            <a:r>
              <a:rPr lang="it-IT" sz="1400" dirty="0">
                <a:solidFill>
                  <a:schemeClr val="bg1"/>
                </a:solidFill>
                <a:effectLst/>
                <a:ea typeface="Calibri" panose="020F0502020204030204" pitchFamily="34" charset="0"/>
                <a:cs typeface="Times New Roman" panose="02020603050405020304" pitchFamily="18" charset="0"/>
              </a:rPr>
              <a:t>alcola l'inverso della frequenza (IDF) con cui una parola appare nel corpus complessivo</a:t>
            </a:r>
            <a:endParaRPr lang="it-IT" sz="1200" dirty="0">
              <a:solidFill>
                <a:schemeClr val="bg1"/>
              </a:solidFill>
            </a:endParaRPr>
          </a:p>
        </p:txBody>
      </p:sp>
      <p:sp>
        <p:nvSpPr>
          <p:cNvPr id="86" name="Rettangolo 85">
            <a:extLst>
              <a:ext uri="{FF2B5EF4-FFF2-40B4-BE49-F238E27FC236}">
                <a16:creationId xmlns:a16="http://schemas.microsoft.com/office/drawing/2014/main" id="{6B499F5E-706B-4272-818B-C87149038662}"/>
              </a:ext>
            </a:extLst>
          </p:cNvPr>
          <p:cNvSpPr/>
          <p:nvPr/>
        </p:nvSpPr>
        <p:spPr>
          <a:xfrm>
            <a:off x="8711235" y="5069535"/>
            <a:ext cx="1744146" cy="1292662"/>
          </a:xfrm>
          <a:prstGeom prst="rect">
            <a:avLst/>
          </a:prstGeom>
        </p:spPr>
        <p:txBody>
          <a:bodyPr wrap="square" lIns="0" tIns="0" rIns="0" bIns="0" rtlCol="0" anchor="ctr">
            <a:spAutoFit/>
          </a:bodyPr>
          <a:lstStyle/>
          <a:p>
            <a:pPr algn="ctr"/>
            <a:r>
              <a:rPr lang="it-IT" sz="1400" b="1" dirty="0">
                <a:solidFill>
                  <a:schemeClr val="bg1"/>
                </a:solidFill>
              </a:rPr>
              <a:t>Risultato</a:t>
            </a:r>
            <a:r>
              <a:rPr lang="it-IT" sz="1400" dirty="0">
                <a:solidFill>
                  <a:schemeClr val="bg1"/>
                </a:solidFill>
              </a:rPr>
              <a:t>: </a:t>
            </a:r>
            <a:r>
              <a:rPr lang="it-IT" sz="1400" kern="100" dirty="0">
                <a:solidFill>
                  <a:schemeClr val="bg1"/>
                </a:solidFill>
                <a:effectLst/>
                <a:ea typeface="Calibri" panose="020F0502020204030204" pitchFamily="34" charset="0"/>
                <a:cs typeface="Times New Roman" panose="02020603050405020304" pitchFamily="18" charset="0"/>
              </a:rPr>
              <a:t>vettori di TF-IDF in cui ciascun elemento corrisponde al valore TF-IDF di una parola nel documento</a:t>
            </a:r>
          </a:p>
          <a:p>
            <a:pPr algn="ctr" rtl="0"/>
            <a:endParaRPr lang="it-IT" sz="1400" dirty="0">
              <a:solidFill>
                <a:schemeClr val="bg1"/>
              </a:solidFill>
            </a:endParaRPr>
          </a:p>
        </p:txBody>
      </p:sp>
      <p:cxnSp>
        <p:nvCxnSpPr>
          <p:cNvPr id="32" name="Connettore: Gomito 9">
            <a:extLst>
              <a:ext uri="{FF2B5EF4-FFF2-40B4-BE49-F238E27FC236}">
                <a16:creationId xmlns:a16="http://schemas.microsoft.com/office/drawing/2014/main" id="{3DE7625C-E8FF-3730-2225-91C2EF5F4339}"/>
              </a:ext>
              <a:ext uri="{C183D7F6-B498-43B3-948B-1728B52AA6E4}">
                <adec:decorative xmlns:adec="http://schemas.microsoft.com/office/drawing/2017/decorative" val="1"/>
              </a:ext>
            </a:extLst>
          </p:cNvPr>
          <p:cNvCxnSpPr>
            <a:cxnSpLocks/>
          </p:cNvCxnSpPr>
          <p:nvPr/>
        </p:nvCxnSpPr>
        <p:spPr>
          <a:xfrm rot="16200000" flipH="1">
            <a:off x="2858584" y="4267640"/>
            <a:ext cx="1500004" cy="5161"/>
          </a:xfrm>
          <a:prstGeom prst="bentConnector3">
            <a:avLst>
              <a:gd name="adj1" fmla="val 100393"/>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Connettore diritto con freccia 12">
            <a:extLst>
              <a:ext uri="{FF2B5EF4-FFF2-40B4-BE49-F238E27FC236}">
                <a16:creationId xmlns:a16="http://schemas.microsoft.com/office/drawing/2014/main" id="{F798D87E-B63F-4B65-B6A5-1E721AD02A31}"/>
              </a:ext>
              <a:ext uri="{C183D7F6-B498-43B3-948B-1728B52AA6E4}">
                <adec:decorative xmlns:adec="http://schemas.microsoft.com/office/drawing/2017/decorative" val="1"/>
              </a:ext>
            </a:extLst>
          </p:cNvPr>
          <p:cNvCxnSpPr>
            <a:cxnSpLocks/>
          </p:cNvCxnSpPr>
          <p:nvPr/>
        </p:nvCxnSpPr>
        <p:spPr>
          <a:xfrm flipH="1">
            <a:off x="3281163" y="5020223"/>
            <a:ext cx="32484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Analisi di progetto, da 24Slides</Template>
  <TotalTime>2533</TotalTime>
  <Words>2353</Words>
  <Application>Microsoft Office PowerPoint</Application>
  <PresentationFormat>Widescreen</PresentationFormat>
  <Paragraphs>433</Paragraphs>
  <Slides>23</Slides>
  <Notes>23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Century Gothic</vt:lpstr>
      <vt:lpstr>Roboto Light</vt:lpstr>
      <vt:lpstr>Segoe UI</vt:lpstr>
      <vt:lpstr>Segoe UI Light</vt:lpstr>
      <vt:lpstr>Tema di Office</vt:lpstr>
      <vt:lpstr>Fake News Detection  Pulerà Francesca &amp; Zarantonello Massimo</vt:lpstr>
      <vt:lpstr>Analisi progetto diapositiva 2</vt:lpstr>
      <vt:lpstr>Analisi progetto diapositiva 3</vt:lpstr>
      <vt:lpstr>Analisi progetto diapositiva 6</vt:lpstr>
      <vt:lpstr>Analisi progetto diapositiva 6</vt:lpstr>
      <vt:lpstr>Analisi progetto diapositiva 6</vt:lpstr>
      <vt:lpstr>Analisi progetto diapositiva 6</vt:lpstr>
      <vt:lpstr>Analisi progetto diapositiva 6</vt:lpstr>
      <vt:lpstr>Analisi progetto diapositiva 4</vt:lpstr>
      <vt:lpstr>Analisi progetto diapositiva 5</vt:lpstr>
      <vt:lpstr>Analisi progetto diapositiva 5</vt:lpstr>
      <vt:lpstr>Analisi progetto diapositiva 6</vt:lpstr>
      <vt:lpstr>Analisi progetto diapositiva 5</vt:lpstr>
      <vt:lpstr>Analisi progetto diapositiva 6</vt:lpstr>
      <vt:lpstr>Analisi progetto diapositiva 6</vt:lpstr>
      <vt:lpstr>Analisi progetto diapositiva 5</vt:lpstr>
      <vt:lpstr>Analisi progetto diapositiva 6</vt:lpstr>
      <vt:lpstr>Analisi progetto diapositiva 5</vt:lpstr>
      <vt:lpstr>Analisi progetto diapositiva 6</vt:lpstr>
      <vt:lpstr>Analisi progetto diapositiva 6</vt:lpstr>
      <vt:lpstr>Analisi progetto diapositiva 5</vt:lpstr>
      <vt:lpstr>Analisi progetto diapositiva10</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Pulerà Francesca &amp; Zarantonello Massimo</dc:title>
  <dc:creator>Francesca Pulerà</dc:creator>
  <cp:lastModifiedBy>Francesca Pulerà</cp:lastModifiedBy>
  <cp:revision>15</cp:revision>
  <dcterms:created xsi:type="dcterms:W3CDTF">2024-02-25T09:50:24Z</dcterms:created>
  <dcterms:modified xsi:type="dcterms:W3CDTF">2024-05-06T20:53:18Z</dcterms:modified>
</cp:coreProperties>
</file>