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9"/>
  </p:notesMasterIdLst>
  <p:sldIdLst>
    <p:sldId id="256" r:id="rId2"/>
    <p:sldId id="259" r:id="rId3"/>
    <p:sldId id="262" r:id="rId4"/>
    <p:sldId id="345" r:id="rId5"/>
    <p:sldId id="350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4" r:id="rId14"/>
    <p:sldId id="347" r:id="rId15"/>
    <p:sldId id="273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5" r:id="rId25"/>
    <p:sldId id="286" r:id="rId26"/>
    <p:sldId id="283" r:id="rId27"/>
    <p:sldId id="284" r:id="rId28"/>
    <p:sldId id="301" r:id="rId29"/>
    <p:sldId id="302" r:id="rId30"/>
    <p:sldId id="300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9" r:id="rId68"/>
    <p:sldId id="338" r:id="rId69"/>
    <p:sldId id="340" r:id="rId70"/>
    <p:sldId id="342" r:id="rId71"/>
    <p:sldId id="343" r:id="rId72"/>
    <p:sldId id="341" r:id="rId73"/>
    <p:sldId id="344" r:id="rId74"/>
    <p:sldId id="317" r:id="rId75"/>
    <p:sldId id="318" r:id="rId76"/>
    <p:sldId id="319" r:id="rId77"/>
    <p:sldId id="320" r:id="rId78"/>
    <p:sldId id="321" r:id="rId79"/>
    <p:sldId id="322" r:id="rId80"/>
    <p:sldId id="349" r:id="rId81"/>
    <p:sldId id="348" r:id="rId82"/>
    <p:sldId id="323" r:id="rId83"/>
    <p:sldId id="324" r:id="rId84"/>
    <p:sldId id="325" r:id="rId85"/>
    <p:sldId id="326" r:id="rId86"/>
    <p:sldId id="327" r:id="rId87"/>
    <p:sldId id="328" r:id="rId8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8190" autoAdjust="0"/>
  </p:normalViewPr>
  <p:slideViewPr>
    <p:cSldViewPr>
      <p:cViewPr varScale="1">
        <p:scale>
          <a:sx n="80" d="100"/>
          <a:sy n="80" d="100"/>
        </p:scale>
        <p:origin x="1248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3DDE-06E8-44B4-B2FF-F95FF61A78DA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B977-A332-417F-9167-FC7BFED1A2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math.pi?view=net-7.0#system-math-pi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Угол должен быть в радианах. Умножьте на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Math.PI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/180, чтобы преобразовать градусы в радианы.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0B977-A332-417F-9167-FC7BFED1A26D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83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0B977-A332-417F-9167-FC7BFED1A26D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E1CD86-8B6B-4C3C-A422-6E2EC1F8FE5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19EA60-0D62-46CD-A2CE-F9F16F0E45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5048" y="2348880"/>
            <a:ext cx="8568952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Синтаксис  объектно-ориентированного языка программирования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4941168"/>
            <a:ext cx="5072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Преподаватель: Тазиева </a:t>
            </a:r>
            <a:r>
              <a:rPr lang="ru-RU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Рамиля </a:t>
            </a:r>
            <a:r>
              <a:rPr lang="ru-RU" sz="20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Фаридовна</a:t>
            </a:r>
            <a:endParaRPr lang="ru-RU" sz="20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10000" cy="542116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854" t="28542" r="16667" b="25084"/>
          <a:stretch>
            <a:fillRect/>
          </a:stretch>
        </p:blipFill>
        <p:spPr bwMode="auto">
          <a:xfrm>
            <a:off x="1988343" y="3068960"/>
            <a:ext cx="553598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90872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 данных определяет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внутреннее представление данных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множество их возможных значений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допустимые действия над данными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операции и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363272" cy="1162050"/>
          </a:xfrm>
        </p:spPr>
        <p:txBody>
          <a:bodyPr/>
          <a:lstStyle/>
          <a:p>
            <a:r>
              <a:rPr lang="ru-RU" dirty="0" smtClean="0"/>
              <a:t>Хранение в памяти величин значимого и ссылочного типа</a:t>
            </a:r>
            <a:endParaRPr lang="ru-RU" dirty="0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539750" y="1412875"/>
            <a:ext cx="8208963" cy="4535488"/>
            <a:chOff x="2888" y="7537"/>
            <a:chExt cx="6507" cy="2235"/>
          </a:xfrm>
        </p:grpSpPr>
        <p:sp>
          <p:nvSpPr>
            <p:cNvPr id="4" name="AutoShape 4"/>
            <p:cNvSpPr>
              <a:spLocks noChangeAspect="1" noChangeArrowheads="1"/>
            </p:cNvSpPr>
            <p:nvPr/>
          </p:nvSpPr>
          <p:spPr bwMode="auto">
            <a:xfrm>
              <a:off x="2888" y="7537"/>
              <a:ext cx="6507" cy="2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94" y="7543"/>
              <a:ext cx="6494" cy="11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600" dirty="0" smtClean="0"/>
                <a:t>Управляемая куча</a:t>
              </a:r>
              <a:endParaRPr lang="ru-RU" sz="4400" dirty="0">
                <a:latin typeface="Verdana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94" y="8658"/>
              <a:ext cx="6494" cy="8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600"/>
                <a:t>Стек</a:t>
              </a:r>
              <a:endParaRPr lang="ru-RU" sz="4400">
                <a:latin typeface="Verdana" pitchFamily="34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282" y="8797"/>
              <a:ext cx="836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Ссылка</a:t>
              </a:r>
              <a:endParaRPr lang="ru-RU" sz="4400">
                <a:latin typeface="Verdana" pitchFamily="34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729" y="8797"/>
              <a:ext cx="1114" cy="4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Значение</a:t>
              </a:r>
              <a:endParaRPr lang="ru-RU" sz="4400">
                <a:latin typeface="Verdana" pitchFamily="34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024" y="9494"/>
              <a:ext cx="1257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b="1" dirty="0"/>
                <a:t>Тип-значение</a:t>
              </a:r>
              <a:endParaRPr lang="ru-RU" sz="4800" b="1" dirty="0">
                <a:latin typeface="Verdana" pitchFamily="34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7129" y="9494"/>
              <a:ext cx="1866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b="1" dirty="0"/>
                <a:t>Ссылочный тип</a:t>
              </a:r>
              <a:endParaRPr lang="ru-RU" sz="4800" b="1" dirty="0">
                <a:latin typeface="Verdana" pitchFamily="34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6142" y="7682"/>
              <a:ext cx="1115" cy="6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Значение</a:t>
              </a:r>
              <a:endParaRPr lang="ru-RU" sz="4400">
                <a:latin typeface="Verdana" pitchFamily="34" charset="0"/>
              </a:endParaRPr>
            </a:p>
          </p:txBody>
        </p:sp>
        <p:cxnSp>
          <p:nvCxnSpPr>
            <p:cNvPr id="12" name="AutoShape 12"/>
            <p:cNvCxnSpPr>
              <a:cxnSpLocks noChangeShapeType="1"/>
              <a:stCxn id="7" idx="0"/>
              <a:endCxn id="11" idx="2"/>
            </p:cNvCxnSpPr>
            <p:nvPr/>
          </p:nvCxnSpPr>
          <p:spPr bwMode="auto">
            <a:xfrm flipV="1">
              <a:off x="6700" y="8379"/>
              <a:ext cx="1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8258" y="8797"/>
              <a:ext cx="835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Ссылка</a:t>
              </a:r>
              <a:endParaRPr lang="ru-RU" sz="4400">
                <a:latin typeface="Verdana" pitchFamily="34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8118" y="7682"/>
              <a:ext cx="1114" cy="6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Значение</a:t>
              </a:r>
              <a:endParaRPr lang="ru-RU" sz="4400">
                <a:latin typeface="Verdana" pitchFamily="34" charset="0"/>
              </a:endParaRPr>
            </a:p>
          </p:txBody>
        </p:sp>
        <p:cxnSp>
          <p:nvCxnSpPr>
            <p:cNvPr id="15" name="AutoShape 15"/>
            <p:cNvCxnSpPr>
              <a:cxnSpLocks noChangeShapeType="1"/>
              <a:stCxn id="13" idx="0"/>
              <a:endCxn id="14" idx="2"/>
            </p:cNvCxnSpPr>
            <p:nvPr/>
          </p:nvCxnSpPr>
          <p:spPr bwMode="auto">
            <a:xfrm flipH="1" flipV="1">
              <a:off x="8675" y="8379"/>
              <a:ext cx="1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7271" y="8797"/>
              <a:ext cx="836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Ссылка</a:t>
              </a:r>
              <a:endParaRPr lang="ru-RU" sz="4400">
                <a:latin typeface="Verdana" pitchFamily="34" charset="0"/>
              </a:endParaRPr>
            </a:p>
          </p:txBody>
        </p:sp>
        <p:cxnSp>
          <p:nvCxnSpPr>
            <p:cNvPr id="17" name="AutoShape 17"/>
            <p:cNvCxnSpPr>
              <a:cxnSpLocks noChangeShapeType="1"/>
              <a:stCxn id="16" idx="0"/>
              <a:endCxn id="14" idx="2"/>
            </p:cNvCxnSpPr>
            <p:nvPr/>
          </p:nvCxnSpPr>
          <p:spPr bwMode="auto">
            <a:xfrm flipV="1">
              <a:off x="7689" y="8379"/>
              <a:ext cx="986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6565" y="9076"/>
              <a:ext cx="410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2400"/>
                <a:t>а</a:t>
              </a:r>
              <a:endParaRPr lang="ru-RU" sz="6000">
                <a:latin typeface="Verdana" pitchFamily="34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7553" y="9076"/>
              <a:ext cx="410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2400"/>
                <a:t>b</a:t>
              </a:r>
              <a:endParaRPr lang="ru-RU" sz="6000">
                <a:latin typeface="Verdana" pitchFamily="34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8541" y="9076"/>
              <a:ext cx="410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2400"/>
                <a:t>c</a:t>
              </a:r>
              <a:endParaRPr lang="ru-RU" sz="6000">
                <a:latin typeface="Verdana" pitchFamily="34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5153" y="9215"/>
              <a:ext cx="411" cy="27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2400"/>
                <a:t>y</a:t>
              </a:r>
              <a:endParaRPr lang="ru-RU" sz="6000">
                <a:latin typeface="Verdana" pitchFamily="34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459" y="8797"/>
              <a:ext cx="1114" cy="4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600"/>
                <a:t>Значение</a:t>
              </a:r>
              <a:endParaRPr lang="ru-RU" sz="4400">
                <a:latin typeface="Verdana" pitchFamily="34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884" y="9217"/>
              <a:ext cx="411" cy="27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2400"/>
                <a:t>x</a:t>
              </a:r>
              <a:endParaRPr lang="ru-RU" sz="6000">
                <a:latin typeface="Verdana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9512" y="5613047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Хранятся в стеке.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Стек-это область памяти, которая активно используется процессором.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566124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Хранятся в управляемой куче (области оперативной памяти).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3810000" cy="542116"/>
          </a:xfrm>
        </p:spPr>
        <p:txBody>
          <a:bodyPr/>
          <a:lstStyle/>
          <a:p>
            <a:r>
              <a:rPr lang="ru-RU" dirty="0" smtClean="0"/>
              <a:t>Значимые типы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354" t="10167" r="29459" b="24209"/>
          <a:stretch>
            <a:fillRect/>
          </a:stretch>
        </p:blipFill>
        <p:spPr bwMode="auto">
          <a:xfrm>
            <a:off x="1331640" y="692696"/>
            <a:ext cx="6264696" cy="602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990013" cy="519113"/>
          </a:xfrm>
        </p:spPr>
        <p:txBody>
          <a:bodyPr/>
          <a:lstStyle/>
          <a:p>
            <a:pPr eaLnBrk="1" hangingPunct="1"/>
            <a:r>
              <a:rPr lang="ru-RU" dirty="0" smtClean="0"/>
              <a:t>Инициализация переменных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4824065"/>
          </a:xfrm>
        </p:spPr>
        <p:txBody>
          <a:bodyPr/>
          <a:lstStyle/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 объявлении можно присвоить переменной начальное значение (инициализировать).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number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100;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	= 0.02;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char	option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ю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’;</a:t>
            </a:r>
            <a:endParaRPr lang="ru-RU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 инициализации можно использовать не только константы, но и выражения — главное, чтобы на момент описания они были вычислимыми, например:</a:t>
            </a:r>
          </a:p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1,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100; </a:t>
            </a:r>
          </a:p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+ 25;</a:t>
            </a:r>
          </a:p>
          <a:p>
            <a:pPr marL="0" indent="14288" eaLnBrk="1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Инициализация локальных  переменных возлагается на программиста. Реко</a:t>
            </a:r>
            <a:r>
              <a:rPr 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мен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дуется всегда инициализировать переменные при описании.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5661248"/>
            <a:ext cx="150041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a, b, 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 = b = c = 34;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31640" y="-366030"/>
            <a:ext cx="7498080" cy="1143000"/>
          </a:xfrm>
        </p:spPr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33149"/>
              </p:ext>
            </p:extLst>
          </p:nvPr>
        </p:nvGraphicFramePr>
        <p:xfrm>
          <a:off x="406996" y="1844824"/>
          <a:ext cx="8422724" cy="4896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0702">
                  <a:extLst>
                    <a:ext uri="{9D8B030D-6E8A-4147-A177-3AD203B41FA5}">
                      <a16:colId xmlns:a16="http://schemas.microsoft.com/office/drawing/2014/main" val="628510017"/>
                    </a:ext>
                  </a:extLst>
                </a:gridCol>
                <a:gridCol w="5872022">
                  <a:extLst>
                    <a:ext uri="{9D8B030D-6E8A-4147-A177-3AD203B41FA5}">
                      <a16:colId xmlns:a16="http://schemas.microsoft.com/office/drawing/2014/main" val="143929901"/>
                    </a:ext>
                  </a:extLst>
                </a:gridCol>
              </a:tblGrid>
              <a:tr h="34510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Тип литерала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Пример значения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547297"/>
                  </a:ext>
                </a:extLst>
              </a:tr>
              <a:tr h="34510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Логический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kern="1200" dirty="0" err="1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 (истина) и </a:t>
                      </a:r>
                      <a:r>
                        <a:rPr lang="ru-RU" sz="1800" kern="1200" dirty="0" err="1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 (ложь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925522"/>
                  </a:ext>
                </a:extLst>
              </a:tr>
              <a:tr h="9659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Целочисленные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-11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0b11 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(двоичное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число 3)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0x0A 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(шестнадцатеричное число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10)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584370"/>
                  </a:ext>
                </a:extLst>
              </a:tr>
              <a:tr h="9387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Вещественные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3.14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d, 16D</a:t>
                      </a:r>
                      <a:endParaRPr lang="ru-RU" sz="1800" kern="1200" dirty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7f</a:t>
                      </a:r>
                      <a:endParaRPr lang="ru-RU" sz="1800" kern="1200" dirty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793183"/>
                  </a:ext>
                </a:extLst>
              </a:tr>
              <a:tr h="1813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Символьные </a:t>
                      </a:r>
                    </a:p>
                    <a:p>
                      <a:pPr marL="0" algn="just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kern="1200" dirty="0" smtClean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'2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'A'</a:t>
                      </a:r>
                    </a:p>
                    <a:p>
                      <a:pPr marL="0" lvl="0" indent="0" algn="just" defTabSz="914400" rtl="0" eaLnBrk="1" latinLnBrk="0" hangingPunct="1"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'\n' - перевод строки</a:t>
                      </a:r>
                    </a:p>
                    <a:p>
                      <a:pPr marL="0" lvl="0" indent="0" algn="just" defTabSz="914400" rtl="0" eaLnBrk="1" latinLnBrk="0" hangingPunct="1"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'\t' - табуляция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'\x78'   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шестнадцатеричный код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ASCII символа 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'x'</a:t>
                      </a:r>
                      <a:endParaRPr lang="ru-RU" sz="1800" kern="1200" dirty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'\u0421' </a:t>
                      </a: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шестнадцатеричный код </a:t>
                      </a:r>
                      <a:r>
                        <a:rPr lang="ru-RU" sz="1800" kern="1200" dirty="0" err="1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 символа 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114831"/>
                  </a:ext>
                </a:extLst>
              </a:tr>
              <a:tr h="48840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Строковые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YS Tex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kern="1200" dirty="0" smtClean="0">
                        <a:solidFill>
                          <a:srgbClr val="333333"/>
                        </a:solidFill>
                        <a:latin typeface="YS Tex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1800" kern="1200" dirty="0" err="1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hello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latin typeface="YS Tex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788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95536" y="889337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3333"/>
                </a:solidFill>
                <a:latin typeface="YS Text"/>
              </a:rPr>
              <a:t>Литералы - это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явно заданные значения в коде программы — константы определенного </a:t>
            </a:r>
            <a:r>
              <a:rPr lang="ru-RU" dirty="0" smtClean="0">
                <a:solidFill>
                  <a:srgbClr val="333333"/>
                </a:solidFill>
                <a:latin typeface="YS Text"/>
              </a:rPr>
              <a:t>типа. </a:t>
            </a:r>
            <a:r>
              <a:rPr lang="ru-RU" altLang="ru-RU" dirty="0">
                <a:solidFill>
                  <a:srgbClr val="000000"/>
                </a:solidFill>
                <a:latin typeface="-apple-system"/>
              </a:rPr>
              <a:t>Литералы можно передавать переменным в качестве значения.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47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15888"/>
            <a:ext cx="9036050" cy="519112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Область действия и время жизни переменных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836613"/>
            <a:ext cx="8640960" cy="54721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Переменные описываются внутри какого-л. блока  (класса, метода или блока внутри метода)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— это код, заключенный в фигурные скобки. Основное назначение блока — группировка операторов. 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Переменные, описанные непосредственно внутри класса, называются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полями класса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Переменные, описанные внутри метода класса, называются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локальными переменными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Область действия переменной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область программы, где можно использовать переменную.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Область действия переменной начинается в точке ее описания и длится до конца блока, внутри которого она описана. 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 жизни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переменные создаются при входе в их область действия (блок) и уничтожаются при выходе.</a:t>
            </a:r>
          </a:p>
          <a:p>
            <a:pPr eaLnBrk="1" hangingPunct="1">
              <a:lnSpc>
                <a:spcPct val="90000"/>
              </a:lnSpc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59340"/>
            <a:ext cx="8352928" cy="277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Вместо значений констант можно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(и нужно!) использовать в программе их имена.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Это облегчает читабельность программы и внесение в нее изменений: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ru-RU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27275">
              <a:lnSpc>
                <a:spcPct val="110000"/>
              </a:lnSpc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float weight 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61.5;</a:t>
            </a:r>
            <a:endParaRPr lang="en-US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27275">
              <a:lnSpc>
                <a:spcPct val="110000"/>
              </a:lnSpc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10;</a:t>
            </a:r>
            <a:endParaRPr lang="ru-RU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27275">
              <a:lnSpc>
                <a:spcPct val="110000"/>
              </a:lnSpc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9.8;</a:t>
            </a:r>
            <a:endParaRPr lang="ru-RU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Именованные константы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Выражения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5616575" cy="5976938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— правило вычисления значения. 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выражении участвуют </a:t>
            </a:r>
            <a:r>
              <a:rPr lang="ru-RU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операнды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объединенные знаками операций. 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Операндами выражения могут быть константы, переменные и вызовы функций. 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Операции выполняются в соответствии с </a:t>
            </a:r>
            <a:r>
              <a:rPr lang="ru-RU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приоритетами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изменения порядка выполнения операций используются </a:t>
            </a:r>
            <a:r>
              <a:rPr lang="ru-RU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круглые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скобки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Результатом выражения всегда является значение определенного типа, который определяется типами операндов. </a:t>
            </a:r>
          </a:p>
          <a:p>
            <a:pPr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Величины, участвующие в выражении, должны быть </a:t>
            </a:r>
            <a:r>
              <a:rPr lang="ru-RU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совместимых типов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84888" y="836613"/>
            <a:ext cx="2871787" cy="51657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Math.Sin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)/2 *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имеет вещественный тип</a:t>
            </a: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имеет логический тип</a:t>
            </a: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ru-RU" sz="1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0	</a:t>
            </a:r>
          </a:p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имеет логический тип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Первичные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(),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[], ++, --, new, …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Унарные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~, !, ++, --, -, …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Типа умножения (мультипликативные)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*, /, %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Типа сложения (аддитивные)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+, -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Сдвига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&lt;&lt;, &gt;&gt;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Отношения и проверки типа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&lt;, &gt;, is, …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Проверки на равенство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==, !=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Поразрядные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логические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&amp;, ^, |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Условные логические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&amp;&amp;, ||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Условная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Присваивания          		             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=, *=, /=,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Приоритеты операций </a:t>
            </a:r>
            <a:r>
              <a:rPr lang="en-US" dirty="0" smtClean="0"/>
              <a:t>C#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Тип результата выражения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75965"/>
            <a:ext cx="8352159" cy="6021387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Если операнды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входящие в выражение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одного типа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 операция для этого типа определена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то результат выражения будет иметь тот же тип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операнды разного типа и (или) операция для этого типа не определена, перед вычислениями автоматически выполняется преобразование типа по правилам, обеспечивающим приведение более коротких типов к более длинным для сохранения значимости и точности.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Автоматическое (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неявное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преобразование возможно не всегда, а только если при этом не может случиться потеря значимости.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неявного преобразования из одного типа в другой не существует, программист может задать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явное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преобразование типа с помощью операции:</a:t>
            </a:r>
          </a:p>
          <a:p>
            <a:pPr marL="717550" indent="-266700"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(тип)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717550" indent="-266700"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Convert.ToInt16(x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17550" indent="-266700" algn="just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Int16.Parse(</a:t>
            </a:r>
            <a:r>
              <a:rPr lang="ru-RU" sz="2100" dirty="0" err="1" smtClean="0">
                <a:latin typeface="Times New Roman" pitchFamily="18" charset="0"/>
                <a:cs typeface="Times New Roman" pitchFamily="18" charset="0"/>
              </a:rPr>
              <a:t>строковая_переменная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spcAft>
                <a:spcPct val="25000"/>
              </a:spcAf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765175"/>
            <a:ext cx="8353425" cy="223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569" y="4338750"/>
            <a:ext cx="84248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lvl="0" indent="-274320" algn="just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содержит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задающие свойства объектов класса, 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функции (методы)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определяющие их поведение</a:t>
            </a:r>
          </a:p>
          <a:p>
            <a:pPr marL="444500" indent="-360363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Вся логика заключена внутри класса.</a:t>
            </a:r>
          </a:p>
          <a:p>
            <a:pPr marL="444500" indent="-360363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Вне класса работа не возможна.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5108" y="1246955"/>
            <a:ext cx="8547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C# —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объектно-ориентированный язык программирования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 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работы на платформе 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 (Windows Forms, WPF, ASP.NET,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Unity).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9508" y="-237125"/>
            <a:ext cx="8460432" cy="1162050"/>
          </a:xfrm>
        </p:spPr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323" y="2512659"/>
            <a:ext cx="8498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Фреймворк .NET представляет мощную платформу для создания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приложений. Среди достоинств: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Поддержка нескольких языков.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Кроссплатформенность.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Мощная библиотека классов.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Разнообразие технологий.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8785225" cy="946150"/>
          </a:xfrm>
        </p:spPr>
        <p:txBody>
          <a:bodyPr/>
          <a:lstStyle/>
          <a:p>
            <a:pPr eaLnBrk="1" hangingPunct="1"/>
            <a:r>
              <a:rPr lang="ru-RU" dirty="0" smtClean="0"/>
              <a:t>Неявные арифметические преобразования типов в </a:t>
            </a:r>
            <a:r>
              <a:rPr lang="en-US" dirty="0" smtClean="0"/>
              <a:t>C#</a:t>
            </a:r>
            <a:endParaRPr lang="ru-RU" dirty="0" smtClean="0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1908175" y="1196975"/>
            <a:ext cx="5616575" cy="5373688"/>
            <a:chOff x="4661" y="2060"/>
            <a:chExt cx="3260" cy="3078"/>
          </a:xfrm>
        </p:grpSpPr>
        <p:sp>
          <p:nvSpPr>
            <p:cNvPr id="6" name="AutoShape 4"/>
            <p:cNvSpPr>
              <a:spLocks noChangeAspect="1" noChangeArrowheads="1"/>
            </p:cNvSpPr>
            <p:nvPr/>
          </p:nvSpPr>
          <p:spPr bwMode="auto">
            <a:xfrm>
              <a:off x="4661" y="2060"/>
              <a:ext cx="3260" cy="3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667" y="4853"/>
              <a:ext cx="988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sbyte</a:t>
              </a:r>
              <a:endParaRPr lang="ru-RU" sz="480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091" y="4295"/>
              <a:ext cx="845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short</a:t>
              </a:r>
              <a:endParaRPr lang="ru-RU" sz="480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373" y="3738"/>
              <a:ext cx="846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int</a:t>
              </a:r>
              <a:endParaRPr lang="ru-RU" sz="480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079" y="4295"/>
              <a:ext cx="845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ushort</a:t>
              </a:r>
              <a:endParaRPr lang="ru-RU" sz="480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5655" y="3181"/>
              <a:ext cx="848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long</a:t>
              </a:r>
              <a:endParaRPr lang="ru-RU" sz="48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937" y="4853"/>
              <a:ext cx="846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byte</a:t>
              </a:r>
              <a:endParaRPr lang="ru-RU" sz="480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361" y="3738"/>
              <a:ext cx="847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>
                  <a:latin typeface="Arial" charset="0"/>
                </a:rPr>
                <a:t>uint</a:t>
              </a:r>
              <a:endParaRPr lang="ru-RU" sz="5400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5937" y="2623"/>
              <a:ext cx="848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float</a:t>
              </a:r>
              <a:endParaRPr lang="ru-RU" sz="4800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6643" y="3181"/>
              <a:ext cx="847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ulong</a:t>
              </a:r>
              <a:endParaRPr lang="ru-RU" sz="4800"/>
            </a:p>
          </p:txBody>
        </p:sp>
        <p:cxnSp>
          <p:nvCxnSpPr>
            <p:cNvPr id="16" name="AutoShape 14"/>
            <p:cNvCxnSpPr>
              <a:cxnSpLocks noChangeShapeType="1"/>
              <a:stCxn id="7" idx="0"/>
              <a:endCxn id="8" idx="2"/>
            </p:cNvCxnSpPr>
            <p:nvPr/>
          </p:nvCxnSpPr>
          <p:spPr bwMode="auto">
            <a:xfrm flipV="1">
              <a:off x="5161" y="4574"/>
              <a:ext cx="352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5"/>
            <p:cNvCxnSpPr>
              <a:cxnSpLocks noChangeShapeType="1"/>
              <a:stCxn id="12" idx="0"/>
              <a:endCxn id="8" idx="2"/>
            </p:cNvCxnSpPr>
            <p:nvPr/>
          </p:nvCxnSpPr>
          <p:spPr bwMode="auto">
            <a:xfrm flipH="1" flipV="1">
              <a:off x="5513" y="4574"/>
              <a:ext cx="847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6"/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flipV="1">
              <a:off x="6360" y="4574"/>
              <a:ext cx="142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9" name="AutoShape 17"/>
            <p:cNvCxnSpPr>
              <a:cxnSpLocks noChangeShapeType="1"/>
              <a:stCxn id="8" idx="0"/>
              <a:endCxn id="9" idx="2"/>
            </p:cNvCxnSpPr>
            <p:nvPr/>
          </p:nvCxnSpPr>
          <p:spPr bwMode="auto">
            <a:xfrm flipV="1">
              <a:off x="5513" y="4017"/>
              <a:ext cx="284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8"/>
            <p:cNvCxnSpPr>
              <a:cxnSpLocks noChangeShapeType="1"/>
              <a:stCxn id="9" idx="0"/>
              <a:endCxn id="11" idx="2"/>
            </p:cNvCxnSpPr>
            <p:nvPr/>
          </p:nvCxnSpPr>
          <p:spPr bwMode="auto">
            <a:xfrm flipV="1">
              <a:off x="5797" y="3459"/>
              <a:ext cx="283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6220" y="2066"/>
              <a:ext cx="844" cy="2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double</a:t>
              </a:r>
              <a:endParaRPr lang="ru-RU" sz="4800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7067" y="2484"/>
              <a:ext cx="847" cy="2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decimal</a:t>
              </a:r>
              <a:endParaRPr lang="ru-RU" sz="4800"/>
            </a:p>
          </p:txBody>
        </p:sp>
        <p:cxnSp>
          <p:nvCxnSpPr>
            <p:cNvPr id="23" name="AutoShape 21"/>
            <p:cNvCxnSpPr>
              <a:cxnSpLocks noChangeShapeType="1"/>
              <a:stCxn id="11" idx="0"/>
              <a:endCxn id="14" idx="2"/>
            </p:cNvCxnSpPr>
            <p:nvPr/>
          </p:nvCxnSpPr>
          <p:spPr bwMode="auto">
            <a:xfrm flipV="1">
              <a:off x="6080" y="2901"/>
              <a:ext cx="281" cy="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22"/>
            <p:cNvCxnSpPr>
              <a:cxnSpLocks noChangeShapeType="1"/>
              <a:stCxn id="14" idx="0"/>
              <a:endCxn id="21" idx="2"/>
            </p:cNvCxnSpPr>
            <p:nvPr/>
          </p:nvCxnSpPr>
          <p:spPr bwMode="auto">
            <a:xfrm flipV="1">
              <a:off x="6361" y="2345"/>
              <a:ext cx="281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23"/>
            <p:cNvCxnSpPr>
              <a:cxnSpLocks noChangeShapeType="1"/>
              <a:stCxn id="11" idx="0"/>
              <a:endCxn id="22" idx="2"/>
            </p:cNvCxnSpPr>
            <p:nvPr/>
          </p:nvCxnSpPr>
          <p:spPr bwMode="auto">
            <a:xfrm flipV="1">
              <a:off x="6080" y="2765"/>
              <a:ext cx="1410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4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H="1" flipV="1">
              <a:off x="5797" y="4017"/>
              <a:ext cx="705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25"/>
            <p:cNvCxnSpPr>
              <a:cxnSpLocks noChangeShapeType="1"/>
              <a:stCxn id="10" idx="0"/>
              <a:endCxn id="13" idx="2"/>
            </p:cNvCxnSpPr>
            <p:nvPr/>
          </p:nvCxnSpPr>
          <p:spPr bwMode="auto">
            <a:xfrm flipV="1">
              <a:off x="6502" y="4017"/>
              <a:ext cx="283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8" name="AutoShape 26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H="1" flipV="1">
              <a:off x="6080" y="3459"/>
              <a:ext cx="705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7"/>
            <p:cNvCxnSpPr>
              <a:cxnSpLocks noChangeShapeType="1"/>
              <a:stCxn id="13" idx="0"/>
              <a:endCxn id="15" idx="2"/>
            </p:cNvCxnSpPr>
            <p:nvPr/>
          </p:nvCxnSpPr>
          <p:spPr bwMode="auto">
            <a:xfrm flipV="1">
              <a:off x="6785" y="3459"/>
              <a:ext cx="281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30" name="AutoShape 28"/>
            <p:cNvCxnSpPr>
              <a:cxnSpLocks noChangeShapeType="1"/>
              <a:stCxn id="15" idx="0"/>
              <a:endCxn id="14" idx="2"/>
            </p:cNvCxnSpPr>
            <p:nvPr/>
          </p:nvCxnSpPr>
          <p:spPr bwMode="auto">
            <a:xfrm flipH="1" flipV="1">
              <a:off x="6361" y="2901"/>
              <a:ext cx="705" cy="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29"/>
            <p:cNvCxnSpPr>
              <a:cxnSpLocks noChangeShapeType="1"/>
              <a:stCxn id="15" idx="0"/>
              <a:endCxn id="22" idx="2"/>
            </p:cNvCxnSpPr>
            <p:nvPr/>
          </p:nvCxnSpPr>
          <p:spPr bwMode="auto">
            <a:xfrm flipV="1">
              <a:off x="7066" y="2765"/>
              <a:ext cx="424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7067" y="4853"/>
              <a:ext cx="844" cy="2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>
                  <a:latin typeface="Arial" charset="0"/>
                </a:rPr>
                <a:t>char</a:t>
              </a:r>
              <a:endParaRPr lang="ru-RU" sz="4800"/>
            </a:p>
          </p:txBody>
        </p:sp>
        <p:cxnSp>
          <p:nvCxnSpPr>
            <p:cNvPr id="33" name="AutoShape 31"/>
            <p:cNvCxnSpPr>
              <a:cxnSpLocks noChangeShapeType="1"/>
              <a:stCxn id="32" idx="0"/>
              <a:endCxn id="10" idx="2"/>
            </p:cNvCxnSpPr>
            <p:nvPr/>
          </p:nvCxnSpPr>
          <p:spPr bwMode="auto">
            <a:xfrm flipH="1" flipV="1">
              <a:off x="6502" y="4574"/>
              <a:ext cx="987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Вывод сообщения на экран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946" y="742052"/>
            <a:ext cx="664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сообщения")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вывод сообщения на экран.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0946" y="1102092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сообщения")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вывод сообщения на экран и перенос каретки на следующую строку.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946" y="175016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сообщения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вывод на экран сообщения, заключенного в кавычки и значения переменной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перенос каретки на следующую строку.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0946" y="261426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сообщения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{0} {1}”,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вывод на экран сообщения, заключенного в кавычки и значения переменной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перенос курсора на следующую строку.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46" y="4445263"/>
            <a:ext cx="693334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using static </a:t>
            </a:r>
            <a:r>
              <a:rPr lang="en-US" sz="1600" dirty="0" err="1"/>
              <a:t>System.Console</a:t>
            </a:r>
            <a:r>
              <a:rPr lang="en-US" sz="1600" dirty="0"/>
              <a:t>;</a:t>
            </a:r>
          </a:p>
          <a:p>
            <a:endParaRPr lang="ru-RU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x = 6;</a:t>
            </a:r>
          </a:p>
          <a:p>
            <a:r>
              <a:rPr lang="en-US" sz="1600" dirty="0"/>
              <a:t>double y = 0.5;</a:t>
            </a:r>
          </a:p>
          <a:p>
            <a:r>
              <a:rPr lang="en-US" sz="1600" dirty="0" err="1"/>
              <a:t>Console.WriteLine</a:t>
            </a:r>
            <a:r>
              <a:rPr lang="en-US" sz="1600" dirty="0"/>
              <a:t>("... </a:t>
            </a:r>
            <a:r>
              <a:rPr lang="ru-RU" sz="1600" dirty="0"/>
              <a:t>идет работа консоли");</a:t>
            </a:r>
          </a:p>
          <a:p>
            <a:r>
              <a:rPr lang="ru-RU" sz="1600" dirty="0" err="1"/>
              <a:t>WriteLine</a:t>
            </a:r>
            <a:r>
              <a:rPr lang="ru-RU" sz="1600" dirty="0"/>
              <a:t>("значение переменой х= " + x + ", значение переменной у=" + y);</a:t>
            </a:r>
          </a:p>
          <a:p>
            <a:r>
              <a:rPr lang="ru-RU" sz="1600" dirty="0" err="1"/>
              <a:t>WriteLine</a:t>
            </a:r>
            <a:r>
              <a:rPr lang="ru-RU" sz="1600" dirty="0"/>
              <a:t>("значение переменой х= {0}, значение переменной у={1}", x, y);</a:t>
            </a:r>
          </a:p>
          <a:p>
            <a:r>
              <a:rPr lang="ru-RU" sz="1600" dirty="0" err="1"/>
              <a:t>WriteLine</a:t>
            </a:r>
            <a:r>
              <a:rPr lang="ru-RU" sz="1600" dirty="0"/>
              <a:t>($"значение переменой х= {x}, значение переменной у={y}");</a:t>
            </a:r>
          </a:p>
          <a:p>
            <a:r>
              <a:rPr lang="ru-RU" sz="1600" dirty="0" err="1"/>
              <a:t>WriteLine</a:t>
            </a:r>
            <a:r>
              <a:rPr lang="ru-RU" sz="1600" dirty="0"/>
              <a:t>($"Сумма х= {x} и у={y} равна {</a:t>
            </a:r>
            <a:r>
              <a:rPr lang="ru-RU" sz="1600" dirty="0" err="1"/>
              <a:t>x+y</a:t>
            </a:r>
            <a:r>
              <a:rPr lang="ru-RU" sz="1600" dirty="0"/>
              <a:t>}");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09" y="4265925"/>
            <a:ext cx="4591050" cy="13335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1446" y="3490260"/>
            <a:ext cx="842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($“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сообщения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{x} {</a:t>
            </a: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y}”</a:t>
            </a:r>
            <a:r>
              <a:rPr lang="ru-RU" b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вывод на экран сообщения, заключенного в кавычки и значения переменной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перенос курсора на следующую строку.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6409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Существуют две формы рассматриваемых  операций: 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префиксная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постфиксная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операторы записаны после переменной 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х++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--) - это постфиксная форма. 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этом последовательно происходят следующие действия:</a:t>
            </a:r>
          </a:p>
          <a:p>
            <a:pPr marL="625475" indent="-282575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старое значение переменной сохраняется для использования в дальнейшем выражении, в котором встретилась эта переменная;</a:t>
            </a:r>
          </a:p>
          <a:p>
            <a:pPr marL="625475" indent="-282575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только после этого ее значение сразу же изменяется на 1.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операторы записаны перед переменной (++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–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-это префиксная форма. 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этом последовательность действий такая:</a:t>
            </a:r>
          </a:p>
          <a:p>
            <a:pPr marL="625475" indent="-2667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вначале переменная изменяется на 1;</a:t>
            </a:r>
          </a:p>
          <a:p>
            <a:pPr marL="625475" indent="-2667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только после этого используется в выражении.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Инкремент (++) и декремент (--)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Инкремент и декремент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5184576" cy="50403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using System;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namespace CA1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{    class C1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{    static 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{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3, y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    </a:t>
            </a:r>
            <a:r>
              <a:rPr lang="ru-RU" sz="1400" dirty="0" err="1" smtClean="0"/>
              <a:t>Console.Write</a:t>
            </a:r>
            <a:r>
              <a:rPr lang="ru-RU" sz="1400" dirty="0" smtClean="0"/>
              <a:t>( "Значение префиксного выражения: "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 ++x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    </a:t>
            </a:r>
            <a:r>
              <a:rPr lang="ru-RU" sz="1400" dirty="0" err="1" smtClean="0"/>
              <a:t>Console.Write</a:t>
            </a:r>
            <a:r>
              <a:rPr lang="ru-RU" sz="1400" dirty="0" smtClean="0"/>
              <a:t>( "Значение </a:t>
            </a:r>
            <a:r>
              <a:rPr lang="ru-RU" sz="1400" dirty="0" err="1" smtClean="0"/>
              <a:t>х</a:t>
            </a:r>
            <a:r>
              <a:rPr lang="ru-RU" sz="1400" dirty="0" smtClean="0"/>
              <a:t> после приращения: "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 x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    </a:t>
            </a:r>
            <a:r>
              <a:rPr lang="ru-RU" sz="1400" dirty="0" err="1" smtClean="0"/>
              <a:t>Console.Write</a:t>
            </a:r>
            <a:r>
              <a:rPr lang="ru-RU" sz="1400" dirty="0" smtClean="0"/>
              <a:t>( "Значение постфиксного выражения: "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 y++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            </a:t>
            </a:r>
            <a:r>
              <a:rPr lang="ru-RU" sz="1400" dirty="0" err="1" smtClean="0"/>
              <a:t>Console.Write</a:t>
            </a:r>
            <a:r>
              <a:rPr lang="ru-RU" sz="1400" dirty="0" smtClean="0"/>
              <a:t>( "Значение у после приращения: "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 y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400" dirty="0" smtClean="0"/>
              <a:t>}}}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5301208"/>
            <a:ext cx="4067944" cy="1323439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Результат работы программы:</a:t>
            </a:r>
          </a:p>
          <a:p>
            <a: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Значение префиксного выражения: 4</a:t>
            </a:r>
          </a:p>
          <a:p>
            <a: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ru-RU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после приращения: 4</a:t>
            </a:r>
          </a:p>
          <a:p>
            <a: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Значение постфиксного выражения: 3</a:t>
            </a:r>
          </a:p>
          <a:p>
            <a: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Значение у после приращения: 4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80" y="908720"/>
            <a:ext cx="3529408" cy="50403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using System;</a:t>
            </a:r>
          </a:p>
          <a:p>
            <a:pPr>
              <a:buNone/>
            </a:pPr>
            <a:r>
              <a:rPr lang="en-US" sz="1400" dirty="0" smtClean="0"/>
              <a:t>namespace ConsoleApplication1</a:t>
            </a:r>
          </a:p>
          <a:p>
            <a:pPr>
              <a:buNone/>
            </a:pPr>
            <a:r>
              <a:rPr lang="ru-RU" sz="1400" dirty="0" smtClean="0"/>
              <a:t>{ </a:t>
            </a:r>
            <a:r>
              <a:rPr lang="en-US" sz="1400" dirty="0" smtClean="0"/>
              <a:t>    class Program</a:t>
            </a:r>
          </a:p>
          <a:p>
            <a:pPr>
              <a:buNone/>
            </a:pPr>
            <a:r>
              <a:rPr lang="ru-RU" sz="1400" dirty="0" smtClean="0"/>
              <a:t>    {   </a:t>
            </a:r>
            <a:r>
              <a:rPr lang="en-US" sz="1400" dirty="0" smtClean="0"/>
              <a:t>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ru-RU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x=1,y=1;</a:t>
            </a:r>
          </a:p>
          <a:p>
            <a:pPr>
              <a:buNone/>
            </a:pPr>
            <a:r>
              <a:rPr lang="es-ES" sz="1400" dirty="0" smtClean="0"/>
              <a:t>            Console.WriteLine("x={0}, y= {1}", x, x * y + (x++)+x*y);</a:t>
            </a:r>
          </a:p>
          <a:p>
            <a:pPr>
              <a:buNone/>
            </a:pPr>
            <a:r>
              <a:rPr lang="en-US" sz="1400" dirty="0" smtClean="0"/>
              <a:t>            x = 1; y = 1;</a:t>
            </a:r>
          </a:p>
          <a:p>
            <a:pPr>
              <a:buNone/>
            </a:pPr>
            <a:r>
              <a:rPr lang="es-ES" sz="1400" dirty="0" smtClean="0"/>
              <a:t>            Console.WriteLine("x={0}, y= {1}", x, x * y + (++x) + x * y);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Console.ReadLine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ru-RU" sz="1400" dirty="0" smtClean="0"/>
              <a:t>        }</a:t>
            </a:r>
          </a:p>
          <a:p>
            <a:pPr>
              <a:buNone/>
            </a:pPr>
            <a:r>
              <a:rPr lang="ru-RU" sz="1400" dirty="0" smtClean="0"/>
              <a:t>    }</a:t>
            </a:r>
          </a:p>
          <a:p>
            <a:pPr>
              <a:buNone/>
            </a:pPr>
            <a:r>
              <a:rPr lang="ru-RU" sz="1400" dirty="0" smtClean="0"/>
              <a:t>}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 l="2017" t="6723" r="86552" b="88958"/>
          <a:stretch>
            <a:fillRect/>
          </a:stretch>
        </p:blipFill>
        <p:spPr bwMode="auto">
          <a:xfrm>
            <a:off x="5724128" y="5661248"/>
            <a:ext cx="2160240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FC80901A-3DC0-412E-8081-2391E4C280F7}" type="slidenum">
              <a:rPr lang="ru-RU"/>
              <a:pPr/>
              <a:t>24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08962" cy="5688013"/>
          </a:xfrm>
        </p:spPr>
        <p:txBody>
          <a:bodyPr/>
          <a:lstStyle/>
          <a:p>
            <a:pPr marL="92075" indent="-9525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Присваивание – это замена старого значения переменной на новое. Старое значение стирается бесследно.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Операция может использоваться в программе как законченный оператор.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переменная = выражение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1;</a:t>
            </a:r>
            <a:endParaRPr lang="en-US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+ 0.5;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ru-RU" sz="18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Операция присваивания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077072"/>
            <a:ext cx="6444208" cy="2447777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Сложное присваивание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0.5;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соответствует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+ 0.5;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*= 0.5;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соответствует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 0.5;</a:t>
            </a:r>
          </a:p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%=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соответствует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соответствует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 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80728"/>
            <a:ext cx="902335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using System;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namespace ConsoleApplication1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{   class Class1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{   static 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11, y = 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float z = 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z * y );      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16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x / y );      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2</a:t>
            </a:r>
            <a:r>
              <a:rPr lang="ru-RU" sz="2000" dirty="0" smtClean="0"/>
              <a:t>  </a:t>
            </a:r>
            <a:r>
              <a:rPr lang="ru-RU" sz="1600" dirty="0" smtClean="0"/>
              <a:t>(целочисленное деление)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x / z );      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2,75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x % y );    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3</a:t>
            </a:r>
            <a:r>
              <a:rPr lang="ru-RU" sz="2000" dirty="0" smtClean="0"/>
              <a:t>  </a:t>
            </a:r>
            <a:r>
              <a:rPr lang="ru-RU" sz="1600" dirty="0" smtClean="0"/>
              <a:t>(остаток)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}}}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Операция умножения и деления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quarter" idx="10"/>
          </p:nvPr>
        </p:nvSpPr>
        <p:spPr>
          <a:xfrm>
            <a:off x="0" y="6597650"/>
            <a:ext cx="2843213" cy="260350"/>
          </a:xfrm>
          <a:noFill/>
        </p:spPr>
        <p:txBody>
          <a:bodyPr/>
          <a:lstStyle/>
          <a:p>
            <a:r>
              <a:rPr lang="en-US"/>
              <a:t>©</a:t>
            </a:r>
            <a:r>
              <a:rPr lang="ru-RU"/>
              <a:t>Павловская Т.А. (СПбГУ ИТМО)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5F176981-2B58-4222-A872-41059D45DD7B}" type="slidenum">
              <a:rPr lang="ru-RU"/>
              <a:pPr/>
              <a:t>26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332656"/>
            <a:ext cx="8567737" cy="519112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Операции сдвига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136904" cy="547211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25000"/>
              </a:spcAft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Операции сдвига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(&lt;&lt; и &gt;&gt;) применяются к целочисленным операндам. Они сдвигают двоичное представление первого операнда влево или вправо на количество двоичных разрядов, заданное вторым операндом.</a:t>
            </a:r>
          </a:p>
          <a:p>
            <a:pPr eaLnBrk="1" hangingPunct="1">
              <a:lnSpc>
                <a:spcPct val="115000"/>
              </a:lnSpc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сдвиге влево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(&lt;&lt;) освободившиеся разряды обнуляются. При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сдвиге вправо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(&gt;&gt;) освободившиеся биты заполняются нулями, если первый операнд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беззнакового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типа, и знаковым разрядом в противном случае. </a:t>
            </a:r>
          </a:p>
          <a:p>
            <a:pPr marL="365125" indent="-282575" eaLnBrk="1" hangingPunct="1">
              <a:lnSpc>
                <a:spcPct val="115000"/>
              </a:lnSpc>
              <a:spcAft>
                <a:spcPct val="2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Стандартные операции сдвига определены для типов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ulong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555037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using System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namespace ConsoleApplication1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{   class Class1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{   static void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byte  a = 3, b = 9;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sbyte</a:t>
            </a:r>
            <a:r>
              <a:rPr lang="en-US" sz="2000" dirty="0" smtClean="0"/>
              <a:t> c = 9, d = -9;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a &lt;&lt; 1 );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a &lt;&lt; 2 );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12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b &gt;&gt; 1 );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c &gt;&gt; 1 );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d &gt;&gt; 1 ); 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-5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</a:t>
            </a:r>
            <a:r>
              <a:rPr lang="ru-RU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}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332656"/>
            <a:ext cx="8567737" cy="519112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Пример Операции сдвига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640"/>
            <a:ext cx="9036050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Операции отношения и проверки на равенство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Операции отношения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(&lt;, &lt;=, &gt;, &gt;=, ==, !=) сравнивают первый операнд со вторым. </a:t>
            </a:r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Операнды должны быть арифметического типа. </a:t>
            </a:r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 операции — логического типа, равен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равно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!=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равно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меньше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больше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меньше или равно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больше или равно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иначе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Условные логические операции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44408" cy="475252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using System;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namespace ConsoleApplication1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{   class Class1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{   static 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true &amp;&amp; true  );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true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true &amp;&amp; false );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false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true || true  );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true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true || false );      // </a:t>
            </a:r>
            <a:r>
              <a:rPr lang="ru-RU" sz="2000" dirty="0" smtClean="0"/>
              <a:t>Результат</a:t>
            </a:r>
            <a:r>
              <a:rPr lang="en-US" sz="2000" dirty="0" smtClean="0"/>
              <a:t> true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</a:t>
            </a:r>
            <a:r>
              <a:rPr lang="ru-RU" sz="2000" dirty="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675456"/>
            <a:ext cx="8568952" cy="1378828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Для создания проекта следует после запуска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Visual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Studio.NET</a:t>
            </a:r>
            <a:r>
              <a:rPr lang="ru-RU" sz="1600" dirty="0" smtClean="0"/>
              <a:t> в главном меню выбрать команду </a:t>
            </a:r>
            <a:r>
              <a:rPr lang="en-US" sz="1600" dirty="0" smtClean="0"/>
              <a:t>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ru-RU" sz="1600" dirty="0" smtClean="0">
                <a:sym typeface="Wingdings" pitchFamily="2" charset="2"/>
              </a:rPr>
              <a:t></a:t>
            </a:r>
            <a:r>
              <a:rPr lang="ru-RU" sz="1600" dirty="0" smtClean="0"/>
              <a:t>   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   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….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Проект консольного приложения на C# и .NET 6 в Visual Studio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3" y="908720"/>
            <a:ext cx="8473231" cy="5589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91572"/>
            <a:ext cx="4446562" cy="29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Условная операция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555037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операнд_1 ? операнд_2 : операнд_3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Первый операнд — выражение, для которого существует неявное преобразование к логическому типу.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результат вычисления первого операнда равен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 результатом будет значение второго операнда, иначе — третьего операнда.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System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namespace ConsoleApplication1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class Class1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{   static void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 11, b =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max = b &gt; a ? b :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max );      //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Ввод данных с консоли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628062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using System;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namespace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{    class Class1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{    static void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          </a:t>
            </a:r>
            <a:r>
              <a:rPr lang="en-US" sz="1700" dirty="0" smtClean="0"/>
              <a:t>string s = </a:t>
            </a:r>
            <a:r>
              <a:rPr lang="en-US" sz="1700" dirty="0" err="1" smtClean="0"/>
              <a:t>Console.ReadLine</a:t>
            </a:r>
            <a:r>
              <a:rPr lang="en-US" sz="1700" dirty="0" smtClean="0"/>
              <a:t>();           // </a:t>
            </a:r>
            <a:r>
              <a:rPr lang="ru-RU" sz="1700" dirty="0" smtClean="0"/>
              <a:t>ввод строки</a:t>
            </a: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char c = (char)</a:t>
            </a:r>
            <a:r>
              <a:rPr lang="en-US" sz="1700" dirty="0" err="1" smtClean="0"/>
              <a:t>Console.Read</a:t>
            </a:r>
            <a:r>
              <a:rPr lang="en-US" sz="1700" dirty="0" smtClean="0"/>
              <a:t>();          // </a:t>
            </a:r>
            <a:r>
              <a:rPr lang="ru-RU" sz="1700" dirty="0" smtClean="0"/>
              <a:t>ввод символа</a:t>
            </a: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</a:t>
            </a:r>
            <a:r>
              <a:rPr lang="en-US" sz="1700" dirty="0" err="1" smtClean="0"/>
              <a:t>Console.ReadLine</a:t>
            </a:r>
            <a:r>
              <a:rPr lang="en-US" sz="1700" dirty="0" smtClean="0"/>
              <a:t>();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</a:t>
            </a:r>
            <a:endParaRPr lang="ru-RU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          </a:t>
            </a:r>
            <a:r>
              <a:rPr lang="en-US" sz="1700" dirty="0" smtClean="0"/>
              <a:t>string </a:t>
            </a:r>
            <a:r>
              <a:rPr lang="en-US" sz="1700" dirty="0" err="1" smtClean="0"/>
              <a:t>buf</a:t>
            </a:r>
            <a:r>
              <a:rPr lang="ru-RU" sz="1700" dirty="0" smtClean="0"/>
              <a:t>;                                       // буфер для ввода чисел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          </a:t>
            </a:r>
            <a:r>
              <a:rPr lang="en-US" sz="1700" dirty="0" err="1" smtClean="0"/>
              <a:t>buf</a:t>
            </a:r>
            <a:r>
              <a:rPr lang="en-US" sz="1700" dirty="0" smtClean="0"/>
              <a:t> = </a:t>
            </a:r>
            <a:r>
              <a:rPr lang="en-US" sz="1700" dirty="0" err="1" smtClean="0"/>
              <a:t>Console.ReadLine</a:t>
            </a:r>
            <a:r>
              <a:rPr lang="en-US" sz="1700" dirty="0" smtClean="0"/>
              <a:t>();</a:t>
            </a:r>
            <a:r>
              <a:rPr lang="ru-RU" sz="1700" dirty="0" smtClean="0"/>
              <a:t>                </a:t>
            </a: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= Convert.ToInt32( </a:t>
            </a:r>
            <a:r>
              <a:rPr lang="en-US" sz="1700" dirty="0" err="1" smtClean="0"/>
              <a:t>buf</a:t>
            </a:r>
            <a:r>
              <a:rPr lang="en-US" sz="1700" dirty="0" smtClean="0"/>
              <a:t> );           // </a:t>
            </a:r>
            <a:r>
              <a:rPr lang="ru-RU" sz="1700" dirty="0" smtClean="0"/>
              <a:t>преобразование в целое</a:t>
            </a: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 </a:t>
            </a:r>
            <a:r>
              <a:rPr lang="en-US" sz="1700" dirty="0" err="1" smtClean="0"/>
              <a:t>buf</a:t>
            </a:r>
            <a:r>
              <a:rPr lang="en-US" sz="1700" dirty="0" smtClean="0"/>
              <a:t> = </a:t>
            </a:r>
            <a:r>
              <a:rPr lang="en-US" sz="1700" dirty="0" err="1" smtClean="0"/>
              <a:t>Console.ReadLine</a:t>
            </a:r>
            <a:r>
              <a:rPr lang="en-US" sz="17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 double x = </a:t>
            </a:r>
            <a:r>
              <a:rPr lang="en-US" sz="1700" dirty="0" err="1" smtClean="0"/>
              <a:t>Convert.ToDouble</a:t>
            </a:r>
            <a:r>
              <a:rPr lang="en-US" sz="1700" dirty="0" smtClean="0"/>
              <a:t>( </a:t>
            </a:r>
            <a:r>
              <a:rPr lang="en-US" sz="1700" dirty="0" err="1" smtClean="0"/>
              <a:t>buf</a:t>
            </a:r>
            <a:r>
              <a:rPr lang="en-US" sz="1700" dirty="0" smtClean="0"/>
              <a:t> ); // </a:t>
            </a:r>
            <a:r>
              <a:rPr lang="ru-RU" sz="1700" dirty="0" smtClean="0"/>
              <a:t>преобразование в вещ.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          </a:t>
            </a:r>
            <a:r>
              <a:rPr lang="en-US" sz="1700" dirty="0" err="1" smtClean="0"/>
              <a:t>buf</a:t>
            </a:r>
            <a:r>
              <a:rPr lang="en-US" sz="1700" dirty="0" smtClean="0"/>
              <a:t> = </a:t>
            </a:r>
            <a:r>
              <a:rPr lang="en-US" sz="1700" dirty="0" err="1" smtClean="0"/>
              <a:t>Console.ReadLine</a:t>
            </a:r>
            <a:r>
              <a:rPr lang="en-US" sz="17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     double y = </a:t>
            </a:r>
            <a:r>
              <a:rPr lang="en-US" sz="1700" dirty="0" err="1" smtClean="0"/>
              <a:t>double.Parse</a:t>
            </a:r>
            <a:r>
              <a:rPr lang="en-US" sz="1700" dirty="0" smtClean="0"/>
              <a:t>( </a:t>
            </a:r>
            <a:r>
              <a:rPr lang="en-US" sz="1700" dirty="0" err="1" smtClean="0"/>
              <a:t>buf</a:t>
            </a:r>
            <a:r>
              <a:rPr lang="en-US" sz="1700" dirty="0" smtClean="0"/>
              <a:t> );         // </a:t>
            </a:r>
            <a:r>
              <a:rPr lang="ru-RU" sz="1700" dirty="0" smtClean="0"/>
              <a:t>преобразование в вещ.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</a:t>
            </a:r>
            <a:r>
              <a:rPr lang="en-US" sz="1700" dirty="0" smtClean="0"/>
              <a:t>	</a:t>
            </a:r>
            <a:r>
              <a:rPr lang="ru-RU" sz="1700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162925" cy="519113"/>
          </a:xfrm>
        </p:spPr>
        <p:txBody>
          <a:bodyPr>
            <a:normAutofit/>
          </a:bodyPr>
          <a:lstStyle/>
          <a:p>
            <a:r>
              <a:rPr lang="ru-RU" dirty="0" smtClean="0"/>
              <a:t>Математические функции:      класс   </a:t>
            </a:r>
            <a:r>
              <a:rPr lang="en-US" b="0" dirty="0" smtClean="0"/>
              <a:t>Math</a:t>
            </a:r>
            <a:r>
              <a:rPr lang="ru-RU" b="0" dirty="0" smtClean="0"/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2875" y="4513263"/>
            <a:ext cx="184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900"/>
              <a:t/>
            </a:r>
            <a:br>
              <a:rPr lang="ru-RU" sz="900"/>
            </a:br>
            <a:endParaRPr lang="ru-RU" sz="1800">
              <a:latin typeface="Arial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323528" y="620689"/>
          <a:ext cx="8424863" cy="6120679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Имя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Результат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bs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Модуль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перегружен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|x|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записывается как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bs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Acos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Арккосинус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os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(double x)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Asin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Арксинус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Asin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(double x)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Арктангенс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tan(double x)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4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Арктангенс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tan2(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)— угол, тангенс которого есть результат деления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BigMul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Произведение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BigMul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y)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Ceiling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Округление до большего целого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Ceiling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os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Косинус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Сos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4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os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Гиперболический косинус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Cosh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DivRem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Деление и остаток 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перегружен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DivRem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x, y,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4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База натурального логарифма (число </a:t>
                      </a:r>
                      <a:r>
                        <a:rPr kumimoji="0" 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2,71828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182845905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xp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Экспонента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16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записывается как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xp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76"/>
          <p:cNvSpPr>
            <a:spLocks noChangeArrowheads="1"/>
          </p:cNvSpPr>
          <p:nvPr/>
        </p:nvSpPr>
        <p:spPr bwMode="auto">
          <a:xfrm>
            <a:off x="1412875" y="4876800"/>
            <a:ext cx="184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900"/>
              <a:t/>
            </a:r>
            <a:br>
              <a:rPr lang="ru-RU" sz="900"/>
            </a:br>
            <a:endParaRPr lang="ru-RU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68313" y="53975"/>
          <a:ext cx="8496300" cy="6830378"/>
        </p:xfrm>
        <a:graphic>
          <a:graphicData uri="http://schemas.openxmlformats.org/drawingml/2006/table">
            <a:tbl>
              <a:tblPr/>
              <a:tblGrid>
                <a:gridCol w="135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Floor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Округление до меньшего целого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Floor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(double х)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IEEERemainder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Остаток от деления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IEEERemainder(double x, double y)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Натуральный логарифм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записывается как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Log10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Десятичный логарифм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записывается как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10(x)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Максимум из двух чисел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перегружен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Max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x, y)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Минимум из двух чисел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перегружен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Min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x, y)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 числа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3,141592653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58979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Pow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Возведение в степень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записывается как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(x,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ound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Округление 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перегружен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ound(3.1) даст в результате 3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ound (3.8) даст в результате 4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 числа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аргументы перегружены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Синус 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in(double 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гиперболический синус 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(double 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qrt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Квадратный корень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√x записывается как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Sq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rt(x)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Тангенс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(double x)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Гиперболический тангенс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Tanh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double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53FA511A-4C7A-4EEC-8512-7C43813E3819}" type="slidenum">
              <a:rPr lang="ru-RU"/>
              <a:pPr/>
              <a:t>34</a:t>
            </a:fld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188640"/>
            <a:ext cx="8650288" cy="96852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Управляющие операторы языка</a:t>
            </a:r>
            <a:r>
              <a: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высокого уровня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2420888"/>
            <a:ext cx="784892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Реализуют логику выполнения программы: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следование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ветвление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цикл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передача управления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49D6F089-F3F0-4E62-91F0-46D7AF111978}" type="slidenum">
              <a:rPr lang="ru-RU"/>
              <a:pPr/>
              <a:t>35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Блок (составной оператор)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613"/>
            <a:ext cx="8496176" cy="54721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это последовательность операторов, заключенная в операторные скобки: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  end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{          }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 воспринимается компилятором как один оператор и может использоваться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всюду, где синтаксис требует одного оператора, а алгоритм — нескольких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 может содержать один оператор или быть пустым.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Оператор «выражение»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07375" cy="5472112"/>
          </a:xfrm>
        </p:spPr>
        <p:txBody>
          <a:bodyPr>
            <a:normAutofit lnSpcReduction="10000"/>
          </a:bodyPr>
          <a:lstStyle/>
          <a:p>
            <a:pPr marL="88900" indent="-6350" algn="just" eaLnBrk="1" hangingPunct="1">
              <a:lnSpc>
                <a:spcPct val="110000"/>
              </a:lnSpc>
              <a:spcAft>
                <a:spcPct val="200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Любое выражение, завершающееся точкой с запятой, рассматривается как оператор, выполнение которого заключается в вычислении выражения. 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i++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               // выполняется операция инкремента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*=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     // выполняется умножение с присваиванием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);       // выполняется вызов функции</a:t>
            </a:r>
            <a:endParaRPr lang="en-US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  называют пустым оператором.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332656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Операторы ветвления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развилка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переключатель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(switch)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h02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648" y="692696"/>
            <a:ext cx="5940425" cy="2444750"/>
          </a:xfrm>
          <a:noFill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3744416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Условный оператор </a:t>
            </a:r>
            <a:r>
              <a:rPr lang="ru-RU" dirty="0" err="1" smtClean="0"/>
              <a:t>if</a:t>
            </a:r>
            <a:endParaRPr lang="ru-RU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4005064"/>
            <a:ext cx="6337300" cy="25923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( a &lt; 0 ) b = 1;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( a &lt; b &amp;&amp; (a &gt; d || a =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0))   ++b; </a:t>
            </a:r>
            <a:b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else {	b *= a; a = 0; }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b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( a &lt; b ) if ( a &lt; c ) m = a;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else          m = c;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	      if ( b &lt; c ) m = b; 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else          m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 	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356992"/>
            <a:ext cx="7992888" cy="39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выражение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оператор_1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оператор_2;]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9388" y="620713"/>
            <a:ext cx="4830762" cy="2068512"/>
            <a:chOff x="2058" y="1677"/>
            <a:chExt cx="7607" cy="325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58" y="3651"/>
              <a:ext cx="7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683" y="1858"/>
              <a:ext cx="0" cy="3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461" y="3654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4761" y="34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861" y="34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6561" y="34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7461" y="34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61" y="3654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7865489">
              <a:off x="4490" y="3619"/>
              <a:ext cx="2408" cy="1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481" y="45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481" y="27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2465490" flipV="1">
              <a:off x="6352" y="3251"/>
              <a:ext cx="1242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2465490">
              <a:off x="3703" y="4101"/>
              <a:ext cx="1307" cy="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312" y="4030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2</a:t>
              </a:r>
              <a:endParaRPr lang="ru-RU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511" y="4030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-2</a:t>
              </a:r>
              <a:endParaRPr lang="ru-RU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9122" y="4030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x</a:t>
              </a:r>
              <a:endParaRPr lang="ru-RU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140" y="1677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y</a:t>
              </a:r>
              <a:endParaRPr lang="ru-RU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864" y="2582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5864" y="4211"/>
              <a:ext cx="5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-1</a:t>
              </a:r>
              <a:endParaRPr lang="ru-RU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4932363" y="404813"/>
          <a:ext cx="403225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Формула" r:id="rId3" imgW="1676400" imgH="1143000" progId="Equation.3">
                  <p:embed/>
                </p:oleObj>
              </mc:Choice>
              <mc:Fallback>
                <p:oleObj name="Формула" r:id="rId3" imgW="1676400" imgH="1143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4813"/>
                        <a:ext cx="4032250" cy="250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79388" y="2862238"/>
            <a:ext cx="4735512" cy="162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( x &lt; -2 )          </a:t>
            </a:r>
            <a:r>
              <a:rPr lang="ru-RU" sz="2000"/>
              <a:t>        </a:t>
            </a:r>
            <a:r>
              <a:rPr lang="en-US" sz="2000"/>
              <a:t>y = 0;</a:t>
            </a:r>
          </a:p>
          <a:p>
            <a:r>
              <a:rPr lang="en-US" sz="2000"/>
              <a:t>if ( x &gt;= -2 &amp;&amp; x &lt; -1 ) y = -x - 2;</a:t>
            </a:r>
          </a:p>
          <a:p>
            <a:r>
              <a:rPr lang="en-US" sz="2000"/>
              <a:t>if ( x &gt;= -1 &amp;&amp; x &lt;  1 ) y = x;</a:t>
            </a:r>
          </a:p>
          <a:p>
            <a:r>
              <a:rPr lang="en-US" sz="2000"/>
              <a:t>if ( x &gt;=  1 &amp;&amp; x &lt;  2 ) y = -x + 2;</a:t>
            </a:r>
          </a:p>
          <a:p>
            <a:r>
              <a:rPr lang="en-US" sz="2000"/>
              <a:t>if ( x &gt;=  2 )        </a:t>
            </a:r>
            <a:r>
              <a:rPr lang="ru-RU" sz="2000"/>
              <a:t>        </a:t>
            </a:r>
            <a:r>
              <a:rPr lang="en-US" sz="2000"/>
              <a:t>y = 0;</a:t>
            </a:r>
            <a:endParaRPr lang="ru-RU" sz="200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79512" y="4755728"/>
            <a:ext cx="4679950" cy="162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if     </a:t>
            </a:r>
            <a:r>
              <a:rPr lang="ru-RU" sz="2000" dirty="0"/>
              <a:t>  </a:t>
            </a:r>
            <a:r>
              <a:rPr lang="en-US" sz="2000" dirty="0"/>
              <a:t>( x &lt;= -2 )  y = 0;</a:t>
            </a:r>
          </a:p>
          <a:p>
            <a:r>
              <a:rPr lang="en-US" sz="2000" dirty="0"/>
              <a:t>else if ( x &lt; -1 )  </a:t>
            </a:r>
            <a:r>
              <a:rPr lang="ru-RU" sz="2000" dirty="0"/>
              <a:t>   </a:t>
            </a:r>
            <a:r>
              <a:rPr lang="en-US" sz="2000" dirty="0"/>
              <a:t>y = -x - 2;</a:t>
            </a:r>
          </a:p>
          <a:p>
            <a:r>
              <a:rPr lang="en-US" sz="2000" dirty="0"/>
              <a:t>  else if ( x &lt;  1 )  </a:t>
            </a:r>
            <a:r>
              <a:rPr lang="ru-RU" sz="2000" dirty="0"/>
              <a:t>   </a:t>
            </a:r>
            <a:r>
              <a:rPr lang="en-US" sz="2000" dirty="0"/>
              <a:t>y = x;</a:t>
            </a:r>
          </a:p>
          <a:p>
            <a:r>
              <a:rPr lang="en-US" sz="2000" dirty="0"/>
              <a:t>    else if ( x &lt;  2 )  </a:t>
            </a:r>
            <a:r>
              <a:rPr lang="ru-RU" sz="2000" dirty="0"/>
              <a:t>   </a:t>
            </a:r>
            <a:r>
              <a:rPr lang="en-US" sz="2000" dirty="0"/>
              <a:t>y = -x + 2;</a:t>
            </a:r>
            <a:endParaRPr lang="ru-RU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else </a:t>
            </a:r>
            <a:r>
              <a:rPr lang="ru-RU" sz="2000" dirty="0" err="1" smtClean="0"/>
              <a:t>y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en-US" sz="2000" dirty="0" smtClean="0"/>
              <a:t>0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148064" y="3861048"/>
            <a:ext cx="3816350" cy="162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y = 0;</a:t>
            </a:r>
          </a:p>
          <a:p>
            <a:r>
              <a:rPr lang="en-US" sz="2000" dirty="0"/>
              <a:t>if ( x &gt; -2 ) y = -x - 2;</a:t>
            </a:r>
          </a:p>
          <a:p>
            <a:r>
              <a:rPr lang="en-US" sz="2000" dirty="0"/>
              <a:t>if ( x &gt; -1 ) y = x;</a:t>
            </a:r>
          </a:p>
          <a:p>
            <a:r>
              <a:rPr lang="en-US" sz="2000" dirty="0"/>
              <a:t>if ( x &gt;  1 ) y = -x + 2;</a:t>
            </a:r>
          </a:p>
          <a:p>
            <a:r>
              <a:rPr lang="en-US" sz="2000" dirty="0"/>
              <a:t>if ( x &gt;  2 ) y = 0;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928992" cy="513016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67944" y="1794302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-apple-system"/>
              </a:rPr>
              <a:t>F5 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517232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-apple-system"/>
              </a:rPr>
              <a:t>После запуска приложения его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можете найти на жестком диске в папке проекта в каталоге </a:t>
            </a:r>
            <a:r>
              <a:rPr lang="ru-RU" b="1" dirty="0" err="1">
                <a:solidFill>
                  <a:srgbClr val="000000"/>
                </a:solidFill>
                <a:latin typeface="-apple-system"/>
              </a:rPr>
              <a:t>bin</a:t>
            </a:r>
            <a:r>
              <a:rPr lang="ru-RU" b="1" dirty="0">
                <a:solidFill>
                  <a:srgbClr val="000000"/>
                </a:solidFill>
                <a:latin typeface="-apple-system"/>
              </a:rPr>
              <a:t>\</a:t>
            </a:r>
            <a:r>
              <a:rPr lang="ru-RU" b="1" dirty="0" err="1">
                <a:solidFill>
                  <a:srgbClr val="000000"/>
                </a:solidFill>
                <a:latin typeface="-apple-system"/>
              </a:rPr>
              <a:t>Debug</a:t>
            </a:r>
            <a:r>
              <a:rPr lang="ru-RU" b="1" dirty="0">
                <a:solidFill>
                  <a:srgbClr val="000000"/>
                </a:solidFill>
                <a:latin typeface="-apple-system"/>
              </a:rPr>
              <a:t>\net6.0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 Оно будет называться по имени проекта и иметь расширение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exe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Этот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файл можно будет запускать без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Visual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Studio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, а также переносить его на другие компьютеры, где установлен .NET 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095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FA843699-66F0-4483-BC48-57C781C97C56}" type="slidenum">
              <a:rPr lang="ru-RU"/>
              <a:pPr/>
              <a:t>40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Оператор выбора </a:t>
            </a:r>
            <a:r>
              <a:rPr lang="en-US" smtClean="0"/>
              <a:t>switch</a:t>
            </a:r>
            <a:endParaRPr lang="ru-RU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836613"/>
            <a:ext cx="8388350" cy="302418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 err="1" smtClean="0"/>
              <a:t>switch</a:t>
            </a:r>
            <a:r>
              <a:rPr lang="ru-RU" sz="2000" dirty="0" smtClean="0"/>
              <a:t> ( выражение )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case</a:t>
            </a:r>
            <a:r>
              <a:rPr lang="ru-RU" sz="2000" dirty="0" smtClean="0"/>
              <a:t> константное_выражение_1: [ список_операторов_1 ]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case</a:t>
            </a:r>
            <a:r>
              <a:rPr lang="ru-RU" sz="2000" dirty="0" smtClean="0"/>
              <a:t> константное_выражение_2: [ список_операторов_2 ]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..</a:t>
            </a:r>
            <a:endParaRPr 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case</a:t>
            </a:r>
            <a:r>
              <a:rPr lang="ru-RU" sz="2000" dirty="0" smtClean="0"/>
              <a:t> </a:t>
            </a:r>
            <a:r>
              <a:rPr lang="ru-RU" sz="2000" dirty="0" err="1" smtClean="0"/>
              <a:t>константное_выражение_n</a:t>
            </a:r>
            <a:r>
              <a:rPr lang="ru-RU" sz="2000" dirty="0" smtClean="0"/>
              <a:t>: [ </a:t>
            </a:r>
            <a:r>
              <a:rPr lang="ru-RU" sz="2000" dirty="0" err="1" smtClean="0"/>
              <a:t>список_операторов_n</a:t>
            </a:r>
            <a:r>
              <a:rPr lang="ru-RU" sz="2000" dirty="0" smtClean="0"/>
              <a:t>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	[</a:t>
            </a:r>
            <a:r>
              <a:rPr lang="en-US" sz="2000" dirty="0" smtClean="0"/>
              <a:t> </a:t>
            </a:r>
            <a:r>
              <a:rPr lang="ru-RU" sz="2000" dirty="0" err="1" smtClean="0"/>
              <a:t>default</a:t>
            </a:r>
            <a:r>
              <a:rPr lang="ru-RU" sz="2000" dirty="0" smtClean="0"/>
              <a:t>: операторы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}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123728" y="3645024"/>
          <a:ext cx="5957887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orelDRAW" r:id="rId3" imgW="3030480" imgH="1514880" progId="">
                  <p:embed/>
                </p:oleObj>
              </mc:Choice>
              <mc:Fallback>
                <p:oleObj name="CorelDRAW" r:id="rId3" imgW="3030480" imgH="15148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45024"/>
                        <a:ext cx="5957887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Пример: Калькулятор на четыре действия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48097"/>
            <a:ext cx="8915400" cy="6237287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using System;</a:t>
            </a:r>
            <a:r>
              <a:rPr lang="ru-RU" sz="1600" dirty="0" smtClean="0"/>
              <a:t> </a:t>
            </a:r>
            <a:r>
              <a:rPr lang="en-US" sz="1600" dirty="0" smtClean="0"/>
              <a:t>namespace ConsoleApplication1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{   class Class1    {   static void Main()        {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        string </a:t>
            </a:r>
            <a:r>
              <a:rPr lang="en-US" sz="1600" dirty="0" err="1" smtClean="0"/>
              <a:t>buf</a:t>
            </a:r>
            <a:r>
              <a:rPr lang="en-US" sz="1600" dirty="0" smtClean="0"/>
              <a:t>;  double a, b, res;</a:t>
            </a:r>
            <a:endParaRPr lang="ru-RU" sz="16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   </a:t>
            </a:r>
            <a:r>
              <a:rPr lang="ru-RU" sz="1600" dirty="0" err="1" smtClean="0"/>
              <a:t>Console.WriteLine</a:t>
            </a:r>
            <a:r>
              <a:rPr lang="ru-RU" sz="1600" dirty="0" smtClean="0"/>
              <a:t>( "Введите </a:t>
            </a:r>
            <a:r>
              <a:rPr lang="en-US" sz="1600" dirty="0" smtClean="0"/>
              <a:t>1</a:t>
            </a:r>
            <a:r>
              <a:rPr lang="ru-RU" sz="1600" dirty="0" err="1" smtClean="0"/>
              <a:t>й</a:t>
            </a:r>
            <a:r>
              <a:rPr lang="ru-RU" sz="1600" dirty="0" smtClean="0"/>
              <a:t> операнд:" ); </a:t>
            </a:r>
            <a:endParaRPr lang="en-US" sz="16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	   </a:t>
            </a:r>
            <a:r>
              <a:rPr lang="en-US" sz="1600" dirty="0" err="1" smtClean="0"/>
              <a:t>buf</a:t>
            </a:r>
            <a:r>
              <a:rPr lang="en-US" sz="1600" dirty="0" smtClean="0"/>
              <a:t> =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 a = </a:t>
            </a:r>
            <a:r>
              <a:rPr lang="en-US" sz="1600" dirty="0" err="1" smtClean="0"/>
              <a:t>double.Parse</a:t>
            </a:r>
            <a:r>
              <a:rPr lang="en-US" sz="1600" dirty="0" smtClean="0"/>
              <a:t>( </a:t>
            </a:r>
            <a:r>
              <a:rPr lang="en-US" sz="1600" dirty="0" err="1" smtClean="0"/>
              <a:t>buf</a:t>
            </a:r>
            <a:r>
              <a:rPr lang="en-US" sz="1600" dirty="0" smtClean="0"/>
              <a:t>);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	   Console</a:t>
            </a:r>
            <a:r>
              <a:rPr lang="ru-RU" sz="1600" dirty="0" smtClean="0"/>
              <a:t>.</a:t>
            </a:r>
            <a:r>
              <a:rPr lang="en-US" sz="1600" dirty="0" err="1" smtClean="0"/>
              <a:t>WriteLine</a:t>
            </a:r>
            <a:r>
              <a:rPr lang="ru-RU" sz="1600" dirty="0" smtClean="0"/>
              <a:t>( "Введите знак операции" );</a:t>
            </a:r>
            <a:endParaRPr lang="en-US" sz="16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	   char op = (char)</a:t>
            </a:r>
            <a:r>
              <a:rPr lang="en-US" sz="1600" dirty="0" err="1" smtClean="0"/>
              <a:t>Console.Read</a:t>
            </a:r>
            <a:r>
              <a:rPr lang="en-US" sz="1600" dirty="0" smtClean="0"/>
              <a:t>();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	   Console</a:t>
            </a:r>
            <a:r>
              <a:rPr lang="ru-RU" sz="1600" dirty="0" smtClean="0"/>
              <a:t>.</a:t>
            </a:r>
            <a:r>
              <a:rPr lang="en-US" sz="1600" dirty="0" err="1" smtClean="0"/>
              <a:t>WriteLine</a:t>
            </a:r>
            <a:r>
              <a:rPr lang="ru-RU" sz="1600" dirty="0" smtClean="0"/>
              <a:t>( "Введите </a:t>
            </a:r>
            <a:r>
              <a:rPr lang="en-US" sz="1600" dirty="0" smtClean="0"/>
              <a:t>2</a:t>
            </a:r>
            <a:r>
              <a:rPr lang="ru-RU" sz="1600" dirty="0" err="1" smtClean="0"/>
              <a:t>й</a:t>
            </a:r>
            <a:r>
              <a:rPr lang="ru-RU" sz="1600" dirty="0" smtClean="0"/>
              <a:t> операнд:" ); </a:t>
            </a:r>
            <a:endParaRPr lang="en-US" sz="16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	   </a:t>
            </a:r>
            <a:r>
              <a:rPr lang="en-US" sz="1600" dirty="0" err="1" smtClean="0"/>
              <a:t>buf</a:t>
            </a:r>
            <a:r>
              <a:rPr lang="en-US" sz="1600" dirty="0" smtClean="0"/>
              <a:t> =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 b = </a:t>
            </a:r>
            <a:r>
              <a:rPr lang="en-US" sz="1600" dirty="0" err="1" smtClean="0"/>
              <a:t>double.Parse</a:t>
            </a:r>
            <a:r>
              <a:rPr lang="en-US" sz="1600" dirty="0" smtClean="0"/>
              <a:t>( </a:t>
            </a:r>
            <a:r>
              <a:rPr lang="en-US" sz="1600" dirty="0" err="1" smtClean="0"/>
              <a:t>buf</a:t>
            </a:r>
            <a:r>
              <a:rPr lang="en-US" sz="1600" dirty="0" smtClean="0"/>
              <a:t>);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ok = true;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200" dirty="0" smtClean="0"/>
              <a:t>           </a:t>
            </a:r>
            <a:r>
              <a:rPr lang="en-US" sz="1800" b="1" dirty="0" smtClean="0"/>
              <a:t>switch (op)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{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case '+' : res = a + b; break;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case '-' </a:t>
            </a:r>
            <a:r>
              <a:rPr lang="ru-RU" sz="1800" b="1" dirty="0" smtClean="0"/>
              <a:t> </a:t>
            </a:r>
            <a:r>
              <a:rPr lang="en-US" sz="1800" b="1" dirty="0" smtClean="0"/>
              <a:t>: res = a - b; </a:t>
            </a:r>
            <a:r>
              <a:rPr lang="ru-RU" sz="1800" b="1" dirty="0" smtClean="0"/>
              <a:t> </a:t>
            </a:r>
            <a:r>
              <a:rPr lang="en-US" sz="1800" b="1" dirty="0" smtClean="0"/>
              <a:t>break;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case '*' : res = a * b; break;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case '/' : res = a / b; break;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default  : res = </a:t>
            </a:r>
            <a:r>
              <a:rPr lang="en-US" sz="1800" b="1" dirty="0" err="1" smtClean="0"/>
              <a:t>double.NaN</a:t>
            </a:r>
            <a:r>
              <a:rPr lang="en-US" sz="1800" b="1" dirty="0" smtClean="0"/>
              <a:t>; ok = false; break;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dirty="0" smtClean="0"/>
              <a:t>            }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500" dirty="0" smtClean="0"/>
              <a:t>         </a:t>
            </a:r>
            <a:r>
              <a:rPr lang="en-US" sz="1600" dirty="0" smtClean="0"/>
              <a:t>if (ok)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 "</a:t>
            </a:r>
            <a:r>
              <a:rPr lang="ru-RU" sz="1600" dirty="0" smtClean="0"/>
              <a:t>Результат</a:t>
            </a:r>
            <a:r>
              <a:rPr lang="en-US" sz="1600" dirty="0" smtClean="0"/>
              <a:t>: " + res );</a:t>
            </a:r>
            <a:endParaRPr lang="ru-RU" sz="16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1600" dirty="0" smtClean="0"/>
              <a:t>         </a:t>
            </a:r>
            <a:r>
              <a:rPr lang="ru-RU" sz="1600" dirty="0" err="1" smtClean="0"/>
              <a:t>else</a:t>
            </a:r>
            <a:r>
              <a:rPr lang="ru-RU" sz="1600" dirty="0" smtClean="0"/>
              <a:t>    </a:t>
            </a:r>
            <a:r>
              <a:rPr lang="ru-RU" sz="1600" dirty="0" err="1" smtClean="0"/>
              <a:t>Console.WriteLine</a:t>
            </a:r>
            <a:r>
              <a:rPr lang="ru-RU" sz="1600" dirty="0" smtClean="0"/>
              <a:t>( "Недопустимая операция" );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1600" dirty="0" smtClean="0"/>
              <a:t>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9278937" cy="762000"/>
          </a:xfrm>
        </p:spPr>
        <p:txBody>
          <a:bodyPr/>
          <a:lstStyle/>
          <a:p>
            <a:pPr eaLnBrk="1" hangingPunct="1"/>
            <a:r>
              <a:rPr lang="ru-RU" smtClean="0"/>
              <a:t>Структура оператора цикла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11560" y="1268636"/>
            <a:ext cx="2952750" cy="4392612"/>
            <a:chOff x="113" y="346"/>
            <a:chExt cx="3130" cy="34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838" y="571"/>
              <a:ext cx="2405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 sz="18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748" y="1207"/>
              <a:ext cx="2449" cy="771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800"/>
                <a:t>Усл-е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48" y="346"/>
              <a:ext cx="2404" cy="680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800" dirty="0"/>
                <a:t>Начальные</a:t>
              </a:r>
            </a:p>
            <a:p>
              <a:pPr algn="ctr"/>
              <a:r>
                <a:rPr lang="ru-RU" sz="1800" dirty="0"/>
                <a:t>значения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724" y="2437"/>
              <a:ext cx="2495" cy="771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800"/>
                <a:t>Тело</a:t>
              </a:r>
            </a:p>
            <a:p>
              <a:pPr algn="ctr"/>
              <a:r>
                <a:rPr lang="ru-RU" sz="1800"/>
                <a:t>цикла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48" y="3339"/>
              <a:ext cx="2495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800" dirty="0" err="1"/>
                <a:t>Модиф-я</a:t>
              </a:r>
              <a:r>
                <a:rPr lang="ru-RU" sz="1800" dirty="0"/>
                <a:t> параметра</a:t>
              </a:r>
            </a:p>
          </p:txBody>
        </p:sp>
        <p:cxnSp>
          <p:nvCxnSpPr>
            <p:cNvPr id="11" name="AutoShape 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1950" y="1026"/>
              <a:ext cx="23" cy="18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5400000">
              <a:off x="1742" y="2207"/>
              <a:ext cx="459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16200000" flipH="1">
              <a:off x="1918" y="3261"/>
              <a:ext cx="131" cy="2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 rot="16200000" flipV="1">
              <a:off x="760" y="2420"/>
              <a:ext cx="2449" cy="23"/>
            </a:xfrm>
            <a:prstGeom prst="bentConnector5">
              <a:avLst>
                <a:gd name="adj1" fmla="val -5880"/>
                <a:gd name="adj2" fmla="val -6047824"/>
                <a:gd name="adj3" fmla="val 10588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5400000">
              <a:off x="-658" y="2341"/>
              <a:ext cx="2223" cy="681"/>
            </a:xfrm>
            <a:prstGeom prst="bentConnector3">
              <a:avLst>
                <a:gd name="adj1" fmla="val 184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256213" y="1555750"/>
            <a:ext cx="2268537" cy="366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48263" y="4724400"/>
            <a:ext cx="2311400" cy="982663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/>
              <a:t>Усл-е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219700" y="1268413"/>
            <a:ext cx="2268538" cy="8667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Начальные</a:t>
            </a:r>
          </a:p>
          <a:p>
            <a:pPr algn="ctr"/>
            <a:r>
              <a:rPr lang="ru-RU"/>
              <a:t>значения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148263" y="2708275"/>
            <a:ext cx="2354262" cy="982663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/>
              <a:t>Тело</a:t>
            </a:r>
          </a:p>
          <a:p>
            <a:pPr algn="ctr"/>
            <a:r>
              <a:rPr lang="ru-RU" sz="1800"/>
              <a:t>цикла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148263" y="4005263"/>
            <a:ext cx="2354262" cy="40322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/>
              <a:t>Модиф-я параметра</a:t>
            </a:r>
          </a:p>
        </p:txBody>
      </p:sp>
      <p:cxnSp>
        <p:nvCxnSpPr>
          <p:cNvPr id="21" name="AutoShape 19"/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6326188" y="2135188"/>
            <a:ext cx="285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2" name="AutoShape 20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326188" y="3690938"/>
            <a:ext cx="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AutoShape 21"/>
          <p:cNvCxnSpPr>
            <a:cxnSpLocks noChangeShapeType="1"/>
            <a:stCxn id="17" idx="3"/>
          </p:cNvCxnSpPr>
          <p:nvPr/>
        </p:nvCxnSpPr>
        <p:spPr bwMode="auto">
          <a:xfrm>
            <a:off x="7459663" y="5216525"/>
            <a:ext cx="784225" cy="10207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22"/>
          <p:cNvCxnSpPr>
            <a:cxnSpLocks noChangeShapeType="1"/>
            <a:stCxn id="20" idx="2"/>
            <a:endCxn id="17" idx="0"/>
          </p:cNvCxnSpPr>
          <p:nvPr/>
        </p:nvCxnSpPr>
        <p:spPr bwMode="auto">
          <a:xfrm flipH="1">
            <a:off x="6303963" y="4408488"/>
            <a:ext cx="22225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" name="AutoShape 23"/>
          <p:cNvCxnSpPr>
            <a:cxnSpLocks noChangeShapeType="1"/>
            <a:stCxn id="17" idx="1"/>
          </p:cNvCxnSpPr>
          <p:nvPr/>
        </p:nvCxnSpPr>
        <p:spPr bwMode="auto">
          <a:xfrm rot="10800000" flipH="1">
            <a:off x="5148263" y="2349500"/>
            <a:ext cx="1152525" cy="2867025"/>
          </a:xfrm>
          <a:prstGeom prst="bentConnector4">
            <a:avLst>
              <a:gd name="adj1" fmla="val -19833"/>
              <a:gd name="adj2" fmla="val 982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Цикл с предусловием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6624637" cy="91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while</a:t>
            </a:r>
            <a:r>
              <a:rPr lang="ru-RU" sz="2000" b="1" smtClean="0"/>
              <a:t> </a:t>
            </a:r>
            <a:r>
              <a:rPr lang="en-US" sz="2000" b="1" smtClean="0"/>
              <a:t>( </a:t>
            </a:r>
            <a:r>
              <a:rPr lang="ru-RU" sz="2000" b="1" smtClean="0"/>
              <a:t>выражение </a:t>
            </a:r>
            <a:r>
              <a:rPr lang="en-US" sz="2000" b="1" smtClean="0"/>
              <a:t>) </a:t>
            </a:r>
            <a:r>
              <a:rPr lang="ru-RU" sz="2000" b="1" smtClean="0"/>
              <a:t>оператор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6" y="1436688"/>
            <a:ext cx="5760640" cy="542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800" dirty="0"/>
              <a:t>using System;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namespace ConsoleApplication1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{   class Class1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{   static void Main()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{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double </a:t>
            </a:r>
            <a:r>
              <a:rPr lang="en-US" sz="1800" dirty="0" err="1"/>
              <a:t>Xn</a:t>
            </a:r>
            <a:r>
              <a:rPr lang="en-US" sz="1800" dirty="0"/>
              <a:t> = -2, </a:t>
            </a:r>
            <a:r>
              <a:rPr lang="en-US" sz="1800" dirty="0" err="1"/>
              <a:t>Xk</a:t>
            </a:r>
            <a:r>
              <a:rPr lang="en-US" sz="1800" dirty="0"/>
              <a:t> = 12, </a:t>
            </a:r>
            <a:r>
              <a:rPr lang="en-US" sz="1800" dirty="0" err="1"/>
              <a:t>dX</a:t>
            </a:r>
            <a:r>
              <a:rPr lang="en-US" sz="1800" dirty="0"/>
              <a:t> = 2, t = 2, y;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</a:t>
            </a:r>
            <a:r>
              <a:rPr lang="en-US" sz="1800" dirty="0" err="1"/>
              <a:t>Console.WriteLine</a:t>
            </a:r>
            <a:r>
              <a:rPr lang="en-US" sz="1800" dirty="0"/>
              <a:t>( "|     x     |     y     |" ); 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double x = </a:t>
            </a:r>
            <a:r>
              <a:rPr lang="en-US" sz="1800" dirty="0" err="1"/>
              <a:t>Xn</a:t>
            </a:r>
            <a:r>
              <a:rPr lang="en-US" sz="1800" dirty="0"/>
              <a:t>;        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while ( x &lt;= </a:t>
            </a:r>
            <a:r>
              <a:rPr lang="en-US" sz="1800" dirty="0" err="1"/>
              <a:t>Xk</a:t>
            </a:r>
            <a:r>
              <a:rPr lang="en-US" sz="1800" dirty="0"/>
              <a:t> )               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{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    y = t * x;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    </a:t>
            </a:r>
            <a:r>
              <a:rPr lang="en-US" sz="1800" dirty="0" err="1"/>
              <a:t>Console.WriteLine</a:t>
            </a:r>
            <a:r>
              <a:rPr lang="en-US" sz="1800" dirty="0"/>
              <a:t>( "| {0,9} | {1,9} |", x, y ); 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    x += </a:t>
            </a:r>
            <a:r>
              <a:rPr lang="en-US" sz="1800" dirty="0" err="1"/>
              <a:t>dX</a:t>
            </a:r>
            <a:r>
              <a:rPr lang="en-US" sz="1800" dirty="0"/>
              <a:t>;                 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            </a:t>
            </a:r>
            <a:r>
              <a:rPr lang="ru-RU" sz="1800" dirty="0"/>
              <a:t>}</a:t>
            </a:r>
          </a:p>
          <a:p>
            <a:pPr>
              <a:spcBef>
                <a:spcPct val="15000"/>
              </a:spcBef>
            </a:pPr>
            <a:r>
              <a:rPr lang="ru-RU" sz="1800" dirty="0"/>
              <a:t>        }</a:t>
            </a:r>
          </a:p>
          <a:p>
            <a:pPr>
              <a:spcBef>
                <a:spcPct val="15000"/>
              </a:spcBef>
            </a:pPr>
            <a:r>
              <a:rPr lang="ru-RU" sz="1800" dirty="0"/>
              <a:t>    }</a:t>
            </a:r>
          </a:p>
          <a:p>
            <a:pPr>
              <a:spcBef>
                <a:spcPct val="15000"/>
              </a:spcBef>
            </a:pPr>
            <a:r>
              <a:rPr lang="ru-RU" sz="1800" dirty="0"/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1052513"/>
            <a:ext cx="1655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y = t</a:t>
            </a:r>
            <a:r>
              <a:rPr lang="en-US" sz="2800">
                <a:sym typeface="Symbol" pitchFamily="18" charset="2"/>
              </a:rPr>
              <a:t></a:t>
            </a:r>
            <a:r>
              <a:rPr lang="en-US" sz="2800"/>
              <a:t>x</a:t>
            </a:r>
            <a:endParaRPr lang="ru-RU" sz="2800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516688" y="1700213"/>
            <a:ext cx="2376487" cy="2447925"/>
            <a:chOff x="4150" y="1661"/>
            <a:chExt cx="1497" cy="1542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785" y="1661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4195" y="2341"/>
              <a:ext cx="1452" cy="318"/>
            </a:xfrm>
            <a:prstGeom prst="line">
              <a:avLst/>
            </a:prstGeom>
            <a:noFill/>
            <a:ln w="476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32" y="238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420" y="234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468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604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40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785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876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4150" y="2523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876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12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148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284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274" y="28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x</a:t>
              </a:r>
              <a:r>
                <a:rPr lang="en-US" sz="1600"/>
                <a:t>n</a:t>
              </a:r>
              <a:endParaRPr lang="ru-RU" sz="160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239" y="2795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x</a:t>
              </a:r>
              <a:r>
                <a:rPr lang="en-US" sz="1600"/>
                <a:t>k</a:t>
              </a:r>
              <a:endParaRPr lang="ru-RU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quarter" idx="10"/>
          </p:nvPr>
        </p:nvSpPr>
        <p:spPr>
          <a:xfrm>
            <a:off x="0" y="6597650"/>
            <a:ext cx="2843213" cy="260350"/>
          </a:xfrm>
          <a:noFill/>
        </p:spPr>
        <p:txBody>
          <a:bodyPr/>
          <a:lstStyle/>
          <a:p>
            <a:r>
              <a:rPr lang="en-US"/>
              <a:t>©</a:t>
            </a:r>
            <a:r>
              <a:rPr lang="ru-RU"/>
              <a:t>Павловская Т.А. (СПбГУ ИТМО)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94110AE8-C4AB-49DB-93C9-9E323A0B4CFE}" type="slidenum">
              <a:rPr lang="ru-RU"/>
              <a:pPr/>
              <a:t>44</a:t>
            </a:fld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Цикл с постусловием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620688"/>
            <a:ext cx="3529013" cy="792163"/>
          </a:xfrm>
          <a:solidFill>
            <a:schemeClr val="accent2">
              <a:alpha val="67058"/>
            </a:schemeClr>
          </a:solidFill>
          <a:ln>
            <a:solidFill>
              <a:srgbClr val="808080"/>
            </a:solidFill>
          </a:ln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err="1" smtClean="0"/>
              <a:t>do</a:t>
            </a:r>
            <a:r>
              <a:rPr lang="ru-RU" b="1" dirty="0" smtClean="0"/>
              <a:t> оператор </a:t>
            </a:r>
            <a:r>
              <a:rPr lang="ru-RU" b="1" dirty="0" err="1" smtClean="0"/>
              <a:t>while</a:t>
            </a:r>
            <a:r>
              <a:rPr lang="ru-RU" b="1" dirty="0" smtClean="0"/>
              <a:t> выражение;</a:t>
            </a:r>
            <a:endParaRPr lang="ru-RU" sz="1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7345363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/>
              <a:t>using System;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namespace ConsoleApplication1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{   class Class1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{   static void Main()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{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char answer;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6600"/>
                </a:solidFill>
              </a:rPr>
              <a:t>do</a:t>
            </a:r>
            <a:endParaRPr lang="ru-RU" sz="1800" dirty="0">
              <a:solidFill>
                <a:srgbClr val="006600"/>
              </a:solidFill>
            </a:endParaRPr>
          </a:p>
          <a:p>
            <a:pPr>
              <a:spcBef>
                <a:spcPct val="20000"/>
              </a:spcBef>
            </a:pPr>
            <a:r>
              <a:rPr lang="ru-RU" sz="1800" dirty="0"/>
              <a:t>            </a:t>
            </a:r>
            <a:r>
              <a:rPr lang="en-US" sz="1800" dirty="0"/>
              <a:t>{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    </a:t>
            </a:r>
            <a:r>
              <a:rPr lang="en-US" sz="1800" dirty="0" err="1"/>
              <a:t>Console.WriteLine</a:t>
            </a:r>
            <a:r>
              <a:rPr lang="en-US" sz="1800" dirty="0"/>
              <a:t>( "</a:t>
            </a:r>
            <a:r>
              <a:rPr lang="ru-RU" sz="1800" dirty="0"/>
              <a:t>Купи</a:t>
            </a:r>
            <a:r>
              <a:rPr lang="en-US" sz="1800" dirty="0"/>
              <a:t> </a:t>
            </a:r>
            <a:r>
              <a:rPr lang="ru-RU" sz="1800" dirty="0"/>
              <a:t>слоника</a:t>
            </a:r>
            <a:r>
              <a:rPr lang="en-US" sz="1800" dirty="0"/>
              <a:t>, </a:t>
            </a:r>
            <a:r>
              <a:rPr lang="ru-RU" sz="1800" dirty="0"/>
              <a:t>а</a:t>
            </a:r>
            <a:r>
              <a:rPr lang="en-US" sz="1800" dirty="0"/>
              <a:t>?" );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    answer = (char) </a:t>
            </a:r>
            <a:r>
              <a:rPr lang="en-US" sz="1800" dirty="0" err="1"/>
              <a:t>Console.Read</a:t>
            </a:r>
            <a:r>
              <a:rPr lang="en-US" sz="1800" dirty="0"/>
              <a:t>();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    </a:t>
            </a:r>
            <a:r>
              <a:rPr lang="en-US" sz="1800" dirty="0" err="1"/>
              <a:t>Console.ReadLine</a:t>
            </a:r>
            <a:r>
              <a:rPr lang="en-US" sz="1800" dirty="0"/>
              <a:t>();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    } </a:t>
            </a:r>
            <a:r>
              <a:rPr lang="en-US" sz="1800" dirty="0">
                <a:solidFill>
                  <a:srgbClr val="006600"/>
                </a:solidFill>
              </a:rPr>
              <a:t>while </a:t>
            </a:r>
            <a:r>
              <a:rPr lang="en-US" sz="1800" dirty="0"/>
              <a:t>( answer != 'y' );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    }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    }</a:t>
            </a:r>
          </a:p>
          <a:p>
            <a:pPr>
              <a:spcBef>
                <a:spcPct val="20000"/>
              </a:spcBef>
            </a:pPr>
            <a:r>
              <a:rPr lang="en-US" sz="1800" dirty="0"/>
              <a:t>}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627EB37F-813D-40D0-BB4B-27AD38A8E6C5}" type="slidenum">
              <a:rPr lang="ru-RU"/>
              <a:pPr/>
              <a:t>45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Цикл с параметром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10" y="899577"/>
            <a:ext cx="8766175" cy="220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600" b="1" dirty="0" err="1" smtClean="0">
                <a:latin typeface="Arial Narrow" pitchFamily="34" charset="0"/>
              </a:rPr>
              <a:t>for</a:t>
            </a:r>
            <a:r>
              <a:rPr lang="ru-RU" sz="2600" b="1" dirty="0" smtClean="0">
                <a:latin typeface="Arial Narrow" pitchFamily="34" charset="0"/>
              </a:rPr>
              <a:t> ( инициализация; выражение; модификации ) оператор;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for ( </a:t>
            </a:r>
            <a:r>
              <a:rPr lang="en-US" dirty="0" err="1" smtClean="0">
                <a:solidFill>
                  <a:srgbClr val="0066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100; </a:t>
            </a:r>
            <a:r>
              <a:rPr lang="en-US" dirty="0" err="1" smtClean="0"/>
              <a:t>i</a:t>
            </a:r>
            <a:r>
              <a:rPr lang="en-US" dirty="0" smtClean="0"/>
              <a:t>++ ) s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8005" y="2892167"/>
            <a:ext cx="872835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 err="1">
                <a:latin typeface="Arial Narrow" pitchFamily="34" charset="0"/>
              </a:rPr>
              <a:t>for</a:t>
            </a:r>
            <a:r>
              <a:rPr lang="ru-RU" altLang="ru-RU" sz="2000" b="1" dirty="0">
                <a:latin typeface="Arial Narrow" pitchFamily="34" charset="0"/>
              </a:rPr>
              <a:t> ([</a:t>
            </a:r>
            <a:r>
              <a:rPr lang="ru-RU" altLang="ru-RU" sz="2000" b="1" dirty="0" err="1">
                <a:latin typeface="Arial Narrow" pitchFamily="34" charset="0"/>
              </a:rPr>
              <a:t>действия_до_выполнения_цикла</a:t>
            </a:r>
            <a:r>
              <a:rPr lang="ru-RU" altLang="ru-RU" sz="2000" b="1" dirty="0">
                <a:latin typeface="Arial Narrow" pitchFamily="34" charset="0"/>
              </a:rPr>
              <a:t>]; [условие]; [</a:t>
            </a:r>
            <a:r>
              <a:rPr lang="ru-RU" altLang="ru-RU" sz="2000" b="1" dirty="0" err="1">
                <a:latin typeface="Arial Narrow" pitchFamily="34" charset="0"/>
              </a:rPr>
              <a:t>действия_после_выполнения</a:t>
            </a:r>
            <a:r>
              <a:rPr lang="ru-RU" altLang="ru-RU" sz="2000" b="1" dirty="0">
                <a:latin typeface="Arial Narrow" pitchFamily="34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Arial Narrow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Arial Narrow" pitchFamily="34" charset="0"/>
              </a:rPr>
              <a:t>    // действия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Arial Narrow" pitchFamily="34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8005" y="4428822"/>
            <a:ext cx="7198189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dirty="0" err="1">
                <a:latin typeface="Arial Narrow" pitchFamily="34" charset="0"/>
              </a:rPr>
              <a:t>var</a:t>
            </a:r>
            <a:r>
              <a:rPr lang="ru-RU" altLang="ru-RU" sz="2000" b="1" dirty="0">
                <a:latin typeface="Arial Narrow" pitchFamily="34" charset="0"/>
              </a:rPr>
              <a:t> i = 1</a:t>
            </a:r>
            <a:r>
              <a:rPr lang="ru-RU" altLang="ru-RU" sz="2000" b="1" dirty="0" smtClean="0">
                <a:latin typeface="Arial Narrow" pitchFamily="34" charset="0"/>
              </a:rPr>
              <a:t>;</a:t>
            </a:r>
            <a:r>
              <a:rPr lang="ru-RU" altLang="ru-RU" sz="2000" b="1" dirty="0">
                <a:latin typeface="Arial Narrow" pitchFamily="34" charset="0"/>
              </a:rPr>
              <a:t> </a:t>
            </a:r>
          </a:p>
          <a:p>
            <a:r>
              <a:rPr lang="ru-RU" altLang="ru-RU" sz="2000" b="1" dirty="0" err="1">
                <a:latin typeface="Arial Narrow" pitchFamily="34" charset="0"/>
              </a:rPr>
              <a:t>for</a:t>
            </a:r>
            <a:r>
              <a:rPr lang="ru-RU" altLang="ru-RU" sz="2000" b="1" dirty="0">
                <a:latin typeface="Arial Narrow" pitchFamily="34" charset="0"/>
              </a:rPr>
              <a:t> </a:t>
            </a:r>
            <a:r>
              <a:rPr lang="ru-RU" altLang="ru-RU" sz="2000" b="1" dirty="0" smtClean="0">
                <a:latin typeface="Arial Narrow" pitchFamily="34" charset="0"/>
              </a:rPr>
              <a:t>(</a:t>
            </a:r>
            <a:r>
              <a:rPr lang="ru-RU" altLang="ru-RU" sz="2000" b="1" dirty="0" err="1" smtClean="0">
                <a:latin typeface="Arial Narrow" pitchFamily="34" charset="0"/>
              </a:rPr>
              <a:t>WriteLine</a:t>
            </a:r>
            <a:r>
              <a:rPr lang="ru-RU" altLang="ru-RU" sz="2000" b="1" dirty="0">
                <a:latin typeface="Arial Narrow" pitchFamily="34" charset="0"/>
              </a:rPr>
              <a:t>("Начало выполнения цикла"); i &lt; 4; </a:t>
            </a:r>
            <a:r>
              <a:rPr lang="ru-RU" altLang="ru-RU" sz="2000" b="1" dirty="0" err="1" smtClean="0">
                <a:latin typeface="Arial Narrow" pitchFamily="34" charset="0"/>
              </a:rPr>
              <a:t>WriteLine</a:t>
            </a:r>
            <a:r>
              <a:rPr lang="ru-RU" altLang="ru-RU" sz="2000" b="1" dirty="0">
                <a:latin typeface="Arial Narrow" pitchFamily="34" charset="0"/>
              </a:rPr>
              <a:t>($"i = {i}"))</a:t>
            </a:r>
          </a:p>
          <a:p>
            <a:r>
              <a:rPr lang="ru-RU" altLang="ru-RU" sz="2000" b="1" dirty="0">
                <a:latin typeface="Arial Narrow" pitchFamily="34" charset="0"/>
              </a:rPr>
              <a:t>{</a:t>
            </a:r>
          </a:p>
          <a:p>
            <a:r>
              <a:rPr lang="ru-RU" altLang="ru-RU" sz="2000" b="1" dirty="0">
                <a:latin typeface="Arial Narrow" pitchFamily="34" charset="0"/>
              </a:rPr>
              <a:t>    i++;</a:t>
            </a:r>
          </a:p>
          <a:p>
            <a:r>
              <a:rPr lang="ru-RU" altLang="ru-RU" sz="2000" b="1" dirty="0">
                <a:latin typeface="Arial Narrow" pitchFamily="34" charset="0"/>
              </a:rPr>
              <a:t>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34" y="5386904"/>
            <a:ext cx="3308154" cy="128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using System;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namespace ConsoleApplication1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{   class Class1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{   static void Main()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{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double Xn = -2, Xk = 12, dX = 2, t = 2, y;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Console.WriteLine( "|     x     |     y     |";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>
                <a:solidFill>
                  <a:srgbClr val="006600"/>
                </a:solidFill>
              </a:rPr>
              <a:t>            for ( double x = Xn; x &lt;= Xk; x += dX )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{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    y = t * x;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    Console.WriteLine( "| {0,9} | {1,9} |", x, y );  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sz="2000" smtClean="0"/>
              <a:t>            </a:t>
            </a:r>
            <a:r>
              <a:rPr lang="ru-RU" sz="2000" smtClean="0"/>
              <a:t>}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smtClean="0"/>
              <a:t>        }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smtClean="0"/>
              <a:t>    }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smtClean="0"/>
              <a:t>}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  <a:noFill/>
        </p:spPr>
        <p:txBody>
          <a:bodyPr/>
          <a:lstStyle/>
          <a:p>
            <a:pPr eaLnBrk="1" hangingPunct="1"/>
            <a:r>
              <a:rPr lang="ru-RU" smtClean="0"/>
              <a:t>Пример цикла с параметром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Рекомендации по написанию циклов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981075"/>
            <a:ext cx="8136260" cy="554355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забывать о том, что если в теле циклов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требуется выполнить более одного оператора, нужно заключать их в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убедиться, что всем переменным, встречающимся в правой части операторов присваивания в теле цикла, до этого присвоены значения, а также возможно ли выполнение других операторов;</a:t>
            </a:r>
          </a:p>
          <a:p>
            <a:pPr algn="just" eaLnBrk="1" hangingPunct="1"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проверить, изменяется ли в теле цикла хотя бы одна переменная, входящая в условие продолжения цикла;</a:t>
            </a:r>
          </a:p>
          <a:p>
            <a:pPr algn="just" eaLnBrk="1" hangingPunct="1"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предусматривать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аварийный выход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итеративного цикла по достижению некоторого предельно допустимого количества итераций.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7000"/>
            <a:ext cx="8820150" cy="519113"/>
          </a:xfrm>
        </p:spPr>
        <p:txBody>
          <a:bodyPr/>
          <a:lstStyle/>
          <a:p>
            <a:pPr eaLnBrk="1" hangingPunct="1"/>
            <a:r>
              <a:rPr lang="ru-RU" smtClean="0"/>
              <a:t>Передача управления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613"/>
            <a:ext cx="8568951" cy="547211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spcAft>
                <a:spcPct val="65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завершает выполнение цикла, внутри которого записан;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Aft>
                <a:spcPct val="65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выполняет переход к следующей итерации цикла;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Aft>
                <a:spcPct val="65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выполняет выход из функции, внутри которой он записан;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Aft>
                <a:spcPct val="65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генерирует исключительную ситуацию;</a:t>
            </a:r>
          </a:p>
          <a:p>
            <a:pPr algn="just" eaLnBrk="1" hangingPunct="1">
              <a:lnSpc>
                <a:spcPct val="120000"/>
              </a:lnSpc>
              <a:spcAft>
                <a:spcPct val="65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выполняет безусловную передачу управления.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68610"/>
            <a:ext cx="3500462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namespace ConsoleApplication43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class Program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static void Main(string[]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me = 8;</a:t>
            </a:r>
          </a:p>
          <a:p>
            <a:r>
              <a:rPr lang="nn-NO" sz="1400" b="1" dirty="0" smtClean="0">
                <a:latin typeface="Times New Roman" pitchFamily="18" charset="0"/>
                <a:cs typeface="Times New Roman" pitchFamily="18" charset="0"/>
              </a:rPr>
              <a:t>            for (int i = 0; i &lt; 9; i++)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if (me % 2 == 0)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(me);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me += 1;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else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me += 1;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break;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}   }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072066" y="642918"/>
            <a:ext cx="3500462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namespace ConsoleApplication43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class Program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static void Main(string[]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me = 8;</a:t>
            </a:r>
          </a:p>
          <a:p>
            <a:r>
              <a:rPr lang="nn-NO" sz="1400" b="1" dirty="0" smtClean="0">
                <a:latin typeface="Times New Roman" pitchFamily="18" charset="0"/>
                <a:cs typeface="Times New Roman" pitchFamily="18" charset="0"/>
              </a:rPr>
              <a:t>            for (int i = 0; i &lt; 9; i++)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if (me % 2 == 0)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(me);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me += 1;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else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me += 1;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continue;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     }   }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ru-RU" sz="1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4941" t="8789" r="77489" b="73633"/>
          <a:stretch>
            <a:fillRect/>
          </a:stretch>
        </p:blipFill>
        <p:spPr bwMode="auto">
          <a:xfrm>
            <a:off x="1142976" y="5286388"/>
            <a:ext cx="2793977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 l="3294" t="5859" r="82980" b="78516"/>
          <a:stretch>
            <a:fillRect/>
          </a:stretch>
        </p:blipFill>
        <p:spPr bwMode="auto">
          <a:xfrm>
            <a:off x="5715008" y="5257789"/>
            <a:ext cx="2500330" cy="160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0"/>
            <a:ext cx="2889241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Оператор </a:t>
            </a:r>
            <a:r>
              <a:rPr lang="en-US" dirty="0" smtClean="0"/>
              <a:t>break</a:t>
            </a: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2067" y="0"/>
            <a:ext cx="3500462" cy="500042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Оператор </a:t>
            </a:r>
            <a:r>
              <a: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continue</a:t>
            </a:r>
            <a:endParaRPr kumimoji="0" lang="ru-RU" sz="22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79512" y="-243408"/>
            <a:ext cx="6347048" cy="1162050"/>
          </a:xfrm>
        </p:spPr>
        <p:txBody>
          <a:bodyPr/>
          <a:lstStyle/>
          <a:p>
            <a:pPr lvl="0"/>
            <a:r>
              <a:rPr lang="ru-RU" dirty="0" smtClean="0"/>
              <a:t>Заготовка консольной программы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555037" cy="5472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using System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namespace ConsoleApplication1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class Class1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//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// TODO: Add code to start application here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   </a:t>
            </a:r>
            <a:r>
              <a:rPr lang="ru-RU" sz="2000" dirty="0" smtClean="0"/>
              <a:t>//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270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ED1AAE50-5059-48F0-B8AD-4C065A54279C}" type="slidenum">
              <a:rPr lang="ru-RU"/>
              <a:pPr/>
              <a:t>50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ru-RU" sz="2400" dirty="0" err="1" smtClean="0"/>
              <a:t>goto</a:t>
            </a:r>
            <a:r>
              <a:rPr lang="ru-RU" sz="2400" dirty="0" smtClean="0"/>
              <a:t> </a:t>
            </a:r>
            <a:endParaRPr lang="ru-RU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356"/>
            <a:ext cx="8555037" cy="1728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завершает выполнение функции и передает управление в точку ее вызова:</a:t>
            </a:r>
            <a:endParaRPr lang="ru-RU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b="1" dirty="0" err="1" smtClean="0"/>
              <a:t>return</a:t>
            </a:r>
            <a:r>
              <a:rPr lang="ru-RU" b="1" dirty="0" smtClean="0"/>
              <a:t> [ выражение ];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242093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Оператор </a:t>
            </a:r>
            <a:r>
              <a:rPr lang="ru-RU" sz="2800" dirty="0" err="1">
                <a:solidFill>
                  <a:schemeClr val="tx2"/>
                </a:solidFill>
              </a:rPr>
              <a:t>goto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000372"/>
            <a:ext cx="862647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3200" dirty="0" err="1" smtClean="0"/>
              <a:t>goto</a:t>
            </a:r>
            <a:r>
              <a:rPr lang="ru-RU" sz="3200" dirty="0" smtClean="0"/>
              <a:t> метка;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tabLst>
                <a:tab pos="2514600" algn="l"/>
              </a:tabLst>
            </a:pPr>
            <a:r>
              <a:rPr lang="ru-RU" sz="3200" dirty="0" smtClean="0"/>
              <a:t>В теле той же функции должна присутствовать ровно одна конструкция вида: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3200" dirty="0" smtClean="0"/>
              <a:t>метка: оператор</a:t>
            </a:r>
            <a:r>
              <a:rPr lang="ru-RU" b="1" dirty="0"/>
              <a:t>;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b="1" dirty="0"/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2800" dirty="0" err="1">
                <a:solidFill>
                  <a:schemeClr val="tx2"/>
                </a:solidFill>
              </a:rPr>
              <a:t>goto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ru-RU" sz="2800" dirty="0" err="1">
                <a:solidFill>
                  <a:schemeClr val="tx2"/>
                </a:solidFill>
              </a:rPr>
              <a:t>case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ru-RU" sz="2800" dirty="0" err="1">
                <a:solidFill>
                  <a:schemeClr val="tx2"/>
                </a:solidFill>
              </a:rPr>
              <a:t>константное_выражение</a:t>
            </a:r>
            <a:r>
              <a:rPr lang="ru-RU" sz="2800" dirty="0">
                <a:solidFill>
                  <a:schemeClr val="tx2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sz="2800" dirty="0" err="1">
                <a:solidFill>
                  <a:schemeClr val="tx2"/>
                </a:solidFill>
              </a:rPr>
              <a:t>goto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ru-RU" sz="2800" dirty="0" err="1">
                <a:solidFill>
                  <a:schemeClr val="tx2"/>
                </a:solidFill>
              </a:rPr>
              <a:t>default</a:t>
            </a:r>
            <a:r>
              <a:rPr lang="ru-RU" sz="2800" dirty="0">
                <a:solidFill>
                  <a:schemeClr val="tx2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08097"/>
            <a:ext cx="4143372" cy="5478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namespace ConsoleApplication43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class Program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static void Main(string[]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("введите слово или символ '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' для завершения работы приложения");               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("вы ввели следующую последовательность символов: {0}",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if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== "x")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while (true);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("Нажмите клавишу ENTER, чтобы завершить работу приложения");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446389"/>
            <a:ext cx="4857752" cy="6340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using System;</a:t>
            </a:r>
          </a:p>
          <a:p>
            <a:r>
              <a:rPr lang="en-US" sz="1400" dirty="0" smtClean="0"/>
              <a:t>namespace ConsoleApplication43</a:t>
            </a:r>
          </a:p>
          <a:p>
            <a:r>
              <a:rPr lang="ru-RU" sz="1400" dirty="0" smtClean="0"/>
              <a:t>{</a:t>
            </a:r>
            <a:r>
              <a:rPr lang="en-US" sz="1400" dirty="0" smtClean="0"/>
              <a:t>     class Program </a:t>
            </a:r>
            <a:r>
              <a:rPr lang="ru-RU" sz="1400" dirty="0" smtClean="0"/>
              <a:t>    {</a:t>
            </a:r>
          </a:p>
          <a:p>
            <a:r>
              <a:rPr lang="en-US" sz="1400" dirty="0" smtClean="0"/>
              <a:t>       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r>
              <a:rPr lang="ru-RU" sz="1400" dirty="0" smtClean="0"/>
              <a:t>        {</a:t>
            </a:r>
            <a:r>
              <a:rPr lang="en-US" sz="1400" dirty="0" smtClean="0"/>
              <a:t>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("Coffee sizes: 1=Small 2=Medium 3=Large");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Console.Write</a:t>
            </a:r>
            <a:r>
              <a:rPr lang="en-US" sz="1400" dirty="0" smtClean="0"/>
              <a:t>("Please enter your selection: ");</a:t>
            </a:r>
          </a:p>
          <a:p>
            <a:r>
              <a:rPr lang="en-US" sz="1400" dirty="0" smtClean="0"/>
              <a:t>            string s = </a:t>
            </a:r>
            <a:r>
              <a:rPr lang="en-US" sz="1400" dirty="0" err="1" smtClean="0"/>
              <a:t>Console.ReadLine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n = </a:t>
            </a:r>
            <a:r>
              <a:rPr lang="en-US" sz="1400" dirty="0" err="1" smtClean="0"/>
              <a:t>int.Parse</a:t>
            </a:r>
            <a:r>
              <a:rPr lang="en-US" sz="1400" dirty="0" smtClean="0"/>
              <a:t>(s);   </a:t>
            </a:r>
            <a:r>
              <a:rPr lang="en-US" sz="1400" dirty="0" err="1" smtClean="0"/>
              <a:t>int</a:t>
            </a:r>
            <a:r>
              <a:rPr lang="en-US" sz="1400" dirty="0" smtClean="0"/>
              <a:t> cost = 0;</a:t>
            </a:r>
          </a:p>
          <a:p>
            <a:r>
              <a:rPr lang="en-US" sz="1400" dirty="0" smtClean="0"/>
              <a:t>            switch (n)</a:t>
            </a:r>
          </a:p>
          <a:p>
            <a:r>
              <a:rPr lang="ru-RU" sz="1400" dirty="0" smtClean="0"/>
              <a:t>            {</a:t>
            </a:r>
            <a:r>
              <a:rPr lang="en-US" sz="1400" dirty="0" smtClean="0"/>
              <a:t>      case 1:</a:t>
            </a:r>
          </a:p>
          <a:p>
            <a:r>
              <a:rPr lang="en-US" sz="1400" dirty="0" smtClean="0"/>
              <a:t>                    cost += 25;</a:t>
            </a:r>
          </a:p>
          <a:p>
            <a:r>
              <a:rPr lang="en-US" sz="1400" dirty="0" smtClean="0"/>
              <a:t>                    break;</a:t>
            </a:r>
          </a:p>
          <a:p>
            <a:r>
              <a:rPr lang="en-US" sz="1400" dirty="0" smtClean="0"/>
              <a:t>                case 2:</a:t>
            </a:r>
          </a:p>
          <a:p>
            <a:r>
              <a:rPr lang="en-US" sz="1400" dirty="0" smtClean="0"/>
              <a:t>                    cost += 25;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goto</a:t>
            </a:r>
            <a:r>
              <a:rPr lang="en-US" sz="1400" dirty="0" smtClean="0">
                <a:solidFill>
                  <a:srgbClr val="FF0000"/>
                </a:solidFill>
              </a:rPr>
              <a:t> case 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      case 3:</a:t>
            </a:r>
          </a:p>
          <a:p>
            <a:r>
              <a:rPr lang="en-US" sz="1400" dirty="0" smtClean="0"/>
              <a:t>                    cost += 50;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goto</a:t>
            </a:r>
            <a:r>
              <a:rPr lang="en-US" sz="1400" dirty="0" smtClean="0">
                <a:solidFill>
                  <a:srgbClr val="FF0000"/>
                </a:solidFill>
              </a:rPr>
              <a:t> case 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      default: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("Invalid selection.");</a:t>
            </a:r>
          </a:p>
          <a:p>
            <a:r>
              <a:rPr lang="en-US" sz="1400" dirty="0" smtClean="0"/>
              <a:t>                    break;</a:t>
            </a:r>
          </a:p>
          <a:p>
            <a:r>
              <a:rPr lang="ru-RU" sz="1400" dirty="0" smtClean="0"/>
              <a:t>            }</a:t>
            </a:r>
          </a:p>
          <a:p>
            <a:r>
              <a:rPr lang="en-US" sz="1400" dirty="0" smtClean="0"/>
              <a:t>            if (cost != 0)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("Please insert {0} cents.", cost);</a:t>
            </a:r>
          </a:p>
          <a:p>
            <a:r>
              <a:rPr lang="en-US" sz="1400" dirty="0" err="1" smtClean="0"/>
              <a:t>Console.WriteLine</a:t>
            </a:r>
            <a:r>
              <a:rPr lang="en-US" sz="1400" dirty="0" smtClean="0"/>
              <a:t>("Thank you for your business.");</a:t>
            </a:r>
          </a:p>
          <a:p>
            <a:r>
              <a:rPr lang="en-US" sz="1400" dirty="0" err="1" smtClean="0"/>
              <a:t>Console.WriteLine</a:t>
            </a:r>
            <a:r>
              <a:rPr lang="en-US" sz="1400" dirty="0" smtClean="0"/>
              <a:t>("Press any key to exit.");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Console.ReadKey</a:t>
            </a:r>
            <a:r>
              <a:rPr lang="en-US" sz="1400" dirty="0" smtClean="0"/>
              <a:t>(); </a:t>
            </a:r>
            <a:r>
              <a:rPr lang="ru-RU" sz="1400" dirty="0" smtClean="0"/>
              <a:t>      } }</a:t>
            </a:r>
            <a:r>
              <a:rPr lang="en-US" sz="1400" dirty="0" smtClean="0"/>
              <a:t> </a:t>
            </a:r>
            <a:r>
              <a:rPr lang="ru-RU" sz="1400" dirty="0" smtClean="0"/>
              <a:t>}</a:t>
            </a:r>
          </a:p>
          <a:p>
            <a:endParaRPr lang="ru-RU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142900"/>
            <a:ext cx="8567737" cy="519112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ru-RU" sz="2400" dirty="0" err="1" smtClean="0"/>
              <a:t>goto</a:t>
            </a:r>
            <a:r>
              <a:rPr lang="ru-RU" sz="2400" dirty="0" smtClean="0"/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 варианта использования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95400" y="715963"/>
            <a:ext cx="7678738" cy="579437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all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Обработка исключений </a:t>
            </a:r>
            <a:endParaRPr kumimoji="0" lang="ru-RU" sz="32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1524000"/>
            <a:ext cx="862968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Исключительная ситуация, или исключение — это возникновение непредвиденного или аварийного события, которое может порождаться некорректным использованием аппаратуры.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Например, это деление на ноль или обращение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 несуществующему адресу памяти. 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Исключения позволяют логически разделить вычислительный процесс на две части — обнаружение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аварийной ситуации и ее обработка.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B07FF0E8-E4F5-432D-8BF2-40F39AF7037D}" type="slidenum">
              <a:rPr lang="ru-RU"/>
              <a:pPr/>
              <a:t>53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14290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Возможные действия при ошибке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064500" cy="5472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прервать выполнение программы;</a:t>
            </a:r>
          </a:p>
          <a:p>
            <a:pPr eaLnBrk="1" hangingPunct="1">
              <a:lnSpc>
                <a:spcPct val="115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возвратить значение, означающее «ошибка»;</a:t>
            </a:r>
          </a:p>
          <a:p>
            <a:pPr eaLnBrk="1" hangingPunct="1">
              <a:lnSpc>
                <a:spcPct val="115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вывести сообщение об ошибке и вернуть вызывающей программе некоторое приемлемое значение, которое позволит ей продолжать работу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выбросить исключение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Исключения генерирует либо система выполнения, либо программист с помощью оператора </a:t>
            </a:r>
            <a:r>
              <a:rPr lang="ru-RU" sz="2400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Некоторые стандартные исключения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357158" y="761999"/>
          <a:ext cx="8555038" cy="6096001"/>
        </p:xfrm>
        <a:graphic>
          <a:graphicData uri="http://schemas.openxmlformats.org/drawingml/2006/table">
            <a:tbl>
              <a:tblPr/>
              <a:tblGrid>
                <a:gridCol w="35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Имя</a:t>
                      </a:r>
                      <a:endParaRPr kumimoji="0" lang="ru-RU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Пояснение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1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ArithmeticException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Ошибка в арифметических операциях или преобразованиях (является предком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DivideBeZeroException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OverFlowException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DivideByZero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Попытка деления на ноль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Попытка передать в метод аргумент неверного формата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IndexOutOfRangeException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Индекс массива выходит за границы диапазона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InvalidCastException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Ошибка преобразования типа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OutOfMemoryException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Недостаточно памяти для создания нового объекта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Переполнение при выполнении арифметических операций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l"/>
                          <a:tab pos="482600" algn="l"/>
                          <a:tab pos="727075" algn="l"/>
                          <a:tab pos="971550" algn="l"/>
                          <a:tab pos="1216025" algn="l"/>
                          <a:tab pos="1462088" algn="l"/>
                          <a:tab pos="1709738" algn="l"/>
                          <a:tab pos="1955800" algn="l"/>
                          <a:tab pos="2200275" algn="l"/>
                          <a:tab pos="2444750" algn="l"/>
                          <a:tab pos="2689225" algn="l"/>
                          <a:tab pos="2933700" algn="l"/>
                          <a:tab pos="3179763" algn="l"/>
                          <a:tab pos="3424238" algn="l"/>
                          <a:tab pos="3668713" algn="l"/>
                          <a:tab pos="3913188" algn="l"/>
                          <a:tab pos="4159250" algn="l"/>
                          <a:tab pos="440372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StackOverFlow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Переполнение стека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Оператор </a:t>
            </a:r>
            <a:r>
              <a:rPr lang="en-US" dirty="0" smtClean="0"/>
              <a:t>try</a:t>
            </a:r>
            <a:r>
              <a:rPr lang="ru-RU" dirty="0" smtClean="0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51837" cy="467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Служит для обнаружения и обработки исключений.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Оператор содержит три части: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контролируемый блок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— составной оператор, предваряемый ключевым словом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контролируемый блок включаются потенциально опасные операторы программы. Все функции, прямо или косвенно вызываемые из блока, также считаются ему принадлежащими;</a:t>
            </a:r>
          </a:p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 или несколько 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обработчиков исключений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— блоков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в которых описывается, как обрабатываются ошибки различных типов;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завершения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выполняемый независимо от того, возникла ли ошибка в контролируемом блоке.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5072074"/>
            <a:ext cx="5500726" cy="1071570"/>
          </a:xfrm>
          <a:solidFill>
            <a:schemeClr val="accent2">
              <a:alpha val="67058"/>
            </a:schemeClr>
          </a:solidFill>
          <a:ln>
            <a:solidFill>
              <a:srgbClr val="808080"/>
            </a:solidFill>
          </a:ln>
        </p:spPr>
        <p:txBody>
          <a:bodyPr>
            <a:normAutofit fontScale="70000" lnSpcReduction="20000"/>
          </a:bodyPr>
          <a:lstStyle/>
          <a:p>
            <a:pPr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dirty="0" smtClean="0"/>
              <a:t>Синтаксис оператора </a:t>
            </a:r>
            <a:r>
              <a:rPr lang="ru-RU" dirty="0" err="1" smtClean="0"/>
              <a:t>try</a:t>
            </a:r>
            <a:r>
              <a:rPr lang="ru-RU" dirty="0" smtClean="0"/>
              <a:t>:</a:t>
            </a:r>
            <a:endParaRPr lang="ru-RU" b="1" dirty="0" smtClean="0"/>
          </a:p>
          <a:p>
            <a:pPr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b="1" dirty="0" err="1" smtClean="0"/>
              <a:t>try</a:t>
            </a:r>
            <a:r>
              <a:rPr lang="ru-RU" b="1" dirty="0" smtClean="0"/>
              <a:t> блок [ catch-блоки ] [ finally-блок 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203A79EF-CB3B-4D31-8202-17C89AF011E4}" type="slidenum">
              <a:rPr lang="ru-RU"/>
              <a:pPr/>
              <a:t>56</a:t>
            </a:fld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Механизм обработки исключений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836613"/>
            <a:ext cx="8429684" cy="5472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Обработка исключения начинается с появления ошибки. Функция или операция, в которой возникла ошибка, генерируют исключение;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Выполнение текущего блока прекращается, отыскивается соответствующий обработчик исключения, и ему передается управление.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любом случае (была ошибка или нет) выполняется блок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если он присутствует.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обработчик не найден, вызывается стандартный обработчик исключения.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572560" cy="62170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using System;</a:t>
            </a:r>
          </a:p>
          <a:p>
            <a:r>
              <a:rPr lang="en-US" sz="1600" dirty="0" smtClean="0"/>
              <a:t>namespace ConsoleApplication43</a:t>
            </a:r>
          </a:p>
          <a:p>
            <a:r>
              <a:rPr lang="ru-RU" sz="1600" dirty="0" smtClean="0"/>
              <a:t>{</a:t>
            </a:r>
          </a:p>
          <a:p>
            <a:r>
              <a:rPr lang="en-US" sz="1600" dirty="0" smtClean="0"/>
              <a:t>    class Program</a:t>
            </a:r>
          </a:p>
          <a:p>
            <a:r>
              <a:rPr lang="ru-RU" sz="1600" dirty="0" smtClean="0"/>
              <a:t>    {</a:t>
            </a:r>
          </a:p>
          <a:p>
            <a:r>
              <a:rPr lang="en-US" sz="1600" dirty="0" smtClean="0"/>
              <a:t>       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        {</a:t>
            </a:r>
          </a:p>
          <a:p>
            <a:r>
              <a:rPr lang="en-US" sz="1600" dirty="0" smtClean="0"/>
              <a:t>            try</a:t>
            </a:r>
          </a:p>
          <a:p>
            <a:r>
              <a:rPr lang="ru-RU" sz="1600" dirty="0" smtClean="0"/>
              <a:t>           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</a:t>
            </a:r>
            <a:r>
              <a:rPr lang="ru-RU" sz="1600" dirty="0" smtClean="0"/>
              <a:t>Введите напряжение:");</a:t>
            </a:r>
          </a:p>
          <a:p>
            <a:r>
              <a:rPr lang="en-US" sz="1600" dirty="0" smtClean="0"/>
              <a:t>                double u = </a:t>
            </a:r>
            <a:r>
              <a:rPr lang="en-US" sz="1600" dirty="0" err="1" smtClean="0"/>
              <a:t>double.Parse</a:t>
            </a:r>
            <a:r>
              <a:rPr lang="en-US" sz="1600" dirty="0" smtClean="0"/>
              <a:t>(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</a:t>
            </a:r>
            <a:r>
              <a:rPr lang="ru-RU" sz="1600" dirty="0" smtClean="0"/>
              <a:t>Введите сопротивление:");</a:t>
            </a:r>
          </a:p>
          <a:p>
            <a:r>
              <a:rPr lang="en-US" sz="1600" dirty="0" smtClean="0"/>
              <a:t>                double r = </a:t>
            </a:r>
            <a:r>
              <a:rPr lang="en-US" sz="1600" dirty="0" err="1" smtClean="0"/>
              <a:t>double.Parse</a:t>
            </a:r>
            <a:r>
              <a:rPr lang="en-US" sz="1600" dirty="0" smtClean="0"/>
              <a:t>(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              double </a:t>
            </a:r>
            <a:r>
              <a:rPr lang="en-US" sz="1600" dirty="0" err="1" smtClean="0"/>
              <a:t>i</a:t>
            </a:r>
            <a:r>
              <a:rPr lang="en-US" sz="1600" dirty="0" smtClean="0"/>
              <a:t> = u / r;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</a:t>
            </a:r>
            <a:r>
              <a:rPr lang="ru-RU" sz="1600" dirty="0" smtClean="0"/>
              <a:t>Сила тока = " + </a:t>
            </a:r>
            <a:r>
              <a:rPr lang="en-US" sz="1600" dirty="0" err="1" smtClean="0"/>
              <a:t>i</a:t>
            </a:r>
            <a:r>
              <a:rPr lang="en-US" sz="1600" dirty="0" smtClean="0"/>
              <a:t>);</a:t>
            </a:r>
          </a:p>
          <a:p>
            <a:r>
              <a:rPr lang="ru-RU" sz="1600" dirty="0" smtClean="0"/>
              <a:t>            }</a:t>
            </a:r>
          </a:p>
          <a:p>
            <a:r>
              <a:rPr lang="en-US" sz="1600" dirty="0" smtClean="0"/>
              <a:t>            catch (</a:t>
            </a:r>
            <a:r>
              <a:rPr lang="en-US" sz="1600" dirty="0" err="1" smtClean="0"/>
              <a:t>FormatException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           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</a:t>
            </a:r>
            <a:r>
              <a:rPr lang="ru-RU" sz="1600" dirty="0" smtClean="0"/>
              <a:t>Неверный формат ввода!");</a:t>
            </a:r>
          </a:p>
          <a:p>
            <a:r>
              <a:rPr lang="ru-RU" sz="1600" dirty="0" smtClean="0"/>
              <a:t>                 </a:t>
            </a:r>
            <a:r>
              <a:rPr lang="en-US" sz="1600" dirty="0" smtClean="0"/>
              <a:t>catch                                            // </a:t>
            </a:r>
            <a:r>
              <a:rPr lang="ru-RU" sz="1600" dirty="0" smtClean="0"/>
              <a:t>общий случай</a:t>
            </a:r>
          </a:p>
          <a:p>
            <a:r>
              <a:rPr lang="ru-RU" sz="1600" dirty="0" smtClean="0"/>
              <a:t>           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</a:t>
            </a:r>
            <a:r>
              <a:rPr lang="ru-RU" sz="1600" dirty="0" smtClean="0"/>
              <a:t>Неопознанное исключение");</a:t>
            </a:r>
          </a:p>
          <a:p>
            <a:r>
              <a:rPr lang="ru-RU" sz="1600" dirty="0" smtClean="0"/>
              <a:t>            </a:t>
            </a:r>
            <a:r>
              <a:rPr lang="en-US" sz="1600" dirty="0" smtClean="0"/>
              <a:t>    finally</a:t>
            </a:r>
            <a:r>
              <a:rPr lang="ru-RU" sz="1600" dirty="0" smtClean="0"/>
              <a:t>            </a:t>
            </a:r>
          </a:p>
          <a:p>
            <a:r>
              <a:rPr lang="ru-RU" sz="1600" dirty="0" smtClean="0"/>
              <a:t>                </a:t>
            </a:r>
            <a:r>
              <a:rPr lang="ru-RU" sz="1600" dirty="0" err="1" smtClean="0"/>
              <a:t>Console.WriteLine</a:t>
            </a:r>
            <a:r>
              <a:rPr lang="ru-RU" sz="1600" dirty="0" smtClean="0"/>
              <a:t>("Нажмите любую клавишу для завершения работы программы");</a:t>
            </a:r>
          </a:p>
          <a:p>
            <a:r>
              <a:rPr lang="ru-RU" sz="1600" dirty="0" smtClean="0"/>
              <a:t>  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Console.ReadKey</a:t>
            </a:r>
            <a:r>
              <a:rPr lang="en-US" sz="1600" dirty="0" smtClean="0"/>
              <a:t>();</a:t>
            </a:r>
          </a:p>
          <a:p>
            <a:r>
              <a:rPr lang="ru-RU" sz="1600" dirty="0" smtClean="0"/>
              <a:t>        }    } }</a:t>
            </a:r>
          </a:p>
          <a:p>
            <a:endParaRPr lang="ru-RU" sz="1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4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 работы оператора обработки исключений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3810000" cy="1162050"/>
          </a:xfrm>
        </p:spPr>
        <p:txBody>
          <a:bodyPr/>
          <a:lstStyle/>
          <a:p>
            <a:pPr lvl="0"/>
            <a:r>
              <a:rPr lang="ru-RU" sz="2000" cap="none" dirty="0" smtClean="0">
                <a:solidFill>
                  <a:schemeClr val="tx1"/>
                </a:solidFill>
                <a:effectLst/>
                <a:latin typeface="Verdana" pitchFamily="34" charset="0"/>
              </a:rPr>
              <a:t>Массивы</a:t>
            </a:r>
            <a:r>
              <a:rPr lang="en-US" sz="2000" cap="none" dirty="0" smtClean="0">
                <a:solidFill>
                  <a:schemeClr val="tx1"/>
                </a:solidFill>
                <a:effectLst/>
                <a:latin typeface="Verdana" pitchFamily="34" charset="0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effectLst/>
                <a:latin typeface="Verdana" pitchFamily="34" charset="0"/>
              </a:rPr>
            </a:br>
            <a:endParaRPr lang="ru-RU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9750" y="836613"/>
            <a:ext cx="8229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Массив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— ограниченная совокупность однотипных величин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Элементы массива имеют одно и то же имя, а различаются по порядковому номеру (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индексу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0420" name="Group 4"/>
          <p:cNvGrpSpPr>
            <a:grpSpLocks noChangeAspect="1"/>
          </p:cNvGrpSpPr>
          <p:nvPr/>
        </p:nvGrpSpPr>
        <p:grpSpPr bwMode="auto">
          <a:xfrm>
            <a:off x="827088" y="3933825"/>
            <a:ext cx="6769100" cy="2232025"/>
            <a:chOff x="2979" y="3953"/>
            <a:chExt cx="4243" cy="2543"/>
          </a:xfrm>
        </p:grpSpPr>
        <p:sp>
          <p:nvSpPr>
            <p:cNvPr id="60421" name="AutoShape 5"/>
            <p:cNvSpPr>
              <a:spLocks noChangeAspect="1" noChangeArrowheads="1"/>
            </p:cNvSpPr>
            <p:nvPr/>
          </p:nvSpPr>
          <p:spPr bwMode="auto">
            <a:xfrm>
              <a:off x="2979" y="3953"/>
              <a:ext cx="4243" cy="2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686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686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392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4392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5098" y="4649"/>
              <a:ext cx="705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5098" y="4232"/>
              <a:ext cx="705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5803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5803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6509" y="4649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6509" y="4232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685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3685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a[0]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4391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4391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a[1]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6" name="Text Box 20"/>
            <p:cNvSpPr txBox="1">
              <a:spLocks noChangeArrowheads="1"/>
            </p:cNvSpPr>
            <p:nvPr/>
          </p:nvSpPr>
          <p:spPr bwMode="auto">
            <a:xfrm>
              <a:off x="5098" y="6183"/>
              <a:ext cx="704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5098" y="5765"/>
              <a:ext cx="704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a[2]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8" name="Text Box 22"/>
            <p:cNvSpPr txBox="1">
              <a:spLocks noChangeArrowheads="1"/>
            </p:cNvSpPr>
            <p:nvPr/>
          </p:nvSpPr>
          <p:spPr bwMode="auto">
            <a:xfrm>
              <a:off x="5802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5802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a[3]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6509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6509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a[4]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3686" y="3953"/>
              <a:ext cx="3530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Пять простых переменных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(</a:t>
              </a: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в стеке):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3685" y="5486"/>
              <a:ext cx="3530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Массив из пяти элементов значимого типа (в хипе):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2979" y="6183"/>
              <a:ext cx="56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Создание массива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1000108"/>
            <a:ext cx="8640763" cy="538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Массив относится к ссылочным типам данных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(располагается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управляемой куче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), поэтому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создание массива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начинается с выделения памяти под его элементы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Элементами массива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могут быть величины как значимых, так и ссылочных типов (в том числе массивы), например: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 = new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[10];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//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массив из 10 целых чисел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string[] z = new string[100];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//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массив из 100 строк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Массив значимых типов хранит значения, массив ссылочных типов — ссылки на элементы.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Всем элементам при создании массива присваиваются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значения по умолчанию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нули для значимых типов 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для ссылочных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3810000" cy="1162050"/>
          </a:xfrm>
        </p:spPr>
        <p:txBody>
          <a:bodyPr/>
          <a:lstStyle/>
          <a:p>
            <a:pPr lvl="0"/>
            <a:r>
              <a:rPr lang="ru-RU" dirty="0" smtClean="0"/>
              <a:t>Состав языка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1520" y="620688"/>
            <a:ext cx="7705725" cy="2303463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000" b="1" dirty="0" smtClean="0">
                <a:latin typeface="Verdana" pitchFamily="34" charset="0"/>
              </a:rPr>
              <a:t>Символы</a:t>
            </a:r>
            <a:r>
              <a:rPr lang="ru-RU" sz="2000" dirty="0" smtClean="0">
                <a:latin typeface="Verdana" pitchFamily="34" charset="0"/>
              </a:rPr>
              <a:t>:</a:t>
            </a:r>
          </a:p>
          <a:p>
            <a:pPr lvl="1" eaLnBrk="1" hangingPunct="1"/>
            <a:r>
              <a:rPr lang="ru-RU" sz="2000" dirty="0" smtClean="0">
                <a:latin typeface="Verdana" pitchFamily="34" charset="0"/>
              </a:rPr>
              <a:t>буквы: 		  </a:t>
            </a:r>
            <a:r>
              <a:rPr lang="en-US" sz="2000" dirty="0" smtClean="0">
                <a:latin typeface="Verdana" pitchFamily="34" charset="0"/>
              </a:rPr>
              <a:t>A-Z, a-z, _</a:t>
            </a:r>
            <a:r>
              <a:rPr lang="ru-RU" sz="2000" dirty="0" smtClean="0">
                <a:latin typeface="Verdana" pitchFamily="34" charset="0"/>
              </a:rPr>
              <a:t>, буквы </a:t>
            </a:r>
            <a:r>
              <a:rPr lang="ru-RU" sz="2000" dirty="0" err="1" smtClean="0">
                <a:latin typeface="Verdana" pitchFamily="34" charset="0"/>
              </a:rPr>
              <a:t>нац</a:t>
            </a:r>
            <a:r>
              <a:rPr lang="ru-RU" sz="2000" dirty="0" smtClean="0">
                <a:latin typeface="Verdana" pitchFamily="34" charset="0"/>
              </a:rPr>
              <a:t>. алфавитов</a:t>
            </a:r>
            <a:endParaRPr lang="en-US" sz="2000" dirty="0" smtClean="0">
              <a:latin typeface="Verdana" pitchFamily="34" charset="0"/>
            </a:endParaRPr>
          </a:p>
          <a:p>
            <a:pPr lvl="1" eaLnBrk="1" hangingPunct="1"/>
            <a:r>
              <a:rPr lang="ru-RU" sz="2000" dirty="0" smtClean="0">
                <a:latin typeface="Verdana" pitchFamily="34" charset="0"/>
              </a:rPr>
              <a:t>цифры: 	  </a:t>
            </a:r>
            <a:r>
              <a:rPr lang="en-US" sz="2000" dirty="0" smtClean="0">
                <a:latin typeface="Verdana" pitchFamily="34" charset="0"/>
              </a:rPr>
              <a:t>0-9</a:t>
            </a:r>
            <a:r>
              <a:rPr lang="ru-RU" sz="2000" dirty="0" smtClean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A-F</a:t>
            </a:r>
            <a:endParaRPr lang="ru-RU" sz="2000" dirty="0" smtClean="0">
              <a:latin typeface="Verdana" pitchFamily="34" charset="0"/>
            </a:endParaRPr>
          </a:p>
          <a:p>
            <a:pPr lvl="1" eaLnBrk="1" hangingPunct="1"/>
            <a:r>
              <a:rPr lang="ru-RU" sz="2000" dirty="0" smtClean="0">
                <a:latin typeface="Verdana" pitchFamily="34" charset="0"/>
              </a:rPr>
              <a:t>спец. символы: +, *, {, …</a:t>
            </a:r>
          </a:p>
          <a:p>
            <a:pPr lvl="1" eaLnBrk="1" hangingPunct="1"/>
            <a:r>
              <a:rPr lang="ru-RU" sz="2000" dirty="0" smtClean="0">
                <a:latin typeface="Verdana" pitchFamily="34" charset="0"/>
              </a:rPr>
              <a:t>пробельные символы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2988" y="2708275"/>
            <a:ext cx="7777162" cy="1936750"/>
          </a:xfrm>
          <a:prstGeom prst="rect">
            <a:avLst/>
          </a:prstGeom>
          <a:solidFill>
            <a:srgbClr val="C0C0C0">
              <a:alpha val="61176"/>
            </a:srgbClr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sz="2400" b="1" dirty="0">
                <a:latin typeface="Verdana" pitchFamily="34" charset="0"/>
              </a:rPr>
              <a:t>Лексемы</a:t>
            </a:r>
            <a:r>
              <a:rPr lang="ru-RU" sz="2400" dirty="0">
                <a:latin typeface="Verdana" pitchFamily="34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константы</a:t>
            </a:r>
            <a:r>
              <a:rPr lang="en-US" sz="2000" dirty="0">
                <a:latin typeface="Verdana" pitchFamily="34" charset="0"/>
              </a:rPr>
              <a:t>		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2       0.11    “</a:t>
            </a:r>
            <a:r>
              <a:rPr lang="ru-RU" sz="2000" dirty="0">
                <a:solidFill>
                  <a:srgbClr val="006600"/>
                </a:solidFill>
                <a:latin typeface="Verdana" pitchFamily="34" charset="0"/>
              </a:rPr>
              <a:t>Вася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”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имена</a:t>
            </a:r>
            <a:r>
              <a:rPr lang="en-US" sz="2000" dirty="0">
                <a:latin typeface="Verdana" pitchFamily="34" charset="0"/>
              </a:rPr>
              <a:t>				</a:t>
            </a:r>
            <a:r>
              <a:rPr lang="en-US" sz="2000" dirty="0" err="1">
                <a:solidFill>
                  <a:srgbClr val="006600"/>
                </a:solidFill>
                <a:latin typeface="Verdana" pitchFamily="34" charset="0"/>
              </a:rPr>
              <a:t>Vasia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     a     _11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ключевые слова</a:t>
            </a:r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double	  do      if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знаки операций</a:t>
            </a:r>
            <a:r>
              <a:rPr lang="en-US" sz="2000" dirty="0">
                <a:latin typeface="Verdana" pitchFamily="34" charset="0"/>
              </a:rPr>
              <a:t>		</a:t>
            </a:r>
            <a:r>
              <a:rPr lang="ru-RU" sz="2000" dirty="0">
                <a:latin typeface="Verdana" pitchFamily="34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+        -       	=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разделители</a:t>
            </a:r>
            <a:r>
              <a:rPr lang="en-US" sz="2000" dirty="0">
                <a:latin typeface="Verdana" pitchFamily="34" charset="0"/>
              </a:rPr>
              <a:t>		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;   	[ ] 	,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288" y="4724400"/>
            <a:ext cx="83534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sz="2400" b="1" dirty="0">
                <a:latin typeface="Verdana" pitchFamily="34" charset="0"/>
              </a:rPr>
              <a:t>Выражения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выражение - правило вычисления значения:</a:t>
            </a:r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a + b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sz="2400" b="1" dirty="0">
                <a:latin typeface="Verdana" pitchFamily="34" charset="0"/>
              </a:rPr>
              <a:t>Операторы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исполняемые:</a:t>
            </a:r>
            <a:r>
              <a:rPr lang="en-US" sz="2000" dirty="0">
                <a:latin typeface="Verdana" pitchFamily="34" charset="0"/>
              </a:rPr>
              <a:t>		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c = a + b;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sz="2000" dirty="0">
                <a:latin typeface="Verdana" pitchFamily="34" charset="0"/>
              </a:rPr>
              <a:t>описания:</a:t>
            </a:r>
            <a:r>
              <a:rPr lang="en-US" sz="2000" dirty="0">
                <a:latin typeface="Verdana" pitchFamily="34" charset="0"/>
              </a:rPr>
              <a:t>			</a:t>
            </a:r>
            <a:r>
              <a:rPr lang="en-US" sz="2000" dirty="0">
                <a:solidFill>
                  <a:srgbClr val="006600"/>
                </a:solidFill>
                <a:latin typeface="Verdana" pitchFamily="34" charset="0"/>
              </a:rPr>
              <a:t>double a, b;</a:t>
            </a:r>
            <a:endParaRPr lang="ru-RU" sz="2000" dirty="0">
              <a:solidFill>
                <a:srgbClr val="0066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Размещение массивов в памяти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grpSp>
        <p:nvGrpSpPr>
          <p:cNvPr id="62467" name="Group 3"/>
          <p:cNvGrpSpPr>
            <a:grpSpLocks noChangeAspect="1"/>
          </p:cNvGrpSpPr>
          <p:nvPr/>
        </p:nvGrpSpPr>
        <p:grpSpPr bwMode="auto">
          <a:xfrm>
            <a:off x="827088" y="765175"/>
            <a:ext cx="6769100" cy="2232025"/>
            <a:chOff x="2979" y="3953"/>
            <a:chExt cx="4243" cy="2543"/>
          </a:xfrm>
        </p:grpSpPr>
        <p:sp>
          <p:nvSpPr>
            <p:cNvPr id="62468" name="AutoShape 4"/>
            <p:cNvSpPr>
              <a:spLocks noChangeAspect="1" noChangeArrowheads="1"/>
            </p:cNvSpPr>
            <p:nvPr/>
          </p:nvSpPr>
          <p:spPr bwMode="auto">
            <a:xfrm>
              <a:off x="2979" y="3953"/>
              <a:ext cx="4243" cy="2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3686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3686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4392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4392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5098" y="4649"/>
              <a:ext cx="705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5098" y="4232"/>
              <a:ext cx="705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5803" y="4649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5803" y="4232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6509" y="4649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6509" y="4232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3685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3685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a[0]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4391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2" name="Text Box 18"/>
            <p:cNvSpPr txBox="1">
              <a:spLocks noChangeArrowheads="1"/>
            </p:cNvSpPr>
            <p:nvPr/>
          </p:nvSpPr>
          <p:spPr bwMode="auto">
            <a:xfrm>
              <a:off x="4391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a[1]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5098" y="6183"/>
              <a:ext cx="704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5098" y="5765"/>
              <a:ext cx="704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a[2]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5802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5802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a[3]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6509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6509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a[4]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3686" y="3953"/>
              <a:ext cx="3530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Пять простых переменных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(</a:t>
              </a: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в стеке):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3685" y="5486"/>
              <a:ext cx="3530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Массив из пяти элементов значимого типа (в хипе):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2979" y="6183"/>
              <a:ext cx="56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2492" name="Group 28"/>
          <p:cNvGrpSpPr>
            <a:grpSpLocks noChangeAspect="1"/>
          </p:cNvGrpSpPr>
          <p:nvPr/>
        </p:nvGrpSpPr>
        <p:grpSpPr bwMode="auto">
          <a:xfrm>
            <a:off x="684213" y="3644900"/>
            <a:ext cx="7200900" cy="2376488"/>
            <a:chOff x="2979" y="5486"/>
            <a:chExt cx="4380" cy="2374"/>
          </a:xfrm>
        </p:grpSpPr>
        <p:sp>
          <p:nvSpPr>
            <p:cNvPr id="62493" name="AutoShape 29"/>
            <p:cNvSpPr>
              <a:spLocks noChangeAspect="1" noChangeArrowheads="1"/>
            </p:cNvSpPr>
            <p:nvPr/>
          </p:nvSpPr>
          <p:spPr bwMode="auto">
            <a:xfrm>
              <a:off x="2979" y="5486"/>
              <a:ext cx="4380" cy="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3685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3685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a[0]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6" name="Text Box 32"/>
            <p:cNvSpPr txBox="1">
              <a:spLocks noChangeArrowheads="1"/>
            </p:cNvSpPr>
            <p:nvPr/>
          </p:nvSpPr>
          <p:spPr bwMode="auto">
            <a:xfrm>
              <a:off x="4391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4391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a[1]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8" name="Text Box 34"/>
            <p:cNvSpPr txBox="1">
              <a:spLocks noChangeArrowheads="1"/>
            </p:cNvSpPr>
            <p:nvPr/>
          </p:nvSpPr>
          <p:spPr bwMode="auto">
            <a:xfrm>
              <a:off x="5098" y="6183"/>
              <a:ext cx="704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499" name="Text Box 35"/>
            <p:cNvSpPr txBox="1">
              <a:spLocks noChangeArrowheads="1"/>
            </p:cNvSpPr>
            <p:nvPr/>
          </p:nvSpPr>
          <p:spPr bwMode="auto">
            <a:xfrm>
              <a:off x="5098" y="5765"/>
              <a:ext cx="704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a[2]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0" name="Text Box 36"/>
            <p:cNvSpPr txBox="1">
              <a:spLocks noChangeArrowheads="1"/>
            </p:cNvSpPr>
            <p:nvPr/>
          </p:nvSpPr>
          <p:spPr bwMode="auto">
            <a:xfrm>
              <a:off x="5802" y="6183"/>
              <a:ext cx="707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1" name="Text Box 37"/>
            <p:cNvSpPr txBox="1">
              <a:spLocks noChangeArrowheads="1"/>
            </p:cNvSpPr>
            <p:nvPr/>
          </p:nvSpPr>
          <p:spPr bwMode="auto">
            <a:xfrm>
              <a:off x="5802" y="5765"/>
              <a:ext cx="70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a[3]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2" name="Text Box 38"/>
            <p:cNvSpPr txBox="1">
              <a:spLocks noChangeArrowheads="1"/>
            </p:cNvSpPr>
            <p:nvPr/>
          </p:nvSpPr>
          <p:spPr bwMode="auto">
            <a:xfrm>
              <a:off x="6509" y="6183"/>
              <a:ext cx="706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3" name="Text Box 39"/>
            <p:cNvSpPr txBox="1">
              <a:spLocks noChangeArrowheads="1"/>
            </p:cNvSpPr>
            <p:nvPr/>
          </p:nvSpPr>
          <p:spPr bwMode="auto">
            <a:xfrm>
              <a:off x="6509" y="5765"/>
              <a:ext cx="706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a[4]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4" name="Text Box 40"/>
            <p:cNvSpPr txBox="1">
              <a:spLocks noChangeArrowheads="1"/>
            </p:cNvSpPr>
            <p:nvPr/>
          </p:nvSpPr>
          <p:spPr bwMode="auto">
            <a:xfrm>
              <a:off x="3685" y="5486"/>
              <a:ext cx="3530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Массив из пяти элементов ссылочного типа (в хипе):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5" name="Text Box 41"/>
            <p:cNvSpPr txBox="1">
              <a:spLocks noChangeArrowheads="1"/>
            </p:cNvSpPr>
            <p:nvPr/>
          </p:nvSpPr>
          <p:spPr bwMode="auto">
            <a:xfrm>
              <a:off x="2979" y="6183"/>
              <a:ext cx="566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6" name="AutoShape 42"/>
            <p:cNvSpPr>
              <a:spLocks noChangeArrowheads="1"/>
            </p:cNvSpPr>
            <p:nvPr/>
          </p:nvSpPr>
          <p:spPr bwMode="auto">
            <a:xfrm>
              <a:off x="3544" y="6879"/>
              <a:ext cx="987" cy="4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Значение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2507" name="AutoShape 43"/>
            <p:cNvCxnSpPr>
              <a:cxnSpLocks noChangeShapeType="1"/>
              <a:stCxn id="62494" idx="2"/>
              <a:endCxn id="62506" idx="0"/>
            </p:cNvCxnSpPr>
            <p:nvPr/>
          </p:nvCxnSpPr>
          <p:spPr bwMode="auto">
            <a:xfrm>
              <a:off x="4038" y="6490"/>
              <a:ext cx="1" cy="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2508" name="AutoShape 44"/>
            <p:cNvSpPr>
              <a:spLocks noChangeArrowheads="1"/>
            </p:cNvSpPr>
            <p:nvPr/>
          </p:nvSpPr>
          <p:spPr bwMode="auto">
            <a:xfrm>
              <a:off x="4250" y="7437"/>
              <a:ext cx="986" cy="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Значение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09" name="AutoShape 45"/>
            <p:cNvSpPr>
              <a:spLocks noChangeArrowheads="1"/>
            </p:cNvSpPr>
            <p:nvPr/>
          </p:nvSpPr>
          <p:spPr bwMode="auto">
            <a:xfrm>
              <a:off x="4955" y="6879"/>
              <a:ext cx="987" cy="4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Значение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2510" name="AutoShape 46"/>
            <p:cNvCxnSpPr>
              <a:cxnSpLocks noChangeShapeType="1"/>
              <a:stCxn id="62496" idx="2"/>
              <a:endCxn id="62508" idx="0"/>
            </p:cNvCxnSpPr>
            <p:nvPr/>
          </p:nvCxnSpPr>
          <p:spPr bwMode="auto">
            <a:xfrm flipH="1">
              <a:off x="4743" y="6490"/>
              <a:ext cx="2" cy="9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511" name="AutoShape 47"/>
            <p:cNvCxnSpPr>
              <a:cxnSpLocks noChangeShapeType="1"/>
              <a:stCxn id="62498" idx="2"/>
              <a:endCxn id="62509" idx="0"/>
            </p:cNvCxnSpPr>
            <p:nvPr/>
          </p:nvCxnSpPr>
          <p:spPr bwMode="auto">
            <a:xfrm flipH="1">
              <a:off x="5448" y="6490"/>
              <a:ext cx="2" cy="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2512" name="AutoShape 48"/>
            <p:cNvSpPr>
              <a:spLocks noChangeArrowheads="1"/>
            </p:cNvSpPr>
            <p:nvPr/>
          </p:nvSpPr>
          <p:spPr bwMode="auto">
            <a:xfrm>
              <a:off x="5661" y="7437"/>
              <a:ext cx="986" cy="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Значение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513" name="AutoShape 49"/>
            <p:cNvSpPr>
              <a:spLocks noChangeArrowheads="1"/>
            </p:cNvSpPr>
            <p:nvPr/>
          </p:nvSpPr>
          <p:spPr bwMode="auto">
            <a:xfrm>
              <a:off x="6368" y="6879"/>
              <a:ext cx="985" cy="4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Значение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2514" name="AutoShape 50"/>
            <p:cNvCxnSpPr>
              <a:cxnSpLocks noChangeShapeType="1"/>
              <a:stCxn id="62500" idx="2"/>
              <a:endCxn id="62512" idx="0"/>
            </p:cNvCxnSpPr>
            <p:nvPr/>
          </p:nvCxnSpPr>
          <p:spPr bwMode="auto">
            <a:xfrm flipH="1">
              <a:off x="6154" y="6490"/>
              <a:ext cx="2" cy="9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515" name="AutoShape 51"/>
            <p:cNvCxnSpPr>
              <a:cxnSpLocks noChangeShapeType="1"/>
              <a:stCxn id="62502" idx="2"/>
              <a:endCxn id="62513" idx="0"/>
            </p:cNvCxnSpPr>
            <p:nvPr/>
          </p:nvCxnSpPr>
          <p:spPr bwMode="auto">
            <a:xfrm flipH="1">
              <a:off x="6861" y="6490"/>
              <a:ext cx="1" cy="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Размерность массива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555037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Количество элементов в массиве (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размерность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 задается при выделении памяти и не может быть изменена впоследствии. Она может задаваться выражением: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short n = ...;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string[] z = new string[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 + 1]; 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Размерность не является частью типа массива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Элементы массива нумеруются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с нуля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обращения к элементу массива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после имени массива указывается номер элемента в квадратных скобках, например: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w[4]        z[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С элементом массива можно делать все, что допустимо для переменных того же типа.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При работе с массивом автоматически выполняется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контроль выхода за его границы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если значение индекса выходит за границы массива, генерируется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исключение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IndexOutOfRangeException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Действия с массивами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Массивы одного типа можно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присваивать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друг другу. При этом происходит присваивание ссылок, а не элементов: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 a = new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//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указывают на один и тот же массив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Все массивы в C# имеют общий базовый класс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определенный в пространстве имен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System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 Некоторые элементы класса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3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(Свойство) - Количество элементов массива (по всем размерностям)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3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BinarySearch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(Статический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метод) - Двоичный поиск в отсортированном массиве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3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IndexOf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– (Статический метод) - Поиск первого вхождения элемента в одномерный массив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3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(Статический метод) - Упорядочивание элементов одномерного массива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Одномерные массивы 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154" y="635000"/>
            <a:ext cx="877252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Варианты описания массива: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тип[] имя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тип[] имя 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 размерность ]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тип[] имя = {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тип[] имя 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[] {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тип[] имя 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 размерность ] {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Примеры описаний (один пример на каждый вариант описания, соответственно):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                                                          //  элементов нет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[4];                                  //  элементы равны 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{ 61, 2, 5, -9 };                       //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подразумевается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{ 61, 2, 5, -9 };   // размерность вычисляется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[4] { 61, 2, 5, -9 };       // избыточное описание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0942" y="5517232"/>
            <a:ext cx="8136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О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ператор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ru-RU" b="1" dirty="0" smtClean="0">
                <a:solidFill>
                  <a:srgbClr val="000000"/>
                </a:solidFill>
                <a:latin typeface="-apple-system"/>
              </a:rPr>
              <a:t>^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позволяет задать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индекс относительно конца коллекции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5907173"/>
            <a:ext cx="7794570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numbers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= { 1, 2, 3, 5};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Console.WriteLine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numbers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[^1]);  // 5 - первый с конца или последний элемент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Console.WriteLine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numbers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[^2]);  // 3 - второй с конца или предпоследний элемент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142852"/>
            <a:ext cx="663891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Программа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44" y="808037"/>
            <a:ext cx="8628062" cy="604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n = 6;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 a = 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[n] { 3, 12, 5, -9, 8, -4 };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"Исходный массив:" );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&lt; n; ++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"\t" + a[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 );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long sum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             //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умма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отрицательных элементов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num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             // количество отрицательных элементов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&lt; n; ++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if ( a[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 &lt; 0 ) { </a:t>
            </a: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sum += a[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];  ++num;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Сумма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отрицательных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" + sum );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Console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"Кол-во отрицательных = " +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num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max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[0];             // максимальный элемент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&lt; n; ++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if ( a[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 &gt; max ) max = a[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Максимальный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элемент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" + max );</a:t>
            </a: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66" y="571480"/>
            <a:ext cx="392909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массива, состоящего из 6 целочисленных элементов, программа определяет:</a:t>
            </a:r>
          </a:p>
          <a:p>
            <a:pPr algn="just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сумму и количество отрицательных элементов;</a:t>
            </a:r>
          </a:p>
          <a:p>
            <a:pPr algn="just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максимальный элемент.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Оператор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foreach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7775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Применяется для перебора элементов массива. Синтаксис: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Verdana" pitchFamily="34" charset="0"/>
              </a:rPr>
              <a:t>foreach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Verdana" pitchFamily="34" charset="0"/>
              </a:rPr>
              <a:t> (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тип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имя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Verdana" pitchFamily="34" charset="0"/>
              </a:rPr>
              <a:t>in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имя_массива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Verdana" pitchFamily="34" charset="0"/>
              </a:rPr>
              <a:t>)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тело_цикла</a:t>
            </a:r>
            <a:endParaRPr kumimoji="0" lang="ru-RU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Имя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задает локальную по отношению к циклу переменную, которая будет по очереди принимать все значения из массива, например: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[]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</a:rPr>
              <a:t>massiv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 { 24, 50, 18, 3, 16, -7, 9, -1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foreach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</a:rPr>
              <a:t>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</a:rPr>
              <a:t>massiv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)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</a:rPr>
              <a:t>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Использование методов класса Array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836613"/>
            <a:ext cx="8555037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 void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 a =  { 24, 50, 18, 3, 16, -7, 9, -1 };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"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Исходный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массив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:", a 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(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++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"\t" + a[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Array.IndexOf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a, 18 ) 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Array.Sort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(a);     //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Array.Sort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(a, 1, 5);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"Упорядоченный массив:",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(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++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"\t" + a[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Array.BinarySearch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a, 18) 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Array.Reverse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(a);     //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Array.Reverse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(a, 2, 4); 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Прямоугольные массивы 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555037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400"/>
              <a:buFont typeface="Wingdings" pitchFamily="2" charset="2"/>
              <a:buChar char="n"/>
              <a:tabLst/>
            </a:pPr>
            <a:r>
              <a:rPr kumimoji="0" 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Прямоугольный массив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имеет более одного измерения. Чаще всего в программах используются двумерные массивы. Варианты описания двумерного массива: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тип[,] имя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тип[,] имя =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 разм_1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разм_2 ]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тип[,] имя = {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тип[,] имя =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[,] {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тип[,] имя =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тип [ разм_1,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разм_2 ] {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список_инициализаторов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}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400"/>
              <a:buFont typeface="Wingdings" pitchFamily="2" charset="2"/>
              <a:buChar char="n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Примеры описаний (один пример на каждый вариант описания):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                                                      // элементов нет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[2, 3];                                 // элементы равны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{{1, 2, 3}, {4, 5, 6}};                    //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подразумевается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{{1, 2, 3}, {4, 5, 6}};     //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разм-сть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вычисляется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[2,3] {{1, 2, 3}, {4, 5, 6}}; // избыточное описание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692150"/>
            <a:ext cx="85550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 элементу двумерного массива обращаются, указывая номера строки и столбца, на пересечении которых он расположен: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a[1, 4]        b[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j]        b[j,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ts val="1500"/>
              <a:buFont typeface="Wingdings" pitchFamily="2" charset="2"/>
              <a:buChar char="n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Компилятор воспринимает как номер строки первый индекс, как бы он ни был обозначен в программе.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989138"/>
            <a:ext cx="70929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 = 3, n = 4;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[,] a = new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[m, n]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{ 2,-2, 8, 9 },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{-4,-5, 6,-2 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{ 7, 0, 1, 1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Исходный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массив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:"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0;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 m; ++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 for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j = 0; j &lt; n; ++j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"\t" + a[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j]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1380" name="Group 4"/>
          <p:cNvGrpSpPr>
            <a:grpSpLocks noChangeAspect="1"/>
          </p:cNvGrpSpPr>
          <p:nvPr/>
        </p:nvGrpSpPr>
        <p:grpSpPr bwMode="auto">
          <a:xfrm>
            <a:off x="3924300" y="260350"/>
            <a:ext cx="4991100" cy="3889375"/>
            <a:chOff x="2697" y="1423"/>
            <a:chExt cx="2963" cy="1957"/>
          </a:xfrm>
        </p:grpSpPr>
        <p:sp>
          <p:nvSpPr>
            <p:cNvPr id="101381" name="AutoShape 5"/>
            <p:cNvSpPr>
              <a:spLocks noChangeAspect="1" noChangeArrowheads="1"/>
            </p:cNvSpPr>
            <p:nvPr/>
          </p:nvSpPr>
          <p:spPr bwMode="auto">
            <a:xfrm>
              <a:off x="2697" y="1423"/>
              <a:ext cx="2963" cy="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382" name="AutoShape 6"/>
            <p:cNvSpPr>
              <a:spLocks/>
            </p:cNvSpPr>
            <p:nvPr/>
          </p:nvSpPr>
          <p:spPr bwMode="auto">
            <a:xfrm flipH="1" flipV="1">
              <a:off x="5097" y="1847"/>
              <a:ext cx="141" cy="836"/>
            </a:xfrm>
            <a:prstGeom prst="leftBrace">
              <a:avLst>
                <a:gd name="adj1" fmla="val 4940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383" name="AutoShape 7"/>
            <p:cNvSpPr>
              <a:spLocks/>
            </p:cNvSpPr>
            <p:nvPr/>
          </p:nvSpPr>
          <p:spPr bwMode="auto">
            <a:xfrm rot="16200000" flipV="1">
              <a:off x="4038" y="2045"/>
              <a:ext cx="140" cy="1694"/>
            </a:xfrm>
            <a:prstGeom prst="leftBrace">
              <a:avLst>
                <a:gd name="adj1" fmla="val 100833"/>
                <a:gd name="adj2" fmla="val 5023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3894" y="2918"/>
              <a:ext cx="422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5238" y="2125"/>
              <a:ext cx="422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m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3261" y="1847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3685" y="1847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4108" y="1847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532" y="1847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261" y="2125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3685" y="2125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4108" y="2125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532" y="2125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3261" y="2404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3685" y="2404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ru-RU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4108" y="2404"/>
              <a:ext cx="424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4532" y="2404"/>
              <a:ext cx="423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8" name="Line 22"/>
            <p:cNvSpPr>
              <a:spLocks noChangeShapeType="1"/>
            </p:cNvSpPr>
            <p:nvPr/>
          </p:nvSpPr>
          <p:spPr bwMode="auto">
            <a:xfrm>
              <a:off x="2838" y="1986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2838" y="2544"/>
              <a:ext cx="4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 flipH="1">
              <a:off x="3402" y="1429"/>
              <a:ext cx="1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 flipH="1">
              <a:off x="4673" y="1429"/>
              <a:ext cx="2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2838" y="1702"/>
              <a:ext cx="42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403" name="Text Box 27"/>
            <p:cNvSpPr txBox="1">
              <a:spLocks noChangeArrowheads="1"/>
            </p:cNvSpPr>
            <p:nvPr/>
          </p:nvSpPr>
          <p:spPr bwMode="auto">
            <a:xfrm>
              <a:off x="2838" y="2259"/>
              <a:ext cx="42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</a:rPr>
                <a:t>m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rPr>
                <a:t>-1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101404" name="Text Box 28"/>
            <p:cNvSpPr txBox="1">
              <a:spLocks noChangeArrowheads="1"/>
            </p:cNvSpPr>
            <p:nvPr/>
          </p:nvSpPr>
          <p:spPr bwMode="auto">
            <a:xfrm>
              <a:off x="4673" y="1429"/>
              <a:ext cx="424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</a:rPr>
                <a:t>n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rPr>
                <a:t>-1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101405" name="Text Box 29"/>
            <p:cNvSpPr txBox="1">
              <a:spLocks noChangeArrowheads="1"/>
            </p:cNvSpPr>
            <p:nvPr/>
          </p:nvSpPr>
          <p:spPr bwMode="auto">
            <a:xfrm>
              <a:off x="3402" y="1429"/>
              <a:ext cx="42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406" name="Text Box 30"/>
            <p:cNvSpPr txBox="1">
              <a:spLocks noChangeArrowheads="1"/>
            </p:cNvSpPr>
            <p:nvPr/>
          </p:nvSpPr>
          <p:spPr bwMode="auto">
            <a:xfrm>
              <a:off x="3967" y="1429"/>
              <a:ext cx="423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...</a:t>
              </a:r>
            </a:p>
          </p:txBody>
        </p:sp>
        <p:sp>
          <p:nvSpPr>
            <p:cNvPr id="101407" name="Text Box 31"/>
            <p:cNvSpPr txBox="1">
              <a:spLocks noChangeArrowheads="1"/>
            </p:cNvSpPr>
            <p:nvPr/>
          </p:nvSpPr>
          <p:spPr bwMode="auto">
            <a:xfrm>
              <a:off x="2697" y="1986"/>
              <a:ext cx="422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Имена (идентификаторы)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7632700" cy="39608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имя должно начинаться с буквы или _;</a:t>
            </a:r>
          </a:p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имя должно содержать только буквы, знак подчеркивания и цифры;</a:t>
            </a:r>
          </a:p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прописные и строчные буквы различаются;</a:t>
            </a:r>
          </a:p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имени практически не ограничена.</a:t>
            </a:r>
          </a:p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имена не должны совпадать с ключевыми словами, однако допускается: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@if, @float…</a:t>
            </a:r>
          </a:p>
          <a:p>
            <a:pPr eaLnBrk="1" hangingPunct="1">
              <a:lnSpc>
                <a:spcPct val="125000"/>
              </a:lnSpc>
              <a:spcAft>
                <a:spcPct val="1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именах можно использовать управляющие последовательности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Unicode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Aft>
                <a:spcPct val="15000"/>
              </a:spcAft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869160"/>
            <a:ext cx="7632700" cy="1625600"/>
          </a:xfrm>
          <a:prstGeom prst="rect">
            <a:avLst/>
          </a:prstGeom>
          <a:solidFill>
            <a:schemeClr val="accent2">
              <a:alpha val="78822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Примеры правильных имен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Vasia</a:t>
            </a:r>
            <a:r>
              <a:rPr 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Вася, _13, \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F2\u01DD, @while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Примеры неправильных имен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2late, </a:t>
            </a:r>
            <a:r>
              <a:rPr lang="ru-RU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ru-RU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gig</a:t>
            </a:r>
            <a:r>
              <a:rPr lang="ru-RU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Б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u-RU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260350"/>
            <a:ext cx="855503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double sum = 0;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nPosEl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&lt; m; ++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nPosEl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for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j = 0; j &lt; n; ++j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sum += a[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j];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if ( a[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j] &gt; 0 ) ++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nPosEl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"В строке {0} {1}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положит-х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эл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в",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nPosEl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"Среднее арифметическое всех элементов: 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+ sum / m / n );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02403" name="Rectangle 3"/>
          <p:cNvSpPr>
            <a:spLocks noChangeArrowheads="1"/>
          </p:cNvSpPr>
          <p:nvPr/>
        </p:nvSpPr>
        <p:spPr bwMode="auto">
          <a:xfrm>
            <a:off x="323850" y="5229225"/>
            <a:ext cx="8555038" cy="14398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double sum = 0;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foreach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x in a ) sum += x;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все элементы двумерного массива!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"Среднее арифметическое всех элементов: 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+ sum / m / n 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Ступенчатые массивы</a:t>
            </a:r>
            <a:endParaRPr kumimoji="0" lang="ru-R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836613"/>
            <a:ext cx="9144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В </a:t>
            </a:r>
            <a:r>
              <a:rPr kumimoji="0" lang="ru-RU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ступенчатых массивах</a:t>
            </a:r>
            <a:r>
              <a: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количество элементов в разных строках может различаться. В памяти ступенчатый массив хранится иначе, чем прямоугольный: в виде нескольких внутренних массивов, каждый из которых имеет свой размер. Кроме того, выделяется отдельная область памяти для хранения ссылок на каждый из внутренних массивов. 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3428" name="Picture 4" descr="06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088" y="3227388"/>
            <a:ext cx="6481762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Описание ступенчатого массива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6613"/>
            <a:ext cx="867568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Times New Roman" pitchFamily="18" charset="0"/>
                <a:cs typeface="Times New Roman" pitchFamily="18" charset="0"/>
              </a:rPr>
              <a:t>[][]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имя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Под каждый из массивов, составляющих ступенчатый массив, память требуется выделять явным образом: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[][]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[3][];   // память под ссылки на 3 строки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[0]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[5];     // память под 0-ю строку (5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эл-в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[1]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[3];     // память под 1-ю строку (3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эл-та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[2]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[4];     // память под 2-ю строку (4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эл-та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Или: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[][] a = {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[5],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[3],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[4] };  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Обращение к элементу ступенчатого массива: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[1][2]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][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Пример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30" y="1055685"/>
            <a:ext cx="8115016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[][] a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[3][];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a[0]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[5] { 24, 50, 18, 3, 16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a[1]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[3] { 7, 9, -1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a[2]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[4] { 6, 15, 3, 1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Console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"Исходный массив:"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0;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&lt;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 ++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for 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j=0; j &lt; a[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].Length; ++j)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"\t" + a[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][j]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поиск числа 18 в нулевой строке: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Array.IndexOf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a[0], 18 ) 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929190" y="2714620"/>
            <a:ext cx="4000495" cy="175432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[] mas1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x in mas1 )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 "\t" + x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      }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260648"/>
            <a:ext cx="7678738" cy="519112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Строки в </a:t>
            </a:r>
            <a:r>
              <a: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C#</a:t>
            </a:r>
            <a:endParaRPr kumimoji="0" lang="ru-RU" sz="22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412776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StringBuilder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символы (тип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Строки типа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99500" cy="554355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предназначен для работы со строками символов в кодировке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Представляет собой неизменяемую строку. Ему соответствует базовый класс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System.String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библиотеки .NET.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Создание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строки: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                                     // инициализация отложена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qqq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";       // инициализация строковым литералом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(' ', 20);               // 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конструктора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);    // создание из массива символов</a:t>
            </a:r>
          </a:p>
          <a:p>
            <a:pPr marL="381000" indent="-381000" eaLnBrk="1" hangingPunct="1">
              <a:lnSpc>
                <a:spcPct val="115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// создание массива символов: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{ '0', '0', '0' };  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Операции для строк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19" y="836613"/>
            <a:ext cx="8555037" cy="5472112"/>
          </a:xfrm>
        </p:spPr>
        <p:txBody>
          <a:bodyPr/>
          <a:lstStyle/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присваивание (=);</a:t>
            </a:r>
          </a:p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проверка на равенство (==);</a:t>
            </a:r>
          </a:p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проверка на неравенство (!=);</a:t>
            </a:r>
          </a:p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обращение по индексу ([]);</a:t>
            </a:r>
          </a:p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сцепление (конкатенация) строк (+).</a:t>
            </a:r>
          </a:p>
          <a:p>
            <a:pPr eaLnBrk="1" hangingPunct="1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Строки равны, если имеют одинаковое количество символов и совпадают посимвольно.</a:t>
            </a:r>
          </a:p>
          <a:p>
            <a:pPr algn="just"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Обращаться к отдельному элементу строки по индексу можно только для получения значения, но не для его изменения. Это связано с тем, что строки типа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относятся к неизменяемым типам данных. </a:t>
            </a:r>
          </a:p>
          <a:p>
            <a:pPr algn="just"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Методы, изменяющие содержимое строки, на самом деле создают новую копию строки. Неиспользуемые «старые» копии автоматически удаляются сборщиком мусора.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Некоторые элементы класса </a:t>
            </a:r>
            <a:r>
              <a:rPr lang="ru-RU" dirty="0" err="1" smtClean="0"/>
              <a:t>System.String</a:t>
            </a:r>
            <a:r>
              <a:rPr lang="ru-RU" dirty="0" smtClean="0"/>
              <a:t> 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ph idx="1"/>
          </p:nvPr>
        </p:nvGraphicFramePr>
        <p:xfrm>
          <a:off x="468313" y="836613"/>
          <a:ext cx="8424862" cy="591851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6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Compare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Сравнение двух строк в лексикографическом (алфавитном) порядке. Разные реализации метода позволяют сравнивать строки и подстроки с учетом и без учета регистра и особенностей национального представления дат и т. д.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CompareOrdinal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Сравнение двух строк по кодам символов. Разные реализации метода позволяют сравнивать строки и подстроки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CompareTo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Сравнение текущего экземпляра строки с другой строкой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Concat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Конкатенация строк. Метод допускает сцепление произвольного числа строк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Copy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копии строки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Некоторые элементы класса </a:t>
            </a:r>
            <a:r>
              <a:rPr lang="ru-RU" dirty="0" err="1" smtClean="0"/>
              <a:t>System.String</a:t>
            </a:r>
            <a:r>
              <a:rPr lang="ru-RU" dirty="0" smtClean="0"/>
              <a:t> 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323528" y="836712"/>
          <a:ext cx="8569325" cy="5699760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Format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Форматирование в соответствии с заданными спецификаторами формата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Определение индексов первого и последнего вхождения заданной подстроки или любого символа из заданного набора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Insert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Вставка подстроки в заданную позицию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Join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Слияние массива строк в единую строку. Между элементами массива вставляются разделители (см. далее)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Длина строки (количество символов)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Remove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подстроки из заданной позиции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Replace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Split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Разделение строки на элементы, используя заданные разделители. Результаты помещаются в массив строк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Substring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Выделение подстроки, начиная с заданной позиции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Пример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"прекрасная королева Изольда";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s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string sub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( 3 ).Remove( 12, 2 );         //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sub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s.Split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 ');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string joined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string.Join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"! 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joined );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7542" t="13667" r="34709" b="75833"/>
          <a:stretch>
            <a:fillRect/>
          </a:stretch>
        </p:blipFill>
        <p:spPr bwMode="auto">
          <a:xfrm>
            <a:off x="467544" y="4149080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Нотации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08912" cy="453707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1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Понятные и согласованные между собой имена — основа хорошего стиля. Существует несколько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нотаций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— соглашений о правилах создания имен.</a:t>
            </a:r>
          </a:p>
          <a:p>
            <a:pPr marL="0" indent="0" algn="just" eaLnBrk="1" hangingPunct="1">
              <a:lnSpc>
                <a:spcPct val="11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C#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именования различных видов программных объектов чаще всего используются две нотации: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35000"/>
              </a:spcBef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Нотация Паскаля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каждое слово начинается с прописной буквы:</a:t>
            </a:r>
          </a:p>
          <a:p>
            <a:pPr marL="822325" lvl="1" algn="just" eaLnBrk="1" hangingPunct="1">
              <a:lnSpc>
                <a:spcPct val="115000"/>
              </a:lnSpc>
              <a:spcBef>
                <a:spcPct val="35000"/>
              </a:spcBef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MaxLength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MyFuzzyShooshpanchik</a:t>
            </a:r>
            <a:endParaRPr lang="ru-RU" sz="2000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35000"/>
              </a:spcBef>
            </a:pP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Camel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 прописной буквы начинается каждое слово, составляющее идентификатор, кроме первого:</a:t>
            </a:r>
          </a:p>
          <a:p>
            <a:pPr marL="822325" lvl="1" algn="just" eaLnBrk="1" hangingPunct="1">
              <a:lnSpc>
                <a:spcPct val="115000"/>
              </a:lnSpc>
              <a:spcBef>
                <a:spcPct val="35000"/>
              </a:spcBef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maxLength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myFuzzyShooshpanchik</a:t>
            </a:r>
            <a:endParaRPr lang="ru-RU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3810000" cy="1162050"/>
          </a:xfrm>
        </p:spPr>
        <p:txBody>
          <a:bodyPr/>
          <a:lstStyle/>
          <a:p>
            <a:r>
              <a:rPr lang="ru-RU" dirty="0" smtClean="0"/>
              <a:t>Форматирование строк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2457"/>
              </p:ext>
            </p:extLst>
          </p:nvPr>
        </p:nvGraphicFramePr>
        <p:xfrm>
          <a:off x="136284" y="2564904"/>
          <a:ext cx="8712968" cy="4125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19802984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4075111798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223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Специальный символ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Формат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9095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c/C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Денежная единица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количество десятичных знаков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68216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d/D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Целые числа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минимальное количество цифр. При необходимости добавляются нули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22606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e/E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Экспоненциальные числа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количество десятичных знаков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8609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f/F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Числа с фиксированной точкой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количество десятичных знаков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2219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n/N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Числа с фиксированной точкой с отделением групп разрядов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количество десятичных знаков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5146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p/P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Проценты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Умножает число на 100 и выводит со знаком процентов. Указывает количество десятичных знаков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0095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x/X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Шестнадцатеричные числа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Указывает минимальное количество цифр. При необходимости добавляются нули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7867918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7504" y="884935"/>
            <a:ext cx="9171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System.Console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 is {0, 7}."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1.2789);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(s) 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 is {0, 7}."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7.54);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 is {0, -7}."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1.2789);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 is {0, -7}."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7.54);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2772"/>
            <a:ext cx="2088232" cy="11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0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459432"/>
            <a:ext cx="3810000" cy="1162050"/>
          </a:xfrm>
        </p:spPr>
        <p:txBody>
          <a:bodyPr/>
          <a:lstStyle/>
          <a:p>
            <a:r>
              <a:rPr lang="ru-RU" dirty="0" smtClean="0"/>
              <a:t>Форматирование строк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15799"/>
            <a:ext cx="9433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age = 23;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Имя: {0}  Возраст: {1}"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name, age);</a:t>
            </a: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(output);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315" y="2411102"/>
            <a:ext cx="8873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System.Console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"{0:c}"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5.50);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"5,50 р."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"{0:c1}"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5.50);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"5,5 р."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"{0:e}"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5.50);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"5,500000е+000"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"{0:d}"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32);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"32"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"{0:d4}"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32);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"0032"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"{0:f5}"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0.55);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"0,55000"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"{0:p}"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0.55);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"55,00%"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980" y="5805264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System.Console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x = 8;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y = 7;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// 8 + 7 = 15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5291400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Интерполяция строк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910245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smtClean="0"/>
              <a:t>Строки типа StringBuilder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marL="266700" indent="-266700" eaLnBrk="1" hangingPunct="1"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определен в пространстве имен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stem.Text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Позволяет изменять значение своих экземпляров.</a:t>
            </a:r>
          </a:p>
          <a:p>
            <a:pPr marL="266700" indent="-266700" eaLnBrk="1" hangingPunct="1"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создании экземпляра обязательно использовать операцию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конструктор, например:</a:t>
            </a:r>
          </a:p>
          <a:p>
            <a:pPr marL="266700" indent="-266700" eaLnBrk="1" hangingPunct="1"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6700" indent="-266700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1</a:t>
            </a:r>
          </a:p>
          <a:p>
            <a:pPr marL="266700" indent="-266700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"qwerty" );              // 2</a:t>
            </a:r>
          </a:p>
          <a:p>
            <a:pPr marL="266700" indent="-266700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( 100 );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3</a:t>
            </a:r>
          </a:p>
          <a:p>
            <a:pPr marL="266700" indent="-266700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"qwerty", 100 );       // 4</a:t>
            </a:r>
          </a:p>
          <a:p>
            <a:pPr marL="266700" indent="-266700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"qwerty", 1, 3, 100 );// 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8990" y="4890370"/>
            <a:ext cx="88569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рекомендуется использовать в следующих случаях: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 неизвестном количестве операций и изменений над строками во время выполнения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Когда предполагается, что приложению придется сделать множество подобных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операций.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15888"/>
            <a:ext cx="9072562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2400" dirty="0" smtClean="0"/>
              <a:t>Основные элементы класса </a:t>
            </a:r>
            <a:r>
              <a:rPr lang="ru-RU" sz="2400" dirty="0" err="1" smtClean="0"/>
              <a:t>System.Text.StringBuilder</a:t>
            </a:r>
            <a:r>
              <a:rPr lang="ru-RU" sz="2400" dirty="0" smtClean="0"/>
              <a:t> 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ph idx="1"/>
          </p:nvPr>
        </p:nvGraphicFramePr>
        <p:xfrm>
          <a:off x="250825" y="620713"/>
          <a:ext cx="8675688" cy="5832793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Append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Добавление в конец строки. Разные варианты метода позволяют добавлять в строку величины любых встроенных типов, массивы символов, строки и подстроки типа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AppendFormat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Добавление форматированной строки в конец строки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Capacity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Получение или установка емкости буфера. Если устанавливаемое значение меньше текущей длины строки или больше максимального, генерируется исключение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ArgumentOutOfRangeException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Insert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Вставка подстроки в заданную позицию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Длина строки (количество символов)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MaxCapacity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Максимальный размер буфера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Remove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подстроки из заданной позиции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Replace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Замена всех вхождений заданной подстроки или символа новой подстрокой или символом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ToString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Преобразование в строку типа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196753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 "Введите зарплату: " );</a:t>
            </a:r>
          </a:p>
          <a:p>
            <a:pPr indent="127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double.Parse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indent="127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127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 "зарплата " );</a:t>
            </a:r>
          </a:p>
          <a:p>
            <a:pPr indent="127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AppendFormat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 "{0, 6: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 - в год {1, 6: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}",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salary, salary * 12 ); </a:t>
            </a:r>
          </a:p>
          <a:p>
            <a:pPr indent="127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a );</a:t>
            </a:r>
          </a:p>
          <a:p>
            <a:pPr indent="127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a.Replace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.",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тыс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.$"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1270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 "А лучше было бы: " +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l="9511" t="17167" r="32740" b="73208"/>
          <a:stretch>
            <a:fillRect/>
          </a:stretch>
        </p:blipFill>
        <p:spPr bwMode="auto">
          <a:xfrm>
            <a:off x="467544" y="4365104"/>
            <a:ext cx="80648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700808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Символьный тип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предназначен для хранения символов в кодировке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Символьный тип относится к встроенным типам данных C# и соответствует стандартному классу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библиотеки .NET из пространства имен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pPr eaLnBrk="1" hangingPunct="1"/>
            <a:r>
              <a:rPr lang="ru-RU" dirty="0" smtClean="0"/>
              <a:t>Символьный тип данных - </a:t>
            </a:r>
            <a:r>
              <a:rPr lang="en-US" dirty="0" smtClean="0"/>
              <a:t>char</a:t>
            </a:r>
            <a:endParaRPr lang="ru-RU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43473"/>
              </p:ext>
            </p:extLst>
          </p:nvPr>
        </p:nvGraphicFramePr>
        <p:xfrm>
          <a:off x="251520" y="908720"/>
          <a:ext cx="8640960" cy="572326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Метод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Описание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GetNumericValue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 числовое значение символа, если он является цифрой, и –1 в противном случае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IsControl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является управляющим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IsDigit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является десятичной цифрой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IsLetter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является буквой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IsLower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задан в нижнем регистре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IsUpper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записан в верхнем регистре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IsWhiteSpace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если символ является пробельным (пробел, перевод строки и возврат каретки)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Parse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Преобразует строку в символ (строка должна состоять из одного символа)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ToLower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Преобразует символ в нижний регистр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7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MaxValue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 </a:t>
                      </a:r>
                      <a:r>
                        <a:rPr lang="ru-RU" sz="1600">
                          <a:solidFill>
                            <a:srgbClr val="8B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MinValue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Возвращают символы с максимальным и минимальным кодами (эти символы не имеют видимого представления)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6601" marR="16601" marT="16601" marB="166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15888"/>
            <a:ext cx="9072562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400" dirty="0" smtClean="0"/>
              <a:t>Основные методы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namespace ConsoleApplication1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{  class Class1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{  static void Main()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{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try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{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char b = 'B', c = '\x63', d = '\u0032';                      // 1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"{0}  {1}  {2}", b, c, d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"{0}  {1}  {2}",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char.ToLower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(b),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char.ToUpper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(c),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char.GetNumericValue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(d)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char a;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do                                                           // 2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{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символ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"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a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char.Parse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Введен символ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{0},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его код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{1}",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a,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)a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char.IsLetter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char.IsUpper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Верхний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рег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char.IsLower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Нижний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рег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char.IsControl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Управляющий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char.IsNumber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Число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if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char.IsPunctuation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Разделитель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} while (a != 'q');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catch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{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Возникло исключение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 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return;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}  }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5220642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400" dirty="0" smtClean="0"/>
              <a:t>Пример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 l="7542" t="13667" r="68177" b="72333"/>
          <a:stretch>
            <a:fillRect/>
          </a:stretch>
        </p:blipFill>
        <p:spPr bwMode="auto">
          <a:xfrm>
            <a:off x="5220072" y="4869160"/>
            <a:ext cx="333037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242592" cy="470108"/>
          </a:xfrm>
        </p:spPr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14493"/>
            <a:ext cx="8280920" cy="397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Переменная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— это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именованная область памяти, в которой хранятся данные определенного типа</a:t>
            </a:r>
            <a:r>
              <a:rPr lang="ru-RU" dirty="0" smtClean="0"/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 переменные, используемые в программе, должны быть описаны.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каждой переменной задается ее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имя и тип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char	</a:t>
            </a:r>
            <a:r>
              <a:rPr 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option;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Тип переменной выбирается исходя из диапазона и требуемой точности представления данных.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5506" y="5049452"/>
            <a:ext cx="242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-apple-system"/>
              </a:rPr>
              <a:t>Неявная типизация</a:t>
            </a:r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5517232"/>
            <a:ext cx="28506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Hell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 = 20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95936" y="5206262"/>
            <a:ext cx="468052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a;</a:t>
            </a:r>
            <a:r>
              <a:rPr lang="en-US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// этот код работает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altLang="ru-RU" sz="2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// этот код не работает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altLang="ru-RU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2324</TotalTime>
  <Words>8525</Words>
  <Application>Microsoft Office PowerPoint</Application>
  <PresentationFormat>Экран (4:3)</PresentationFormat>
  <Paragraphs>1307</Paragraphs>
  <Slides>87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87</vt:i4>
      </vt:variant>
    </vt:vector>
  </HeadingPairs>
  <TitlesOfParts>
    <vt:vector size="106" baseType="lpstr">
      <vt:lpstr>-apple-system</vt:lpstr>
      <vt:lpstr>Arial</vt:lpstr>
      <vt:lpstr>Arial Narrow</vt:lpstr>
      <vt:lpstr>Calibri</vt:lpstr>
      <vt:lpstr>Cascadia Mono</vt:lpstr>
      <vt:lpstr>Consolas</vt:lpstr>
      <vt:lpstr>Corbel</vt:lpstr>
      <vt:lpstr>Gill Sans MT</vt:lpstr>
      <vt:lpstr>Symbol</vt:lpstr>
      <vt:lpstr>Times New Roman</vt:lpstr>
      <vt:lpstr>var(--code-font-family)</vt:lpstr>
      <vt:lpstr>Verdana</vt:lpstr>
      <vt:lpstr>Wingdings</vt:lpstr>
      <vt:lpstr>Wingdings 2</vt:lpstr>
      <vt:lpstr>Wingdings 3</vt:lpstr>
      <vt:lpstr>YS Text</vt:lpstr>
      <vt:lpstr>Солнцестояние</vt:lpstr>
      <vt:lpstr>Формула</vt:lpstr>
      <vt:lpstr>CorelDRAW</vt:lpstr>
      <vt:lpstr>Синтаксис  объектно-ориентированного языка программирования С#</vt:lpstr>
      <vt:lpstr>Язык программирования C#</vt:lpstr>
      <vt:lpstr>Для создания проекта следует после запуска Visual Studio.NET в главном меню выбрать команду  File   New   Project…. </vt:lpstr>
      <vt:lpstr>Презентация PowerPoint</vt:lpstr>
      <vt:lpstr>Заготовка консольной программы  </vt:lpstr>
      <vt:lpstr>Состав языка </vt:lpstr>
      <vt:lpstr>Имена (идентификаторы)</vt:lpstr>
      <vt:lpstr>Нотации</vt:lpstr>
      <vt:lpstr>переменные</vt:lpstr>
      <vt:lpstr>Типы данных</vt:lpstr>
      <vt:lpstr>Хранение в памяти величин значимого и ссылочного типа</vt:lpstr>
      <vt:lpstr>Значимые типы</vt:lpstr>
      <vt:lpstr>Инициализация переменных</vt:lpstr>
      <vt:lpstr>Литералы</vt:lpstr>
      <vt:lpstr>Презентация PowerPoint</vt:lpstr>
      <vt:lpstr>Именованные константы</vt:lpstr>
      <vt:lpstr>Выражения</vt:lpstr>
      <vt:lpstr>Приоритеты операций C#</vt:lpstr>
      <vt:lpstr>Тип результата выражения</vt:lpstr>
      <vt:lpstr>Неявные арифметические преобразования типов в C#</vt:lpstr>
      <vt:lpstr>Вывод сообщения на экран</vt:lpstr>
      <vt:lpstr>Инкремент (++) и декремент (--)</vt:lpstr>
      <vt:lpstr>Инкремент и декремент </vt:lpstr>
      <vt:lpstr>Операция присваивания</vt:lpstr>
      <vt:lpstr>Операция умножения и деления</vt:lpstr>
      <vt:lpstr>Презентация PowerPoint</vt:lpstr>
      <vt:lpstr>Презентация PowerPoint</vt:lpstr>
      <vt:lpstr>Операции отношения и проверки на равенство</vt:lpstr>
      <vt:lpstr>Условные логические операции </vt:lpstr>
      <vt:lpstr>Условная операция </vt:lpstr>
      <vt:lpstr>Ввод данных с консоли</vt:lpstr>
      <vt:lpstr>Математические функции:      класс   Math </vt:lpstr>
      <vt:lpstr>Презентация PowerPoint</vt:lpstr>
      <vt:lpstr>Презентация PowerPoint</vt:lpstr>
      <vt:lpstr>Блок (составной оператор)</vt:lpstr>
      <vt:lpstr>Оператор «выражение»</vt:lpstr>
      <vt:lpstr>Презентация PowerPoint</vt:lpstr>
      <vt:lpstr>Условный оператор if</vt:lpstr>
      <vt:lpstr>Пример </vt:lpstr>
      <vt:lpstr>Оператор выбора switch</vt:lpstr>
      <vt:lpstr>Пример: Калькулятор на четыре действия </vt:lpstr>
      <vt:lpstr>Структура оператора цикла</vt:lpstr>
      <vt:lpstr>Цикл с предусловием </vt:lpstr>
      <vt:lpstr>Цикл с постусловием </vt:lpstr>
      <vt:lpstr>Цикл с параметром </vt:lpstr>
      <vt:lpstr>Пример цикла с параметром</vt:lpstr>
      <vt:lpstr>Рекомендации по написанию циклов</vt:lpstr>
      <vt:lpstr>Передача управления</vt:lpstr>
      <vt:lpstr>Оператор break</vt:lpstr>
      <vt:lpstr>Оператор goto </vt:lpstr>
      <vt:lpstr>Оператор goto: 2 варианта использования</vt:lpstr>
      <vt:lpstr>Презентация PowerPoint</vt:lpstr>
      <vt:lpstr>Возможные действия при ошибке</vt:lpstr>
      <vt:lpstr>Некоторые стандартные исключения </vt:lpstr>
      <vt:lpstr>Оператор try </vt:lpstr>
      <vt:lpstr>Механизм обработки исключений</vt:lpstr>
      <vt:lpstr>Пример работы оператора обработки исключений</vt:lpstr>
      <vt:lpstr>Массивы </vt:lpstr>
      <vt:lpstr>Создание массива</vt:lpstr>
      <vt:lpstr>Размещение массивов в памяти</vt:lpstr>
      <vt:lpstr>Размерность массива</vt:lpstr>
      <vt:lpstr>Действия с массивами</vt:lpstr>
      <vt:lpstr>Одномерные массивы </vt:lpstr>
      <vt:lpstr>Программа</vt:lpstr>
      <vt:lpstr>Оператор foreach</vt:lpstr>
      <vt:lpstr>Использование методов класса Array </vt:lpstr>
      <vt:lpstr>Прямоугольные массивы </vt:lpstr>
      <vt:lpstr>Презентация PowerPoint</vt:lpstr>
      <vt:lpstr>Презентация PowerPoint</vt:lpstr>
      <vt:lpstr>Презентация PowerPoint</vt:lpstr>
      <vt:lpstr>Ступенчатые массивы</vt:lpstr>
      <vt:lpstr>Описание ступенчатого массива</vt:lpstr>
      <vt:lpstr>Пример</vt:lpstr>
      <vt:lpstr>Презентация PowerPoint</vt:lpstr>
      <vt:lpstr>Строки типа string </vt:lpstr>
      <vt:lpstr>Операции для строк</vt:lpstr>
      <vt:lpstr>Некоторые элементы класса System.String </vt:lpstr>
      <vt:lpstr>Некоторые элементы класса System.String </vt:lpstr>
      <vt:lpstr>Пример</vt:lpstr>
      <vt:lpstr>Форматирование строк</vt:lpstr>
      <vt:lpstr>Форматирование строк</vt:lpstr>
      <vt:lpstr>Строки типа StringBuilder </vt:lpstr>
      <vt:lpstr>Основные элементы класса System.Text.StringBuilder </vt:lpstr>
      <vt:lpstr>Пример</vt:lpstr>
      <vt:lpstr>Символьный тип данных - char</vt:lpstr>
      <vt:lpstr>Основные методы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Рамиля Тазиева</cp:lastModifiedBy>
  <cp:revision>166</cp:revision>
  <dcterms:created xsi:type="dcterms:W3CDTF">2012-09-04T18:26:15Z</dcterms:created>
  <dcterms:modified xsi:type="dcterms:W3CDTF">2023-09-01T16:37:48Z</dcterms:modified>
</cp:coreProperties>
</file>