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4671D-C38A-B74E-9E8B-B05305201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179266-AA12-494F-BDCF-D933EF64A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561734-68DD-9247-A1BA-E7F34967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14/04/22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CAA4F-F133-7341-9AC5-0A5E3F07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D8B426-A393-A940-AFDA-7A961A73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317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F6951-8F79-6747-8CB3-80295F7F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6CC821-AF50-984F-ACEE-8F6ADD3BB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A0489C-305A-6843-9ADA-67D9F643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14/04/22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971E8E-0232-2D40-8DBA-986815A4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AA7F53-1292-984B-A891-D9170D05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19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F4737BE-79FC-664A-A4E3-DB427DC82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DC39E5-714E-4D49-BA00-3DBD578BD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3BE237-F055-784C-BED7-C12E10F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14/04/22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FE0C5D-9C94-3B4F-87C8-D7DAAB3A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07C280-AF04-8D48-9F02-9E403A1B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9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26CE09-A369-5B4D-9392-529291B9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CE43F-3B53-004C-A401-9E85C206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BDF378-A416-CD4A-BF6C-C629F307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14/04/22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36A978-8A4C-7F46-AEA0-6163A86A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B0821C-8FF8-F646-8A7F-7ED71CD0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52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8D741-6142-5043-9C4C-6A87D474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76DCBB-CBFB-5142-A8BD-72FA57BF9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575ADB-8A7E-0D4E-ADAA-54E91575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14/04/22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E342CE-999D-E74C-B380-7D01AE4E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196C55-0B1E-4249-88D2-3E6FB36D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CB372-759D-1D43-A5A9-89F99E37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14C54B-D860-F84C-BECD-B06BA81D2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6ED019-CBA5-C44A-AA04-9AA5AE28A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0BC1E8-C1B6-0441-8F86-F9649BBF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14/04/22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085A1E-7917-124D-B3B7-777F277D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A2FC85-30FD-9E44-9455-879B9AC1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56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77F0B-5D7E-7346-A437-7E11325F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FF9FEA-FA8E-6945-BB1A-0EB50A37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F912B1-FBB3-D042-9DC3-0A29F92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AAF36E-783A-9C4F-9AF5-CEF1D7EAB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A6BD04-2AFE-9A47-BCCD-C16B02981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70716CE-57EE-AA47-AB3A-CD8D1D78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14/04/22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DBC9CD-3657-EC44-A7AF-976EA9EE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D30875B-6F67-7E43-AB39-815BBEE4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05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D581F-DC64-184A-BA75-D8B289B5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09367E-A129-DA41-B8BA-4E4F6749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14/04/22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C7AD55-17DE-364C-896A-BD6DE831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3D45D1-BB14-5B4E-A023-168C14A4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15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7B3485-ECDC-BA42-9BEA-E75F9D41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14/04/22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252B90-78EA-5446-8ACA-BAEB61C5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47C4A5-E9DB-5444-9F72-CD29EB3D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0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16365-B3E7-7347-9EDE-5C4B10F7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3F70E0-2BC1-604E-924D-27DB2672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0E5713-153A-A14D-BD7B-53A2438B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E87A8C-97F5-4546-84DE-A53AF34F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14/04/22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C266A6-5126-074D-B7A3-0A668C7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452B50-6491-354E-8022-F0BF7F9E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01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853BB-F2DF-E649-80E7-DB2603A0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8A62E0-47B3-7743-BB09-1E7D917CB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D2F00B-A2ED-E94B-ACF5-97B4254B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63036-D816-184B-9834-95F67C2B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14/04/22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0EE723-AFED-7041-8D40-D0A7566F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DAAEC1-869F-7440-9559-AD463A18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79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F2B0E9A-EE13-0C47-9817-441EDEAC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BBE85B-861D-B141-B650-4D262A064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2CCA2B-3C1A-2C47-B14A-73E01404A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794B-3E03-3547-B82D-68355FCAAB59}" type="datetimeFigureOut">
              <a:rPr lang="it-IT" smtClean="0"/>
              <a:t>14/04/22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5FC90D-47FF-9E4A-B526-9ED4481C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D02BB8-DCBE-4F4C-9D3D-E04164A78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15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7D00FF-66AB-B144-AFF4-00B33F5ECBB5}"/>
              </a:ext>
            </a:extLst>
          </p:cNvPr>
          <p:cNvSpPr txBox="1"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>
                <a:latin typeface="+mj-lt"/>
                <a:ea typeface="+mj-ea"/>
                <a:cs typeface="+mj-cs"/>
              </a:rPr>
              <a:t>Nonparametric statistics project - Board Games Reviews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0E0A94-365B-6340-A213-8509F8D01738}"/>
              </a:ext>
            </a:extLst>
          </p:cNvPr>
          <p:cNvSpPr txBox="1"/>
          <p:nvPr/>
        </p:nvSpPr>
        <p:spPr>
          <a:xfrm>
            <a:off x="5261257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We selected in this slide some of the most interesting columns: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‘average’ represents the average of the ratings given by the users.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‘</a:t>
            </a:r>
            <a:r>
              <a:rPr lang="en-US" sz="1400" dirty="0" err="1"/>
              <a:t>averageweight</a:t>
            </a:r>
            <a:r>
              <a:rPr lang="en-US" sz="1400" dirty="0"/>
              <a:t>’ is an index that quantifies the complexity of the game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‘category’ information will be treated through the usage of  dummy                                                    variables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Other relevant columns can be: </a:t>
            </a:r>
            <a:r>
              <a:rPr lang="en-US" sz="1400" dirty="0" err="1"/>
              <a:t>minplayers</a:t>
            </a:r>
            <a:r>
              <a:rPr lang="en-US" sz="1400" dirty="0"/>
              <a:t>,  </a:t>
            </a:r>
            <a:r>
              <a:rPr lang="en-US" sz="1400" dirty="0" err="1"/>
              <a:t>maxplayers</a:t>
            </a:r>
            <a:r>
              <a:rPr lang="en-US" sz="1400" dirty="0"/>
              <a:t>, mechanic,…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D593128-92BB-5B40-B455-7375BA6F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3" y="2695874"/>
            <a:ext cx="4466492" cy="3483864"/>
          </a:xfrm>
          <a:prstGeom prst="rect">
            <a:avLst/>
          </a:prstGeom>
        </p:spPr>
      </p:pic>
      <p:graphicFrame>
        <p:nvGraphicFramePr>
          <p:cNvPr id="13" name="Tabella 14">
            <a:extLst>
              <a:ext uri="{FF2B5EF4-FFF2-40B4-BE49-F238E27FC236}">
                <a16:creationId xmlns:a16="http://schemas.microsoft.com/office/drawing/2014/main" id="{01101237-1FB3-3746-B51C-227E34737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00802"/>
              </p:ext>
            </p:extLst>
          </p:nvPr>
        </p:nvGraphicFramePr>
        <p:xfrm>
          <a:off x="5486420" y="2935450"/>
          <a:ext cx="6010507" cy="27622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7624">
                  <a:extLst>
                    <a:ext uri="{9D8B030D-6E8A-4147-A177-3AD203B41FA5}">
                      <a16:colId xmlns:a16="http://schemas.microsoft.com/office/drawing/2014/main" val="1631495411"/>
                    </a:ext>
                  </a:extLst>
                </a:gridCol>
                <a:gridCol w="534933">
                  <a:extLst>
                    <a:ext uri="{9D8B030D-6E8A-4147-A177-3AD203B41FA5}">
                      <a16:colId xmlns:a16="http://schemas.microsoft.com/office/drawing/2014/main" val="1984077330"/>
                    </a:ext>
                  </a:extLst>
                </a:gridCol>
                <a:gridCol w="759632">
                  <a:extLst>
                    <a:ext uri="{9D8B030D-6E8A-4147-A177-3AD203B41FA5}">
                      <a16:colId xmlns:a16="http://schemas.microsoft.com/office/drawing/2014/main" val="2201492281"/>
                    </a:ext>
                  </a:extLst>
                </a:gridCol>
                <a:gridCol w="767381">
                  <a:extLst>
                    <a:ext uri="{9D8B030D-6E8A-4147-A177-3AD203B41FA5}">
                      <a16:colId xmlns:a16="http://schemas.microsoft.com/office/drawing/2014/main" val="3898123224"/>
                    </a:ext>
                  </a:extLst>
                </a:gridCol>
                <a:gridCol w="682666">
                  <a:extLst>
                    <a:ext uri="{9D8B030D-6E8A-4147-A177-3AD203B41FA5}">
                      <a16:colId xmlns:a16="http://schemas.microsoft.com/office/drawing/2014/main" val="3112837999"/>
                    </a:ext>
                  </a:extLst>
                </a:gridCol>
                <a:gridCol w="825492">
                  <a:extLst>
                    <a:ext uri="{9D8B030D-6E8A-4147-A177-3AD203B41FA5}">
                      <a16:colId xmlns:a16="http://schemas.microsoft.com/office/drawing/2014/main" val="1349062602"/>
                    </a:ext>
                  </a:extLst>
                </a:gridCol>
                <a:gridCol w="825492">
                  <a:extLst>
                    <a:ext uri="{9D8B030D-6E8A-4147-A177-3AD203B41FA5}">
                      <a16:colId xmlns:a16="http://schemas.microsoft.com/office/drawing/2014/main" val="2392919302"/>
                    </a:ext>
                  </a:extLst>
                </a:gridCol>
                <a:gridCol w="747287">
                  <a:extLst>
                    <a:ext uri="{9D8B030D-6E8A-4147-A177-3AD203B41FA5}">
                      <a16:colId xmlns:a16="http://schemas.microsoft.com/office/drawing/2014/main" val="1392934207"/>
                    </a:ext>
                  </a:extLst>
                </a:gridCol>
              </a:tblGrid>
              <a:tr h="606905">
                <a:tc>
                  <a:txBody>
                    <a:bodyPr/>
                    <a:lstStyle/>
                    <a:p>
                      <a:r>
                        <a:rPr lang="it-IT" sz="1000" b="1" cap="none" spc="0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 baseline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PLAYING TIME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 dirty="0">
                          <a:solidFill>
                            <a:schemeClr val="tx1"/>
                          </a:solidFill>
                        </a:rPr>
                        <a:t>NUM RATINGS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BAYES AVERAGE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AVERAGE WEIGHT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32071" marR="35530" marT="9163" marB="68724" anchor="b"/>
                </a:tc>
                <a:extLst>
                  <a:ext uri="{0D108BD9-81ED-4DB2-BD59-A6C34878D82A}">
                    <a16:rowId xmlns:a16="http://schemas.microsoft.com/office/drawing/2014/main" val="750269065"/>
                  </a:ext>
                </a:extLst>
              </a:tr>
              <a:tr h="609763">
                <a:tc>
                  <a:txBody>
                    <a:bodyPr/>
                    <a:lstStyle/>
                    <a:p>
                      <a:r>
                        <a:rPr lang="it-IT" sz="1000" cap="none" spc="0" dirty="0">
                          <a:solidFill>
                            <a:schemeClr val="tx1"/>
                          </a:solidFill>
                        </a:rPr>
                        <a:t>DIE MACHER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1986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240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5366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7.6148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7.10045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4.3206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Economic</a:t>
                      </a:r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Negotiation</a:t>
                      </a:r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Political</a:t>
                      </a:r>
                      <a:endParaRPr lang="it-IT" sz="1000" cap="none" spc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2071" marR="35530" marT="9163" marB="68724"/>
                </a:tc>
                <a:extLst>
                  <a:ext uri="{0D108BD9-81ED-4DB2-BD59-A6C34878D82A}">
                    <a16:rowId xmlns:a16="http://schemas.microsoft.com/office/drawing/2014/main" val="4011733948"/>
                  </a:ext>
                </a:extLst>
              </a:tr>
              <a:tr h="475452">
                <a:tc>
                  <a:txBody>
                    <a:bodyPr/>
                    <a:lstStyle/>
                    <a:p>
                      <a:r>
                        <a:rPr lang="it-IT" sz="1000" cap="none" spc="0" dirty="0">
                          <a:solidFill>
                            <a:schemeClr val="tx1"/>
                          </a:solidFill>
                        </a:rPr>
                        <a:t>DRAGON MASTER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1981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561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6.64206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5.78172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1.9630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Card Game, Fantasy </a:t>
                      </a:r>
                    </a:p>
                  </a:txBody>
                  <a:tcPr marL="32071" marR="35530" marT="9163" marB="68724"/>
                </a:tc>
                <a:extLst>
                  <a:ext uri="{0D108BD9-81ED-4DB2-BD59-A6C34878D82A}">
                    <a16:rowId xmlns:a16="http://schemas.microsoft.com/office/drawing/2014/main" val="2221612773"/>
                  </a:ext>
                </a:extLst>
              </a:tr>
              <a:tr h="475452">
                <a:tc>
                  <a:txBody>
                    <a:bodyPr/>
                    <a:lstStyle/>
                    <a:p>
                      <a:r>
                        <a:rPr lang="it-IT" sz="1000" cap="none" spc="0" dirty="0">
                          <a:solidFill>
                            <a:schemeClr val="tx1"/>
                          </a:solidFill>
                        </a:rPr>
                        <a:t>SAMURAI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1998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15202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7.45491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7.23898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2.4866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Abstract</a:t>
                      </a:r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Strategy</a:t>
                      </a:r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Medieval</a:t>
                      </a:r>
                      <a:endParaRPr lang="it-IT" sz="1000" cap="none" spc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2071" marR="35530" marT="9163" marB="68724"/>
                </a:tc>
                <a:extLst>
                  <a:ext uri="{0D108BD9-81ED-4DB2-BD59-A6C34878D82A}">
                    <a16:rowId xmlns:a16="http://schemas.microsoft.com/office/drawing/2014/main" val="2322255125"/>
                  </a:ext>
                </a:extLst>
              </a:tr>
              <a:tr h="475452">
                <a:tc>
                  <a:txBody>
                    <a:bodyPr/>
                    <a:lstStyle/>
                    <a:p>
                      <a:r>
                        <a:rPr lang="it-IT" sz="1000" cap="none" spc="0" dirty="0">
                          <a:solidFill>
                            <a:schemeClr val="tx1"/>
                          </a:solidFill>
                        </a:rPr>
                        <a:t>ACQUIRE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1964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18721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7.33797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7.14131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2.5019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Economic</a:t>
                      </a:r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Territory</a:t>
                      </a:r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 Building</a:t>
                      </a:r>
                    </a:p>
                  </a:txBody>
                  <a:tcPr marL="32071" marR="35530" marT="9163" marB="68724"/>
                </a:tc>
                <a:extLst>
                  <a:ext uri="{0D108BD9-81ED-4DB2-BD59-A6C34878D82A}">
                    <a16:rowId xmlns:a16="http://schemas.microsoft.com/office/drawing/2014/main" val="247388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58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9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9926C7-365E-6D4A-8F5C-CE8F4E092327}"/>
              </a:ext>
            </a:extLst>
          </p:cNvPr>
          <p:cNvSpPr txBox="1"/>
          <p:nvPr/>
        </p:nvSpPr>
        <p:spPr>
          <a:xfrm>
            <a:off x="1022194" y="1017955"/>
            <a:ext cx="9972907" cy="23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Board Games?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Board games are becoming more and more popular nowadays. Their popularity started growing during covid-19 outbreak, and people now can’t stop playing them!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Board games companies </a:t>
            </a:r>
            <a:r>
              <a:rPr lang="en-US" sz="2000" dirty="0"/>
              <a:t>should be able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understand what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characterises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succesful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board game in order to match the requests from the customers.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E4BA0D-4993-DB48-93D1-AB4DD9D4A6DC}"/>
              </a:ext>
            </a:extLst>
          </p:cNvPr>
          <p:cNvSpPr txBox="1"/>
          <p:nvPr/>
        </p:nvSpPr>
        <p:spPr>
          <a:xfrm>
            <a:off x="2031206" y="3429000"/>
            <a:ext cx="81295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Goals</a:t>
            </a:r>
            <a:r>
              <a:rPr lang="it-IT" sz="2400" dirty="0"/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dirty="0" err="1"/>
              <a:t>explain</a:t>
            </a:r>
            <a:r>
              <a:rPr lang="it-IT" sz="2400" dirty="0"/>
              <a:t> and </a:t>
            </a:r>
            <a:r>
              <a:rPr lang="it-IT" sz="2400" dirty="0" err="1"/>
              <a:t>predict</a:t>
            </a:r>
            <a:r>
              <a:rPr lang="it-IT" sz="2400" dirty="0"/>
              <a:t> rating of a </a:t>
            </a:r>
            <a:r>
              <a:rPr lang="it-IT" sz="2400" dirty="0" err="1"/>
              <a:t>board</a:t>
            </a:r>
            <a:r>
              <a:rPr lang="it-IT" sz="2400" dirty="0"/>
              <a:t> game </a:t>
            </a:r>
            <a:r>
              <a:rPr lang="it-IT" sz="2400" dirty="0" err="1"/>
              <a:t>based</a:t>
            </a:r>
            <a:r>
              <a:rPr lang="it-IT" sz="2400" dirty="0"/>
              <a:t> on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characteristics</a:t>
            </a:r>
            <a:r>
              <a:rPr lang="it-IT" sz="2400" dirty="0"/>
              <a:t>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dirty="0" err="1"/>
              <a:t>Understand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trends: </a:t>
            </a:r>
            <a:r>
              <a:rPr lang="it-IT" sz="2400" dirty="0" err="1"/>
              <a:t>which</a:t>
            </a:r>
            <a:r>
              <a:rPr lang="it-IT" sz="2400" dirty="0"/>
              <a:t> games are more </a:t>
            </a:r>
            <a:r>
              <a:rPr lang="it-IT" sz="2400" dirty="0" err="1"/>
              <a:t>popular</a:t>
            </a:r>
            <a:r>
              <a:rPr lang="it-IT" sz="2400" dirty="0"/>
              <a:t>?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characteristics</a:t>
            </a:r>
            <a:r>
              <a:rPr lang="it-IT" sz="2400" dirty="0"/>
              <a:t> </a:t>
            </a:r>
            <a:r>
              <a:rPr lang="it-IT" sz="2400" dirty="0" err="1"/>
              <a:t>make</a:t>
            </a:r>
            <a:r>
              <a:rPr lang="it-IT" sz="2400" dirty="0"/>
              <a:t> a game more </a:t>
            </a:r>
            <a:r>
              <a:rPr lang="it-IT" sz="2400" dirty="0" err="1"/>
              <a:t>appealing</a:t>
            </a:r>
            <a:r>
              <a:rPr lang="it-IT" sz="2400" dirty="0"/>
              <a:t> </a:t>
            </a:r>
            <a:r>
              <a:rPr lang="it-IT" sz="2400" dirty="0" err="1"/>
              <a:t>nowadays</a:t>
            </a:r>
            <a:r>
              <a:rPr lang="it-IT" sz="2400" dirty="0"/>
              <a:t>?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categories</a:t>
            </a:r>
            <a:r>
              <a:rPr lang="it-IT" sz="2400" dirty="0"/>
              <a:t> are more </a:t>
            </a:r>
            <a:r>
              <a:rPr lang="it-IT" sz="2400" dirty="0" err="1"/>
              <a:t>appreciated</a:t>
            </a:r>
            <a:r>
              <a:rPr lang="it-IT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31388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3">
            <a:extLst>
              <a:ext uri="{FF2B5EF4-FFF2-40B4-BE49-F238E27FC236}">
                <a16:creationId xmlns:a16="http://schemas.microsoft.com/office/drawing/2014/main" id="{CB22129B-C0B0-0F48-A7AF-DA0BA59EDD44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Nonparametric tools that can be deployed in our analysis: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Depth measures to detect outliers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Nonparametric inference with response variable the average rating and using as features the ones showed before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Permutational tests between categories to detect  differences in average rating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Conformal prediction of average rating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20" name="Picture 5" descr="Desk with productivity items">
            <a:extLst>
              <a:ext uri="{FF2B5EF4-FFF2-40B4-BE49-F238E27FC236}">
                <a16:creationId xmlns:a16="http://schemas.microsoft.com/office/drawing/2014/main" id="{A9AFD689-0641-909B-ABC6-66880CDEB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5" r="1981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E8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331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274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Romeo</dc:creator>
  <cp:lastModifiedBy>Francesco Romeo</cp:lastModifiedBy>
  <cp:revision>1</cp:revision>
  <dcterms:created xsi:type="dcterms:W3CDTF">2022-04-14T10:04:25Z</dcterms:created>
  <dcterms:modified xsi:type="dcterms:W3CDTF">2022-04-15T10:22:30Z</dcterms:modified>
</cp:coreProperties>
</file>