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0ebc7f4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0ebc7f4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0ebc7f48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0ebc7f48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1df8c5fa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1df8c5fa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0ebc7f48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0ebc7f48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1df8c5f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1df8c5f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0ebc7f48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0ebc7f48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047d5e2e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047d5e2e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047d5e2e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047d5e2e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047d5e2e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047d5e2e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047d5e2e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047d5e2e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1df8c5f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1df8c5f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047d5e2e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047d5e2e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047d5e2e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047d5e2e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047d5e2e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047d5e2e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047d5e2e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047d5e2e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047d5e2e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047d5e2e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047d5e2e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047d5e2e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1df8c5fa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1df8c5fa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1df8c5fa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1df8c5fa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1df8c5f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1df8c5f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1df8c5fa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1df8c5fa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1df8c65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1df8c65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0ebc7f4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0ebc7f4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0ebc7f4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0ebc7f4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0ebc7f48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0ebc7f48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1df8c5fa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1df8c5fa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1df8c5fa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1df8c5fa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1df8c65f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1df8c65f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993900" y="1833000"/>
            <a:ext cx="7156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Percolation Centrality as a New Centrality Measure</a:t>
            </a:r>
            <a:endParaRPr b="1"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117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Simulations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066800"/>
            <a:ext cx="6946800" cy="3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Setup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graph with N=500 and one initial infected node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Infection with fixed percolation probability p = 0.2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𝛼% of nodes are infected, the top ꞵ% are immunized, removing them from the network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ranked by PC, BC or Hop Distance, i.e. the distance to the closest infected node.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until saturation is observed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312325" y="195075"/>
            <a:ext cx="83880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𝛼/ꞵ: Hop Distance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𝛼/ꞵ: Betweenness Centrality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Medium 𝛼/ꞵ: Percolation Centrality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381" y="641475"/>
            <a:ext cx="6818387" cy="280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236125" y="195075"/>
            <a:ext cx="8388000" cy="4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Reproduction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Erdős–Rényi: similar results, especially for small and medium 𝛼/ꞵ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Scale-free: ??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625" y="636100"/>
            <a:ext cx="6255900" cy="281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117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Simulations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066800"/>
            <a:ext cx="69468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explanations: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specific real-world scale-free network (log-normal instead of power law?)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 parameters, possibly cherry-picked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models and parameters used for simulations are not specified!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strategy does not seem to generalize to all networks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/>
        </p:nvSpPr>
        <p:spPr>
          <a:xfrm>
            <a:off x="893200" y="1825150"/>
            <a:ext cx="6642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AutoNum type="arabicParenR"/>
            </a:pPr>
            <a:r>
              <a:rPr lang="en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the paper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AutoNum type="arabicParenR"/>
            </a:pPr>
            <a:r>
              <a:rPr lang="en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Simulations and reproduction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arenR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and extensions</a:t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3028750" y="483025"/>
            <a:ext cx="237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Limitations and 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extensions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682050"/>
            <a:ext cx="8520600" cy="4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happens when percolation probabilities differ throughout the network?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consider a weighted shortest paths calculation, where edge weights correspond inversely to the probability of percolating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Analogous to weighted BC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experimentation how to best set the edge weights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run a small network percolation with edge weights set to the inverse of the percolation probability into and out of a node: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 b="9150" l="0" r="0" t="9150"/>
          <a:stretch/>
        </p:blipFill>
        <p:spPr>
          <a:xfrm>
            <a:off x="1611200" y="2907725"/>
            <a:ext cx="5387199" cy="22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Limitations and extensions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682050"/>
            <a:ext cx="8520600" cy="4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when percolation probabilities differ throughout the network?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consider a weighted shortest paths calculation, where edge weights correspond inversely to the probability of percolating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Analogous to weighted BC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experimentation how to best set the edge weights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run a small network percolation with edge weights set to the inverse of the percolation probability into and out of a node: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3">
            <a:alphaModFix/>
          </a:blip>
          <a:srcRect b="9150" l="0" r="0" t="9150"/>
          <a:stretch/>
        </p:blipFill>
        <p:spPr>
          <a:xfrm>
            <a:off x="1611200" y="2907725"/>
            <a:ext cx="5387199" cy="22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Limitations and extensions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682050"/>
            <a:ext cx="8520600" cy="4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when percolation probabilities differ throughout the network?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consider a weighted shortest paths calculation, where edge weights correspond inversely to the probability of percolating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Analogous to weighted BC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experimentation how to best set the edge weights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run a small network percolation with edge weights set to the inverse of the percolation probability into and out of a node: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 rotWithShape="1">
          <a:blip r:embed="rId3">
            <a:alphaModFix/>
          </a:blip>
          <a:srcRect b="9150" l="0" r="0" t="9150"/>
          <a:stretch/>
        </p:blipFill>
        <p:spPr>
          <a:xfrm>
            <a:off x="1611200" y="2907725"/>
            <a:ext cx="5387199" cy="22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Limitations and extensions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682050"/>
            <a:ext cx="8520600" cy="4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when percolation probabilities differ throughout the network?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consider a weighted shortest paths calculation, where edge weights correspond inversely to the probability of percolating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Analogous to weighted BC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experimentation how to best set the edge weights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run a small network percolation with edge weights set to the inverse of the percolation probability into and out of a node: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 rotWithShape="1">
          <a:blip r:embed="rId3">
            <a:alphaModFix/>
          </a:blip>
          <a:srcRect b="9150" l="0" r="0" t="9150"/>
          <a:stretch/>
        </p:blipFill>
        <p:spPr>
          <a:xfrm>
            <a:off x="1611200" y="2907725"/>
            <a:ext cx="5387199" cy="22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Limitations and extensions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682050"/>
            <a:ext cx="8520600" cy="4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when percolation probabilities differ throughout the network?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consider a weighted shortest paths calculation, where edge weights correspond inversely to the probability of percolating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Analogous to weighted BC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experimentation how to best set the edge weights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run a small network percolation with edge weights set to the inverse of the percolation probability into and out of a node: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 b="9150" l="0" r="0" t="9150"/>
          <a:stretch/>
        </p:blipFill>
        <p:spPr>
          <a:xfrm>
            <a:off x="1611200" y="2907725"/>
            <a:ext cx="5387199" cy="22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893200" y="1971175"/>
            <a:ext cx="6642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arenR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the paper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arenR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Simulations and reproduction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arenR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and extensions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3028750" y="483025"/>
            <a:ext cx="237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Limitations and extensions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682050"/>
            <a:ext cx="8520600" cy="4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when percolation probabilities differ throughout the network?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consider a weighted shortest paths calculation, where edge weights correspond inversely to the probability of percolating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Analogous to weighted BC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experimentation how to best set the edge weights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run a small network percolation with edge weights set to the inverse of the percolation probability into and out of a node: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9150" l="0" r="0" t="9150"/>
          <a:stretch/>
        </p:blipFill>
        <p:spPr>
          <a:xfrm>
            <a:off x="1611200" y="2907725"/>
            <a:ext cx="5387199" cy="22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Limitations and extensions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11700" y="682050"/>
            <a:ext cx="8520600" cy="4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when percolation probabilities differ throughout the network?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consider a weighted shortest paths calculation, where edge weights correspond inversely to the probability of percolating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Analogous to weighted BC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experimentation how to best set the edge weights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run a small network percolation with edge weights set to the inverse of the percolation probability into and out of a node: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 rotWithShape="1">
          <a:blip r:embed="rId3">
            <a:alphaModFix/>
          </a:blip>
          <a:srcRect b="9150" l="0" r="0" t="9150"/>
          <a:stretch/>
        </p:blipFill>
        <p:spPr>
          <a:xfrm>
            <a:off x="1611200" y="2907725"/>
            <a:ext cx="5387199" cy="22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Limitations and extensions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682050"/>
            <a:ext cx="8520600" cy="4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when percolation probabilities differ throughout the network?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consider a weighted shortest paths calculation, where edge weights correspond inversely to the probability of percolating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Analogous to weighted BC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experimentation how to best set the edge weights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run a small network percolation with edge weights set to the inverse of the percolation probability into and out of a node: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 b="9150" l="0" r="0" t="9150"/>
          <a:stretch/>
        </p:blipFill>
        <p:spPr>
          <a:xfrm>
            <a:off x="1611200" y="2907725"/>
            <a:ext cx="5387199" cy="22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Limitations and extensions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311700" y="682050"/>
            <a:ext cx="8520600" cy="4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when percolation probabilities differ throughout the network?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consider a weighted shortest paths calculation, where edge weights correspond inversely to the probability of percolating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Analogous to weighted BC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experimentation how to best set the edge weights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run a small network percolation with edge weights set to the inverse of the percolation probability into and out of a node: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 rotWithShape="1">
          <a:blip r:embed="rId3">
            <a:alphaModFix/>
          </a:blip>
          <a:srcRect b="9150" l="0" r="0" t="9150"/>
          <a:stretch/>
        </p:blipFill>
        <p:spPr>
          <a:xfrm>
            <a:off x="1611200" y="2907725"/>
            <a:ext cx="5387199" cy="22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Limitations and extensions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682050"/>
            <a:ext cx="8520600" cy="4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when percolation probabilities differ throughout the network?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consider a weighted shortest paths calculation, where edge weights correspond inversely to the probability of percolating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Analogous to weighted BC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experimentation how to best set the edge weights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run a small network percolation with edge weights set to the inverse of the percolation probability into and out of a node: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6"/>
          <p:cNvPicPr preferRelativeResize="0"/>
          <p:nvPr/>
        </p:nvPicPr>
        <p:blipFill rotWithShape="1">
          <a:blip r:embed="rId3">
            <a:alphaModFix/>
          </a:blip>
          <a:srcRect b="9150" l="0" r="0" t="9150"/>
          <a:stretch/>
        </p:blipFill>
        <p:spPr>
          <a:xfrm>
            <a:off x="1611200" y="2907725"/>
            <a:ext cx="5387199" cy="22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Limitations and extensions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311700" y="495975"/>
            <a:ext cx="8520600" cy="4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limitations of the generic PC metric: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71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complexity O(N*M) without accounting for target node states, complexity O(N^3) when accounting for target node state</a:t>
            </a:r>
            <a:endParaRPr sz="170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718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" sz="1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Recent improvements made with randomized approximation algorithms that perform based on the diameter of the graph </a:t>
            </a:r>
            <a:endParaRPr sz="170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718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" sz="1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Approximate centralities in O(N log(M) log(diam(G))</a:t>
            </a:r>
            <a:endParaRPr sz="170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71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Reliance on shortest path as the only paths of infection that contribute to a node’s centrality </a:t>
            </a:r>
            <a:endParaRPr sz="170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718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" sz="1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practice, an infection may spread randomly,  and not only through a shortest paths</a:t>
            </a:r>
            <a:endParaRPr sz="170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718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" sz="1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Extensions have been studied with random walk constructions  of the centrality measure </a:t>
            </a:r>
            <a:endParaRPr sz="170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PC is helpful though!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591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61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Viral marketing campaigns </a:t>
            </a:r>
            <a:endParaRPr sz="161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591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1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Swarm intelligence in a bee colony</a:t>
            </a:r>
            <a:endParaRPr sz="161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591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1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Evolution of beta-amyloid plaques in the brain</a:t>
            </a:r>
            <a:endParaRPr sz="1617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/>
        </p:nvSpPr>
        <p:spPr>
          <a:xfrm>
            <a:off x="993900" y="2248500"/>
            <a:ext cx="715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for the attention!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229550" y="328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Backup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311700" y="1193700"/>
            <a:ext cx="85206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Percolation centrality with target nodes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is the ramp function (ReLU)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" name="Google Shape;2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650" y="1723550"/>
            <a:ext cx="3019211" cy="11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900" y="2824850"/>
            <a:ext cx="3659158" cy="11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8500" y="4332925"/>
            <a:ext cx="232950" cy="3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229550" y="328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Backup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311700" y="1193700"/>
            <a:ext cx="65055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Percolation centrality with random walks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current’ that flows through node v when the unit current is pumped between nodes s and r and all links are considered to have unit resistance.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500" y="2028825"/>
            <a:ext cx="36004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750" y="3417150"/>
            <a:ext cx="322625" cy="3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325" y="71400"/>
            <a:ext cx="4020076" cy="47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893200" y="1971175"/>
            <a:ext cx="6642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arenR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the paper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AutoNum type="arabicParenR"/>
            </a:pPr>
            <a:r>
              <a:rPr lang="en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Simulations and reproduction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AutoNum type="arabicParenR"/>
            </a:pPr>
            <a:r>
              <a:rPr lang="en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and extensions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3028750" y="483025"/>
            <a:ext cx="237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117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of the Paper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563475"/>
            <a:ext cx="8520600" cy="44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368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86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Percolation on a generic network with node states representing infection statuses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86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Infection states can be given by discrete values (Susceptible, Infected, Recovered) or continuous infection percentages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86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Want to quantify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importance of any node in the network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8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Centrality Measures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86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Degree Centrality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86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Closeness Centrality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86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Betweenness Centrality: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a way to dynamically update our measure as percolation spreads in the network!</a:t>
            </a:r>
            <a:endParaRPr b="1" sz="210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950" y="4054925"/>
            <a:ext cx="2919200" cy="510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425" y="1467125"/>
            <a:ext cx="5448850" cy="10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117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Summary of the Paper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63025" y="931050"/>
            <a:ext cx="8520600" cy="3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Contribution: Percolation Centrality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percolation state of node i at time t (in [0, 1])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b="0" l="12701" r="16022" t="26166"/>
          <a:stretch/>
        </p:blipFill>
        <p:spPr>
          <a:xfrm>
            <a:off x="1386125" y="2571738"/>
            <a:ext cx="297725" cy="3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363025" y="2952725"/>
            <a:ext cx="6820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 term accounting for potential percolation of each path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all nodes have the same percolation state, PC = BC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Alternative version accounting also for target nodes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117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Summary of the Paper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63025" y="797600"/>
            <a:ext cx="85206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 showcase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50" y="1454575"/>
            <a:ext cx="3807249" cy="24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000" y="1496262"/>
            <a:ext cx="3807251" cy="240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748650" y="4038500"/>
            <a:ext cx="5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5330050" y="3942825"/>
            <a:ext cx="11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PC, T = 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117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Summary of the Paper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63025" y="797600"/>
            <a:ext cx="85206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 showcase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50" y="1454575"/>
            <a:ext cx="3807249" cy="24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1748650" y="4038500"/>
            <a:ext cx="5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5330050" y="3942825"/>
            <a:ext cx="11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PC, T = 7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000" y="1405948"/>
            <a:ext cx="3807250" cy="248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117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Summary of the Paper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63025" y="797600"/>
            <a:ext cx="85206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 showcase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50" y="1454575"/>
            <a:ext cx="3807249" cy="24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1748650" y="4038500"/>
            <a:ext cx="5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5330050" y="3942825"/>
            <a:ext cx="11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PC, T = 20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000" y="1405970"/>
            <a:ext cx="3807250" cy="248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/>
        </p:nvSpPr>
        <p:spPr>
          <a:xfrm>
            <a:off x="893200" y="1971175"/>
            <a:ext cx="6642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AutoNum type="arabicParenR"/>
            </a:pPr>
            <a:r>
              <a:rPr lang="en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the paper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arenR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Simulations and reproduction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AutoNum type="arabicParenR"/>
            </a:pPr>
            <a:r>
              <a:rPr lang="en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and extensions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3028750" y="483025"/>
            <a:ext cx="237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