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2.xml" ContentType="application/vnd.ms-office.chartex+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8" r:id="rId2"/>
    <p:sldId id="257" r:id="rId3"/>
    <p:sldId id="261" r:id="rId4"/>
    <p:sldId id="260" r:id="rId5"/>
  </p:sldIdLst>
  <p:sldSz cx="9144000" cy="5143500" type="screen16x9"/>
  <p:notesSz cx="6858000" cy="9144000"/>
  <p:embeddedFontLst>
    <p:embeddedFont>
      <p:font typeface="Aptos Narrow" panose="020B0004020202020204" pitchFamily="34"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4F15"/>
    <a:srgbClr val="215F9A"/>
    <a:srgbClr val="4E95D9"/>
    <a:srgbClr val="156082"/>
    <a:srgbClr val="E9713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frase\Desktop\Data%20Science\Udacity\Udacity%20Business%20Analytics\Module%202\Project\Project%20NYSE%20Data%201.xlsm"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rase\Desktop\Data%20Science\Udacity\Udacity%20Business%20Analytics\Module%202\Project\Project%20NYSE%20Data%201.xlsm"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rase\Desktop\Data%20Science\Udacity\Udacity%20Business%20Analytics\Module%202\Project\Project%20NYSE%20Data%201.xlsm"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1" Type="http://schemas.openxmlformats.org/officeDocument/2006/relationships/oleObject" Target="file:///C:\Users\frase\Desktop\Data%20Science\Udacity\Udacity%20Business%20Analytics\Module%202\Project\Project%20NYSE%20Data%201.xlsm"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rase\Desktop\Data%20Science\Udacity\Udacity%20Business%20Analytics\Module%202%20(Excel)\Project\Final%20Submission\Project%20NYSE%20Data%201.xlsm"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frase\Desktop\Data%20Science\Udacity\Udacity%20Business%20Analytics\Module%202\Project\Project%20NYSE%20Data%201.xlsm"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t>Distribution of Operating Expenses Across Health Care Companies</a:t>
            </a:r>
            <a:endParaRPr lang="en-US" sz="800" baseline="0"/>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 2'!$E$3</c:f>
              <c:strCache>
                <c:ptCount val="1"/>
                <c:pt idx="0">
                  <c:v>HealthCare</c:v>
                </c:pt>
              </c:strCache>
            </c:strRef>
          </c:tx>
          <c:spPr>
            <a:solidFill>
              <a:srgbClr val="FF5353"/>
            </a:solidFill>
            <a:ln>
              <a:noFill/>
            </a:ln>
            <a:effectLst/>
          </c:spPr>
          <c:invertIfNegative val="0"/>
          <c:cat>
            <c:strRef>
              <c:f>'Question 2'!$D$4:$D$23</c:f>
              <c:strCache>
                <c:ptCount val="20"/>
                <c:pt idx="0">
                  <c:v>0-5B</c:v>
                </c:pt>
                <c:pt idx="1">
                  <c:v>5-10B</c:v>
                </c:pt>
                <c:pt idx="2">
                  <c:v>10-15B</c:v>
                </c:pt>
                <c:pt idx="3">
                  <c:v>15-20B</c:v>
                </c:pt>
                <c:pt idx="4">
                  <c:v>20-25B</c:v>
                </c:pt>
                <c:pt idx="5">
                  <c:v>25-30B</c:v>
                </c:pt>
                <c:pt idx="6">
                  <c:v>30-35B</c:v>
                </c:pt>
                <c:pt idx="7">
                  <c:v>35-40B</c:v>
                </c:pt>
                <c:pt idx="8">
                  <c:v>40-45B</c:v>
                </c:pt>
                <c:pt idx="9">
                  <c:v>45-50B</c:v>
                </c:pt>
                <c:pt idx="10">
                  <c:v>50-55B</c:v>
                </c:pt>
                <c:pt idx="11">
                  <c:v>55-60B</c:v>
                </c:pt>
                <c:pt idx="12">
                  <c:v>60-65B</c:v>
                </c:pt>
                <c:pt idx="13">
                  <c:v>65-70B</c:v>
                </c:pt>
                <c:pt idx="14">
                  <c:v>70-75B</c:v>
                </c:pt>
                <c:pt idx="15">
                  <c:v>75-80B</c:v>
                </c:pt>
                <c:pt idx="16">
                  <c:v>80-85B</c:v>
                </c:pt>
                <c:pt idx="17">
                  <c:v>85-90B</c:v>
                </c:pt>
                <c:pt idx="18">
                  <c:v>90-95B</c:v>
                </c:pt>
                <c:pt idx="19">
                  <c:v>95-100B</c:v>
                </c:pt>
              </c:strCache>
            </c:strRef>
          </c:cat>
          <c:val>
            <c:numRef>
              <c:f>'Question 2'!$E$4:$E$23</c:f>
              <c:numCache>
                <c:formatCode>General</c:formatCode>
                <c:ptCount val="20"/>
                <c:pt idx="0">
                  <c:v>30</c:v>
                </c:pt>
                <c:pt idx="1">
                  <c:v>0</c:v>
                </c:pt>
                <c:pt idx="2">
                  <c:v>0</c:v>
                </c:pt>
                <c:pt idx="3">
                  <c:v>1</c:v>
                </c:pt>
                <c:pt idx="4">
                  <c:v>0</c:v>
                </c:pt>
                <c:pt idx="5">
                  <c:v>2</c:v>
                </c:pt>
                <c:pt idx="6">
                  <c:v>0</c:v>
                </c:pt>
                <c:pt idx="7">
                  <c:v>0</c:v>
                </c:pt>
                <c:pt idx="8">
                  <c:v>0</c:v>
                </c:pt>
                <c:pt idx="9">
                  <c:v>0</c:v>
                </c:pt>
                <c:pt idx="10">
                  <c:v>1</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0-FACE-4FBC-97EB-48EC561067AE}"/>
            </c:ext>
          </c:extLst>
        </c:ser>
        <c:dLbls>
          <c:showLegendKey val="0"/>
          <c:showVal val="0"/>
          <c:showCatName val="0"/>
          <c:showSerName val="0"/>
          <c:showPercent val="0"/>
          <c:showBubbleSize val="0"/>
        </c:dLbls>
        <c:gapWidth val="0"/>
        <c:overlap val="-27"/>
        <c:axId val="991541951"/>
        <c:axId val="991549631"/>
      </c:barChart>
      <c:catAx>
        <c:axId val="991541951"/>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dirty="0"/>
                  <a:t>Range of Total Operating Expenses</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crossAx val="991549631"/>
        <c:crosses val="autoZero"/>
        <c:auto val="1"/>
        <c:lblAlgn val="ctr"/>
        <c:lblOffset val="100"/>
        <c:noMultiLvlLbl val="0"/>
      </c:catAx>
      <c:valAx>
        <c:axId val="991549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Number of</a:t>
                </a:r>
                <a:r>
                  <a:rPr lang="en-US" sz="600" baseline="0"/>
                  <a:t> Companies</a:t>
                </a:r>
                <a:endParaRPr lang="en-US" sz="600"/>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991541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0" i="0" u="none" strike="noStrike" kern="1200" spc="0" baseline="0">
                <a:solidFill>
                  <a:sysClr val="windowText" lastClr="000000">
                    <a:lumMod val="65000"/>
                    <a:lumOff val="35000"/>
                  </a:sysClr>
                </a:solidFill>
              </a:rPr>
              <a:t>Distribution of Operating Expenses Across Energy Companies</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'Question 2'!$F$3</c:f>
              <c:strCache>
                <c:ptCount val="1"/>
                <c:pt idx="0">
                  <c:v>Energy</c:v>
                </c:pt>
              </c:strCache>
            </c:strRef>
          </c:tx>
          <c:spPr>
            <a:solidFill>
              <a:srgbClr val="F79646"/>
            </a:solidFill>
            <a:ln>
              <a:noFill/>
            </a:ln>
            <a:effectLst/>
          </c:spPr>
          <c:invertIfNegative val="0"/>
          <c:dLbls>
            <c:delete val="1"/>
          </c:dLbls>
          <c:cat>
            <c:strRef>
              <c:f>'Question 2'!$D$4:$D$24</c:f>
              <c:strCache>
                <c:ptCount val="20"/>
                <c:pt idx="0">
                  <c:v>0-5B</c:v>
                </c:pt>
                <c:pt idx="1">
                  <c:v>5-10B</c:v>
                </c:pt>
                <c:pt idx="2">
                  <c:v>10-15B</c:v>
                </c:pt>
                <c:pt idx="3">
                  <c:v>15-20B</c:v>
                </c:pt>
                <c:pt idx="4">
                  <c:v>20-25B</c:v>
                </c:pt>
                <c:pt idx="5">
                  <c:v>25-30B</c:v>
                </c:pt>
                <c:pt idx="6">
                  <c:v>30-35B</c:v>
                </c:pt>
                <c:pt idx="7">
                  <c:v>35-40B</c:v>
                </c:pt>
                <c:pt idx="8">
                  <c:v>40-45B</c:v>
                </c:pt>
                <c:pt idx="9">
                  <c:v>45-50B</c:v>
                </c:pt>
                <c:pt idx="10">
                  <c:v>50-55B</c:v>
                </c:pt>
                <c:pt idx="11">
                  <c:v>55-60B</c:v>
                </c:pt>
                <c:pt idx="12">
                  <c:v>60-65B</c:v>
                </c:pt>
                <c:pt idx="13">
                  <c:v>65-70B</c:v>
                </c:pt>
                <c:pt idx="14">
                  <c:v>70-75B</c:v>
                </c:pt>
                <c:pt idx="15">
                  <c:v>75-80B</c:v>
                </c:pt>
                <c:pt idx="16">
                  <c:v>80-85B</c:v>
                </c:pt>
                <c:pt idx="17">
                  <c:v>85-90B</c:v>
                </c:pt>
                <c:pt idx="18">
                  <c:v>90-95B</c:v>
                </c:pt>
                <c:pt idx="19">
                  <c:v>95-100B</c:v>
                </c:pt>
              </c:strCache>
            </c:strRef>
          </c:cat>
          <c:val>
            <c:numRef>
              <c:f>'Question 2'!$F$4:$F$23</c:f>
              <c:numCache>
                <c:formatCode>General</c:formatCode>
                <c:ptCount val="20"/>
                <c:pt idx="0">
                  <c:v>20</c:v>
                </c:pt>
                <c:pt idx="1">
                  <c:v>6</c:v>
                </c:pt>
                <c:pt idx="2">
                  <c:v>1</c:v>
                </c:pt>
                <c:pt idx="3">
                  <c:v>1</c:v>
                </c:pt>
                <c:pt idx="4">
                  <c:v>0</c:v>
                </c:pt>
                <c:pt idx="5">
                  <c:v>0</c:v>
                </c:pt>
                <c:pt idx="6">
                  <c:v>1</c:v>
                </c:pt>
                <c:pt idx="7">
                  <c:v>1</c:v>
                </c:pt>
                <c:pt idx="8">
                  <c:v>0</c:v>
                </c:pt>
                <c:pt idx="9">
                  <c:v>0</c:v>
                </c:pt>
                <c:pt idx="10">
                  <c:v>0</c:v>
                </c:pt>
                <c:pt idx="11">
                  <c:v>0</c:v>
                </c:pt>
                <c:pt idx="12">
                  <c:v>0</c:v>
                </c:pt>
                <c:pt idx="13">
                  <c:v>0</c:v>
                </c:pt>
                <c:pt idx="14">
                  <c:v>0</c:v>
                </c:pt>
                <c:pt idx="15">
                  <c:v>1</c:v>
                </c:pt>
                <c:pt idx="16">
                  <c:v>0</c:v>
                </c:pt>
                <c:pt idx="17">
                  <c:v>0</c:v>
                </c:pt>
                <c:pt idx="18">
                  <c:v>0</c:v>
                </c:pt>
                <c:pt idx="19">
                  <c:v>0</c:v>
                </c:pt>
              </c:numCache>
            </c:numRef>
          </c:val>
          <c:extLst>
            <c:ext xmlns:c16="http://schemas.microsoft.com/office/drawing/2014/chart" uri="{C3380CC4-5D6E-409C-BE32-E72D297353CC}">
              <c16:uniqueId val="{00000000-6C1C-455E-A8E3-E90DC2907D98}"/>
            </c:ext>
          </c:extLst>
        </c:ser>
        <c:dLbls>
          <c:dLblPos val="outEnd"/>
          <c:showLegendKey val="0"/>
          <c:showVal val="1"/>
          <c:showCatName val="0"/>
          <c:showSerName val="0"/>
          <c:showPercent val="0"/>
          <c:showBubbleSize val="0"/>
        </c:dLbls>
        <c:gapWidth val="0"/>
        <c:overlap val="-27"/>
        <c:axId val="416010495"/>
        <c:axId val="416011455"/>
      </c:barChart>
      <c:catAx>
        <c:axId val="416010495"/>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b="0" i="0" u="none" strike="noStrike" kern="1200" baseline="0" dirty="0">
                    <a:solidFill>
                      <a:sysClr val="windowText" lastClr="000000">
                        <a:lumMod val="65000"/>
                        <a:lumOff val="35000"/>
                      </a:sysClr>
                    </a:solidFill>
                  </a:rPr>
                  <a:t>Range of Total Operating Expenses</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crossAx val="416011455"/>
        <c:crosses val="autoZero"/>
        <c:auto val="1"/>
        <c:lblAlgn val="ctr"/>
        <c:lblOffset val="100"/>
        <c:noMultiLvlLbl val="0"/>
      </c:catAx>
      <c:valAx>
        <c:axId val="4160114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b="0" i="0" u="none" strike="noStrike" kern="1200" baseline="0">
                    <a:solidFill>
                      <a:sysClr val="windowText" lastClr="000000">
                        <a:lumMod val="65000"/>
                        <a:lumOff val="35000"/>
                      </a:sysClr>
                    </a:solidFill>
                  </a:rPr>
                  <a:t>Number of Companies</a:t>
                </a:r>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416010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r>
              <a:rPr lang="en-US" sz="800" b="0" i="0" u="none" strike="noStrike" baseline="0"/>
              <a:t>Distribution of Operating Expenses Across Consumer Staples Companies</a:t>
            </a:r>
            <a:endParaRPr lang="en-US" sz="800" baseline="0"/>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'Question 2'!$G$3</c:f>
              <c:strCache>
                <c:ptCount val="1"/>
                <c:pt idx="0">
                  <c:v>Consumer Staples</c:v>
                </c:pt>
              </c:strCache>
            </c:strRef>
          </c:tx>
          <c:spPr>
            <a:solidFill>
              <a:srgbClr val="4E95D9"/>
            </a:solidFill>
            <a:ln>
              <a:noFill/>
            </a:ln>
            <a:effectLst/>
          </c:spPr>
          <c:invertIfNegative val="0"/>
          <c:cat>
            <c:strRef>
              <c:f>'Question 2'!$D$4:$D$23</c:f>
              <c:strCache>
                <c:ptCount val="20"/>
                <c:pt idx="0">
                  <c:v>0-5B</c:v>
                </c:pt>
                <c:pt idx="1">
                  <c:v>5-10B</c:v>
                </c:pt>
                <c:pt idx="2">
                  <c:v>10-15B</c:v>
                </c:pt>
                <c:pt idx="3">
                  <c:v>15-20B</c:v>
                </c:pt>
                <c:pt idx="4">
                  <c:v>20-25B</c:v>
                </c:pt>
                <c:pt idx="5">
                  <c:v>25-30B</c:v>
                </c:pt>
                <c:pt idx="6">
                  <c:v>30-35B</c:v>
                </c:pt>
                <c:pt idx="7">
                  <c:v>35-40B</c:v>
                </c:pt>
                <c:pt idx="8">
                  <c:v>40-45B</c:v>
                </c:pt>
                <c:pt idx="9">
                  <c:v>45-50B</c:v>
                </c:pt>
                <c:pt idx="10">
                  <c:v>50-55B</c:v>
                </c:pt>
                <c:pt idx="11">
                  <c:v>55-60B</c:v>
                </c:pt>
                <c:pt idx="12">
                  <c:v>60-65B</c:v>
                </c:pt>
                <c:pt idx="13">
                  <c:v>65-70B</c:v>
                </c:pt>
                <c:pt idx="14">
                  <c:v>70-75B</c:v>
                </c:pt>
                <c:pt idx="15">
                  <c:v>75-80B</c:v>
                </c:pt>
                <c:pt idx="16">
                  <c:v>80-85B</c:v>
                </c:pt>
                <c:pt idx="17">
                  <c:v>85-90B</c:v>
                </c:pt>
                <c:pt idx="18">
                  <c:v>90-95B</c:v>
                </c:pt>
                <c:pt idx="19">
                  <c:v>95-100B</c:v>
                </c:pt>
              </c:strCache>
            </c:strRef>
          </c:cat>
          <c:val>
            <c:numRef>
              <c:f>'Question 2'!$G$4:$G$23</c:f>
              <c:numCache>
                <c:formatCode>General</c:formatCode>
                <c:ptCount val="20"/>
                <c:pt idx="0">
                  <c:v>24</c:v>
                </c:pt>
                <c:pt idx="1">
                  <c:v>4</c:v>
                </c:pt>
                <c:pt idx="2">
                  <c:v>1</c:v>
                </c:pt>
                <c:pt idx="3">
                  <c:v>1</c:v>
                </c:pt>
                <c:pt idx="4">
                  <c:v>2</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1</c:v>
                </c:pt>
              </c:numCache>
            </c:numRef>
          </c:val>
          <c:extLst>
            <c:ext xmlns:c16="http://schemas.microsoft.com/office/drawing/2014/chart" uri="{C3380CC4-5D6E-409C-BE32-E72D297353CC}">
              <c16:uniqueId val="{00000000-5BFB-4415-ADD1-3F69D6572B7C}"/>
            </c:ext>
          </c:extLst>
        </c:ser>
        <c:dLbls>
          <c:showLegendKey val="0"/>
          <c:showVal val="0"/>
          <c:showCatName val="0"/>
          <c:showSerName val="0"/>
          <c:showPercent val="0"/>
          <c:showBubbleSize val="0"/>
        </c:dLbls>
        <c:gapWidth val="0"/>
        <c:overlap val="-27"/>
        <c:axId val="991541951"/>
        <c:axId val="991549631"/>
      </c:barChart>
      <c:catAx>
        <c:axId val="991541951"/>
        <c:scaling>
          <c:orientation val="minMax"/>
        </c:scaling>
        <c:delete val="0"/>
        <c:axPos val="b"/>
        <c:title>
          <c:tx>
            <c:rich>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dirty="0"/>
                  <a:t>Range of Total Operating Expenses</a:t>
                </a:r>
              </a:p>
            </c:rich>
          </c:tx>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crossAx val="991549631"/>
        <c:crosses val="autoZero"/>
        <c:auto val="1"/>
        <c:lblAlgn val="ctr"/>
        <c:lblOffset val="100"/>
        <c:noMultiLvlLbl val="0"/>
      </c:catAx>
      <c:valAx>
        <c:axId val="9915496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r>
                  <a:rPr lang="en-US" sz="600"/>
                  <a:t>Number of</a:t>
                </a:r>
                <a:r>
                  <a:rPr lang="en-US" sz="600" baseline="0"/>
                  <a:t> Companies</a:t>
                </a:r>
                <a:endParaRPr lang="en-US" sz="600"/>
              </a:p>
            </c:rich>
          </c:tx>
          <c:overlay val="0"/>
          <c:spPr>
            <a:noFill/>
            <a:ln>
              <a:noFill/>
            </a:ln>
            <a:effectLst/>
          </c:spPr>
          <c:txPr>
            <a:bodyPr rot="-54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991541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lumMod val="90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0" i="0" u="none" strike="noStrike" baseline="0" dirty="0">
                <a:latin typeface="Aptos Narrow" panose="020B0004020202020204" pitchFamily="34" charset="0"/>
              </a:rPr>
              <a:t>Revenue Distribution: Consumer Staples vs. Consumer Discretionary</a:t>
            </a:r>
            <a:endParaRPr lang="en-US" sz="900" dirty="0">
              <a:latin typeface="Aptos Narrow" panose="020B0004020202020204" pitchFamily="34" charset="0"/>
            </a:endParaRPr>
          </a:p>
        </c:rich>
      </c:tx>
      <c:overlay val="0"/>
      <c:spPr>
        <a:noFill/>
        <a:ln>
          <a:noFill/>
        </a:ln>
        <a:effectLst/>
      </c:spPr>
    </c:title>
    <c:autoTitleDeleted val="0"/>
    <c:plotArea>
      <c:layout/>
      <c:barChart>
        <c:barDir val="col"/>
        <c:grouping val="clustered"/>
        <c:varyColors val="0"/>
        <c:ser>
          <c:idx val="0"/>
          <c:order val="0"/>
          <c:tx>
            <c:strRef>
              <c:f>'Question 1'!$O$3</c:f>
              <c:strCache>
                <c:ptCount val="1"/>
                <c:pt idx="0">
                  <c:v>Consumer Staples</c:v>
                </c:pt>
              </c:strCache>
            </c:strRef>
          </c:tx>
          <c:spPr>
            <a:solidFill>
              <a:srgbClr val="156082"/>
            </a:solidFill>
            <a:ln>
              <a:noFill/>
            </a:ln>
            <a:effectLst/>
          </c:spPr>
          <c:invertIfNegative val="0"/>
          <c:dLbls>
            <c:delete val="1"/>
          </c:dLbls>
          <c:cat>
            <c:strRef>
              <c:f>'Question 1'!$Q$5:$Q$14</c:f>
              <c:strCache>
                <c:ptCount val="10"/>
                <c:pt idx="0">
                  <c:v> 0-50B </c:v>
                </c:pt>
                <c:pt idx="1">
                  <c:v> 50-100B </c:v>
                </c:pt>
                <c:pt idx="2">
                  <c:v> 100-150B </c:v>
                </c:pt>
                <c:pt idx="3">
                  <c:v> 150-200B </c:v>
                </c:pt>
                <c:pt idx="4">
                  <c:v> 200-250B </c:v>
                </c:pt>
                <c:pt idx="5">
                  <c:v> 250-300B </c:v>
                </c:pt>
                <c:pt idx="6">
                  <c:v> 300-350B </c:v>
                </c:pt>
                <c:pt idx="7">
                  <c:v> 350-400B </c:v>
                </c:pt>
                <c:pt idx="8">
                  <c:v> 400-450B </c:v>
                </c:pt>
                <c:pt idx="9">
                  <c:v> 450-500B </c:v>
                </c:pt>
              </c:strCache>
            </c:strRef>
          </c:cat>
          <c:val>
            <c:numRef>
              <c:f>'Question 1'!$R$5:$R$14</c:f>
              <c:numCache>
                <c:formatCode>General</c:formatCode>
                <c:ptCount val="10"/>
                <c:pt idx="0">
                  <c:v>25</c:v>
                </c:pt>
                <c:pt idx="1">
                  <c:v>4</c:v>
                </c:pt>
                <c:pt idx="2">
                  <c:v>2</c:v>
                </c:pt>
                <c:pt idx="3">
                  <c:v>1</c:v>
                </c:pt>
                <c:pt idx="4">
                  <c:v>0</c:v>
                </c:pt>
                <c:pt idx="5">
                  <c:v>0</c:v>
                </c:pt>
                <c:pt idx="6">
                  <c:v>0</c:v>
                </c:pt>
                <c:pt idx="7">
                  <c:v>0</c:v>
                </c:pt>
                <c:pt idx="8">
                  <c:v>0</c:v>
                </c:pt>
                <c:pt idx="9">
                  <c:v>1</c:v>
                </c:pt>
              </c:numCache>
            </c:numRef>
          </c:val>
          <c:extLst>
            <c:ext xmlns:c16="http://schemas.microsoft.com/office/drawing/2014/chart" uri="{C3380CC4-5D6E-409C-BE32-E72D297353CC}">
              <c16:uniqueId val="{00000000-25E2-4621-B276-4845FF30BF7D}"/>
            </c:ext>
          </c:extLst>
        </c:ser>
        <c:ser>
          <c:idx val="1"/>
          <c:order val="1"/>
          <c:tx>
            <c:strRef>
              <c:f>'Question 1'!$T$3</c:f>
              <c:strCache>
                <c:ptCount val="1"/>
                <c:pt idx="0">
                  <c:v>Consumer Discretionary</c:v>
                </c:pt>
              </c:strCache>
            </c:strRef>
          </c:tx>
          <c:spPr>
            <a:solidFill>
              <a:srgbClr val="E97132"/>
            </a:solidFill>
          </c:spPr>
          <c:invertIfNegative val="0"/>
          <c:dLbls>
            <c:delete val="1"/>
          </c:dLbls>
          <c:cat>
            <c:strRef>
              <c:f>'Question 1'!$Q$5:$Q$14</c:f>
              <c:strCache>
                <c:ptCount val="10"/>
                <c:pt idx="0">
                  <c:v> 0-50B </c:v>
                </c:pt>
                <c:pt idx="1">
                  <c:v> 50-100B </c:v>
                </c:pt>
                <c:pt idx="2">
                  <c:v> 100-150B </c:v>
                </c:pt>
                <c:pt idx="3">
                  <c:v> 150-200B </c:v>
                </c:pt>
                <c:pt idx="4">
                  <c:v> 200-250B </c:v>
                </c:pt>
                <c:pt idx="5">
                  <c:v> 250-300B </c:v>
                </c:pt>
                <c:pt idx="6">
                  <c:v> 300-350B </c:v>
                </c:pt>
                <c:pt idx="7">
                  <c:v> 350-400B </c:v>
                </c:pt>
                <c:pt idx="8">
                  <c:v> 400-450B </c:v>
                </c:pt>
                <c:pt idx="9">
                  <c:v> 450-500B </c:v>
                </c:pt>
              </c:strCache>
            </c:strRef>
          </c:cat>
          <c:val>
            <c:numRef>
              <c:f>'Question 1'!$W$5:$W$14</c:f>
              <c:numCache>
                <c:formatCode>General</c:formatCode>
                <c:ptCount val="10"/>
                <c:pt idx="0">
                  <c:v>69</c:v>
                </c:pt>
                <c:pt idx="1">
                  <c:v>4</c:v>
                </c:pt>
                <c:pt idx="2">
                  <c:v>1</c:v>
                </c:pt>
                <c:pt idx="3">
                  <c:v>2</c:v>
                </c:pt>
                <c:pt idx="4">
                  <c:v>0</c:v>
                </c:pt>
                <c:pt idx="5">
                  <c:v>0</c:v>
                </c:pt>
                <c:pt idx="6">
                  <c:v>0</c:v>
                </c:pt>
                <c:pt idx="7">
                  <c:v>0</c:v>
                </c:pt>
                <c:pt idx="8">
                  <c:v>0</c:v>
                </c:pt>
                <c:pt idx="9">
                  <c:v>0</c:v>
                </c:pt>
              </c:numCache>
            </c:numRef>
          </c:val>
          <c:extLst>
            <c:ext xmlns:c16="http://schemas.microsoft.com/office/drawing/2014/chart" uri="{C3380CC4-5D6E-409C-BE32-E72D297353CC}">
              <c16:uniqueId val="{00000001-25E2-4621-B276-4845FF30BF7D}"/>
            </c:ext>
          </c:extLst>
        </c:ser>
        <c:dLbls>
          <c:dLblPos val="outEnd"/>
          <c:showLegendKey val="0"/>
          <c:showVal val="1"/>
          <c:showCatName val="0"/>
          <c:showSerName val="0"/>
          <c:showPercent val="0"/>
          <c:showBubbleSize val="0"/>
        </c:dLbls>
        <c:gapWidth val="75"/>
        <c:axId val="1275524863"/>
        <c:axId val="1275530143"/>
      </c:barChart>
      <c:catAx>
        <c:axId val="1275524863"/>
        <c:scaling>
          <c:orientation val="minMax"/>
        </c:scaling>
        <c:delete val="0"/>
        <c:axPos val="b"/>
        <c:title>
          <c:tx>
            <c:rich>
              <a:bodyPr/>
              <a:lstStyle/>
              <a:p>
                <a:pPr>
                  <a:defRPr sz="700" b="0" baseline="0">
                    <a:solidFill>
                      <a:schemeClr val="bg2">
                        <a:lumMod val="25000"/>
                      </a:schemeClr>
                    </a:solidFill>
                    <a:latin typeface="Aptos Narrow" panose="020B0004020202020204" pitchFamily="34" charset="0"/>
                  </a:defRPr>
                </a:pPr>
                <a:r>
                  <a:rPr lang="en-US" sz="700" b="0" baseline="0" dirty="0">
                    <a:solidFill>
                      <a:schemeClr val="bg2">
                        <a:lumMod val="25000"/>
                      </a:schemeClr>
                    </a:solidFill>
                    <a:latin typeface="Aptos Narrow" panose="020B0004020202020204" pitchFamily="34" charset="0"/>
                  </a:rPr>
                  <a:t>Total Revenue Ranges for Consumer Staples and Consumer Discretionary sectors</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500" b="0" i="0" u="none" strike="noStrike" kern="1200" baseline="0">
                <a:solidFill>
                  <a:schemeClr val="tx1">
                    <a:lumMod val="65000"/>
                    <a:lumOff val="35000"/>
                  </a:schemeClr>
                </a:solidFill>
                <a:latin typeface="Aptos Narrow" panose="020B0004020202020204" pitchFamily="34" charset="0"/>
                <a:ea typeface="+mn-ea"/>
                <a:cs typeface="+mn-cs"/>
              </a:defRPr>
            </a:pPr>
            <a:endParaRPr lang="en-US"/>
          </a:p>
        </c:txPr>
        <c:crossAx val="1275530143"/>
        <c:crosses val="autoZero"/>
        <c:auto val="1"/>
        <c:lblAlgn val="ctr"/>
        <c:lblOffset val="100"/>
        <c:noMultiLvlLbl val="0"/>
      </c:catAx>
      <c:valAx>
        <c:axId val="1275530143"/>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sz="700" b="0" baseline="0">
                    <a:latin typeface="Aptos Narrow" panose="020B0004020202020204" pitchFamily="34" charset="0"/>
                  </a:defRPr>
                </a:pPr>
                <a:r>
                  <a:rPr lang="en-US" sz="700" b="0" baseline="0">
                    <a:latin typeface="Aptos Narrow" panose="020B0004020202020204" pitchFamily="34" charset="0"/>
                  </a:rPr>
                  <a:t>Number of Companies</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Aptos Narrow" panose="020B0004020202020204" pitchFamily="34" charset="0"/>
                <a:ea typeface="+mn-ea"/>
                <a:cs typeface="+mn-cs"/>
              </a:defRPr>
            </a:pPr>
            <a:endParaRPr lang="en-US"/>
          </a:p>
        </c:txPr>
        <c:crossAx val="1275524863"/>
        <c:crosses val="autoZero"/>
        <c:crossBetween val="between"/>
      </c:valAx>
    </c:plotArea>
    <c:legend>
      <c:legendPos val="b"/>
      <c:overlay val="0"/>
      <c:txPr>
        <a:bodyPr/>
        <a:lstStyle/>
        <a:p>
          <a:pPr>
            <a:defRPr sz="700" b="0">
              <a:latin typeface="Aptos Narrow" panose="020B0004020202020204" pitchFamily="34" charset="0"/>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'Question 2'!$P$11</cx:f>
        <cx:lvl ptCount="1">
          <cx:pt idx="0"/>
        </cx:lvl>
      </cx:strDim>
      <cx:numDim type="val">
        <cx:f>'CS Avg Op Exp'!$L$2:$L$34</cx:f>
        <cx:lvl ptCount="33" formatCode="_(&quot;$&quot;* #,##0.00_);_(&quot;$&quot;* \(#,##0.00\);_(&quot;$&quot;* &quot;-&quot;??_);_(@_)">
          <cx:pt idx="0">2010000000</cx:pt>
          <cx:pt idx="1">2209400000</cx:pt>
          <cx:pt idx="2">837600000</cx:pt>
          <cx:pt idx="3">6610000000</cx:pt>
          <cx:pt idx="4">1534000000</cx:pt>
          <cx:pt idx="5">12068000000</cx:pt>
          <cx:pt idx="6">25853000</cx:pt>
          <cx:pt idx="7">1789000000</cx:pt>
          <cx:pt idx="8">0</cx:pt>
          <cx:pt idx="9">2425000000</cx:pt>
          <cx:pt idx="10">7337800000</cx:pt>
          <cx:pt idx="11">3118900000</cx:pt>
          <cx:pt idx="12">871974000</cx:pt>
          <cx:pt idx="13">1969308000</cx:pt>
          <cx:pt idx="14">3590000000</cx:pt>
          <cx:pt idx="15">3334000000</cx:pt>
          <cx:pt idx="16">18084000000</cx:pt>
          <cx:pt idx="17">20758000000</cx:pt>
          <cx:pt idx="18">7758000000</cx:pt>
          <cx:pt idx="19">1640800000</cx:pt>
          <cx:pt idx="20">1175000000</cx:pt>
          <cx:pt idx="21">0</cx:pt>
          <cx:pt idx="22">2749000000</cx:pt>
          <cx:pt idx="23">24805000000</cx:pt>
          <cx:pt idx="24">3229992000</cx:pt>
          <cx:pt idx="25">6479000000</cx:pt>
          <cx:pt idx="26">1822500000</cx:pt>
          <cx:pt idx="27">1177200000</cx:pt>
          <cx:pt idx="28">0</cx:pt>
          <cx:pt idx="29">1597300000</cx:pt>
          <cx:pt idx="30">1864000000</cx:pt>
          <cx:pt idx="31">4477000000</cx:pt>
          <cx:pt idx="32">97041000000</cx:pt>
        </cx:lvl>
      </cx:numDim>
    </cx:data>
    <cx:data id="1">
      <cx:strDim type="cat">
        <cx:f>'Question 2'!$P$11</cx:f>
        <cx:lvl ptCount="1">
          <cx:pt idx="0"/>
        </cx:lvl>
      </cx:strDim>
      <cx:numDim type="val">
        <cx:f>'HC Avg Op exp'!$L$2:$L$48</cx:f>
        <cx:lvl ptCount="47" formatCode="_(&quot;$&quot;* #,##0.00_);_(&quot;$&quot;* \(#,##0.00\);_(&quot;$&quot;* &quot;-&quot;??_);_(@_)">
          <cx:pt idx="0">10672000000</cx:pt>
          <cx:pt idx="1">2746832000</cx:pt>
          <cx:pt idx="2">8791000000</cx:pt>
          <cx:pt idx="3">2069000000</cx:pt>
          <cx:pt idx="4">9035000000</cx:pt>
          <cx:pt idx="5">12764900000</cx:pt>
          <cx:pt idx="6">3697000000</cx:pt>
          <cx:pt idx="7">1394700000</cx:pt>
          <cx:pt idx="8">3833000000</cx:pt>
          <cx:pt idx="9">4331800000</cx:pt>
          <cx:pt idx="10">10761000000</cx:pt>
          <cx:pt idx="11">4367000000</cx:pt>
          <cx:pt idx="12">4107000000</cx:pt>
          <cx:pt idx="13">7586800000</cx:pt>
          <cx:pt idx="14">3106344000</cx:pt>
          <cx:pt idx="15">11259000000</cx:pt>
          <cx:pt idx="16">4813000000</cx:pt>
          <cx:pt idx="17">848999000</cx:pt>
          <cx:pt idx="18">1437000000</cx:pt>
          <cx:pt idx="19">2585159000</cx:pt>
          <cx:pt idx="20">1233800000</cx:pt>
          <cx:pt idx="21">6440000000</cx:pt>
          <cx:pt idx="22">27075000000</cx:pt>
          <cx:pt idx="23">1004200000</cx:pt>
          <cx:pt idx="24">2243356000</cx:pt>
          <cx:pt idx="25">7631000000</cx:pt>
          <cx:pt idx="26">582146000</cx:pt>
          <cx:pt idx="27">1088906000</cx:pt>
          <cx:pt idx="28">944900000</cx:pt>
          <cx:pt idx="29">1786500000</cx:pt>
          <cx:pt idx="30">11228800000</cx:pt>
          <cx:pt idx="31">7668000000</cx:pt>
          <cx:pt idx="32">17017000000</cx:pt>
          <cx:pt idx="33">888642000</cx:pt>
          <cx:pt idx="34">0</cx:pt>
          <cx:pt idx="35">26227000000</cx:pt>
          <cx:pt idx="36">724776000</cx:pt>
          <cx:pt idx="37">3229992000</cx:pt>
          <cx:pt idx="38">5329000000</cx:pt>
          <cx:pt idx="39">5304400000</cx:pt>
          <cx:pt idx="40">54872000000</cx:pt>
          <cx:pt idx="41">810500000</cx:pt>
          <cx:pt idx="42">1372497000</cx:pt>
          <cx:pt idx="43">624415000</cx:pt>
          <cx:pt idx="44">1077300000</cx:pt>
          <cx:pt idx="45">2898100000</cx:pt>
          <cx:pt idx="46">1825000000</cx:pt>
        </cx:lvl>
      </cx:numDim>
    </cx:data>
    <cx:data id="2">
      <cx:numDim type="val">
        <cx:f>'E Avg Op Exp'!$L$2:$L$32</cx:f>
        <cx:lvl ptCount="31" formatCode="_(&quot;$&quot;* #,##0.00_);_(&quot;$&quot;* \(#,##0.00\);_(&quot;$&quot;* &quot;-&quot;??_);_(@_)">
          <cx:pt idx="0">30163000000</cx:pt>
          <cx:pt idx="1">6395000000</cx:pt>
          <cx:pt idx="2">1199000000</cx:pt>
          <cx:pt idx="3">2563000000</cx:pt>
          <cx:pt idx="4">734464000</cx:pt>
          <cx:pt idx="5">37510000000</cx:pt>
          <cx:pt idx="6">1461587000</cx:pt>
          <cx:pt idx="7">8268000000</cx:pt>
          <cx:pt idx="8">6487964000</cx:pt>
          <cx:pt idx="9">1200667000</cx:pt>
          <cx:pt idx="10">228000000</cx:pt>
          <cx:pt idx="11">4658000000</cx:pt>
          <cx:pt idx="12">745143000</cx:pt>
          <cx:pt idx="13">3298000000</cx:pt>
          <cx:pt idx="14">11675000000</cx:pt>
          <cx:pt idx="15">4788000000</cx:pt>
          <cx:pt idx="16">2040946000</cx:pt>
          <cx:pt idx="17">2687000000</cx:pt>
          <cx:pt idx="18">6121000000</cx:pt>
          <cx:pt idx="19">1764000000</cx:pt>
          <cx:pt idx="20">1047951000</cx:pt>
          <cx:pt idx="21">6157000000</cx:pt>
          <cx:pt idx="22">16846000000</cx:pt>
          <cx:pt idx="23">746473000</cx:pt>
          <cx:pt idx="24">1117000000</cx:pt>
          <cx:pt idx="25">2299000000</cx:pt>
          <cx:pt idx="26">3376000000</cx:pt>
          <cx:pt idx="27">6795000000</cx:pt>
          <cx:pt idx="28">2602000000</cx:pt>
          <cx:pt idx="29">958790000</cx:pt>
          <cx:pt idx="30">79492000000</cx:pt>
        </cx:lvl>
      </cx:numDim>
    </cx:data>
  </cx:chartData>
  <cx:chart>
    <cx:title pos="t" align="ctr" overlay="0">
      <cx:tx>
        <cx:rich>
          <a:bodyPr spcFirstLastPara="1" vertOverflow="ellipsis" horzOverflow="overflow" wrap="square" lIns="0" tIns="0" rIns="0" bIns="0" anchor="ctr" anchorCtr="1"/>
          <a:lstStyle/>
          <a:p>
            <a:pPr algn="ctr" rtl="0">
              <a:defRPr sz="1000" baseline="0"/>
            </a:pPr>
            <a:r>
              <a:rPr lang="en-US" sz="1000" baseline="0"/>
              <a:t>Box Plot for Year 4 Operating Expenses: Health Care, Energy, and Customer Staples</a:t>
            </a:r>
            <a:endParaRPr lang="en-US" sz="1000" b="0" i="0" u="none" strike="noStrike" baseline="0">
              <a:solidFill>
                <a:sysClr val="windowText" lastClr="000000">
                  <a:lumMod val="65000"/>
                  <a:lumOff val="35000"/>
                </a:sysClr>
              </a:solidFill>
              <a:latin typeface="Aptos Narrow" panose="02110004020202020204"/>
            </a:endParaRPr>
          </a:p>
        </cx:rich>
      </cx:tx>
    </cx:title>
    <cx:plotArea>
      <cx:plotAreaRegion>
        <cx:series layoutId="boxWhisker" uniqueId="{00000003-1FD6-4E19-B7CE-76CC6F6F6D19}" formatIdx="1">
          <cx:tx>
            <cx:txData>
              <cx:f>'CS Avg Op Exp'!$I$2</cx:f>
              <cx:v>Consumer Staples</cx:v>
            </cx:txData>
          </cx:tx>
          <cx:spPr>
            <a:solidFill>
              <a:srgbClr val="4E95D9"/>
            </a:solidFill>
            <a:ln>
              <a:solidFill>
                <a:srgbClr val="215F9A"/>
              </a:solidFill>
            </a:ln>
          </cx:spPr>
          <cx:dataId val="0"/>
          <cx:layoutPr>
            <cx:statistics quartileMethod="exclusive"/>
          </cx:layoutPr>
        </cx:series>
        <cx:series layoutId="boxWhisker" uniqueId="{00000004-1FD6-4E19-B7CE-76CC6F6F6D19}" formatIdx="0">
          <cx:tx>
            <cx:txData>
              <cx:f>'HC Avg Op exp'!$I$2</cx:f>
              <cx:v>Health Care</cx:v>
            </cx:txData>
          </cx:tx>
          <cx:spPr>
            <a:solidFill>
              <a:srgbClr val="FF5353"/>
            </a:solidFill>
            <a:ln>
              <a:solidFill>
                <a:srgbClr val="C00000"/>
              </a:solidFill>
            </a:ln>
          </cx:spPr>
          <cx:dataId val="1"/>
          <cx:layoutPr>
            <cx:statistics quartileMethod="exclusive"/>
          </cx:layoutPr>
        </cx:series>
        <cx:series layoutId="boxWhisker" uniqueId="{00000005-1FD6-4E19-B7CE-76CC6F6F6D19}">
          <cx:tx>
            <cx:txData>
              <cx:f>'E Avg Op Exp'!$I$2</cx:f>
              <cx:v>Energy</cx:v>
            </cx:txData>
          </cx:tx>
          <cx:spPr>
            <a:solidFill>
              <a:srgbClr val="F79646"/>
            </a:solidFill>
            <a:ln>
              <a:solidFill>
                <a:srgbClr val="C04F15"/>
              </a:solidFill>
            </a:ln>
          </cx:spPr>
          <cx:dataId val="2"/>
          <cx:layoutPr>
            <cx:statistics quartileMethod="exclusive"/>
          </cx:layoutPr>
        </cx:series>
      </cx:plotAreaRegion>
      <cx:axis id="0" hidden="1">
        <cx:catScaling gapWidth="0.400000006"/>
        <cx:title>
          <cx:tx>
            <cx:txData>
              <cx:v>GICS Sectors</cx:v>
            </cx:txData>
          </cx:tx>
          <cx:txPr>
            <a:bodyPr spcFirstLastPara="1" vertOverflow="ellipsis" horzOverflow="overflow" wrap="square" lIns="0" tIns="0" rIns="0" bIns="0" anchor="ctr" anchorCtr="1"/>
            <a:lstStyle/>
            <a:p>
              <a:pPr algn="ctr" rtl="0">
                <a:defRPr sz="800" baseline="0"/>
              </a:pPr>
              <a:r>
                <a:rPr lang="en-US" sz="800" b="0" i="0" u="none" strike="noStrike" baseline="0">
                  <a:solidFill>
                    <a:sysClr val="windowText" lastClr="000000">
                      <a:lumMod val="65000"/>
                      <a:lumOff val="35000"/>
                    </a:sysClr>
                  </a:solidFill>
                  <a:latin typeface="Aptos Narrow" panose="02110004020202020204"/>
                </a:rPr>
                <a:t>GICS Sectors</a:t>
              </a:r>
            </a:p>
          </cx:txPr>
        </cx:title>
        <cx:tickLabels/>
      </cx:axis>
      <cx:axis id="1">
        <cx:valScaling max="100000000000"/>
        <cx:title>
          <cx:tx>
            <cx:txData>
              <cx:v>Total Operating Expences</cx:v>
            </cx:txData>
          </cx:tx>
          <cx:txPr>
            <a:bodyPr spcFirstLastPara="1" vertOverflow="ellipsis" horzOverflow="overflow" wrap="square" lIns="0" tIns="0" rIns="0" bIns="0" anchor="ctr" anchorCtr="1"/>
            <a:lstStyle/>
            <a:p>
              <a:pPr algn="ctr" rtl="0">
                <a:defRPr sz="800" baseline="0"/>
              </a:pPr>
              <a:r>
                <a:rPr lang="en-US" sz="800" b="0" i="0" u="none" strike="noStrike" baseline="0">
                  <a:solidFill>
                    <a:sysClr val="windowText" lastClr="000000">
                      <a:lumMod val="65000"/>
                      <a:lumOff val="35000"/>
                    </a:sysClr>
                  </a:solidFill>
                  <a:latin typeface="Aptos Narrow" panose="02110004020202020204"/>
                </a:rPr>
                <a:t>Total Operating Expences</a:t>
              </a:r>
            </a:p>
          </cx:txPr>
        </cx:title>
        <cx:majorGridlines/>
        <cx:tickLabels/>
        <cx:numFmt formatCode="$#.00,,,&quot;B&quot;" sourceLinked="0"/>
        <cx:txPr>
          <a:bodyPr spcFirstLastPara="1" vertOverflow="ellipsis" horzOverflow="overflow" wrap="square" lIns="0" tIns="0" rIns="0" bIns="0" anchor="ctr" anchorCtr="1"/>
          <a:lstStyle/>
          <a:p>
            <a:pPr algn="ctr" rtl="0">
              <a:defRPr sz="600" baseline="0"/>
            </a:pPr>
            <a:endParaRPr lang="en-US" sz="600" b="0" i="0" u="none" strike="noStrike" baseline="0">
              <a:solidFill>
                <a:sysClr val="windowText" lastClr="000000">
                  <a:lumMod val="65000"/>
                  <a:lumOff val="35000"/>
                </a:sysClr>
              </a:solidFill>
              <a:latin typeface="Aptos Narrow" panose="02110004020202020204"/>
            </a:endParaRPr>
          </a:p>
        </cx:txPr>
      </cx:axis>
    </cx:plotArea>
    <cx:legend pos="t" align="ctr" overlay="0">
      <cx:spPr>
        <a:noFill/>
      </cx:spPr>
      <cx:txPr>
        <a:bodyPr spcFirstLastPara="1" vertOverflow="ellipsis" horzOverflow="overflow" wrap="square" lIns="0" tIns="0" rIns="0" bIns="0" anchor="ctr" anchorCtr="1"/>
        <a:lstStyle/>
        <a:p>
          <a:pPr algn="ctr" rtl="0">
            <a:defRPr sz="1100" baseline="0"/>
          </a:pPr>
          <a:endParaRPr lang="en-US" sz="800" b="0" i="0" u="none" strike="noStrike" baseline="0">
            <a:solidFill>
              <a:sysClr val="windowText" lastClr="000000">
                <a:lumMod val="65000"/>
                <a:lumOff val="35000"/>
              </a:sysClr>
            </a:solidFill>
            <a:latin typeface="Aptos Narrow" panose="02110004020202020204"/>
          </a:endParaRPr>
        </a:p>
      </cx:txPr>
    </cx:legend>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'Consumer Staples'!$D$2:$D$34</cx:f>
        <cx:lvl ptCount="33" formatCode="_(&quot;$&quot;* #,##0_);_(&quot;$&quot;* \(#,##0\);_(&quot;$&quot;* &quot;-&quot;??_);_(@_)">
          <cx:pt idx="0">67702000000</cx:pt>
          <cx:pt idx="1">11642900000</cx:pt>
          <cx:pt idx="2">3394800000</cx:pt>
          <cx:pt idx="3">16034000000</cx:pt>
          <cx:pt idx="4">5761000000</cx:pt>
          <cx:pt idx="5">118719000000</cx:pt>
          <cx:pt idx="6">99642000</cx:pt>
          <cx:pt idx="7">7961000000</cx:pt>
          <cx:pt idx="8">177526000000</cx:pt>
          <cx:pt idx="9">6440000000</cx:pt>
          <cx:pt idx="10">11262300000</cx:pt>
          <cx:pt idx="11">16563100000</cx:pt>
          <cx:pt idx="12">9523224000</cx:pt>
          <cx:pt idx="13">7386626000</cx:pt>
          <cx:pt idx="14">13525000000</cx:pt>
          <cx:pt idx="15">18202000000</cx:pt>
          <cx:pt idx="16">44294000000</cx:pt>
          <cx:pt idx="17">109830000000</cx:pt>
          <cx:pt idx="18">29636000000</cx:pt>
          <cx:pt idx="19">4071300000</cx:pt>
          <cx:pt idx="20">4411500000</cx:pt>
          <cx:pt idx="21">2722564000</cx:pt>
          <cx:pt idx="22">25434000000</cx:pt>
          <cx:pt idx="23">62799000000</cx:pt>
          <cx:pt idx="24">4860427000</cx:pt>
          <cx:pt idx="25">74953000000</cx:pt>
          <cx:pt idx="26">7811200000</cx:pt>
          <cx:pt idx="27">6548400000</cx:pt>
          <cx:pt idx="28">50366919000</cx:pt>
          <cx:pt idx="29">4885000000</cx:pt>
          <cx:pt idx="30">36881000000</cx:pt>
          <cx:pt idx="31">15724000000</cx:pt>
          <cx:pt idx="32">482130000000</cx:pt>
        </cx:lvl>
      </cx:numDim>
    </cx:data>
    <cx:data id="1">
      <cx:numDim type="val">
        <cx:f>'Consumer Discretionary'!$D$2:$D$77</cx:f>
        <cx:lvl ptCount="76" formatCode="_(&quot;$&quot;* #,##0_);_(&quot;$&quot;* \(#,##0\);_(&quot;$&quot;* &quot;-&quot;??_);_(@_)">
          <cx:pt idx="0">9737018000</cx:pt>
          <cx:pt idx="1">135987000000</cx:pt>
          <cx:pt idx="2">21609000000</cx:pt>
          <cx:pt idx="3">10635676000</cx:pt>
          <cx:pt idx="4">12103887000</cx:pt>
          <cx:pt idx="5">39528000000</cx:pt>
          <cx:pt idx="6">9071000000</cx:pt>
          <cx:pt idx="7">16389000000</cx:pt>
          <cx:pt idx="8">29003000000</cx:pt>
          <cx:pt idx="9">3904384000</cx:pt>
          <cx:pt idx="10">20368562000</cx:pt>
          <cx:pt idx="11">12157400000</cx:pt>
          <cx:pt idx="12">55632000000</cx:pt>
          <cx:pt idx="13">6497000000</cx:pt>
          <cx:pt idx="14">6497000000</cx:pt>
          <cx:pt idx="15">16661000000</cx:pt>
          <cx:pt idx="16">15498400000</cx:pt>
          <cx:pt idx="17">6933500000</cx:pt>
          <cx:pt idx="18">8773564000</cx:pt>
          <cx:pt idx="19">151800000000</cx:pt>
          <cx:pt idx="20">7412000000</cx:pt>
          <cx:pt idx="21">166380000000</cx:pt>
          <cx:pt idx="22">15280044000</cx:pt>
          <cx:pt idx="23">15797000000</cx:pt>
          <cx:pt idx="24">2820270000</cx:pt>
          <cx:pt idx="25">15158000000</cx:pt>
          <cx:pt idx="26">6911676000</cx:pt>
          <cx:pt idx="27">4447509000</cx:pt>
          <cx:pt idx="28">6028199000</cx:pt>
          <cx:pt idx="29">88519000000</cx:pt>
          <cx:pt idx="30">5995402000</cx:pt>
          <cx:pt idx="31">7613800000</cx:pt>
          <cx:pt idx="32">14437000000</cx:pt>
          <cx:pt idx="33">15149675000</cx:pt>
          <cx:pt idx="34">4712100000</cx:pt>
          <cx:pt idx="35">19204000000</cx:pt>
          <cx:pt idx="36">12154000000</cx:pt>
          <cx:pt idx="37">10949999000</cx:pt>
          <cx:pt idx="38">7192633000</cx:pt>
          <cx:pt idx="39">59074000000</cx:pt>
          <cx:pt idx="40">27079000000</cx:pt>
          <cx:pt idx="41">14486000000</cx:pt>
          <cx:pt idx="42">5702613000</cx:pt>
          <cx:pt idx="43">25413000000</cx:pt>
          <cx:pt idx="44">8071563000</cx:pt>
          <cx:pt idx="45">32376000000</cx:pt>
          <cx:pt idx="46">5915700000</cx:pt>
          <cx:pt idx="47">7966674000</cx:pt>
          <cx:pt idx="48">9223987000</cx:pt>
          <cx:pt idx="49">7668476000</cx:pt>
          <cx:pt idx="50">8020300000</cx:pt>
          <cx:pt idx="51">8299074000</cx:pt>
          <cx:pt idx="52">7405000000</cx:pt>
          <cx:pt idx="53">11939999000</cx:pt>
          <cx:pt idx="54">21315900000</cx:pt>
          <cx:pt idx="55">6550200000</cx:pt>
          <cx:pt idx="56">3711800000</cx:pt>
          <cx:pt idx="57">3018227000</cx:pt>
          <cx:pt idx="58">21059000000</cx:pt>
          <cx:pt idx="59">11406900000</cx:pt>
          <cx:pt idx="60">3050945000</cx:pt>
          <cx:pt idx="61">73785000000</cx:pt>
          <cx:pt idx="62">4104900000</cx:pt>
          <cx:pt idx="63">30944938000</cx:pt>
          <cx:pt idx="64">1492000000</cx:pt>
          <cx:pt idx="65">6226507000</cx:pt>
          <cx:pt idx="66">3963313000</cx:pt>
          <cx:pt idx="67">3963313000</cx:pt>
          <cx:pt idx="68">3924116000</cx:pt>
          <cx:pt idx="69">3445134000</cx:pt>
          <cx:pt idx="70">12376744000</cx:pt>
          <cx:pt idx="71">12488000000</cx:pt>
          <cx:pt idx="72">20718000000</cx:pt>
          <cx:pt idx="73">5536000000</cx:pt>
          <cx:pt idx="74">4075883000</cx:pt>
          <cx:pt idx="75">13105000000</cx:pt>
        </cx:lvl>
      </cx:numDim>
    </cx:data>
  </cx:chartData>
  <cx:chart>
    <cx:title pos="t" align="ctr" overlay="0">
      <cx:tx>
        <cx:rich>
          <a:bodyPr spcFirstLastPara="1" vertOverflow="ellipsis" horzOverflow="overflow" wrap="square" lIns="0" tIns="0" rIns="0" bIns="0" anchor="ctr" anchorCtr="1"/>
          <a:lstStyle/>
          <a:p>
            <a:pPr algn="ctr" rtl="0">
              <a:defRPr sz="1000"/>
            </a:pPr>
            <a:r>
              <a:rPr lang="en-US" sz="1000" b="0" dirty="0"/>
              <a:t>Box Plot of Total Revenue: Consumer Staples vs. Consumer Discretionary Sectors (Year 4)</a:t>
            </a:r>
            <a:endParaRPr lang="en-US" sz="1000" b="0" i="0" u="none" strike="noStrike" baseline="0" dirty="0">
              <a:solidFill>
                <a:sysClr val="windowText" lastClr="000000">
                  <a:lumMod val="65000"/>
                  <a:lumOff val="35000"/>
                </a:sysClr>
              </a:solidFill>
              <a:latin typeface="Aptos Narrow" panose="02110004020202020204"/>
            </a:endParaRPr>
          </a:p>
        </cx:rich>
      </cx:tx>
    </cx:title>
    <cx:plotArea>
      <cx:plotAreaRegion>
        <cx:series layoutId="boxWhisker" uniqueId="{00000004-9BB7-40B1-9EC2-A2BAC051A4FC}">
          <cx:tx>
            <cx:txData>
              <cx:f>'Consumer Staples'!$I$2</cx:f>
              <cx:v>Consumer Staples</cx:v>
            </cx:txData>
          </cx:tx>
          <cx:dataId val="0"/>
          <cx:layoutPr>
            <cx:statistics quartileMethod="exclusive"/>
          </cx:layoutPr>
        </cx:series>
        <cx:series layoutId="boxWhisker" uniqueId="{00000005-9BB7-40B1-9EC2-A2BAC051A4FC}">
          <cx:tx>
            <cx:txData>
              <cx:f>'Consumer Discretionary'!$I$2</cx:f>
              <cx:v>Consumer Discretionary</cx:v>
            </cx:txData>
          </cx:tx>
          <cx:dataId val="1"/>
          <cx:layoutPr>
            <cx:statistics quartileMethod="exclusive"/>
          </cx:layoutPr>
        </cx:series>
      </cx:plotAreaRegion>
      <cx:axis id="0" hidden="1">
        <cx:catScaling gapWidth="0.300000012"/>
        <cx:title>
          <cx:tx>
            <cx:txData>
              <cx:v>GCIS Sector</cx:v>
            </cx:txData>
          </cx:tx>
          <cx:txPr>
            <a:bodyPr spcFirstLastPara="1" vertOverflow="ellipsis" horzOverflow="overflow" wrap="square" lIns="0" tIns="0" rIns="0" bIns="0" anchor="ctr" anchorCtr="1"/>
            <a:lstStyle/>
            <a:p>
              <a:pPr algn="ctr" rtl="0">
                <a:defRPr sz="800" b="0" i="0" baseline="0">
                  <a:solidFill>
                    <a:sysClr val="windowText" lastClr="000000"/>
                  </a:solidFill>
                  <a:latin typeface="Aptos Narrow" panose="020B0004020202020204" pitchFamily="34" charset="0"/>
                  <a:ea typeface="Aptos Narrow" panose="020B0004020202020204" pitchFamily="34" charset="0"/>
                  <a:cs typeface="Aptos Narrow" panose="020B0004020202020204" pitchFamily="34" charset="0"/>
                </a:defRPr>
              </a:pPr>
              <a:r>
                <a:rPr lang="en-US" sz="800" b="0" i="0" u="none" strike="noStrike" baseline="0">
                  <a:solidFill>
                    <a:sysClr val="windowText" lastClr="000000"/>
                  </a:solidFill>
                  <a:latin typeface="Aptos Narrow" panose="020B0004020202020204" pitchFamily="34" charset="0"/>
                </a:rPr>
                <a:t>GCIS Sector</a:t>
              </a:r>
            </a:p>
          </cx:txPr>
        </cx:title>
        <cx:tickLabels/>
      </cx:axis>
      <cx:axis id="1">
        <cx:valScaling/>
        <cx:title>
          <cx:tx>
            <cx:txData>
              <cx:v>Total Revenue</cx:v>
            </cx:txData>
          </cx:tx>
          <cx:txPr>
            <a:bodyPr spcFirstLastPara="1" vertOverflow="ellipsis" horzOverflow="overflow" wrap="square" lIns="0" tIns="0" rIns="0" bIns="0" anchor="ctr" anchorCtr="1"/>
            <a:lstStyle/>
            <a:p>
              <a:pPr algn="ctr" rtl="0">
                <a:defRPr sz="800" b="0"/>
              </a:pPr>
              <a:r>
                <a:rPr lang="en-US" sz="800" b="0" i="0" u="none" strike="noStrike" baseline="0" dirty="0">
                  <a:solidFill>
                    <a:sysClr val="windowText" lastClr="000000">
                      <a:lumMod val="65000"/>
                      <a:lumOff val="35000"/>
                    </a:sysClr>
                  </a:solidFill>
                  <a:latin typeface="Aptos Narrow" panose="02110004020202020204"/>
                </a:rPr>
                <a:t>Total Revenue</a:t>
              </a:r>
            </a:p>
          </cx:txPr>
        </cx:title>
        <cx:majorGridlines/>
        <cx:tickLabels/>
        <cx:txPr>
          <a:bodyPr spcFirstLastPara="1" vertOverflow="ellipsis" horzOverflow="overflow" wrap="square" lIns="0" tIns="0" rIns="0" bIns="0" anchor="ctr" anchorCtr="1"/>
          <a:lstStyle/>
          <a:p>
            <a:pPr algn="ctr" rtl="0">
              <a:defRPr sz="600"/>
            </a:pPr>
            <a:endParaRPr lang="en-US" sz="600" b="0" i="0" u="none" strike="noStrike" baseline="0">
              <a:solidFill>
                <a:prstClr val="black">
                  <a:lumMod val="65000"/>
                  <a:lumOff val="35000"/>
                </a:prstClr>
              </a:solidFill>
              <a:latin typeface="Aptos Narrow" panose="02110004020202020204"/>
            </a:endParaRPr>
          </a:p>
        </cx:txPr>
      </cx:axis>
    </cx:plotArea>
    <cx:legend pos="b" align="ctr" overlay="0">
      <cx:txPr>
        <a:bodyPr spcFirstLastPara="1" vertOverflow="ellipsis" horzOverflow="overflow" wrap="square" lIns="0" tIns="0" rIns="0" bIns="0" anchor="ctr" anchorCtr="1"/>
        <a:lstStyle/>
        <a:p>
          <a:pPr algn="ctr" rtl="0">
            <a:defRPr sz="700"/>
          </a:pPr>
          <a:endParaRPr lang="en-US" sz="700" b="0" i="0" u="none" strike="noStrike" baseline="0">
            <a:solidFill>
              <a:prstClr val="black">
                <a:lumMod val="65000"/>
                <a:lumOff val="35000"/>
              </a:prstClr>
            </a:solidFill>
            <a:latin typeface="Aptos Narrow" panose="02110004020202020204"/>
          </a:endParaRPr>
        </a:p>
      </cx:txPr>
    </cx:legend>
  </cx:chart>
  <cx:spPr>
    <a:solidFill>
      <a:schemeClr val="bg1">
        <a:lumMod val="95000"/>
      </a:schemeClr>
    </a:solidFill>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38616121-A248-D06D-E14B-3324FD8BD8DD}"/>
            </a:ext>
          </a:extLst>
        </p:cNvPr>
        <p:cNvGrpSpPr/>
        <p:nvPr/>
      </p:nvGrpSpPr>
      <p:grpSpPr>
        <a:xfrm>
          <a:off x="0" y="0"/>
          <a:ext cx="0" cy="0"/>
          <a:chOff x="0" y="0"/>
          <a:chExt cx="0" cy="0"/>
        </a:xfrm>
      </p:grpSpPr>
      <p:sp>
        <p:nvSpPr>
          <p:cNvPr id="56" name="Google Shape;56;g1d6d4cc2e8_0_3:notes">
            <a:extLst>
              <a:ext uri="{FF2B5EF4-FFF2-40B4-BE49-F238E27FC236}">
                <a16:creationId xmlns:a16="http://schemas.microsoft.com/office/drawing/2014/main" id="{78839EF4-5C14-497C-F880-5B228F3BD8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a:extLst>
              <a:ext uri="{FF2B5EF4-FFF2-40B4-BE49-F238E27FC236}">
                <a16:creationId xmlns:a16="http://schemas.microsoft.com/office/drawing/2014/main" id="{FE670192-BC9F-EE49-9B8F-B47965D241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30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45323360-4CE1-F44B-4DED-F4CFCF885C5C}"/>
            </a:ext>
          </a:extLst>
        </p:cNvPr>
        <p:cNvGrpSpPr/>
        <p:nvPr/>
      </p:nvGrpSpPr>
      <p:grpSpPr>
        <a:xfrm>
          <a:off x="0" y="0"/>
          <a:ext cx="0" cy="0"/>
          <a:chOff x="0" y="0"/>
          <a:chExt cx="0" cy="0"/>
        </a:xfrm>
      </p:grpSpPr>
      <p:sp>
        <p:nvSpPr>
          <p:cNvPr id="56" name="Google Shape;56;g1d6d4cc2e8_0_3:notes">
            <a:extLst>
              <a:ext uri="{FF2B5EF4-FFF2-40B4-BE49-F238E27FC236}">
                <a16:creationId xmlns:a16="http://schemas.microsoft.com/office/drawing/2014/main" id="{36A3CB6D-173F-2514-2A66-33F5F0C6F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a:extLst>
              <a:ext uri="{FF2B5EF4-FFF2-40B4-BE49-F238E27FC236}">
                <a16:creationId xmlns:a16="http://schemas.microsoft.com/office/drawing/2014/main" id="{2463530D-5C26-BFAE-A0E8-D4D5124E48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47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5C4BC2B9-7249-F85D-8622-92A0BADA7EBA}"/>
            </a:ext>
          </a:extLst>
        </p:cNvPr>
        <p:cNvGrpSpPr/>
        <p:nvPr/>
      </p:nvGrpSpPr>
      <p:grpSpPr>
        <a:xfrm>
          <a:off x="0" y="0"/>
          <a:ext cx="0" cy="0"/>
          <a:chOff x="0" y="0"/>
          <a:chExt cx="0" cy="0"/>
        </a:xfrm>
      </p:grpSpPr>
      <p:sp>
        <p:nvSpPr>
          <p:cNvPr id="56" name="Google Shape;56;g1d6d4cc2e8_0_3:notes">
            <a:extLst>
              <a:ext uri="{FF2B5EF4-FFF2-40B4-BE49-F238E27FC236}">
                <a16:creationId xmlns:a16="http://schemas.microsoft.com/office/drawing/2014/main" id="{F0F0EA6F-4B44-014F-E972-3F982CBFF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a:extLst>
              <a:ext uri="{FF2B5EF4-FFF2-40B4-BE49-F238E27FC236}">
                <a16:creationId xmlns:a16="http://schemas.microsoft.com/office/drawing/2014/main" id="{1F73B4F7-6F20-62EF-F755-07435D1F9A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426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52F19927-156B-EE01-93CD-A3F068EE992E}"/>
            </a:ext>
          </a:extLst>
        </p:cNvPr>
        <p:cNvGrpSpPr/>
        <p:nvPr/>
      </p:nvGrpSpPr>
      <p:grpSpPr>
        <a:xfrm>
          <a:off x="0" y="0"/>
          <a:ext cx="0" cy="0"/>
          <a:chOff x="0" y="0"/>
          <a:chExt cx="0" cy="0"/>
        </a:xfrm>
      </p:grpSpPr>
      <p:sp>
        <p:nvSpPr>
          <p:cNvPr id="59" name="Google Shape;59;p14">
            <a:extLst>
              <a:ext uri="{FF2B5EF4-FFF2-40B4-BE49-F238E27FC236}">
                <a16:creationId xmlns:a16="http://schemas.microsoft.com/office/drawing/2014/main" id="{097FEFFF-2E31-EA65-AF56-A0B0572AE9D8}"/>
              </a:ext>
            </a:extLst>
          </p:cNvPr>
          <p:cNvSpPr txBox="1">
            <a:spLocks noGrp="1"/>
          </p:cNvSpPr>
          <p:nvPr>
            <p:ph type="body" idx="1"/>
          </p:nvPr>
        </p:nvSpPr>
        <p:spPr>
          <a:xfrm>
            <a:off x="4939145" y="533400"/>
            <a:ext cx="4003967" cy="449579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indent="0">
              <a:lnSpc>
                <a:spcPct val="107000"/>
              </a:lnSpc>
              <a:spcAft>
                <a:spcPts val="800"/>
              </a:spcAft>
              <a:buNone/>
            </a:pPr>
            <a:r>
              <a:rPr lang="en-US" sz="700" b="1" dirty="0">
                <a:solidFill>
                  <a:schemeClr val="tx1"/>
                </a:solidFill>
                <a:latin typeface="Aptos Narrow" panose="020B0004020202020204" pitchFamily="34" charset="0"/>
              </a:rPr>
              <a:t>Here are a Box plots representing the distribution of Total Operating Expenses for all companies within the Health Care, Energy, and Consumer Staples sectors in Year 4, illustrating differences and trends in spending across these sectors.</a:t>
            </a:r>
          </a:p>
          <a:p>
            <a:pPr marL="0" marR="0" indent="0">
              <a:lnSpc>
                <a:spcPct val="107000"/>
              </a:lnSpc>
              <a:spcAft>
                <a:spcPts val="800"/>
              </a:spcAft>
              <a:buNone/>
            </a:pPr>
            <a:r>
              <a:rPr lang="en-US" sz="75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Range and IQR Analysis:</a:t>
            </a:r>
            <a:r>
              <a:rPr lang="en-US" sz="75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Examining the range in Year 4, we observe that the maximum values for Consumer Staples at $97,041,000,000 surpass those of Energy at $79,492,000,000, and Healthcare at $54,872,000,000. This suggests a broader spread in the potential operating expenses in the Consumer Staples sector.</a:t>
            </a:r>
          </a:p>
          <a:p>
            <a:pPr marL="0" marR="0" lvl="0" indent="0">
              <a:lnSpc>
                <a:spcPct val="107000"/>
              </a:lnSpc>
              <a:spcAft>
                <a:spcPts val="800"/>
              </a:spcAft>
              <a:buSzPts val="1000"/>
              <a:buNone/>
              <a:tabLst>
                <a:tab pos="457200" algn="l"/>
              </a:tabLst>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Inter Quartile Range (IQR) for Health Care is $6,434,200,000, for Energy is $5,288,964,000, and for Consumer Staples is $5,123,400,000. Despite the largest maximum value, Consumer Staples shares a comparable IQR with the other sectors, indicating a similar concentration of data points around the median.</a:t>
            </a:r>
          </a:p>
          <a:p>
            <a:pPr marL="0" marR="0" indent="0">
              <a:lnSpc>
                <a:spcPct val="107000"/>
              </a:lnSpc>
              <a:spcAft>
                <a:spcPts val="800"/>
              </a:spcAft>
              <a:buNone/>
            </a:pPr>
            <a:r>
              <a:rPr lang="en-US" sz="75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Central Tendencies and Variability:</a:t>
            </a:r>
            <a:r>
              <a:rPr lang="en-US" sz="75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Focusing on central tendencies, the mean operating expense of Energy is the highest at $8,239,515,645, followed by Consumer Staples at $7,405,715,970, and Healthcare at $6,411,356,681. The medians reflect a similar hierarchy but are generally lower than the means, which is indicative of positively skewed distributions across all sectors. Skewness measures show Energy at 3.66, slightly lower than Healthcare's 3.554 and significantly lower than Consumer Staples' 4.76, indicating a heavier tail on the right side for Consumer Staples.</a:t>
            </a:r>
          </a:p>
          <a:p>
            <a:pPr marL="0" marR="0" indent="0">
              <a:lnSpc>
                <a:spcPct val="107000"/>
              </a:lnSpc>
              <a:spcAft>
                <a:spcPts val="800"/>
              </a:spcAft>
              <a:buNone/>
            </a:pPr>
            <a:r>
              <a:rPr lang="en-US" sz="75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Dispersion and Outliers:</a:t>
            </a:r>
          </a:p>
          <a:p>
            <a:pPr marL="0" marR="0" indent="0">
              <a:lnSpc>
                <a:spcPct val="107000"/>
              </a:lnSpc>
              <a:spcAft>
                <a:spcPts val="800"/>
              </a:spcAft>
              <a:buNone/>
            </a:pPr>
            <a:r>
              <a:rPr lang="en-US" sz="75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 terms of dispersion, the standard deviation is highest in Consumer Staples at $16,911,444,755, followed by Energy at $15,381,387,193 and Healthcare at $9,278,573,766. These figures suggest greater variability in the Consumer Staples and Energy sectors compared to Healthcare.</a:t>
            </a:r>
          </a:p>
          <a:p>
            <a:pPr marL="0" marR="0" lvl="0" indent="0">
              <a:lnSpc>
                <a:spcPct val="107000"/>
              </a:lnSpc>
              <a:spcAft>
                <a:spcPts val="800"/>
              </a:spcAft>
              <a:buSzPts val="1000"/>
              <a:buNone/>
              <a:tabLst>
                <a:tab pos="457200" algn="l"/>
              </a:tabLst>
            </a:pPr>
            <a:r>
              <a:rPr lang="en-US" sz="75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Kurtosis values are highest for Consumer Staples at 24.75, indicating a more peaked distribution with thicker tails, compared to Energy at 14.92 and Healthcare at 15.63. This points to a higher likelihood of outliers in the Consumer Staples sector, which could reflect extreme values in operating expenses.</a:t>
            </a:r>
          </a:p>
        </p:txBody>
      </p:sp>
      <p:sp>
        <p:nvSpPr>
          <p:cNvPr id="60" name="Google Shape;60;p14">
            <a:extLst>
              <a:ext uri="{FF2B5EF4-FFF2-40B4-BE49-F238E27FC236}">
                <a16:creationId xmlns:a16="http://schemas.microsoft.com/office/drawing/2014/main" id="{A5EA8357-DFC7-6505-1F27-9011A7235299}"/>
              </a:ext>
            </a:extLst>
          </p:cNvPr>
          <p:cNvSpPr/>
          <p:nvPr/>
        </p:nvSpPr>
        <p:spPr>
          <a:xfrm>
            <a:off x="200888" y="533401"/>
            <a:ext cx="4555659" cy="4495798"/>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a:extLst>
              <a:ext uri="{FF2B5EF4-FFF2-40B4-BE49-F238E27FC236}">
                <a16:creationId xmlns:a16="http://schemas.microsoft.com/office/drawing/2014/main" id="{92696FDD-AD09-A160-C7AD-264ED7778661}"/>
              </a:ext>
            </a:extLst>
          </p:cNvPr>
          <p:cNvSpPr txBox="1">
            <a:spLocks noGrp="1"/>
          </p:cNvSpPr>
          <p:nvPr>
            <p:ph type="title"/>
          </p:nvPr>
        </p:nvSpPr>
        <p:spPr>
          <a:xfrm>
            <a:off x="0" y="0"/>
            <a:ext cx="9144000" cy="429491"/>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solidFill>
                  <a:schemeClr val="bg1"/>
                </a:solidFill>
              </a:rPr>
              <a:t>Question: How do the summary statistics for Total Operating Expenses in Year 4 compare across the Health Care, Energy, and Consumer Staples sectors, and what do they reveal about variability, central tendencies, and the presence of outliers within each sector?</a:t>
            </a:r>
            <a:endParaRPr sz="1000" dirty="0">
              <a:solidFill>
                <a:schemeClr val="bg1"/>
              </a:solidFill>
              <a:latin typeface="Open Sans"/>
              <a:ea typeface="Open Sans"/>
              <a:cs typeface="Open Sans"/>
              <a:sym typeface="Open Sans"/>
            </a:endParaRPr>
          </a:p>
        </p:txBody>
      </p:sp>
      <mc:AlternateContent xmlns:mc="http://schemas.openxmlformats.org/markup-compatibility/2006">
        <mc:Choice xmlns:cx1="http://schemas.microsoft.com/office/drawing/2015/9/8/chartex" Requires="cx1">
          <p:graphicFrame>
            <p:nvGraphicFramePr>
              <p:cNvPr id="2" name="Chart 1">
                <a:extLst>
                  <a:ext uri="{FF2B5EF4-FFF2-40B4-BE49-F238E27FC236}">
                    <a16:creationId xmlns:a16="http://schemas.microsoft.com/office/drawing/2014/main" id="{7069CF7B-B2F6-468D-B4F1-909C98053E92}"/>
                  </a:ext>
                </a:extLst>
              </p:cNvPr>
              <p:cNvGraphicFramePr/>
              <p:nvPr>
                <p:extLst>
                  <p:ext uri="{D42A27DB-BD31-4B8C-83A1-F6EECF244321}">
                    <p14:modId xmlns:p14="http://schemas.microsoft.com/office/powerpoint/2010/main" val="2121263716"/>
                  </p:ext>
                </p:extLst>
              </p:nvPr>
            </p:nvGraphicFramePr>
            <p:xfrm>
              <a:off x="200888" y="891540"/>
              <a:ext cx="4555659" cy="378063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Chart 1">
                <a:extLst>
                  <a:ext uri="{FF2B5EF4-FFF2-40B4-BE49-F238E27FC236}">
                    <a16:creationId xmlns:a16="http://schemas.microsoft.com/office/drawing/2014/main" id="{7069CF7B-B2F6-468D-B4F1-909C98053E92}"/>
                  </a:ext>
                </a:extLst>
              </p:cNvPr>
              <p:cNvPicPr>
                <a:picLocks noGrp="1" noRot="1" noChangeAspect="1" noMove="1" noResize="1" noEditPoints="1" noAdjustHandles="1" noChangeArrowheads="1" noChangeShapeType="1"/>
              </p:cNvPicPr>
              <p:nvPr/>
            </p:nvPicPr>
            <p:blipFill>
              <a:blip r:embed="rId4"/>
              <a:stretch>
                <a:fillRect/>
              </a:stretch>
            </p:blipFill>
            <p:spPr>
              <a:xfrm>
                <a:off x="200888" y="891540"/>
                <a:ext cx="4555659" cy="3780630"/>
              </a:xfrm>
              <a:prstGeom prst="rect">
                <a:avLst/>
              </a:prstGeom>
            </p:spPr>
          </p:pic>
        </mc:Fallback>
      </mc:AlternateContent>
    </p:spTree>
    <p:extLst>
      <p:ext uri="{BB962C8B-B14F-4D97-AF65-F5344CB8AC3E}">
        <p14:creationId xmlns:p14="http://schemas.microsoft.com/office/powerpoint/2010/main" val="489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651888" y="4343263"/>
            <a:ext cx="4301608" cy="69286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indent="0">
              <a:lnSpc>
                <a:spcPct val="107000"/>
              </a:lnSpc>
              <a:spcAft>
                <a:spcPts val="800"/>
              </a:spcAft>
              <a:buNone/>
            </a:pPr>
            <a:r>
              <a:rPr lang="en-US" sz="8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Conclusion:</a:t>
            </a:r>
            <a:r>
              <a:rPr lang="en-US" sz="8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Reviewing the summary statistics Box plot and Bar plots for Year 4, we can conclude that while there is a significant overlap in the distribution characteristics of Energy and Consumer Staples, the distribution of Healthcare stands distinct, primarily in terms of its lower variability and milder outliers.</a:t>
            </a:r>
          </a:p>
        </p:txBody>
      </p:sp>
      <p:sp>
        <p:nvSpPr>
          <p:cNvPr id="60" name="Google Shape;60;p14"/>
          <p:cNvSpPr/>
          <p:nvPr/>
        </p:nvSpPr>
        <p:spPr>
          <a:xfrm>
            <a:off x="124691" y="105272"/>
            <a:ext cx="4367423" cy="493295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18" name="Chart 17">
            <a:extLst>
              <a:ext uri="{FF2B5EF4-FFF2-40B4-BE49-F238E27FC236}">
                <a16:creationId xmlns:a16="http://schemas.microsoft.com/office/drawing/2014/main" id="{D5C73F14-F743-7860-4B84-09EAF245C4B5}"/>
              </a:ext>
            </a:extLst>
          </p:cNvPr>
          <p:cNvGraphicFramePr>
            <a:graphicFrameLocks/>
          </p:cNvGraphicFramePr>
          <p:nvPr>
            <p:extLst>
              <p:ext uri="{D42A27DB-BD31-4B8C-83A1-F6EECF244321}">
                <p14:modId xmlns:p14="http://schemas.microsoft.com/office/powerpoint/2010/main" val="1522836198"/>
              </p:ext>
            </p:extLst>
          </p:nvPr>
        </p:nvGraphicFramePr>
        <p:xfrm>
          <a:off x="120061" y="1749591"/>
          <a:ext cx="4372053" cy="16443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46D10FBF-243A-BFF8-26FA-A5A53C337DC1}"/>
              </a:ext>
            </a:extLst>
          </p:cNvPr>
          <p:cNvGraphicFramePr>
            <a:graphicFrameLocks/>
          </p:cNvGraphicFramePr>
          <p:nvPr>
            <p:extLst>
              <p:ext uri="{D42A27DB-BD31-4B8C-83A1-F6EECF244321}">
                <p14:modId xmlns:p14="http://schemas.microsoft.com/office/powerpoint/2010/main" val="3905764725"/>
              </p:ext>
            </p:extLst>
          </p:nvPr>
        </p:nvGraphicFramePr>
        <p:xfrm>
          <a:off x="120061" y="105273"/>
          <a:ext cx="4372053" cy="16443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1BEE855E-81F0-4732-90CC-BED73814C7D4}"/>
              </a:ext>
            </a:extLst>
          </p:cNvPr>
          <p:cNvGraphicFramePr>
            <a:graphicFrameLocks/>
          </p:cNvGraphicFramePr>
          <p:nvPr>
            <p:extLst>
              <p:ext uri="{D42A27DB-BD31-4B8C-83A1-F6EECF244321}">
                <p14:modId xmlns:p14="http://schemas.microsoft.com/office/powerpoint/2010/main" val="1758868729"/>
              </p:ext>
            </p:extLst>
          </p:nvPr>
        </p:nvGraphicFramePr>
        <p:xfrm>
          <a:off x="120061" y="3393908"/>
          <a:ext cx="4372053" cy="16443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Table 21">
            <a:extLst>
              <a:ext uri="{FF2B5EF4-FFF2-40B4-BE49-F238E27FC236}">
                <a16:creationId xmlns:a16="http://schemas.microsoft.com/office/drawing/2014/main" id="{C67D0E85-59D3-FDA5-29B5-375956FDCD52}"/>
              </a:ext>
            </a:extLst>
          </p:cNvPr>
          <p:cNvGraphicFramePr>
            <a:graphicFrameLocks noGrp="1"/>
          </p:cNvGraphicFramePr>
          <p:nvPr>
            <p:extLst>
              <p:ext uri="{D42A27DB-BD31-4B8C-83A1-F6EECF244321}">
                <p14:modId xmlns:p14="http://schemas.microsoft.com/office/powerpoint/2010/main" val="408465982"/>
              </p:ext>
            </p:extLst>
          </p:nvPr>
        </p:nvGraphicFramePr>
        <p:xfrm>
          <a:off x="4651888" y="844305"/>
          <a:ext cx="4301609" cy="2052315"/>
        </p:xfrm>
        <a:graphic>
          <a:graphicData uri="http://schemas.openxmlformats.org/drawingml/2006/table">
            <a:tbl>
              <a:tblPr/>
              <a:tblGrid>
                <a:gridCol w="1071250">
                  <a:extLst>
                    <a:ext uri="{9D8B030D-6E8A-4147-A177-3AD203B41FA5}">
                      <a16:colId xmlns:a16="http://schemas.microsoft.com/office/drawing/2014/main" val="3100027404"/>
                    </a:ext>
                  </a:extLst>
                </a:gridCol>
                <a:gridCol w="946686">
                  <a:extLst>
                    <a:ext uri="{9D8B030D-6E8A-4147-A177-3AD203B41FA5}">
                      <a16:colId xmlns:a16="http://schemas.microsoft.com/office/drawing/2014/main" val="4036864942"/>
                    </a:ext>
                  </a:extLst>
                </a:gridCol>
                <a:gridCol w="1179206">
                  <a:extLst>
                    <a:ext uri="{9D8B030D-6E8A-4147-A177-3AD203B41FA5}">
                      <a16:colId xmlns:a16="http://schemas.microsoft.com/office/drawing/2014/main" val="206621196"/>
                    </a:ext>
                  </a:extLst>
                </a:gridCol>
                <a:gridCol w="1104467">
                  <a:extLst>
                    <a:ext uri="{9D8B030D-6E8A-4147-A177-3AD203B41FA5}">
                      <a16:colId xmlns:a16="http://schemas.microsoft.com/office/drawing/2014/main" val="2040623086"/>
                    </a:ext>
                  </a:extLst>
                </a:gridCol>
              </a:tblGrid>
              <a:tr h="222271">
                <a:tc gridSpan="4">
                  <a:txBody>
                    <a:bodyPr/>
                    <a:lstStyle/>
                    <a:p>
                      <a:pPr algn="ctr" fontAlgn="b"/>
                      <a:r>
                        <a:rPr lang="en-US" sz="900" b="1" i="0" u="none" strike="noStrike" dirty="0">
                          <a:solidFill>
                            <a:srgbClr val="000000"/>
                          </a:solidFill>
                          <a:effectLst/>
                          <a:latin typeface="Aptos Narrow" panose="020B0004020202020204" pitchFamily="34" charset="0"/>
                        </a:rPr>
                        <a:t>Summary Statistics </a:t>
                      </a:r>
                    </a:p>
                  </a:txBody>
                  <a:tcPr marL="95239" marR="95239" marT="47619" marB="47619"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4745179"/>
                  </a:ext>
                </a:extLst>
              </a:tr>
              <a:tr h="165447">
                <a:tc>
                  <a:txBody>
                    <a:bodyPr/>
                    <a:lstStyle/>
                    <a:p>
                      <a:pPr algn="l" fontAlgn="b"/>
                      <a:r>
                        <a:rPr lang="en-US" sz="900" b="1" i="0" u="none" strike="noStrike">
                          <a:solidFill>
                            <a:srgbClr val="000000"/>
                          </a:solidFill>
                          <a:effectLst/>
                          <a:latin typeface="Aptos Narrow" panose="020B0004020202020204" pitchFamily="34" charset="0"/>
                        </a:rPr>
                        <a:t>Category</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Health Care</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Energy</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dirty="0">
                          <a:solidFill>
                            <a:srgbClr val="000000"/>
                          </a:solidFill>
                          <a:effectLst/>
                          <a:latin typeface="Aptos Narrow" panose="020B0004020202020204" pitchFamily="34" charset="0"/>
                        </a:rPr>
                        <a:t>Consumer Staples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771650481"/>
                  </a:ext>
                </a:extLst>
              </a:tr>
              <a:tr h="165447">
                <a:tc>
                  <a:txBody>
                    <a:bodyPr/>
                    <a:lstStyle/>
                    <a:p>
                      <a:pPr algn="l" fontAlgn="b"/>
                      <a:r>
                        <a:rPr lang="en-US" sz="900" b="1" i="0" u="none" strike="noStrike" dirty="0">
                          <a:solidFill>
                            <a:srgbClr val="000000"/>
                          </a:solidFill>
                          <a:effectLst/>
                          <a:latin typeface="Aptos Narrow" panose="020B0004020202020204" pitchFamily="34" charset="0"/>
                        </a:rPr>
                        <a:t>Min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228,000,000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81829069"/>
                  </a:ext>
                </a:extLst>
              </a:tr>
              <a:tr h="165447">
                <a:tc>
                  <a:txBody>
                    <a:bodyPr/>
                    <a:lstStyle/>
                    <a:p>
                      <a:pPr algn="l" fontAlgn="b"/>
                      <a:r>
                        <a:rPr lang="en-US" sz="900" b="1" i="0" u="none" strike="noStrike">
                          <a:solidFill>
                            <a:srgbClr val="000000"/>
                          </a:solidFill>
                          <a:effectLst/>
                          <a:latin typeface="Aptos Narrow" panose="020B0004020202020204" pitchFamily="34" charset="0"/>
                        </a:rPr>
                        <a:t>Q1</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1,233,800,000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1,199,000,000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1,355,600,000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39587436"/>
                  </a:ext>
                </a:extLst>
              </a:tr>
              <a:tr h="165447">
                <a:tc>
                  <a:txBody>
                    <a:bodyPr/>
                    <a:lstStyle/>
                    <a:p>
                      <a:pPr algn="l" fontAlgn="b"/>
                      <a:r>
                        <a:rPr lang="en-US" sz="900" b="1" i="0" u="none" strike="noStrike">
                          <a:solidFill>
                            <a:srgbClr val="000000"/>
                          </a:solidFill>
                          <a:effectLst/>
                          <a:latin typeface="Aptos Narrow" panose="020B0004020202020204" pitchFamily="34" charset="0"/>
                        </a:rPr>
                        <a:t>Median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3,229,992,000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2,687,000,000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2,209,400,000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22650034"/>
                  </a:ext>
                </a:extLst>
              </a:tr>
              <a:tr h="165447">
                <a:tc>
                  <a:txBody>
                    <a:bodyPr/>
                    <a:lstStyle/>
                    <a:p>
                      <a:pPr algn="l" fontAlgn="b"/>
                      <a:r>
                        <a:rPr lang="en-US" sz="900" b="1" i="0" u="none" strike="noStrike">
                          <a:solidFill>
                            <a:srgbClr val="000000"/>
                          </a:solidFill>
                          <a:effectLst/>
                          <a:latin typeface="Aptos Narrow" panose="020B0004020202020204" pitchFamily="34" charset="0"/>
                        </a:rPr>
                        <a:t>Q3</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7,668,000,000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6,487,964,000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6,479,000,000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352708523"/>
                  </a:ext>
                </a:extLst>
              </a:tr>
              <a:tr h="165447">
                <a:tc>
                  <a:txBody>
                    <a:bodyPr/>
                    <a:lstStyle/>
                    <a:p>
                      <a:pPr algn="l" fontAlgn="b"/>
                      <a:r>
                        <a:rPr lang="en-US" sz="900" b="1" i="0" u="none" strike="noStrike">
                          <a:solidFill>
                            <a:srgbClr val="000000"/>
                          </a:solidFill>
                          <a:effectLst/>
                          <a:latin typeface="Aptos Narrow" panose="020B0004020202020204" pitchFamily="34" charset="0"/>
                        </a:rPr>
                        <a:t>Max</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54,872,000,000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79,492,000,000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97,041,000,000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2164811"/>
                  </a:ext>
                </a:extLst>
              </a:tr>
              <a:tr h="165447">
                <a:tc>
                  <a:txBody>
                    <a:bodyPr/>
                    <a:lstStyle/>
                    <a:p>
                      <a:pPr algn="l" fontAlgn="b"/>
                      <a:r>
                        <a:rPr lang="en-US" sz="900" b="1"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2400380"/>
                  </a:ext>
                </a:extLst>
              </a:tr>
              <a:tr h="165447">
                <a:tc>
                  <a:txBody>
                    <a:bodyPr/>
                    <a:lstStyle/>
                    <a:p>
                      <a:pPr algn="l" fontAlgn="b"/>
                      <a:r>
                        <a:rPr lang="en-US" sz="900" b="1" i="0" u="none" strike="noStrike">
                          <a:solidFill>
                            <a:srgbClr val="000000"/>
                          </a:solidFill>
                          <a:effectLst/>
                          <a:latin typeface="Aptos Narrow" panose="020B0004020202020204" pitchFamily="34" charset="0"/>
                        </a:rPr>
                        <a:t>Standard Deviation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9278573766</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15381387193</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16911444755</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01918837"/>
                  </a:ext>
                </a:extLst>
              </a:tr>
              <a:tr h="165447">
                <a:tc>
                  <a:txBody>
                    <a:bodyPr/>
                    <a:lstStyle/>
                    <a:p>
                      <a:pPr algn="l" fontAlgn="b"/>
                      <a:r>
                        <a:rPr lang="en-US" sz="900" b="1" i="0" u="none" strike="noStrike">
                          <a:solidFill>
                            <a:srgbClr val="000000"/>
                          </a:solidFill>
                          <a:effectLst/>
                          <a:latin typeface="Aptos Narrow" panose="020B0004020202020204" pitchFamily="34" charset="0"/>
                        </a:rPr>
                        <a:t>Mean</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6,411,356,681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8,239,515,645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7,405,715,970 </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27402459"/>
                  </a:ext>
                </a:extLst>
              </a:tr>
              <a:tr h="165447">
                <a:tc>
                  <a:txBody>
                    <a:bodyPr/>
                    <a:lstStyle/>
                    <a:p>
                      <a:pPr algn="l" fontAlgn="b"/>
                      <a:r>
                        <a:rPr lang="en-US" sz="900" b="1" i="0" u="none" strike="noStrike">
                          <a:solidFill>
                            <a:srgbClr val="000000"/>
                          </a:solidFill>
                          <a:effectLst/>
                          <a:latin typeface="Aptos Narrow" panose="020B0004020202020204" pitchFamily="34" charset="0"/>
                        </a:rPr>
                        <a:t>Skewness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3.554317547</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3.66</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4.76</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52858270"/>
                  </a:ext>
                </a:extLst>
              </a:tr>
              <a:tr h="165447">
                <a:tc>
                  <a:txBody>
                    <a:bodyPr/>
                    <a:lstStyle/>
                    <a:p>
                      <a:pPr algn="l" fontAlgn="b"/>
                      <a:r>
                        <a:rPr lang="en-US" sz="900" b="1" i="0" u="none" strike="noStrike" dirty="0">
                          <a:solidFill>
                            <a:srgbClr val="000000"/>
                          </a:solidFill>
                          <a:effectLst/>
                          <a:latin typeface="Aptos Narrow" panose="020B0004020202020204" pitchFamily="34" charset="0"/>
                        </a:rPr>
                        <a:t>Kurtosis</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15.6301641</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14.92</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24.75</a:t>
                      </a:r>
                    </a:p>
                  </a:txBody>
                  <a:tcPr marL="8272" marR="8272" marT="827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1339926"/>
                  </a:ext>
                </a:extLst>
              </a:tr>
            </a:tbl>
          </a:graphicData>
        </a:graphic>
      </p:graphicFrame>
      <p:sp>
        <p:nvSpPr>
          <p:cNvPr id="24" name="Google Shape;59;p14">
            <a:extLst>
              <a:ext uri="{FF2B5EF4-FFF2-40B4-BE49-F238E27FC236}">
                <a16:creationId xmlns:a16="http://schemas.microsoft.com/office/drawing/2014/main" id="{0D8A9D65-6E76-C774-2D2E-02F6CF358869}"/>
              </a:ext>
            </a:extLst>
          </p:cNvPr>
          <p:cNvSpPr txBox="1">
            <a:spLocks/>
          </p:cNvSpPr>
          <p:nvPr/>
        </p:nvSpPr>
        <p:spPr>
          <a:xfrm>
            <a:off x="4651888" y="105273"/>
            <a:ext cx="4301608" cy="663654"/>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07000"/>
              </a:lnSpc>
              <a:spcAft>
                <a:spcPts val="800"/>
              </a:spcAft>
              <a:buFont typeface="Arial"/>
              <a:buNone/>
            </a:pPr>
            <a:r>
              <a:rPr lang="en-US" sz="800" dirty="0">
                <a:solidFill>
                  <a:schemeClr val="tx1"/>
                </a:solidFill>
                <a:latin typeface="Aptos Narrow" panose="020B0004020202020204" pitchFamily="34" charset="0"/>
              </a:rPr>
              <a:t>Displayed here are bar plots (or histograms) representing the distribution of Total Operating Expenses for each company within the Health Care, Energy, and Consumer Staples sectors. These visualizations provide a comprehensive view of how operating expenses are spread across different companies within each sector. </a:t>
            </a:r>
            <a:r>
              <a:rPr lang="en-US" sz="800" kern="100" dirty="0">
                <a:solidFill>
                  <a:schemeClr val="tx1"/>
                </a:solidFill>
                <a:latin typeface="Aptos Narrow" panose="020B0004020202020204" pitchFamily="34" charset="0"/>
                <a:ea typeface="Aptos" panose="020B0004020202020204" pitchFamily="34" charset="0"/>
                <a:cs typeface="Times New Roman" panose="02020603050405020304" pitchFamily="18" charset="0"/>
              </a:rPr>
              <a:t>Summary statistics for all sectors have also been included below.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49DD9072-C426-E014-F8B1-DF1D6DE1A62B}"/>
            </a:ext>
          </a:extLst>
        </p:cNvPr>
        <p:cNvGrpSpPr/>
        <p:nvPr/>
      </p:nvGrpSpPr>
      <p:grpSpPr>
        <a:xfrm>
          <a:off x="0" y="0"/>
          <a:ext cx="0" cy="0"/>
          <a:chOff x="0" y="0"/>
          <a:chExt cx="0" cy="0"/>
        </a:xfrm>
      </p:grpSpPr>
      <p:sp>
        <p:nvSpPr>
          <p:cNvPr id="59" name="Google Shape;59;p14">
            <a:extLst>
              <a:ext uri="{FF2B5EF4-FFF2-40B4-BE49-F238E27FC236}">
                <a16:creationId xmlns:a16="http://schemas.microsoft.com/office/drawing/2014/main" id="{ECECC1ED-8BB1-5599-61E4-346A9FF7123F}"/>
              </a:ext>
            </a:extLst>
          </p:cNvPr>
          <p:cNvSpPr txBox="1">
            <a:spLocks noGrp="1"/>
          </p:cNvSpPr>
          <p:nvPr>
            <p:ph type="body" idx="1"/>
          </p:nvPr>
        </p:nvSpPr>
        <p:spPr>
          <a:xfrm>
            <a:off x="4856018" y="738151"/>
            <a:ext cx="4097482" cy="425206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indent="0">
              <a:lnSpc>
                <a:spcPct val="107000"/>
              </a:lnSpc>
              <a:spcAft>
                <a:spcPts val="800"/>
              </a:spcAft>
              <a:buNone/>
            </a:pPr>
            <a:r>
              <a:rPr lang="en-US" sz="700" dirty="0">
                <a:solidFill>
                  <a:schemeClr val="tx1"/>
                </a:solidFill>
                <a:latin typeface="Aptos Narrow" panose="020B0004020202020204" pitchFamily="34" charset="0"/>
              </a:rPr>
              <a:t>Box plots have been created to display the distribution of Total Revenue for all companies within the Consumer Staples and Consumer Discretionary sectors for Year 4, highlighting differences and variability in revenue across these sectors.</a:t>
            </a:r>
          </a:p>
          <a:p>
            <a:pPr marL="0" marR="0" indent="0">
              <a:lnSpc>
                <a:spcPct val="107000"/>
              </a:lnSpc>
              <a:spcAft>
                <a:spcPts val="800"/>
              </a:spcAft>
              <a:buNone/>
            </a:pPr>
            <a:r>
              <a:rPr lang="en-US" sz="7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Range and IQR Analysis:</a:t>
            </a:r>
            <a:r>
              <a:rPr lang="en-US" sz="7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Beginning with the range, we see that the maximum total revenue for the Consumer Staples Sector ($482,130,000,000) significantly exceeds the maximum total revenue of the Consumer Discretionary Sector ($166,380,000,000). On the contrary, the minimum total revenue for the Consumer Staples Sector ($99,642,000) is significantly lower than the minimum total revenue of the Consumer Discretionary Sector ($1,492,000,000). This amounts to a wider range in Consumer Staples sector as compared to the Consumer Discretionary sector.</a:t>
            </a:r>
          </a:p>
          <a:p>
            <a:pPr marL="0" marR="0" indent="0">
              <a:lnSpc>
                <a:spcPct val="107000"/>
              </a:lnSpc>
              <a:spcAft>
                <a:spcPts val="800"/>
              </a:spcAft>
              <a:buNone/>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Inter Quartile Range (IQR) for Healthcare is $6,434,200,000, for Energy is $5,288,964,000, and for Consumer Staples is $5,123,400,000. Despite the largest maximum value, Consumer Staples shares a comparable IQR with the other sectors, indicating a similar concentration of data points around the median.</a:t>
            </a:r>
          </a:p>
          <a:p>
            <a:pPr marL="0" marR="0" indent="0">
              <a:lnSpc>
                <a:spcPct val="107000"/>
              </a:lnSpc>
              <a:spcAft>
                <a:spcPts val="800"/>
              </a:spcAft>
              <a:buNone/>
            </a:pPr>
            <a:r>
              <a:rPr lang="en-US" sz="7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Central Tendencies and Variability:</a:t>
            </a:r>
            <a:r>
              <a:rPr lang="en-US" sz="7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p>
          <a:p>
            <a:pPr marL="0" marR="0" indent="0">
              <a:lnSpc>
                <a:spcPct val="107000"/>
              </a:lnSpc>
              <a:spcAft>
                <a:spcPts val="800"/>
              </a:spcAft>
              <a:buNone/>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Focusing on central tendencies, the mean operating expense of Energy is the highest at $8,239,515,645, followed by Consumer Staples at $7,405,715,970, and Healthcare at $6,411,356,681. The medians reflect a similar hierarchy but are generally lower than the means, which is indicative of positively skewed distributions across all sectors. Skewness measures show Energy at 3.66, slightly lower than Healthcare's 3.554 and significantly lower than Consumer Staples' 4.76, indicating a more pronounced tail on the right side for Consumer Staples.</a:t>
            </a:r>
          </a:p>
          <a:p>
            <a:pPr marL="0" marR="0" indent="0">
              <a:lnSpc>
                <a:spcPct val="107000"/>
              </a:lnSpc>
              <a:spcAft>
                <a:spcPts val="800"/>
              </a:spcAft>
              <a:buNone/>
            </a:pPr>
            <a:r>
              <a:rPr lang="en-US" sz="7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Dispersion and Outliers:</a:t>
            </a:r>
          </a:p>
          <a:p>
            <a:pPr marL="0" marR="0" indent="0">
              <a:lnSpc>
                <a:spcPct val="107000"/>
              </a:lnSpc>
              <a:spcAft>
                <a:spcPts val="800"/>
              </a:spcAft>
              <a:buNone/>
            </a:pPr>
            <a:r>
              <a:rPr lang="en-US" sz="700" b="1"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 terms of dispersion, the standard deviation is highest in Consumer Staples at $16,911,444,755, followed by Energy at $15,381,387,193 and Healthcare at $9,278,573,766. These figures suggest greater variability in the Consumer Staples and Energy sectors compared to Healthcare.</a:t>
            </a:r>
          </a:p>
          <a:p>
            <a:pPr marL="0" marR="0" lvl="0" indent="0">
              <a:lnSpc>
                <a:spcPct val="107000"/>
              </a:lnSpc>
              <a:spcAft>
                <a:spcPts val="800"/>
              </a:spcAft>
              <a:buSzPts val="1000"/>
              <a:buNone/>
              <a:tabLst>
                <a:tab pos="457200" algn="l"/>
              </a:tabLst>
            </a:pPr>
            <a:r>
              <a:rPr lang="en-US" sz="7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Kurtosis values are highest for Consumer Staples at 24.75, indicating a more peaked distribution with heavier tails, compared to Energy at 14.92 and Healthcare at 15.63. This can be attributed to a higher likelihood of outliers in the Consumer Staples sector, which could reflect extreme values in Total Revenue</a:t>
            </a:r>
          </a:p>
        </p:txBody>
      </p:sp>
      <p:sp>
        <p:nvSpPr>
          <p:cNvPr id="60" name="Google Shape;60;p14">
            <a:extLst>
              <a:ext uri="{FF2B5EF4-FFF2-40B4-BE49-F238E27FC236}">
                <a16:creationId xmlns:a16="http://schemas.microsoft.com/office/drawing/2014/main" id="{7D14FC05-4F44-9D4A-AA26-41569D5B3FDC}"/>
              </a:ext>
            </a:extLst>
          </p:cNvPr>
          <p:cNvSpPr/>
          <p:nvPr/>
        </p:nvSpPr>
        <p:spPr>
          <a:xfrm>
            <a:off x="190500" y="738151"/>
            <a:ext cx="4550700" cy="425206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1" name="Google Shape;61;p14">
            <a:extLst>
              <a:ext uri="{FF2B5EF4-FFF2-40B4-BE49-F238E27FC236}">
                <a16:creationId xmlns:a16="http://schemas.microsoft.com/office/drawing/2014/main" id="{55BA667D-43A4-809C-42C0-F2EBC0185F40}"/>
              </a:ext>
            </a:extLst>
          </p:cNvPr>
          <p:cNvSpPr txBox="1">
            <a:spLocks noGrp="1"/>
          </p:cNvSpPr>
          <p:nvPr>
            <p:ph type="title"/>
          </p:nvPr>
        </p:nvSpPr>
        <p:spPr>
          <a:xfrm>
            <a:off x="0" y="0"/>
            <a:ext cx="9144000" cy="651164"/>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400" i="0" u="none" strike="noStrike" dirty="0">
                <a:solidFill>
                  <a:schemeClr val="bg1"/>
                </a:solidFill>
                <a:effectLst/>
                <a:latin typeface="Aptos Narrow" panose="020B0004020202020204" pitchFamily="34" charset="0"/>
              </a:rPr>
              <a:t>Question: Does the Total Revenue of Consumer Staples sector differ significantly from those in the Consumer Discretionary sector in Year 4?</a:t>
            </a:r>
            <a:r>
              <a:rPr lang="en-US" sz="1400" dirty="0">
                <a:solidFill>
                  <a:schemeClr val="bg1"/>
                </a:solidFill>
              </a:rPr>
              <a:t> </a:t>
            </a:r>
            <a:endParaRPr sz="1400" dirty="0">
              <a:solidFill>
                <a:schemeClr val="bg1"/>
              </a:solidFill>
              <a:latin typeface="Open Sans"/>
              <a:ea typeface="Open Sans"/>
              <a:cs typeface="Open Sans"/>
              <a:sym typeface="Open Sans"/>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3BE17042-B1FA-43A8-9F60-2A63A39AE930}"/>
                  </a:ext>
                </a:extLst>
              </p:cNvPr>
              <p:cNvGraphicFramePr/>
              <p:nvPr>
                <p:extLst>
                  <p:ext uri="{D42A27DB-BD31-4B8C-83A1-F6EECF244321}">
                    <p14:modId xmlns:p14="http://schemas.microsoft.com/office/powerpoint/2010/main" val="646437864"/>
                  </p:ext>
                </p:extLst>
              </p:nvPr>
            </p:nvGraphicFramePr>
            <p:xfrm>
              <a:off x="190500" y="738151"/>
              <a:ext cx="4550700" cy="425206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3BE17042-B1FA-43A8-9F60-2A63A39AE930}"/>
                  </a:ext>
                </a:extLst>
              </p:cNvPr>
              <p:cNvPicPr>
                <a:picLocks noGrp="1" noRot="1" noChangeAspect="1" noMove="1" noResize="1" noEditPoints="1" noAdjustHandles="1" noChangeArrowheads="1" noChangeShapeType="1"/>
              </p:cNvPicPr>
              <p:nvPr/>
            </p:nvPicPr>
            <p:blipFill>
              <a:blip r:embed="rId4"/>
              <a:stretch>
                <a:fillRect/>
              </a:stretch>
            </p:blipFill>
            <p:spPr>
              <a:xfrm>
                <a:off x="190500" y="738151"/>
                <a:ext cx="4550700" cy="4252062"/>
              </a:xfrm>
              <a:prstGeom prst="rect">
                <a:avLst/>
              </a:prstGeom>
            </p:spPr>
          </p:pic>
        </mc:Fallback>
      </mc:AlternateContent>
    </p:spTree>
    <p:extLst>
      <p:ext uri="{BB962C8B-B14F-4D97-AF65-F5344CB8AC3E}">
        <p14:creationId xmlns:p14="http://schemas.microsoft.com/office/powerpoint/2010/main" val="301626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0666E052-A458-32D6-A03C-147A0925AA9D}"/>
            </a:ext>
          </a:extLst>
        </p:cNvPr>
        <p:cNvGrpSpPr/>
        <p:nvPr/>
      </p:nvGrpSpPr>
      <p:grpSpPr>
        <a:xfrm>
          <a:off x="0" y="0"/>
          <a:ext cx="0" cy="0"/>
          <a:chOff x="0" y="0"/>
          <a:chExt cx="0" cy="0"/>
        </a:xfrm>
      </p:grpSpPr>
      <p:sp>
        <p:nvSpPr>
          <p:cNvPr id="59" name="Google Shape;59;p14">
            <a:extLst>
              <a:ext uri="{FF2B5EF4-FFF2-40B4-BE49-F238E27FC236}">
                <a16:creationId xmlns:a16="http://schemas.microsoft.com/office/drawing/2014/main" id="{2DAD9023-21A5-BBA0-ABCF-05A4F269373F}"/>
              </a:ext>
            </a:extLst>
          </p:cNvPr>
          <p:cNvSpPr txBox="1">
            <a:spLocks noGrp="1"/>
          </p:cNvSpPr>
          <p:nvPr>
            <p:ph type="body" idx="1"/>
          </p:nvPr>
        </p:nvSpPr>
        <p:spPr>
          <a:xfrm>
            <a:off x="5133109" y="4027424"/>
            <a:ext cx="3840851" cy="60267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marR="0" lvl="0" indent="0">
              <a:lnSpc>
                <a:spcPct val="107000"/>
              </a:lnSpc>
              <a:spcAft>
                <a:spcPts val="800"/>
              </a:spcAft>
              <a:buSzPts val="1000"/>
              <a:buNone/>
              <a:tabLst>
                <a:tab pos="457200" algn="l"/>
              </a:tabLst>
            </a:pPr>
            <a:r>
              <a:rPr lang="en-US" sz="800" b="1" dirty="0">
                <a:solidFill>
                  <a:schemeClr val="tx1"/>
                </a:solidFill>
                <a:latin typeface="Aptos" panose="020B0004020202020204" pitchFamily="34" charset="0"/>
              </a:rPr>
              <a:t>Conclusion: </a:t>
            </a:r>
            <a:r>
              <a:rPr lang="en-US" sz="800" dirty="0">
                <a:solidFill>
                  <a:schemeClr val="tx1"/>
                </a:solidFill>
                <a:latin typeface="Aptos" panose="020B0004020202020204" pitchFamily="34" charset="0"/>
              </a:rPr>
              <a:t>Reviewing the summary statistics and visual data, we can conclude that there are significant differences in the revenue characteristics between the Consumer Staples and Consumer Discretionary sectors.</a:t>
            </a:r>
          </a:p>
          <a:p>
            <a:pPr marL="0" marR="0" lvl="0" indent="0">
              <a:lnSpc>
                <a:spcPct val="107000"/>
              </a:lnSpc>
              <a:spcAft>
                <a:spcPts val="800"/>
              </a:spcAft>
              <a:buSzPts val="1000"/>
              <a:buNone/>
              <a:tabLst>
                <a:tab pos="457200" algn="l"/>
              </a:tabLst>
            </a:pPr>
            <a:endParaRPr lang="en-US" sz="8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p:txBody>
      </p:sp>
      <p:sp>
        <p:nvSpPr>
          <p:cNvPr id="60" name="Google Shape;60;p14">
            <a:extLst>
              <a:ext uri="{FF2B5EF4-FFF2-40B4-BE49-F238E27FC236}">
                <a16:creationId xmlns:a16="http://schemas.microsoft.com/office/drawing/2014/main" id="{E652E169-356F-DFB1-4C0E-B9DD58740B15}"/>
              </a:ext>
            </a:extLst>
          </p:cNvPr>
          <p:cNvSpPr/>
          <p:nvPr/>
        </p:nvSpPr>
        <p:spPr>
          <a:xfrm>
            <a:off x="170040" y="532541"/>
            <a:ext cx="4861560" cy="409755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aphicFrame>
        <p:nvGraphicFramePr>
          <p:cNvPr id="3" name="Chart 2">
            <a:extLst>
              <a:ext uri="{FF2B5EF4-FFF2-40B4-BE49-F238E27FC236}">
                <a16:creationId xmlns:a16="http://schemas.microsoft.com/office/drawing/2014/main" id="{4EC05C60-B064-4025-4AC3-7B896D8A19ED}"/>
              </a:ext>
            </a:extLst>
          </p:cNvPr>
          <p:cNvGraphicFramePr>
            <a:graphicFrameLocks/>
          </p:cNvGraphicFramePr>
          <p:nvPr>
            <p:extLst>
              <p:ext uri="{D42A27DB-BD31-4B8C-83A1-F6EECF244321}">
                <p14:modId xmlns:p14="http://schemas.microsoft.com/office/powerpoint/2010/main" val="3073232626"/>
              </p:ext>
            </p:extLst>
          </p:nvPr>
        </p:nvGraphicFramePr>
        <p:xfrm>
          <a:off x="170040" y="546400"/>
          <a:ext cx="4861560" cy="40975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16EAE82A-4C7E-9E89-CAC6-7F24F056678F}"/>
              </a:ext>
            </a:extLst>
          </p:cNvPr>
          <p:cNvGraphicFramePr>
            <a:graphicFrameLocks noGrp="1"/>
          </p:cNvGraphicFramePr>
          <p:nvPr>
            <p:extLst>
              <p:ext uri="{D42A27DB-BD31-4B8C-83A1-F6EECF244321}">
                <p14:modId xmlns:p14="http://schemas.microsoft.com/office/powerpoint/2010/main" val="487118639"/>
              </p:ext>
            </p:extLst>
          </p:nvPr>
        </p:nvGraphicFramePr>
        <p:xfrm>
          <a:off x="5133110" y="1256111"/>
          <a:ext cx="3840852" cy="2041269"/>
        </p:xfrm>
        <a:graphic>
          <a:graphicData uri="http://schemas.openxmlformats.org/drawingml/2006/table">
            <a:tbl>
              <a:tblPr/>
              <a:tblGrid>
                <a:gridCol w="1130113">
                  <a:extLst>
                    <a:ext uri="{9D8B030D-6E8A-4147-A177-3AD203B41FA5}">
                      <a16:colId xmlns:a16="http://schemas.microsoft.com/office/drawing/2014/main" val="3700262843"/>
                    </a:ext>
                  </a:extLst>
                </a:gridCol>
                <a:gridCol w="1328644">
                  <a:extLst>
                    <a:ext uri="{9D8B030D-6E8A-4147-A177-3AD203B41FA5}">
                      <a16:colId xmlns:a16="http://schemas.microsoft.com/office/drawing/2014/main" val="1749374391"/>
                    </a:ext>
                  </a:extLst>
                </a:gridCol>
                <a:gridCol w="1382095">
                  <a:extLst>
                    <a:ext uri="{9D8B030D-6E8A-4147-A177-3AD203B41FA5}">
                      <a16:colId xmlns:a16="http://schemas.microsoft.com/office/drawing/2014/main" val="1355241361"/>
                    </a:ext>
                  </a:extLst>
                </a:gridCol>
              </a:tblGrid>
              <a:tr h="236481">
                <a:tc gridSpan="3">
                  <a:txBody>
                    <a:bodyPr/>
                    <a:lstStyle/>
                    <a:p>
                      <a:pPr algn="ctr" fontAlgn="b"/>
                      <a:r>
                        <a:rPr lang="en-US" sz="900" b="1" i="0" u="none" strike="noStrike" dirty="0">
                          <a:solidFill>
                            <a:srgbClr val="000000"/>
                          </a:solidFill>
                          <a:effectLst/>
                          <a:latin typeface="Aptos Narrow" panose="020B0004020202020204" pitchFamily="34" charset="0"/>
                        </a:rPr>
                        <a:t>Summary Statistics</a:t>
                      </a:r>
                    </a:p>
                  </a:txBody>
                  <a:tcPr marL="98662" marR="98662" marT="49331" marB="4933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575546"/>
                  </a:ext>
                </a:extLst>
              </a:tr>
              <a:tr h="150399">
                <a:tc>
                  <a:txBody>
                    <a:bodyPr/>
                    <a:lstStyle/>
                    <a:p>
                      <a:pPr algn="l" fontAlgn="b"/>
                      <a:r>
                        <a:rPr lang="en-US" sz="900" b="0"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Consumer Staples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l" fontAlgn="b"/>
                      <a:r>
                        <a:rPr lang="en-US" sz="900" b="1" i="0" u="none" strike="noStrike">
                          <a:solidFill>
                            <a:srgbClr val="000000"/>
                          </a:solidFill>
                          <a:effectLst/>
                          <a:latin typeface="Aptos Narrow" panose="020B0004020202020204" pitchFamily="34" charset="0"/>
                        </a:rPr>
                        <a:t>Consumer Discretionary</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2661277154"/>
                  </a:ext>
                </a:extLst>
              </a:tr>
              <a:tr h="150399">
                <a:tc>
                  <a:txBody>
                    <a:bodyPr/>
                    <a:lstStyle/>
                    <a:p>
                      <a:pPr algn="l" fontAlgn="b"/>
                      <a:r>
                        <a:rPr lang="en-US" sz="900" b="1" i="0" u="none" strike="noStrike">
                          <a:solidFill>
                            <a:srgbClr val="000000"/>
                          </a:solidFill>
                          <a:effectLst/>
                          <a:latin typeface="Aptos Narrow" panose="020B0004020202020204" pitchFamily="34" charset="0"/>
                        </a:rPr>
                        <a:t>Number of companies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panose="020B0004020202020204" pitchFamily="34" charset="0"/>
                        </a:rPr>
                        <a:t>33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76</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468098687"/>
                  </a:ext>
                </a:extLst>
              </a:tr>
              <a:tr h="150399">
                <a:tc>
                  <a:txBody>
                    <a:bodyPr/>
                    <a:lstStyle/>
                    <a:p>
                      <a:pPr algn="l" fontAlgn="b"/>
                      <a:r>
                        <a:rPr lang="en-US" sz="900" b="1" i="0" u="none" strike="noStrike">
                          <a:solidFill>
                            <a:srgbClr val="000000"/>
                          </a:solidFill>
                          <a:effectLst/>
                          <a:latin typeface="Aptos Narrow" panose="020B0004020202020204" pitchFamily="34" charset="0"/>
                        </a:rPr>
                        <a:t>Min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99,642,000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1,492,000,000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0562593"/>
                  </a:ext>
                </a:extLst>
              </a:tr>
              <a:tr h="150399">
                <a:tc>
                  <a:txBody>
                    <a:bodyPr/>
                    <a:lstStyle/>
                    <a:p>
                      <a:pPr algn="l" fontAlgn="b"/>
                      <a:r>
                        <a:rPr lang="en-US" sz="900" b="1" i="0" u="none" strike="noStrike">
                          <a:solidFill>
                            <a:srgbClr val="000000"/>
                          </a:solidFill>
                          <a:effectLst/>
                          <a:latin typeface="Aptos Narrow" panose="020B0004020202020204" pitchFamily="34" charset="0"/>
                        </a:rPr>
                        <a:t>Q1</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6,100,500,000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6,077,776,000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857377991"/>
                  </a:ext>
                </a:extLst>
              </a:tr>
              <a:tr h="150399">
                <a:tc>
                  <a:txBody>
                    <a:bodyPr/>
                    <a:lstStyle/>
                    <a:p>
                      <a:pPr algn="l" fontAlgn="b"/>
                      <a:r>
                        <a:rPr lang="en-US" sz="900" b="1" i="0" u="none" strike="noStrike">
                          <a:solidFill>
                            <a:srgbClr val="000000"/>
                          </a:solidFill>
                          <a:effectLst/>
                          <a:latin typeface="Aptos Narrow" panose="020B0004020202020204" pitchFamily="34" charset="0"/>
                        </a:rPr>
                        <a:t>Median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13,525,000,000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10,186,347,000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049521117"/>
                  </a:ext>
                </a:extLst>
              </a:tr>
              <a:tr h="150399">
                <a:tc>
                  <a:txBody>
                    <a:bodyPr/>
                    <a:lstStyle/>
                    <a:p>
                      <a:pPr algn="l" fontAlgn="b"/>
                      <a:r>
                        <a:rPr lang="en-US" sz="900" b="1" i="0" u="none" strike="noStrike">
                          <a:solidFill>
                            <a:srgbClr val="000000"/>
                          </a:solidFill>
                          <a:effectLst/>
                          <a:latin typeface="Aptos Narrow" panose="020B0004020202020204" pitchFamily="34" charset="0"/>
                        </a:rPr>
                        <a:t>Q3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47,330,459,500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47,330,459,500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45101990"/>
                  </a:ext>
                </a:extLst>
              </a:tr>
              <a:tr h="150399">
                <a:tc>
                  <a:txBody>
                    <a:bodyPr/>
                    <a:lstStyle/>
                    <a:p>
                      <a:pPr algn="l" fontAlgn="b"/>
                      <a:r>
                        <a:rPr lang="en-US" sz="900" b="1" i="0" u="none" strike="noStrike">
                          <a:solidFill>
                            <a:srgbClr val="000000"/>
                          </a:solidFill>
                          <a:effectLst/>
                          <a:latin typeface="Aptos Narrow" panose="020B0004020202020204" pitchFamily="34" charset="0"/>
                        </a:rPr>
                        <a:t>Max</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482,130,000,000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166,380,000,000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2249709"/>
                  </a:ext>
                </a:extLst>
              </a:tr>
              <a:tr h="150399">
                <a:tc>
                  <a:txBody>
                    <a:bodyPr/>
                    <a:lstStyle/>
                    <a:p>
                      <a:pPr algn="l" fontAlgn="b"/>
                      <a:r>
                        <a:rPr lang="en-US" sz="900" b="1"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1082347"/>
                  </a:ext>
                </a:extLst>
              </a:tr>
              <a:tr h="150399">
                <a:tc>
                  <a:txBody>
                    <a:bodyPr/>
                    <a:lstStyle/>
                    <a:p>
                      <a:pPr algn="l" fontAlgn="b"/>
                      <a:r>
                        <a:rPr lang="en-US" sz="900" b="1" i="0" u="none" strike="noStrike">
                          <a:solidFill>
                            <a:srgbClr val="000000"/>
                          </a:solidFill>
                          <a:effectLst/>
                          <a:latin typeface="Aptos Narrow" panose="020B0004020202020204" pitchFamily="34" charset="0"/>
                        </a:rPr>
                        <a:t>Mean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                      44,215,178,848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                        20,050,682,947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39008631"/>
                  </a:ext>
                </a:extLst>
              </a:tr>
              <a:tr h="150399">
                <a:tc>
                  <a:txBody>
                    <a:bodyPr/>
                    <a:lstStyle/>
                    <a:p>
                      <a:pPr algn="l" fontAlgn="b"/>
                      <a:r>
                        <a:rPr lang="en-US" sz="900" b="1" i="0" u="none" strike="noStrike">
                          <a:solidFill>
                            <a:srgbClr val="000000"/>
                          </a:solidFill>
                          <a:effectLst/>
                          <a:latin typeface="Aptos Narrow" panose="020B0004020202020204" pitchFamily="34" charset="0"/>
                        </a:rPr>
                        <a:t>Standard Deviation</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86,896,247,341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                            30,773,667,578 </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195148901"/>
                  </a:ext>
                </a:extLst>
              </a:tr>
              <a:tr h="150399">
                <a:tc>
                  <a:txBody>
                    <a:bodyPr/>
                    <a:lstStyle/>
                    <a:p>
                      <a:pPr algn="l" fontAlgn="b"/>
                      <a:r>
                        <a:rPr lang="en-US" sz="900" b="1" i="0" u="none" strike="noStrike">
                          <a:solidFill>
                            <a:srgbClr val="000000"/>
                          </a:solidFill>
                          <a:effectLst/>
                          <a:latin typeface="Aptos Narrow" panose="020B0004020202020204" pitchFamily="34" charset="0"/>
                        </a:rPr>
                        <a:t>Skewness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panose="020B0004020202020204" pitchFamily="34" charset="0"/>
                        </a:rPr>
                        <a:t>4.16693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3.43213</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666172653"/>
                  </a:ext>
                </a:extLst>
              </a:tr>
              <a:tr h="150399">
                <a:tc>
                  <a:txBody>
                    <a:bodyPr/>
                    <a:lstStyle/>
                    <a:p>
                      <a:pPr algn="l" fontAlgn="b"/>
                      <a:r>
                        <a:rPr lang="en-US" sz="900" b="1" i="0" u="none" strike="noStrike" dirty="0">
                          <a:solidFill>
                            <a:srgbClr val="000000"/>
                          </a:solidFill>
                          <a:effectLst/>
                          <a:latin typeface="Aptos Narrow" panose="020B0004020202020204" pitchFamily="34" charset="0"/>
                        </a:rPr>
                        <a:t>Kurtosis</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19.8141664</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Aptos Narrow" panose="020B0004020202020204" pitchFamily="34" charset="0"/>
                        </a:rPr>
                        <a:t>12.19388597</a:t>
                      </a:r>
                    </a:p>
                  </a:txBody>
                  <a:tcPr marL="7556" marR="7556" marT="75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7492085"/>
                  </a:ext>
                </a:extLst>
              </a:tr>
            </a:tbl>
          </a:graphicData>
        </a:graphic>
      </p:graphicFrame>
      <p:sp>
        <p:nvSpPr>
          <p:cNvPr id="10" name="Google Shape;59;p14">
            <a:extLst>
              <a:ext uri="{FF2B5EF4-FFF2-40B4-BE49-F238E27FC236}">
                <a16:creationId xmlns:a16="http://schemas.microsoft.com/office/drawing/2014/main" id="{A10A549A-E2F7-2D49-1CAE-A2048EE480B2}"/>
              </a:ext>
            </a:extLst>
          </p:cNvPr>
          <p:cNvSpPr txBox="1">
            <a:spLocks/>
          </p:cNvSpPr>
          <p:nvPr/>
        </p:nvSpPr>
        <p:spPr>
          <a:xfrm>
            <a:off x="5133109" y="532541"/>
            <a:ext cx="3840851" cy="602672"/>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lnSpc>
                <a:spcPct val="107000"/>
              </a:lnSpc>
              <a:spcAft>
                <a:spcPts val="800"/>
              </a:spcAft>
              <a:buSzPts val="1000"/>
              <a:buFont typeface="Arial"/>
              <a:buNone/>
              <a:tabLst>
                <a:tab pos="457200" algn="l"/>
              </a:tabLst>
            </a:pPr>
            <a:r>
              <a:rPr lang="en-US" sz="800" dirty="0">
                <a:solidFill>
                  <a:schemeClr val="tx1"/>
                </a:solidFill>
                <a:latin typeface="Aptos" panose="020B0004020202020204" pitchFamily="34" charset="0"/>
              </a:rPr>
              <a:t>Here is a clustered Bar plot to represent the distributions of the Consumer Staples and Consumer Discretionary sectors side by side. Also included is a table featuring summary statistics of both sectors.</a:t>
            </a:r>
          </a:p>
          <a:p>
            <a:pPr marL="0" indent="0">
              <a:lnSpc>
                <a:spcPct val="107000"/>
              </a:lnSpc>
              <a:spcAft>
                <a:spcPts val="800"/>
              </a:spcAft>
              <a:buSzPts val="1000"/>
              <a:buFont typeface="Arial"/>
              <a:buNone/>
              <a:tabLst>
                <a:tab pos="457200" algn="l"/>
              </a:tabLst>
            </a:pPr>
            <a:endParaRPr lang="en-US" sz="8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853693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426</TotalTime>
  <Words>1237</Words>
  <Application>Microsoft Office PowerPoint</Application>
  <PresentationFormat>On-screen Show (16:9)</PresentationFormat>
  <Paragraphs>122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 Narrow</vt:lpstr>
      <vt:lpstr>Open Sans</vt:lpstr>
      <vt:lpstr>Arial</vt:lpstr>
      <vt:lpstr>Aptos</vt:lpstr>
      <vt:lpstr>Simple Light</vt:lpstr>
      <vt:lpstr>Question: How do the summary statistics for Total Operating Expenses in Year 4 compare across the Health Care, Energy, and Consumer Staples sectors, and what do they reveal about variability, central tendencies, and the presence of outliers within each sector?</vt:lpstr>
      <vt:lpstr>PowerPoint Presentation</vt:lpstr>
      <vt:lpstr>Question: Does the Total Revenue of Consumer Staples sector differ significantly from those in the Consumer Discretionary sector in Year 4?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c4194</cp:lastModifiedBy>
  <cp:revision>7</cp:revision>
  <dcterms:modified xsi:type="dcterms:W3CDTF">2025-02-07T11:46:03Z</dcterms:modified>
</cp:coreProperties>
</file>