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omments/comment2.xml" ContentType="application/vnd.openxmlformats-officedocument.presentationml.comments+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1.xml" ContentType="application/vnd.openxmlformats-officedocument.presentationml.notesSlide+xml"/>
  <Override PartName="/ppt/diagrams/data11.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heme/themeOverride1.xml" ContentType="application/vnd.openxmlformats-officedocument.themeOverride+xml"/>
  <Override PartName="/ppt/notesSlides/notesSlide22.xml" ContentType="application/vnd.openxmlformats-officedocument.presentationml.notesSlide+xml"/>
  <Override PartName="/ppt/diagrams/data12.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3.xml" ContentType="application/vnd.openxmlformats-officedocument.presentationml.notesSlide+xml"/>
  <Override PartName="/ppt/diagrams/data14.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4.xml" ContentType="application/vnd.openxmlformats-officedocument.presentationml.notesSlide+xml"/>
  <Override PartName="/ppt/diagrams/data16.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5.xml" ContentType="application/vnd.openxmlformats-officedocument.presentationml.notesSlide+xml"/>
  <Override PartName="/ppt/diagrams/data18.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4.xml" ContentType="application/vnd.openxmlformats-officedocument.drawingml.diagramData+xml"/>
  <Override PartName="/ppt/diagrams/data90.xml" ContentType="application/vnd.openxmlformats-officedocument.drawingml.diagramData+xml"/>
  <Override PartName="/ppt/diagrams/data110.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1"/>
    <p:sldMasterId id="2147483742" r:id="rId2"/>
  </p:sldMasterIdLst>
  <p:notesMasterIdLst>
    <p:notesMasterId r:id="rId46"/>
  </p:notesMasterIdLst>
  <p:handoutMasterIdLst>
    <p:handoutMasterId r:id="rId47"/>
  </p:handoutMasterIdLst>
  <p:sldIdLst>
    <p:sldId id="275" r:id="rId3"/>
    <p:sldId id="307" r:id="rId4"/>
    <p:sldId id="358" r:id="rId5"/>
    <p:sldId id="359" r:id="rId6"/>
    <p:sldId id="311" r:id="rId7"/>
    <p:sldId id="313" r:id="rId8"/>
    <p:sldId id="314" r:id="rId9"/>
    <p:sldId id="315" r:id="rId10"/>
    <p:sldId id="360" r:id="rId11"/>
    <p:sldId id="369" r:id="rId12"/>
    <p:sldId id="338" r:id="rId13"/>
    <p:sldId id="368" r:id="rId14"/>
    <p:sldId id="339" r:id="rId15"/>
    <p:sldId id="340" r:id="rId16"/>
    <p:sldId id="341" r:id="rId17"/>
    <p:sldId id="342" r:id="rId18"/>
    <p:sldId id="343" r:id="rId19"/>
    <p:sldId id="344" r:id="rId20"/>
    <p:sldId id="345" r:id="rId21"/>
    <p:sldId id="346" r:id="rId22"/>
    <p:sldId id="347" r:id="rId23"/>
    <p:sldId id="348" r:id="rId24"/>
    <p:sldId id="349" r:id="rId25"/>
    <p:sldId id="361" r:id="rId26"/>
    <p:sldId id="351" r:id="rId27"/>
    <p:sldId id="352" r:id="rId28"/>
    <p:sldId id="365" r:id="rId29"/>
    <p:sldId id="364" r:id="rId30"/>
    <p:sldId id="363" r:id="rId31"/>
    <p:sldId id="353" r:id="rId32"/>
    <p:sldId id="325" r:id="rId33"/>
    <p:sldId id="370" r:id="rId34"/>
    <p:sldId id="367" r:id="rId35"/>
    <p:sldId id="371" r:id="rId36"/>
    <p:sldId id="327" r:id="rId37"/>
    <p:sldId id="354" r:id="rId38"/>
    <p:sldId id="356" r:id="rId39"/>
    <p:sldId id="332" r:id="rId40"/>
    <p:sldId id="334" r:id="rId41"/>
    <p:sldId id="335" r:id="rId42"/>
    <p:sldId id="336" r:id="rId43"/>
    <p:sldId id="337" r:id="rId44"/>
    <p:sldId id="282" r:id="rId45"/>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D6623B92-E15F-DE4E-AB44-E269BC0C2223}">
          <p14:sldIdLst>
            <p14:sldId id="275"/>
          </p14:sldIdLst>
        </p14:section>
        <p14:section name="FRANCI" id="{3F4DDC77-7F87-6241-A25A-896C754351D7}">
          <p14:sldIdLst>
            <p14:sldId id="307"/>
            <p14:sldId id="358"/>
            <p14:sldId id="359"/>
            <p14:sldId id="311"/>
            <p14:sldId id="313"/>
            <p14:sldId id="314"/>
            <p14:sldId id="315"/>
            <p14:sldId id="360"/>
          </p14:sldIdLst>
        </p14:section>
        <p14:section name="CATE" id="{7DCA6CEE-8222-1F49-9CD8-A43E7DF17C43}">
          <p14:sldIdLst>
            <p14:sldId id="369"/>
            <p14:sldId id="338"/>
            <p14:sldId id="368"/>
            <p14:sldId id="339"/>
            <p14:sldId id="340"/>
          </p14:sldIdLst>
        </p14:section>
        <p14:section name="DAVIDE" id="{B2B8F4EB-0C5C-9B46-87E9-E71C9E827B26}">
          <p14:sldIdLst>
            <p14:sldId id="341"/>
            <p14:sldId id="342"/>
            <p14:sldId id="343"/>
            <p14:sldId id="344"/>
            <p14:sldId id="345"/>
            <p14:sldId id="346"/>
            <p14:sldId id="347"/>
            <p14:sldId id="348"/>
            <p14:sldId id="349"/>
            <p14:sldId id="361"/>
            <p14:sldId id="351"/>
          </p14:sldIdLst>
        </p14:section>
        <p14:section name="PIAZZA" id="{F0DA7FE0-F80B-3D48-A83A-EB8275FCEE07}">
          <p14:sldIdLst>
            <p14:sldId id="352"/>
            <p14:sldId id="365"/>
            <p14:sldId id="364"/>
            <p14:sldId id="363"/>
            <p14:sldId id="353"/>
            <p14:sldId id="325"/>
            <p14:sldId id="370"/>
            <p14:sldId id="367"/>
          </p14:sldIdLst>
        </p14:section>
        <p14:section name="ANGELA" id="{76801170-A6CE-7249-A46D-09548E6709D0}">
          <p14:sldIdLst>
            <p14:sldId id="371"/>
            <p14:sldId id="327"/>
            <p14:sldId id="354"/>
            <p14:sldId id="356"/>
            <p14:sldId id="332"/>
          </p14:sldIdLst>
        </p14:section>
        <p14:section name="GIULIA" id="{A525F486-CFC0-744E-AA8B-77E00B54F6C1}">
          <p14:sldIdLst>
            <p14:sldId id="334"/>
            <p14:sldId id="335"/>
            <p14:sldId id="336"/>
            <p14:sldId id="337"/>
            <p14:sldId id="28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gela Beltramelli" initials="AB" lastIdx="8"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728A"/>
    <a:srgbClr val="64D3D2"/>
    <a:srgbClr val="6E4A12"/>
    <a:srgbClr val="7DFFCF"/>
    <a:srgbClr val="407F08"/>
    <a:srgbClr val="FEB3D8"/>
    <a:srgbClr val="72CB3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98" autoAdjust="0"/>
    <p:restoredTop sz="91667" autoAdjust="0"/>
  </p:normalViewPr>
  <p:slideViewPr>
    <p:cSldViewPr snapToGrid="0" snapToObjects="1">
      <p:cViewPr varScale="1">
        <p:scale>
          <a:sx n="68" d="100"/>
          <a:sy n="68" d="100"/>
        </p:scale>
        <p:origin x="1595"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lonat\Dropbox\progetto%20AO\Relazione\Analisi%20finali.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Users\lonat\Dropbox\progetto%20AO\Relazione\Analisi%20finali.xlsx"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2094706911636"/>
          <c:y val="6.25E-2"/>
          <c:w val="0.60277777777777797"/>
          <c:h val="0.88657407407407396"/>
        </c:manualLayout>
      </c:layout>
      <c:pieChart>
        <c:varyColors val="1"/>
        <c:ser>
          <c:idx val="0"/>
          <c:order val="0"/>
          <c:spPr>
            <a:solidFill>
              <a:schemeClr val="tx2"/>
            </a:solidFill>
            <a:ln w="9525">
              <a:solidFill>
                <a:schemeClr val="tx1"/>
              </a:solidFill>
            </a:ln>
            <a:effectLst/>
          </c:spPr>
          <c:dPt>
            <c:idx val="0"/>
            <c:bubble3D val="0"/>
            <c:spPr>
              <a:solidFill>
                <a:schemeClr val="accent2"/>
              </a:solidFill>
              <a:ln w="9525">
                <a:solidFill>
                  <a:schemeClr val="tx1"/>
                </a:solidFill>
              </a:ln>
              <a:effectLst/>
            </c:spPr>
            <c:extLst>
              <c:ext xmlns:c16="http://schemas.microsoft.com/office/drawing/2014/chart" uri="{C3380CC4-5D6E-409C-BE32-E72D297353CC}">
                <c16:uniqueId val="{00000001-4797-4E61-8B40-DBE68617B04E}"/>
              </c:ext>
            </c:extLst>
          </c:dPt>
          <c:dPt>
            <c:idx val="1"/>
            <c:bubble3D val="0"/>
            <c:spPr>
              <a:solidFill>
                <a:schemeClr val="accent3"/>
              </a:solidFill>
              <a:ln w="9525">
                <a:solidFill>
                  <a:schemeClr val="tx1"/>
                </a:solidFill>
              </a:ln>
              <a:effectLst/>
            </c:spPr>
            <c:extLst>
              <c:ext xmlns:c16="http://schemas.microsoft.com/office/drawing/2014/chart" uri="{C3380CC4-5D6E-409C-BE32-E72D297353CC}">
                <c16:uniqueId val="{00000003-4797-4E61-8B40-DBE68617B04E}"/>
              </c:ext>
            </c:extLst>
          </c:dPt>
          <c:dPt>
            <c:idx val="2"/>
            <c:bubble3D val="0"/>
            <c:spPr>
              <a:solidFill>
                <a:schemeClr val="accent4"/>
              </a:solidFill>
              <a:ln w="9525">
                <a:solidFill>
                  <a:schemeClr val="tx1"/>
                </a:solidFill>
              </a:ln>
              <a:effectLst/>
            </c:spPr>
            <c:extLst>
              <c:ext xmlns:c16="http://schemas.microsoft.com/office/drawing/2014/chart" uri="{C3380CC4-5D6E-409C-BE32-E72D297353CC}">
                <c16:uniqueId val="{00000005-4797-4E61-8B40-DBE68617B04E}"/>
              </c:ext>
            </c:extLst>
          </c:dPt>
          <c:dPt>
            <c:idx val="3"/>
            <c:bubble3D val="0"/>
            <c:spPr>
              <a:solidFill>
                <a:schemeClr val="accent6"/>
              </a:solidFill>
              <a:ln w="9525">
                <a:solidFill>
                  <a:schemeClr val="tx1"/>
                </a:solidFill>
              </a:ln>
              <a:effectLst/>
            </c:spPr>
            <c:extLst>
              <c:ext xmlns:c16="http://schemas.microsoft.com/office/drawing/2014/chart" uri="{C3380CC4-5D6E-409C-BE32-E72D297353CC}">
                <c16:uniqueId val="{00000007-4797-4E61-8B40-DBE68617B04E}"/>
              </c:ext>
            </c:extLst>
          </c:dPt>
          <c:dPt>
            <c:idx val="4"/>
            <c:bubble3D val="0"/>
            <c:spPr>
              <a:solidFill>
                <a:schemeClr val="tx1"/>
              </a:solidFill>
              <a:ln w="9525">
                <a:solidFill>
                  <a:schemeClr val="tx1"/>
                </a:solidFill>
              </a:ln>
              <a:effectLst/>
            </c:spPr>
            <c:extLst>
              <c:ext xmlns:c16="http://schemas.microsoft.com/office/drawing/2014/chart" uri="{C3380CC4-5D6E-409C-BE32-E72D297353CC}">
                <c16:uniqueId val="{00000009-4797-4E61-8B40-DBE68617B04E}"/>
              </c:ext>
            </c:extLst>
          </c:dPt>
          <c:dPt>
            <c:idx val="5"/>
            <c:bubble3D val="0"/>
            <c:spPr>
              <a:solidFill>
                <a:srgbClr val="A50021"/>
              </a:solidFill>
              <a:ln w="9525">
                <a:solidFill>
                  <a:schemeClr val="tx1"/>
                </a:solidFill>
              </a:ln>
              <a:effectLst/>
            </c:spPr>
            <c:extLst>
              <c:ext xmlns:c16="http://schemas.microsoft.com/office/drawing/2014/chart" uri="{C3380CC4-5D6E-409C-BE32-E72D297353CC}">
                <c16:uniqueId val="{0000000B-4797-4E61-8B40-DBE68617B04E}"/>
              </c:ext>
            </c:extLst>
          </c:dPt>
          <c:dPt>
            <c:idx val="6"/>
            <c:bubble3D val="0"/>
            <c:spPr>
              <a:solidFill>
                <a:schemeClr val="tx1"/>
              </a:solidFill>
              <a:ln w="9525">
                <a:solidFill>
                  <a:schemeClr val="tx1"/>
                </a:solidFill>
              </a:ln>
              <a:effectLst/>
            </c:spPr>
            <c:extLst>
              <c:ext xmlns:c16="http://schemas.microsoft.com/office/drawing/2014/chart" uri="{C3380CC4-5D6E-409C-BE32-E72D297353CC}">
                <c16:uniqueId val="{0000000D-4797-4E61-8B40-DBE68617B04E}"/>
              </c:ext>
            </c:extLst>
          </c:dPt>
          <c:dLbls>
            <c:dLbl>
              <c:idx val="4"/>
              <c:delete val="1"/>
              <c:extLst>
                <c:ext xmlns:c15="http://schemas.microsoft.com/office/drawing/2012/chart" uri="{CE6537A1-D6FC-4f65-9D91-7224C49458BB}"/>
                <c:ext xmlns:c16="http://schemas.microsoft.com/office/drawing/2014/chart" uri="{C3380CC4-5D6E-409C-BE32-E72D297353CC}">
                  <c16:uniqueId val="{00000009-4797-4E61-8B40-DBE68617B04E}"/>
                </c:ext>
              </c:extLst>
            </c:dLbl>
            <c:dLbl>
              <c:idx val="6"/>
              <c:delete val="1"/>
              <c:extLst>
                <c:ext xmlns:c15="http://schemas.microsoft.com/office/drawing/2012/chart" uri="{CE6537A1-D6FC-4f65-9D91-7224C49458BB}"/>
                <c:ext xmlns:c16="http://schemas.microsoft.com/office/drawing/2014/chart" uri="{C3380CC4-5D6E-409C-BE32-E72D297353CC}">
                  <c16:uniqueId val="{0000000D-4797-4E61-8B40-DBE68617B04E}"/>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it-IT"/>
              </a:p>
            </c:txPr>
            <c:showLegendKey val="0"/>
            <c:showVal val="0"/>
            <c:showCatName val="0"/>
            <c:showSerName val="0"/>
            <c:showPercent val="1"/>
            <c:showBubbleSize val="0"/>
            <c:showLeaderLines val="1"/>
            <c:leaderLines>
              <c:spPr>
                <a:ln w="9525">
                  <a:solidFill>
                    <a:schemeClr val="accent1">
                      <a:lumMod val="60000"/>
                      <a:lumOff val="40000"/>
                    </a:schemeClr>
                  </a:solidFill>
                </a:ln>
                <a:effectLst/>
              </c:spPr>
            </c:leaderLines>
            <c:extLst>
              <c:ext xmlns:c15="http://schemas.microsoft.com/office/drawing/2012/chart" uri="{CE6537A1-D6FC-4f65-9D91-7224C49458BB}"/>
            </c:extLst>
          </c:dLbls>
          <c:cat>
            <c:strRef>
              <c:f>'Analisi per parametri'!$H$67:$T$67</c:f>
              <c:strCache>
                <c:ptCount val="7"/>
                <c:pt idx="0">
                  <c:v>Initial q</c:v>
                </c:pt>
                <c:pt idx="1">
                  <c:v>Delta q</c:v>
                </c:pt>
                <c:pt idx="2">
                  <c:v>Max iteration</c:v>
                </c:pt>
                <c:pt idx="3">
                  <c:v>Lambda</c:v>
                </c:pt>
                <c:pt idx="4">
                  <c:v>Alpha</c:v>
                </c:pt>
                <c:pt idx="5">
                  <c:v>Cooldown</c:v>
                </c:pt>
                <c:pt idx="6">
                  <c:v>Warmup</c:v>
                </c:pt>
              </c:strCache>
            </c:strRef>
          </c:cat>
          <c:val>
            <c:numRef>
              <c:f>'Analisi per parametri'!$H$68:$T$68</c:f>
              <c:numCache>
                <c:formatCode>0.0%</c:formatCode>
                <c:ptCount val="7"/>
                <c:pt idx="0">
                  <c:v>0.267947009667313</c:v>
                </c:pt>
                <c:pt idx="1">
                  <c:v>7.2248712521952696E-2</c:v>
                </c:pt>
                <c:pt idx="2">
                  <c:v>0.218437631874875</c:v>
                </c:pt>
                <c:pt idx="3">
                  <c:v>0.39247781725945202</c:v>
                </c:pt>
                <c:pt idx="4">
                  <c:v>0</c:v>
                </c:pt>
                <c:pt idx="5">
                  <c:v>4.8888828676406502E-2</c:v>
                </c:pt>
                <c:pt idx="6">
                  <c:v>0</c:v>
                </c:pt>
              </c:numCache>
            </c:numRef>
          </c:val>
          <c:extLst>
            <c:ext xmlns:c16="http://schemas.microsoft.com/office/drawing/2014/chart" uri="{C3380CC4-5D6E-409C-BE32-E72D297353CC}">
              <c16:uniqueId val="{0000000E-4797-4E61-8B40-DBE68617B04E}"/>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ysClr val="windowText" lastClr="000000"/>
              </a:solidFill>
              <a:latin typeface="+mn-lt"/>
              <a:ea typeface="+mn-ea"/>
              <a:cs typeface="+mn-cs"/>
            </a:defRPr>
          </a:pPr>
          <a:endParaRPr lang="it-IT"/>
        </a:p>
      </c:txPr>
    </c:legend>
    <c:plotVisOnly val="1"/>
    <c:dispBlanksAs val="gap"/>
    <c:showDLblsOverMax val="0"/>
  </c:chart>
  <c:spPr>
    <a:solidFill>
      <a:schemeClr val="bg1"/>
    </a:solidFill>
    <a:ln w="9525" cap="flat" cmpd="sng" algn="ctr">
      <a:solidFill>
        <a:schemeClr val="bg1">
          <a:lumMod val="65000"/>
        </a:schemeClr>
      </a:solidFill>
      <a:round/>
    </a:ln>
    <a:effectLst>
      <a:outerShdw blurRad="50800" dist="50800" dir="3780000" sx="1000" sy="1000" algn="ctr" rotWithShape="0">
        <a:srgbClr val="000000"/>
      </a:outerShdw>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284311129851E-2"/>
          <c:y val="8.9742637930483496E-2"/>
          <c:w val="0.51396300972125797"/>
          <c:h val="0.84848112374963403"/>
        </c:manualLayout>
      </c:layout>
      <c:pieChart>
        <c:varyColors val="1"/>
        <c:ser>
          <c:idx val="1"/>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772-4E61-9276-D48C28485FB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772-4E61-9276-D48C28485FB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772-4E61-9276-D48C28485FB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772-4E61-9276-D48C28485FB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772-4E61-9276-D48C28485FB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Euristiche!$A$3:$A$7</c:f>
              <c:strCache>
                <c:ptCount val="5"/>
                <c:pt idx="0">
                  <c:v>HighCostRemoval</c:v>
                </c:pt>
                <c:pt idx="1">
                  <c:v>RandomRemoval</c:v>
                </c:pt>
                <c:pt idx="2">
                  <c:v>TravelTime</c:v>
                </c:pt>
                <c:pt idx="3">
                  <c:v>VehicleTime</c:v>
                </c:pt>
                <c:pt idx="4">
                  <c:v>WorstRemoval</c:v>
                </c:pt>
              </c:strCache>
            </c:strRef>
          </c:cat>
          <c:val>
            <c:numRef>
              <c:f>Euristiche!$Q$3:$Q$7</c:f>
              <c:numCache>
                <c:formatCode>0%</c:formatCode>
                <c:ptCount val="5"/>
                <c:pt idx="0">
                  <c:v>0.22681780307236099</c:v>
                </c:pt>
                <c:pt idx="1">
                  <c:v>0.187300559135571</c:v>
                </c:pt>
                <c:pt idx="2">
                  <c:v>0.18452827232601501</c:v>
                </c:pt>
                <c:pt idx="3">
                  <c:v>0.21822032186212501</c:v>
                </c:pt>
                <c:pt idx="4">
                  <c:v>0.18313304360392901</c:v>
                </c:pt>
              </c:numCache>
            </c:numRef>
          </c:val>
          <c:extLst>
            <c:ext xmlns:c16="http://schemas.microsoft.com/office/drawing/2014/chart" uri="{C3380CC4-5D6E-409C-BE32-E72D297353CC}">
              <c16:uniqueId val="{0000000A-E772-4E61-9276-D48C28485FB5}"/>
            </c:ext>
          </c:extLst>
        </c:ser>
        <c:ser>
          <c:idx val="0"/>
          <c:order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C-E772-4E61-9276-D48C28485FB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E-E772-4E61-9276-D48C28485FB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0-E772-4E61-9276-D48C28485FB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2-E772-4E61-9276-D48C28485FB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4-E772-4E61-9276-D48C28485FB5}"/>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it-IT"/>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Euristiche!$A$3:$A$7</c:f>
              <c:strCache>
                <c:ptCount val="5"/>
                <c:pt idx="0">
                  <c:v>HighCostRemoval</c:v>
                </c:pt>
                <c:pt idx="1">
                  <c:v>RandomRemoval</c:v>
                </c:pt>
                <c:pt idx="2">
                  <c:v>TravelTime</c:v>
                </c:pt>
                <c:pt idx="3">
                  <c:v>VehicleTime</c:v>
                </c:pt>
                <c:pt idx="4">
                  <c:v>WorstRemoval</c:v>
                </c:pt>
              </c:strCache>
            </c:strRef>
          </c:cat>
          <c:val>
            <c:numRef>
              <c:f>Euristiche!$Q$3:$Q$7</c:f>
              <c:numCache>
                <c:formatCode>0%</c:formatCode>
                <c:ptCount val="5"/>
                <c:pt idx="0">
                  <c:v>0.22681780307236099</c:v>
                </c:pt>
                <c:pt idx="1">
                  <c:v>0.187300559135571</c:v>
                </c:pt>
                <c:pt idx="2">
                  <c:v>0.18452827232601501</c:v>
                </c:pt>
                <c:pt idx="3">
                  <c:v>0.21822032186212501</c:v>
                </c:pt>
                <c:pt idx="4">
                  <c:v>0.18313304360392901</c:v>
                </c:pt>
              </c:numCache>
            </c:numRef>
          </c:val>
          <c:extLst>
            <c:ext xmlns:c16="http://schemas.microsoft.com/office/drawing/2014/chart" uri="{C3380CC4-5D6E-409C-BE32-E72D297353CC}">
              <c16:uniqueId val="{00000015-E772-4E61-9276-D48C28485FB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50308456150328695"/>
          <c:y val="0.26722142872946397"/>
          <c:w val="0.480248935259182"/>
          <c:h val="0.49753700394069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it-IT"/>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07795626674679E-2"/>
          <c:y val="7.4224901574803104E-2"/>
          <c:w val="0.52993132111471097"/>
          <c:h val="0.85237549212598396"/>
        </c:manualLayout>
      </c:layout>
      <c:pieChart>
        <c:varyColors val="1"/>
        <c:ser>
          <c:idx val="1"/>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DC2-4492-BF8B-A28D2D62874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DC2-4492-BF8B-A28D2D62874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DC2-4492-BF8B-A28D2D62874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DC2-4492-BF8B-A28D2D62874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DC2-4492-BF8B-A28D2D62874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Euristiche!$A$11:$A$15</c:f>
              <c:strCache>
                <c:ptCount val="5"/>
                <c:pt idx="0">
                  <c:v>CloseToBarycenter</c:v>
                </c:pt>
                <c:pt idx="1">
                  <c:v>GreedyCostInsertion</c:v>
                </c:pt>
                <c:pt idx="2">
                  <c:v>GreedyBestInsertion</c:v>
                </c:pt>
                <c:pt idx="3">
                  <c:v>GreedyProfitInsertion</c:v>
                </c:pt>
                <c:pt idx="4">
                  <c:v>RandomInsertion</c:v>
                </c:pt>
              </c:strCache>
            </c:strRef>
          </c:cat>
          <c:val>
            <c:numRef>
              <c:f>Euristiche!$Q$11:$Q$15</c:f>
              <c:numCache>
                <c:formatCode>0%</c:formatCode>
                <c:ptCount val="5"/>
                <c:pt idx="0">
                  <c:v>0.28338681797743398</c:v>
                </c:pt>
                <c:pt idx="1">
                  <c:v>0.16559882077313201</c:v>
                </c:pt>
                <c:pt idx="2">
                  <c:v>0.18416338720825901</c:v>
                </c:pt>
                <c:pt idx="3">
                  <c:v>0.194446657395033</c:v>
                </c:pt>
                <c:pt idx="4">
                  <c:v>0.172404316646141</c:v>
                </c:pt>
              </c:numCache>
            </c:numRef>
          </c:val>
          <c:extLst>
            <c:ext xmlns:c16="http://schemas.microsoft.com/office/drawing/2014/chart" uri="{C3380CC4-5D6E-409C-BE32-E72D297353CC}">
              <c16:uniqueId val="{0000000A-1DC2-4492-BF8B-A28D2D62874F}"/>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53397489107052099"/>
          <c:y val="0.26718602362204702"/>
          <c:w val="0.44935884511040403"/>
          <c:h val="0.4975723425196850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it-IT"/>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0">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styleClr val="0"/>
    </cs:lnRef>
    <cs:fillRef idx="0"/>
    <cs:effectRef idx="0"/>
    <cs:fontRef idx="minor">
      <cs:styleClr val="0"/>
    </cs:fontRef>
    <cs:defRPr sz="900" b="1" kern="1200"/>
  </cs:dataLabel>
  <cs:dataLabelCallout>
    <cs:lnRef idx="0">
      <cs:styleClr val="0"/>
    </cs:lnRef>
    <cs:fillRef idx="0"/>
    <cs:effectRef idx="0"/>
    <cs:fontRef idx="minor">
      <cs:styleClr val="0"/>
    </cs:fontRef>
    <cs:spPr>
      <a:solidFill>
        <a:schemeClr val="lt1"/>
      </a:solidFill>
      <a:ln>
        <a:solidFill>
          <a:schemeClr val="phClr"/>
        </a:solidFill>
      </a:ln>
    </cs:spPr>
    <cs:defRPr sz="900"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1-30T09:20:48.042" idx="1">
    <p:pos x="2365" y="1667"/>
    <p:text>Come nel caso del nostro problema. Ropke e Pisinger applicarono la ALNS su un problema di Pickup and Delivery ottenendo eccellenti risultati. Inoltre in letteratura per questa tipologia di problemi si utilizza tipiacamente la Tabu serach --&gt; abbiamo diversificato.</p:text>
    <p:extLst>
      <p:ext uri="{C676402C-5697-4E1C-873F-D02D1690AC5C}">
        <p15:threadingInfo xmlns:p15="http://schemas.microsoft.com/office/powerpoint/2012/main" timeZoneBias="-60"/>
      </p:ext>
    </p:extLst>
  </p:cm>
  <p:cm authorId="1" dt="2018-01-30T09:22:45.955" idx="2">
    <p:pos x="3407" y="1857"/>
    <p:text>Grazie alla possibilità di usare più euristiche</p:text>
    <p:extLst>
      <p:ext uri="{C676402C-5697-4E1C-873F-D02D1690AC5C}">
        <p15:threadingInfo xmlns:p15="http://schemas.microsoft.com/office/powerpoint/2012/main" timeZoneBias="-60"/>
      </p:ext>
    </p:extLst>
  </p:cm>
  <p:cm authorId="1" dt="2018-01-30T09:23:14.635" idx="3">
    <p:pos x="2666" y="2083"/>
    <p:text>30-40 % ad ogni passo</p:text>
    <p:extLst>
      <p:ext uri="{C676402C-5697-4E1C-873F-D02D1690AC5C}">
        <p15:threadingInfo xmlns:p15="http://schemas.microsoft.com/office/powerpoint/2012/main" timeZoneBias="-60"/>
      </p:ext>
    </p:extLst>
  </p:cm>
  <p:cm authorId="1" dt="2018-01-30T09:24:25.554" idx="4">
    <p:pos x="3916" y="2316"/>
    <p:text>come alns</p:text>
    <p:extLst>
      <p:ext uri="{C676402C-5697-4E1C-873F-D02D1690AC5C}">
        <p15:threadingInfo xmlns:p15="http://schemas.microsoft.com/office/powerpoint/2012/main" timeZoneBias="-60"/>
      </p:ext>
    </p:extLst>
  </p:cm>
  <p:cm authorId="1" dt="2018-01-30T09:30:25.703" idx="6">
    <p:pos x="4368" y="3040"/>
    <p:text>La ragione di questa variazione è dovuta al fatto che le euristiche di inserimento portano le soluzioni verso l’infeasibility. L’inserimento di un numero eccessivo di cluster da visitare non consente infatti il soddisfacimento del vincolo di tempo.</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1-30T10:12:46.310" idx="8">
    <p:pos x="4264" y="1032"/>
    <p:text>È un’euristica che consente anche di risolvere, in parte, il problema della generazione di soluzioni infeasible causate dall’inserimento di un cluster così lontano da richiedere la rimozione di un numero eccessivo di cluster per soddisfare i vincoli di tempo.</p:text>
    <p:extLst>
      <p:ext uri="{C676402C-5697-4E1C-873F-D02D1690AC5C}">
        <p15:threadingInfo xmlns:p15="http://schemas.microsoft.com/office/powerpoint/2012/main" timeZoneBias="-60"/>
      </p:ext>
    </p:extLst>
  </p:cm>
</p:cmLst>
</file>

<file path=ppt/diagrams/_rels/data110.xml.rels><?xml version="1.0" encoding="UTF-8" standalone="yes"?>
<Relationships xmlns="http://schemas.openxmlformats.org/package/2006/relationships"><Relationship Id="rId1" Type="http://schemas.openxmlformats.org/officeDocument/2006/relationships/image" Target="../media/image220.png"/></Relationships>
</file>

<file path=ppt/diagrams/_rels/data13.xml.rels><?xml version="1.0" encoding="UTF-8" standalone="yes"?>
<Relationships xmlns="http://schemas.openxmlformats.org/package/2006/relationships"><Relationship Id="rId1" Type="http://schemas.openxmlformats.org/officeDocument/2006/relationships/image" Target="../media/image220.png"/></Relationships>
</file>

<file path=ppt/diagrams/_rels/data15.xml.rels><?xml version="1.0" encoding="UTF-8" standalone="yes"?>
<Relationships xmlns="http://schemas.openxmlformats.org/package/2006/relationships"><Relationship Id="rId1" Type="http://schemas.openxmlformats.org/officeDocument/2006/relationships/image" Target="../media/image231.png"/></Relationships>
</file>

<file path=ppt/diagrams/_rels/data17.xml.rels><?xml version="1.0" encoding="UTF-8" standalone="yes"?>
<Relationships xmlns="http://schemas.openxmlformats.org/package/2006/relationships"><Relationship Id="rId1" Type="http://schemas.openxmlformats.org/officeDocument/2006/relationships/image" Target="../media/image231.png"/></Relationships>
</file>

<file path=ppt/diagrams/_rels/data19.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image" Target="../media/image240.png"/></Relationships>
</file>

<file path=ppt/diagrams/_rels/data4.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1.png"/><Relationship Id="rId1" Type="http://schemas.openxmlformats.org/officeDocument/2006/relationships/image" Target="../media/image171.png"/></Relationships>
</file>

<file path=ppt/diagrams/_rels/data90.xml.rels><?xml version="1.0" encoding="UTF-8" standalone="yes"?>
<Relationships xmlns="http://schemas.openxmlformats.org/package/2006/relationships"><Relationship Id="rId1" Type="http://schemas.openxmlformats.org/officeDocument/2006/relationships/image" Target="../media/image2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FAC6B8-F10E-5C4F-8E25-C1CD989454A0}"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it-IT"/>
        </a:p>
      </dgm:t>
    </dgm:pt>
    <dgm:pt modelId="{0A3D6728-EC79-324D-BA33-AF3FC32FB83C}">
      <dgm:prSet custT="1"/>
      <dgm:spPr>
        <a:solidFill>
          <a:srgbClr val="64D3D2">
            <a:alpha val="10000"/>
          </a:srgbClr>
        </a:solidFill>
        <a:ln w="19050" cmpd="sng">
          <a:solidFill>
            <a:srgbClr val="2A728A"/>
          </a:solidFill>
        </a:ln>
        <a:effectLst/>
      </dgm:spPr>
      <dgm:t>
        <a:bodyPr/>
        <a:lstStyle/>
        <a:p>
          <a:pPr rtl="0"/>
          <a:r>
            <a:rPr lang="it-IT" sz="2000" dirty="0">
              <a:solidFill>
                <a:schemeClr val="tx1"/>
              </a:solidFill>
            </a:rPr>
            <a:t>Algoritmo costruttivo </a:t>
          </a:r>
          <a:r>
            <a:rPr lang="it-IT" sz="2000" dirty="0">
              <a:solidFill>
                <a:schemeClr val="tx1"/>
              </a:solidFill>
              <a:sym typeface="Wingdings" panose="05000000000000000000" pitchFamily="2" charset="2"/>
            </a:rPr>
            <a:t> </a:t>
          </a:r>
          <a:r>
            <a:rPr lang="it-IT" sz="1800" dirty="0">
              <a:solidFill>
                <a:schemeClr val="tx1"/>
              </a:solidFill>
              <a:sym typeface="Wingdings" panose="05000000000000000000" pitchFamily="2" charset="2"/>
            </a:rPr>
            <a:t>soluzione ammissibile iniziale</a:t>
          </a:r>
          <a:r>
            <a:rPr lang="it-IT" sz="2000" dirty="0">
              <a:solidFill>
                <a:schemeClr val="tx1"/>
              </a:solidFill>
            </a:rPr>
            <a:t> </a:t>
          </a:r>
        </a:p>
      </dgm:t>
    </dgm:pt>
    <dgm:pt modelId="{EF18EA4B-955D-F043-AB1C-7719DFDDA374}" type="parTrans" cxnId="{E897C257-F9A9-4342-A36E-0D58D94AFD31}">
      <dgm:prSet/>
      <dgm:spPr/>
      <dgm:t>
        <a:bodyPr/>
        <a:lstStyle/>
        <a:p>
          <a:endParaRPr lang="it-IT"/>
        </a:p>
      </dgm:t>
    </dgm:pt>
    <dgm:pt modelId="{281CF84D-AE6F-DD41-AA49-6C211892D844}" type="sibTrans" cxnId="{E897C257-F9A9-4342-A36E-0D58D94AFD31}">
      <dgm:prSet/>
      <dgm:spPr/>
      <dgm:t>
        <a:bodyPr/>
        <a:lstStyle/>
        <a:p>
          <a:endParaRPr lang="it-IT"/>
        </a:p>
      </dgm:t>
    </dgm:pt>
    <dgm:pt modelId="{C1B643B9-359B-6C4F-823C-9B98DA99C401}">
      <dgm:prSet custT="1"/>
      <dgm:spPr>
        <a:solidFill>
          <a:srgbClr val="64D3D2">
            <a:alpha val="10000"/>
          </a:srgbClr>
        </a:solidFill>
        <a:ln w="19050" cmpd="sng">
          <a:solidFill>
            <a:srgbClr val="2A728A"/>
          </a:solidFill>
        </a:ln>
        <a:effectLst/>
      </dgm:spPr>
      <dgm:t>
        <a:bodyPr/>
        <a:lstStyle/>
        <a:p>
          <a:pPr rtl="0"/>
          <a:r>
            <a:rPr lang="it-IT" sz="2000" dirty="0">
              <a:solidFill>
                <a:schemeClr val="tx1"/>
              </a:solidFill>
            </a:rPr>
            <a:t>Fase di distruzione (inserimento)</a:t>
          </a:r>
        </a:p>
      </dgm:t>
    </dgm:pt>
    <dgm:pt modelId="{84418434-3A73-374B-9D39-E9DE1ACE46B0}" type="parTrans" cxnId="{392CAF37-0B78-7247-9B8B-EB7171A2E6B9}">
      <dgm:prSet/>
      <dgm:spPr/>
      <dgm:t>
        <a:bodyPr/>
        <a:lstStyle/>
        <a:p>
          <a:endParaRPr lang="it-IT"/>
        </a:p>
      </dgm:t>
    </dgm:pt>
    <dgm:pt modelId="{936F2EBC-0D79-714C-A6D0-ACB8F60A85D1}" type="sibTrans" cxnId="{392CAF37-0B78-7247-9B8B-EB7171A2E6B9}">
      <dgm:prSet/>
      <dgm:spPr/>
      <dgm:t>
        <a:bodyPr/>
        <a:lstStyle/>
        <a:p>
          <a:endParaRPr lang="it-IT"/>
        </a:p>
      </dgm:t>
    </dgm:pt>
    <dgm:pt modelId="{74792973-73FC-8A4A-93F7-B4C9FE6375FE}">
      <dgm:prSet custT="1"/>
      <dgm:spPr>
        <a:solidFill>
          <a:srgbClr val="64D3D2">
            <a:alpha val="10000"/>
          </a:srgbClr>
        </a:solidFill>
        <a:ln w="19050" cmpd="sng">
          <a:solidFill>
            <a:srgbClr val="2A728A"/>
          </a:solidFill>
        </a:ln>
        <a:effectLst/>
      </dgm:spPr>
      <dgm:t>
        <a:bodyPr/>
        <a:lstStyle/>
        <a:p>
          <a:pPr rtl="0"/>
          <a:r>
            <a:rPr lang="it-IT" sz="2000" dirty="0">
              <a:solidFill>
                <a:schemeClr val="tx1"/>
              </a:solidFill>
            </a:rPr>
            <a:t>Fase di riparazione (rimozione) </a:t>
          </a:r>
        </a:p>
      </dgm:t>
    </dgm:pt>
    <dgm:pt modelId="{4FA949A3-179C-F640-93A0-212B68B10145}" type="parTrans" cxnId="{46241571-8314-1D46-8ADA-94108D895CF9}">
      <dgm:prSet/>
      <dgm:spPr/>
      <dgm:t>
        <a:bodyPr/>
        <a:lstStyle/>
        <a:p>
          <a:endParaRPr lang="it-IT"/>
        </a:p>
      </dgm:t>
    </dgm:pt>
    <dgm:pt modelId="{99CD8493-A873-8E4B-9C46-D9F1B22D3FD7}" type="sibTrans" cxnId="{46241571-8314-1D46-8ADA-94108D895CF9}">
      <dgm:prSet/>
      <dgm:spPr/>
      <dgm:t>
        <a:bodyPr/>
        <a:lstStyle/>
        <a:p>
          <a:endParaRPr lang="it-IT"/>
        </a:p>
      </dgm:t>
    </dgm:pt>
    <dgm:pt modelId="{30EBEE86-A2EB-C245-9355-A8155B4863C3}">
      <dgm:prSet custT="1"/>
      <dgm:spPr>
        <a:solidFill>
          <a:srgbClr val="64D3D2">
            <a:alpha val="10000"/>
          </a:srgbClr>
        </a:solidFill>
        <a:ln w="19050" cmpd="sng">
          <a:solidFill>
            <a:srgbClr val="2A728A"/>
          </a:solidFill>
        </a:ln>
        <a:effectLst/>
      </dgm:spPr>
      <dgm:t>
        <a:bodyPr/>
        <a:lstStyle/>
        <a:p>
          <a:pPr rtl="0"/>
          <a:r>
            <a:rPr lang="it-IT" sz="2000" dirty="0" err="1">
              <a:solidFill>
                <a:schemeClr val="tx1"/>
              </a:solidFill>
            </a:rPr>
            <a:t>Simulated</a:t>
          </a:r>
          <a:r>
            <a:rPr lang="it-IT" sz="2000" dirty="0">
              <a:solidFill>
                <a:schemeClr val="tx1"/>
              </a:solidFill>
            </a:rPr>
            <a:t> </a:t>
          </a:r>
          <a:r>
            <a:rPr lang="it-IT" sz="2000" dirty="0" err="1">
              <a:solidFill>
                <a:schemeClr val="tx1"/>
              </a:solidFill>
            </a:rPr>
            <a:t>Annealing</a:t>
          </a:r>
          <a:r>
            <a:rPr lang="it-IT" sz="2000" dirty="0">
              <a:solidFill>
                <a:schemeClr val="tx1"/>
              </a:solidFill>
            </a:rPr>
            <a:t> </a:t>
          </a:r>
          <a:r>
            <a:rPr lang="it-IT" sz="2000" dirty="0">
              <a:solidFill>
                <a:schemeClr val="tx1"/>
              </a:solidFill>
              <a:sym typeface="Wingdings" panose="05000000000000000000" pitchFamily="2" charset="2"/>
            </a:rPr>
            <a:t> diversificare</a:t>
          </a:r>
          <a:endParaRPr lang="it-IT" sz="2000" dirty="0">
            <a:solidFill>
              <a:schemeClr val="tx1"/>
            </a:solidFill>
          </a:endParaRPr>
        </a:p>
      </dgm:t>
    </dgm:pt>
    <dgm:pt modelId="{F0D82A44-0C0F-C34D-B2D5-1EDACF7A6D73}" type="parTrans" cxnId="{7A877720-545F-BC41-B4EB-4B396E3C7D08}">
      <dgm:prSet/>
      <dgm:spPr/>
      <dgm:t>
        <a:bodyPr/>
        <a:lstStyle/>
        <a:p>
          <a:endParaRPr lang="it-IT"/>
        </a:p>
      </dgm:t>
    </dgm:pt>
    <dgm:pt modelId="{EBCCF73F-54FF-6449-BE48-CA725DC1A933}" type="sibTrans" cxnId="{7A877720-545F-BC41-B4EB-4B396E3C7D08}">
      <dgm:prSet/>
      <dgm:spPr/>
      <dgm:t>
        <a:bodyPr/>
        <a:lstStyle/>
        <a:p>
          <a:endParaRPr lang="it-IT"/>
        </a:p>
      </dgm:t>
    </dgm:pt>
    <dgm:pt modelId="{30976EB6-37A2-5241-8A34-3C018318A615}">
      <dgm:prSet custT="1"/>
      <dgm:spPr>
        <a:solidFill>
          <a:srgbClr val="64D3D2">
            <a:alpha val="10000"/>
          </a:srgbClr>
        </a:solidFill>
        <a:ln w="19050" cmpd="sng">
          <a:solidFill>
            <a:srgbClr val="2A728A"/>
          </a:solidFill>
        </a:ln>
        <a:effectLst/>
      </dgm:spPr>
      <dgm:t>
        <a:bodyPr/>
        <a:lstStyle/>
        <a:p>
          <a:pPr rtl="0"/>
          <a:r>
            <a:rPr lang="it-IT" sz="1800" dirty="0">
              <a:solidFill>
                <a:schemeClr val="tx1"/>
              </a:solidFill>
            </a:rPr>
            <a:t>Memoria a medio termine (Cluster roulette) </a:t>
          </a:r>
          <a:r>
            <a:rPr lang="it-IT" sz="1800" dirty="0">
              <a:solidFill>
                <a:schemeClr val="tx1"/>
              </a:solidFill>
              <a:sym typeface="Wingdings"/>
            </a:rPr>
            <a:t></a:t>
          </a:r>
          <a:r>
            <a:rPr lang="it-IT" sz="1800" dirty="0">
              <a:solidFill>
                <a:schemeClr val="tx1"/>
              </a:solidFill>
            </a:rPr>
            <a:t> diversificare</a:t>
          </a:r>
        </a:p>
      </dgm:t>
    </dgm:pt>
    <dgm:pt modelId="{45388D1B-D511-0E42-B023-1280C211D802}" type="parTrans" cxnId="{C0B70DE5-83E4-EA41-BA65-454DEDB50ADA}">
      <dgm:prSet/>
      <dgm:spPr/>
      <dgm:t>
        <a:bodyPr/>
        <a:lstStyle/>
        <a:p>
          <a:endParaRPr lang="it-IT"/>
        </a:p>
      </dgm:t>
    </dgm:pt>
    <dgm:pt modelId="{BBEAA928-6D98-CF4C-A804-A5C2FAC0DCDE}" type="sibTrans" cxnId="{C0B70DE5-83E4-EA41-BA65-454DEDB50ADA}">
      <dgm:prSet/>
      <dgm:spPr/>
      <dgm:t>
        <a:bodyPr/>
        <a:lstStyle/>
        <a:p>
          <a:endParaRPr lang="it-IT"/>
        </a:p>
      </dgm:t>
    </dgm:pt>
    <dgm:pt modelId="{065FE798-FD61-6646-AB38-877456949379}">
      <dgm:prSet custT="1"/>
      <dgm:spPr>
        <a:solidFill>
          <a:srgbClr val="64D3D2">
            <a:alpha val="10000"/>
          </a:srgbClr>
        </a:solidFill>
        <a:ln w="19050" cmpd="sng">
          <a:solidFill>
            <a:srgbClr val="2A728A"/>
          </a:solidFill>
        </a:ln>
        <a:effectLst/>
      </dgm:spPr>
      <dgm:t>
        <a:bodyPr/>
        <a:lstStyle/>
        <a:p>
          <a:pPr rtl="0"/>
          <a:r>
            <a:rPr lang="it-IT" sz="2000" dirty="0">
              <a:solidFill>
                <a:schemeClr val="tx1"/>
              </a:solidFill>
            </a:rPr>
            <a:t>Local </a:t>
          </a:r>
          <a:r>
            <a:rPr lang="it-IT" sz="2000" dirty="0" err="1">
              <a:solidFill>
                <a:schemeClr val="tx1"/>
              </a:solidFill>
            </a:rPr>
            <a:t>Search</a:t>
          </a:r>
          <a:r>
            <a:rPr lang="it-IT" sz="2000" dirty="0">
              <a:solidFill>
                <a:schemeClr val="tx1"/>
              </a:solidFill>
            </a:rPr>
            <a:t> </a:t>
          </a:r>
          <a:r>
            <a:rPr lang="it-IT" sz="2000" dirty="0">
              <a:solidFill>
                <a:schemeClr val="tx1"/>
              </a:solidFill>
              <a:sym typeface="Wingdings"/>
            </a:rPr>
            <a:t></a:t>
          </a:r>
          <a:r>
            <a:rPr lang="it-IT" sz="2000" dirty="0">
              <a:solidFill>
                <a:schemeClr val="tx1"/>
              </a:solidFill>
            </a:rPr>
            <a:t> intensificare </a:t>
          </a:r>
        </a:p>
      </dgm:t>
    </dgm:pt>
    <dgm:pt modelId="{8AA5E230-D83D-C447-8637-FC00EA245503}" type="sibTrans" cxnId="{33BBEE66-6701-0246-B296-6E8CB344FC5C}">
      <dgm:prSet/>
      <dgm:spPr/>
      <dgm:t>
        <a:bodyPr/>
        <a:lstStyle/>
        <a:p>
          <a:endParaRPr lang="it-IT"/>
        </a:p>
      </dgm:t>
    </dgm:pt>
    <dgm:pt modelId="{107847FD-A9BF-814F-9A94-D0C3159AA6DB}" type="parTrans" cxnId="{33BBEE66-6701-0246-B296-6E8CB344FC5C}">
      <dgm:prSet/>
      <dgm:spPr/>
      <dgm:t>
        <a:bodyPr/>
        <a:lstStyle/>
        <a:p>
          <a:endParaRPr lang="it-IT"/>
        </a:p>
      </dgm:t>
    </dgm:pt>
    <dgm:pt modelId="{BC309665-B4EB-1E4E-8E58-1B3F0C6450AA}" type="pres">
      <dgm:prSet presAssocID="{C7FAC6B8-F10E-5C4F-8E25-C1CD989454A0}" presName="Name0" presStyleCnt="0">
        <dgm:presLayoutVars>
          <dgm:chMax val="7"/>
          <dgm:chPref val="7"/>
          <dgm:dir/>
        </dgm:presLayoutVars>
      </dgm:prSet>
      <dgm:spPr/>
    </dgm:pt>
    <dgm:pt modelId="{C011AAC5-B59B-9B4F-80B8-CE09A5C55D3E}" type="pres">
      <dgm:prSet presAssocID="{C7FAC6B8-F10E-5C4F-8E25-C1CD989454A0}" presName="Name1" presStyleCnt="0"/>
      <dgm:spPr/>
    </dgm:pt>
    <dgm:pt modelId="{B39B07C1-B5F7-5F4F-9FDD-55FC765512E8}" type="pres">
      <dgm:prSet presAssocID="{C7FAC6B8-F10E-5C4F-8E25-C1CD989454A0}" presName="cycle" presStyleCnt="0"/>
      <dgm:spPr/>
    </dgm:pt>
    <dgm:pt modelId="{5EB9CC01-890B-E84E-84EE-C58DFDB6EFEA}" type="pres">
      <dgm:prSet presAssocID="{C7FAC6B8-F10E-5C4F-8E25-C1CD989454A0}" presName="srcNode" presStyleLbl="node1" presStyleIdx="0" presStyleCnt="6"/>
      <dgm:spPr/>
    </dgm:pt>
    <dgm:pt modelId="{1C95DFF2-4DA5-F449-8EBC-CFB26D7E1048}" type="pres">
      <dgm:prSet presAssocID="{C7FAC6B8-F10E-5C4F-8E25-C1CD989454A0}" presName="conn" presStyleLbl="parChTrans1D2" presStyleIdx="0" presStyleCnt="1"/>
      <dgm:spPr/>
    </dgm:pt>
    <dgm:pt modelId="{A32DDE80-E3CF-704B-8845-98152CC03A0A}" type="pres">
      <dgm:prSet presAssocID="{C7FAC6B8-F10E-5C4F-8E25-C1CD989454A0}" presName="extraNode" presStyleLbl="node1" presStyleIdx="0" presStyleCnt="6"/>
      <dgm:spPr/>
    </dgm:pt>
    <dgm:pt modelId="{7E2711A0-3ACC-0B40-B0D8-13C48CA369A6}" type="pres">
      <dgm:prSet presAssocID="{C7FAC6B8-F10E-5C4F-8E25-C1CD989454A0}" presName="dstNode" presStyleLbl="node1" presStyleIdx="0" presStyleCnt="6"/>
      <dgm:spPr/>
    </dgm:pt>
    <dgm:pt modelId="{3FAD3508-81C1-2148-921A-328A38A92096}" type="pres">
      <dgm:prSet presAssocID="{0A3D6728-EC79-324D-BA33-AF3FC32FB83C}" presName="text_1" presStyleLbl="node1" presStyleIdx="0" presStyleCnt="6">
        <dgm:presLayoutVars>
          <dgm:bulletEnabled val="1"/>
        </dgm:presLayoutVars>
      </dgm:prSet>
      <dgm:spPr/>
    </dgm:pt>
    <dgm:pt modelId="{0EC577B5-7C09-EA4E-86C0-F18445FE2C79}" type="pres">
      <dgm:prSet presAssocID="{0A3D6728-EC79-324D-BA33-AF3FC32FB83C}" presName="accent_1" presStyleCnt="0"/>
      <dgm:spPr/>
    </dgm:pt>
    <dgm:pt modelId="{95347245-9F78-1645-A1C6-753507D75BE3}" type="pres">
      <dgm:prSet presAssocID="{0A3D6728-EC79-324D-BA33-AF3FC32FB83C}" presName="accentRepeatNode" presStyleLbl="solidFgAcc1" presStyleIdx="0" presStyleCnt="6"/>
      <dgm:spPr/>
    </dgm:pt>
    <dgm:pt modelId="{F5D87A07-707F-6046-AF77-3504BDFBBB3A}" type="pres">
      <dgm:prSet presAssocID="{C1B643B9-359B-6C4F-823C-9B98DA99C401}" presName="text_2" presStyleLbl="node1" presStyleIdx="1" presStyleCnt="6">
        <dgm:presLayoutVars>
          <dgm:bulletEnabled val="1"/>
        </dgm:presLayoutVars>
      </dgm:prSet>
      <dgm:spPr/>
    </dgm:pt>
    <dgm:pt modelId="{A6E29D50-1366-C540-BCEA-210574381F1D}" type="pres">
      <dgm:prSet presAssocID="{C1B643B9-359B-6C4F-823C-9B98DA99C401}" presName="accent_2" presStyleCnt="0"/>
      <dgm:spPr/>
    </dgm:pt>
    <dgm:pt modelId="{5A59E4F9-5A6D-2043-8344-C2FBB9181762}" type="pres">
      <dgm:prSet presAssocID="{C1B643B9-359B-6C4F-823C-9B98DA99C401}" presName="accentRepeatNode" presStyleLbl="solidFgAcc1" presStyleIdx="1" presStyleCnt="6"/>
      <dgm:spPr/>
    </dgm:pt>
    <dgm:pt modelId="{4D3CE842-6D0B-CD4C-81CC-F217F1723421}" type="pres">
      <dgm:prSet presAssocID="{74792973-73FC-8A4A-93F7-B4C9FE6375FE}" presName="text_3" presStyleLbl="node1" presStyleIdx="2" presStyleCnt="6">
        <dgm:presLayoutVars>
          <dgm:bulletEnabled val="1"/>
        </dgm:presLayoutVars>
      </dgm:prSet>
      <dgm:spPr/>
    </dgm:pt>
    <dgm:pt modelId="{56D4FF01-6DC5-294A-B7D9-6BEF2A94799D}" type="pres">
      <dgm:prSet presAssocID="{74792973-73FC-8A4A-93F7-B4C9FE6375FE}" presName="accent_3" presStyleCnt="0"/>
      <dgm:spPr/>
    </dgm:pt>
    <dgm:pt modelId="{F6FEB2EC-204C-A543-8B47-DD9314803C9D}" type="pres">
      <dgm:prSet presAssocID="{74792973-73FC-8A4A-93F7-B4C9FE6375FE}" presName="accentRepeatNode" presStyleLbl="solidFgAcc1" presStyleIdx="2" presStyleCnt="6"/>
      <dgm:spPr/>
    </dgm:pt>
    <dgm:pt modelId="{35C59685-1821-8F4D-95FA-69AE02DE81BD}" type="pres">
      <dgm:prSet presAssocID="{30EBEE86-A2EB-C245-9355-A8155B4863C3}" presName="text_4" presStyleLbl="node1" presStyleIdx="3" presStyleCnt="6">
        <dgm:presLayoutVars>
          <dgm:bulletEnabled val="1"/>
        </dgm:presLayoutVars>
      </dgm:prSet>
      <dgm:spPr/>
    </dgm:pt>
    <dgm:pt modelId="{B993A3FA-C4FF-BD44-9593-22D9252921CF}" type="pres">
      <dgm:prSet presAssocID="{30EBEE86-A2EB-C245-9355-A8155B4863C3}" presName="accent_4" presStyleCnt="0"/>
      <dgm:spPr/>
    </dgm:pt>
    <dgm:pt modelId="{B937C2CA-46AA-8F4D-858E-4A884CF71E18}" type="pres">
      <dgm:prSet presAssocID="{30EBEE86-A2EB-C245-9355-A8155B4863C3}" presName="accentRepeatNode" presStyleLbl="solidFgAcc1" presStyleIdx="3" presStyleCnt="6"/>
      <dgm:spPr/>
    </dgm:pt>
    <dgm:pt modelId="{67C2AE0B-799D-1E4E-BA99-60F8EA1D9231}" type="pres">
      <dgm:prSet presAssocID="{065FE798-FD61-6646-AB38-877456949379}" presName="text_5" presStyleLbl="node1" presStyleIdx="4" presStyleCnt="6">
        <dgm:presLayoutVars>
          <dgm:bulletEnabled val="1"/>
        </dgm:presLayoutVars>
      </dgm:prSet>
      <dgm:spPr/>
    </dgm:pt>
    <dgm:pt modelId="{26213EDC-978C-3945-A01F-1FDDAEDF84E8}" type="pres">
      <dgm:prSet presAssocID="{065FE798-FD61-6646-AB38-877456949379}" presName="accent_5" presStyleCnt="0"/>
      <dgm:spPr/>
    </dgm:pt>
    <dgm:pt modelId="{3E162557-C85C-644E-89BC-05B6183969A3}" type="pres">
      <dgm:prSet presAssocID="{065FE798-FD61-6646-AB38-877456949379}" presName="accentRepeatNode" presStyleLbl="solidFgAcc1" presStyleIdx="4" presStyleCnt="6"/>
      <dgm:spPr/>
    </dgm:pt>
    <dgm:pt modelId="{466EF928-994A-E240-B2B9-376F5440C0DE}" type="pres">
      <dgm:prSet presAssocID="{30976EB6-37A2-5241-8A34-3C018318A615}" presName="text_6" presStyleLbl="node1" presStyleIdx="5" presStyleCnt="6">
        <dgm:presLayoutVars>
          <dgm:bulletEnabled val="1"/>
        </dgm:presLayoutVars>
      </dgm:prSet>
      <dgm:spPr/>
    </dgm:pt>
    <dgm:pt modelId="{9795BD53-7E3B-7444-8F7E-37508B6B2A15}" type="pres">
      <dgm:prSet presAssocID="{30976EB6-37A2-5241-8A34-3C018318A615}" presName="accent_6" presStyleCnt="0"/>
      <dgm:spPr/>
    </dgm:pt>
    <dgm:pt modelId="{7832C01F-3960-BA4B-93E2-BF7198D18305}" type="pres">
      <dgm:prSet presAssocID="{30976EB6-37A2-5241-8A34-3C018318A615}" presName="accentRepeatNode" presStyleLbl="solidFgAcc1" presStyleIdx="5" presStyleCnt="6"/>
      <dgm:spPr/>
    </dgm:pt>
  </dgm:ptLst>
  <dgm:cxnLst>
    <dgm:cxn modelId="{A80C7F15-45CC-2646-A3C2-3E94838ABD46}" type="presOf" srcId="{C7FAC6B8-F10E-5C4F-8E25-C1CD989454A0}" destId="{BC309665-B4EB-1E4E-8E58-1B3F0C6450AA}" srcOrd="0" destOrd="0" presId="urn:microsoft.com/office/officeart/2008/layout/VerticalCurvedList"/>
    <dgm:cxn modelId="{7A877720-545F-BC41-B4EB-4B396E3C7D08}" srcId="{C7FAC6B8-F10E-5C4F-8E25-C1CD989454A0}" destId="{30EBEE86-A2EB-C245-9355-A8155B4863C3}" srcOrd="3" destOrd="0" parTransId="{F0D82A44-0C0F-C34D-B2D5-1EDACF7A6D73}" sibTransId="{EBCCF73F-54FF-6449-BE48-CA725DC1A933}"/>
    <dgm:cxn modelId="{392CAF37-0B78-7247-9B8B-EB7171A2E6B9}" srcId="{C7FAC6B8-F10E-5C4F-8E25-C1CD989454A0}" destId="{C1B643B9-359B-6C4F-823C-9B98DA99C401}" srcOrd="1" destOrd="0" parTransId="{84418434-3A73-374B-9D39-E9DE1ACE46B0}" sibTransId="{936F2EBC-0D79-714C-A6D0-ACB8F60A85D1}"/>
    <dgm:cxn modelId="{5B0D633B-8E66-C14D-BD62-30490418DD70}" type="presOf" srcId="{30EBEE86-A2EB-C245-9355-A8155B4863C3}" destId="{35C59685-1821-8F4D-95FA-69AE02DE81BD}" srcOrd="0" destOrd="0" presId="urn:microsoft.com/office/officeart/2008/layout/VerticalCurvedList"/>
    <dgm:cxn modelId="{1DD69144-C72E-094E-B2F1-38F44F9FDC14}" type="presOf" srcId="{30976EB6-37A2-5241-8A34-3C018318A615}" destId="{466EF928-994A-E240-B2B9-376F5440C0DE}" srcOrd="0" destOrd="0" presId="urn:microsoft.com/office/officeart/2008/layout/VerticalCurvedList"/>
    <dgm:cxn modelId="{33BBEE66-6701-0246-B296-6E8CB344FC5C}" srcId="{C7FAC6B8-F10E-5C4F-8E25-C1CD989454A0}" destId="{065FE798-FD61-6646-AB38-877456949379}" srcOrd="4" destOrd="0" parTransId="{107847FD-A9BF-814F-9A94-D0C3159AA6DB}" sibTransId="{8AA5E230-D83D-C447-8637-FC00EA245503}"/>
    <dgm:cxn modelId="{46241571-8314-1D46-8ADA-94108D895CF9}" srcId="{C7FAC6B8-F10E-5C4F-8E25-C1CD989454A0}" destId="{74792973-73FC-8A4A-93F7-B4C9FE6375FE}" srcOrd="2" destOrd="0" parTransId="{4FA949A3-179C-F640-93A0-212B68B10145}" sibTransId="{99CD8493-A873-8E4B-9C46-D9F1B22D3FD7}"/>
    <dgm:cxn modelId="{E897C257-F9A9-4342-A36E-0D58D94AFD31}" srcId="{C7FAC6B8-F10E-5C4F-8E25-C1CD989454A0}" destId="{0A3D6728-EC79-324D-BA33-AF3FC32FB83C}" srcOrd="0" destOrd="0" parTransId="{EF18EA4B-955D-F043-AB1C-7719DFDDA374}" sibTransId="{281CF84D-AE6F-DD41-AA49-6C211892D844}"/>
    <dgm:cxn modelId="{13E9BE86-8385-B641-98CF-083680B38F5F}" type="presOf" srcId="{0A3D6728-EC79-324D-BA33-AF3FC32FB83C}" destId="{3FAD3508-81C1-2148-921A-328A38A92096}" srcOrd="0" destOrd="0" presId="urn:microsoft.com/office/officeart/2008/layout/VerticalCurvedList"/>
    <dgm:cxn modelId="{05BAA88D-898C-8944-80A3-4E33D44B6D05}" type="presOf" srcId="{065FE798-FD61-6646-AB38-877456949379}" destId="{67C2AE0B-799D-1E4E-BA99-60F8EA1D9231}" srcOrd="0" destOrd="0" presId="urn:microsoft.com/office/officeart/2008/layout/VerticalCurvedList"/>
    <dgm:cxn modelId="{5129FBA0-9F97-B54E-AA2A-B6E6423DF23C}" type="presOf" srcId="{281CF84D-AE6F-DD41-AA49-6C211892D844}" destId="{1C95DFF2-4DA5-F449-8EBC-CFB26D7E1048}" srcOrd="0" destOrd="0" presId="urn:microsoft.com/office/officeart/2008/layout/VerticalCurvedList"/>
    <dgm:cxn modelId="{4A1369CB-7023-AE4C-9E9E-A10D9A27BDC1}" type="presOf" srcId="{C1B643B9-359B-6C4F-823C-9B98DA99C401}" destId="{F5D87A07-707F-6046-AF77-3504BDFBBB3A}" srcOrd="0" destOrd="0" presId="urn:microsoft.com/office/officeart/2008/layout/VerticalCurvedList"/>
    <dgm:cxn modelId="{C0B70DE5-83E4-EA41-BA65-454DEDB50ADA}" srcId="{C7FAC6B8-F10E-5C4F-8E25-C1CD989454A0}" destId="{30976EB6-37A2-5241-8A34-3C018318A615}" srcOrd="5" destOrd="0" parTransId="{45388D1B-D511-0E42-B023-1280C211D802}" sibTransId="{BBEAA928-6D98-CF4C-A804-A5C2FAC0DCDE}"/>
    <dgm:cxn modelId="{3A00B2E5-B689-D448-BE23-2909FD8A5F3F}" type="presOf" srcId="{74792973-73FC-8A4A-93F7-B4C9FE6375FE}" destId="{4D3CE842-6D0B-CD4C-81CC-F217F1723421}" srcOrd="0" destOrd="0" presId="urn:microsoft.com/office/officeart/2008/layout/VerticalCurvedList"/>
    <dgm:cxn modelId="{DAA655E5-BCCA-C24F-AB42-C3BE6E789AC6}" type="presParOf" srcId="{BC309665-B4EB-1E4E-8E58-1B3F0C6450AA}" destId="{C011AAC5-B59B-9B4F-80B8-CE09A5C55D3E}" srcOrd="0" destOrd="0" presId="urn:microsoft.com/office/officeart/2008/layout/VerticalCurvedList"/>
    <dgm:cxn modelId="{B3E772DE-E1BF-2B42-A749-21CF26FD8138}" type="presParOf" srcId="{C011AAC5-B59B-9B4F-80B8-CE09A5C55D3E}" destId="{B39B07C1-B5F7-5F4F-9FDD-55FC765512E8}" srcOrd="0" destOrd="0" presId="urn:microsoft.com/office/officeart/2008/layout/VerticalCurvedList"/>
    <dgm:cxn modelId="{155D929A-D7C5-E948-8DC1-810DDFE581E3}" type="presParOf" srcId="{B39B07C1-B5F7-5F4F-9FDD-55FC765512E8}" destId="{5EB9CC01-890B-E84E-84EE-C58DFDB6EFEA}" srcOrd="0" destOrd="0" presId="urn:microsoft.com/office/officeart/2008/layout/VerticalCurvedList"/>
    <dgm:cxn modelId="{7A46851B-C7A2-A340-9344-3C9D02D380BF}" type="presParOf" srcId="{B39B07C1-B5F7-5F4F-9FDD-55FC765512E8}" destId="{1C95DFF2-4DA5-F449-8EBC-CFB26D7E1048}" srcOrd="1" destOrd="0" presId="urn:microsoft.com/office/officeart/2008/layout/VerticalCurvedList"/>
    <dgm:cxn modelId="{F463ECBD-5484-FA49-8226-2E287887459B}" type="presParOf" srcId="{B39B07C1-B5F7-5F4F-9FDD-55FC765512E8}" destId="{A32DDE80-E3CF-704B-8845-98152CC03A0A}" srcOrd="2" destOrd="0" presId="urn:microsoft.com/office/officeart/2008/layout/VerticalCurvedList"/>
    <dgm:cxn modelId="{58D6E7D0-C3BD-F749-A892-4721EC925763}" type="presParOf" srcId="{B39B07C1-B5F7-5F4F-9FDD-55FC765512E8}" destId="{7E2711A0-3ACC-0B40-B0D8-13C48CA369A6}" srcOrd="3" destOrd="0" presId="urn:microsoft.com/office/officeart/2008/layout/VerticalCurvedList"/>
    <dgm:cxn modelId="{0E7B8231-CC35-1D43-9684-A7AE9D90CD2C}" type="presParOf" srcId="{C011AAC5-B59B-9B4F-80B8-CE09A5C55D3E}" destId="{3FAD3508-81C1-2148-921A-328A38A92096}" srcOrd="1" destOrd="0" presId="urn:microsoft.com/office/officeart/2008/layout/VerticalCurvedList"/>
    <dgm:cxn modelId="{6DB5D83B-2C28-BD47-9F1F-DCFEF9F9A060}" type="presParOf" srcId="{C011AAC5-B59B-9B4F-80B8-CE09A5C55D3E}" destId="{0EC577B5-7C09-EA4E-86C0-F18445FE2C79}" srcOrd="2" destOrd="0" presId="urn:microsoft.com/office/officeart/2008/layout/VerticalCurvedList"/>
    <dgm:cxn modelId="{A1C3E8E0-CDF8-EE4B-B1C2-EC33A7A1BD8D}" type="presParOf" srcId="{0EC577B5-7C09-EA4E-86C0-F18445FE2C79}" destId="{95347245-9F78-1645-A1C6-753507D75BE3}" srcOrd="0" destOrd="0" presId="urn:microsoft.com/office/officeart/2008/layout/VerticalCurvedList"/>
    <dgm:cxn modelId="{822887BA-B10D-1F49-8B94-2535A88893C7}" type="presParOf" srcId="{C011AAC5-B59B-9B4F-80B8-CE09A5C55D3E}" destId="{F5D87A07-707F-6046-AF77-3504BDFBBB3A}" srcOrd="3" destOrd="0" presId="urn:microsoft.com/office/officeart/2008/layout/VerticalCurvedList"/>
    <dgm:cxn modelId="{0F30F54D-E0D1-DD49-95F7-5753794E5375}" type="presParOf" srcId="{C011AAC5-B59B-9B4F-80B8-CE09A5C55D3E}" destId="{A6E29D50-1366-C540-BCEA-210574381F1D}" srcOrd="4" destOrd="0" presId="urn:microsoft.com/office/officeart/2008/layout/VerticalCurvedList"/>
    <dgm:cxn modelId="{5AB7D2DF-7389-AA4F-AD63-5A1C5F6C0211}" type="presParOf" srcId="{A6E29D50-1366-C540-BCEA-210574381F1D}" destId="{5A59E4F9-5A6D-2043-8344-C2FBB9181762}" srcOrd="0" destOrd="0" presId="urn:microsoft.com/office/officeart/2008/layout/VerticalCurvedList"/>
    <dgm:cxn modelId="{FEB6BF69-6684-8043-A52E-F07E876AA469}" type="presParOf" srcId="{C011AAC5-B59B-9B4F-80B8-CE09A5C55D3E}" destId="{4D3CE842-6D0B-CD4C-81CC-F217F1723421}" srcOrd="5" destOrd="0" presId="urn:microsoft.com/office/officeart/2008/layout/VerticalCurvedList"/>
    <dgm:cxn modelId="{91FCDC37-BD93-A348-9180-5873ECE65C05}" type="presParOf" srcId="{C011AAC5-B59B-9B4F-80B8-CE09A5C55D3E}" destId="{56D4FF01-6DC5-294A-B7D9-6BEF2A94799D}" srcOrd="6" destOrd="0" presId="urn:microsoft.com/office/officeart/2008/layout/VerticalCurvedList"/>
    <dgm:cxn modelId="{A44DD457-55C8-F24D-B394-28904047FE9A}" type="presParOf" srcId="{56D4FF01-6DC5-294A-B7D9-6BEF2A94799D}" destId="{F6FEB2EC-204C-A543-8B47-DD9314803C9D}" srcOrd="0" destOrd="0" presId="urn:microsoft.com/office/officeart/2008/layout/VerticalCurvedList"/>
    <dgm:cxn modelId="{E1DC5A61-E024-9548-AE17-90414E024D29}" type="presParOf" srcId="{C011AAC5-B59B-9B4F-80B8-CE09A5C55D3E}" destId="{35C59685-1821-8F4D-95FA-69AE02DE81BD}" srcOrd="7" destOrd="0" presId="urn:microsoft.com/office/officeart/2008/layout/VerticalCurvedList"/>
    <dgm:cxn modelId="{C2473A57-5263-3549-96A1-ABC332F5A019}" type="presParOf" srcId="{C011AAC5-B59B-9B4F-80B8-CE09A5C55D3E}" destId="{B993A3FA-C4FF-BD44-9593-22D9252921CF}" srcOrd="8" destOrd="0" presId="urn:microsoft.com/office/officeart/2008/layout/VerticalCurvedList"/>
    <dgm:cxn modelId="{E8605499-8854-7F45-8138-8DFE45D1DF90}" type="presParOf" srcId="{B993A3FA-C4FF-BD44-9593-22D9252921CF}" destId="{B937C2CA-46AA-8F4D-858E-4A884CF71E18}" srcOrd="0" destOrd="0" presId="urn:microsoft.com/office/officeart/2008/layout/VerticalCurvedList"/>
    <dgm:cxn modelId="{10B92AE1-1DE9-514F-9299-4EC0A5F28CCF}" type="presParOf" srcId="{C011AAC5-B59B-9B4F-80B8-CE09A5C55D3E}" destId="{67C2AE0B-799D-1E4E-BA99-60F8EA1D9231}" srcOrd="9" destOrd="0" presId="urn:microsoft.com/office/officeart/2008/layout/VerticalCurvedList"/>
    <dgm:cxn modelId="{1678BC18-9AF9-344D-B3F0-8028AF6450F4}" type="presParOf" srcId="{C011AAC5-B59B-9B4F-80B8-CE09A5C55D3E}" destId="{26213EDC-978C-3945-A01F-1FDDAEDF84E8}" srcOrd="10" destOrd="0" presId="urn:microsoft.com/office/officeart/2008/layout/VerticalCurvedList"/>
    <dgm:cxn modelId="{99AD25E6-6A82-F145-B8B6-95C560FD42F3}" type="presParOf" srcId="{26213EDC-978C-3945-A01F-1FDDAEDF84E8}" destId="{3E162557-C85C-644E-89BC-05B6183969A3}" srcOrd="0" destOrd="0" presId="urn:microsoft.com/office/officeart/2008/layout/VerticalCurvedList"/>
    <dgm:cxn modelId="{96A397E1-297B-CA4E-884B-5284D09A106C}" type="presParOf" srcId="{C011AAC5-B59B-9B4F-80B8-CE09A5C55D3E}" destId="{466EF928-994A-E240-B2B9-376F5440C0DE}" srcOrd="11" destOrd="0" presId="urn:microsoft.com/office/officeart/2008/layout/VerticalCurvedList"/>
    <dgm:cxn modelId="{316F8E83-0EEC-DD48-B559-E99C3101953A}" type="presParOf" srcId="{C011AAC5-B59B-9B4F-80B8-CE09A5C55D3E}" destId="{9795BD53-7E3B-7444-8F7E-37508B6B2A15}" srcOrd="12" destOrd="0" presId="urn:microsoft.com/office/officeart/2008/layout/VerticalCurvedList"/>
    <dgm:cxn modelId="{34318827-1277-714F-BB83-CDF767858932}" type="presParOf" srcId="{9795BD53-7E3B-7444-8F7E-37508B6B2A15}" destId="{7832C01F-3960-BA4B-93E2-BF7198D1830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1721ED0-CB29-452C-B65D-01EE06304CE7}"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it-IT"/>
        </a:p>
      </dgm:t>
    </dgm:pt>
    <mc:AlternateContent xmlns:mc="http://schemas.openxmlformats.org/markup-compatibility/2006" xmlns:a14="http://schemas.microsoft.com/office/drawing/2010/main">
      <mc:Choice Requires="a14">
        <dgm:pt modelId="{444E83B9-D3CF-4B20-8FF1-FF82B62EFF49}">
          <dgm:prSet phldrT="[Testo]"/>
          <dgm:spPr/>
          <dgm:t>
            <a:bodyPr/>
            <a:lstStyle/>
            <a:p>
              <a:r>
                <a:rPr lang="it-IT" dirty="0"/>
                <a:t>Cluster </a:t>
              </a:r>
              <a14:m>
                <m:oMath xmlns:m="http://schemas.openxmlformats.org/officeDocument/2006/math">
                  <m:r>
                    <a:rPr lang="it-IT" i="1" smtClean="0">
                      <a:latin typeface="Cambria Math" panose="02040503050406030204" pitchFamily="18" charset="0"/>
                    </a:rPr>
                    <m:t>𝜃</m:t>
                  </m:r>
                </m:oMath>
              </a14:m>
              <a:endParaRPr lang="it-IT" dirty="0"/>
            </a:p>
          </dgm:t>
        </dgm:pt>
      </mc:Choice>
      <mc:Fallback xmlns="">
        <dgm:pt modelId="{444E83B9-D3CF-4B20-8FF1-FF82B62EFF49}">
          <dgm:prSet phldrT="[Testo]"/>
          <dgm:spPr/>
          <dgm:t>
            <a:bodyPr/>
            <a:lstStyle/>
            <a:p>
              <a:r>
                <a:rPr lang="it-IT" dirty="0" smtClean="0"/>
                <a:t>Cluster </a:t>
              </a:r>
              <a:r>
                <a:rPr lang="it-IT" i="0" smtClean="0">
                  <a:latin typeface="Cambria Math" panose="02040503050406030204" pitchFamily="18" charset="0"/>
                </a:rPr>
                <a:t>𝜃</a:t>
              </a:r>
              <a:endParaRPr lang="it-IT" dirty="0"/>
            </a:p>
          </dgm:t>
        </dgm:pt>
      </mc:Fallback>
    </mc:AlternateContent>
    <dgm:pt modelId="{C182C93F-92E9-45AD-8027-6E6B08FAD012}" type="parTrans" cxnId="{D6A1B78A-4DFD-4274-84B6-7764AB189C4C}">
      <dgm:prSet/>
      <dgm:spPr/>
      <dgm:t>
        <a:bodyPr/>
        <a:lstStyle/>
        <a:p>
          <a:endParaRPr lang="it-IT"/>
        </a:p>
      </dgm:t>
    </dgm:pt>
    <dgm:pt modelId="{E2E525D0-3DE7-4508-AE60-7DFB5A9322E6}" type="sibTrans" cxnId="{D6A1B78A-4DFD-4274-84B6-7764AB189C4C}">
      <dgm:prSet/>
      <dgm:spPr/>
      <dgm:t>
        <a:bodyPr/>
        <a:lstStyle/>
        <a:p>
          <a:endParaRPr lang="it-IT"/>
        </a:p>
      </dgm:t>
    </dgm:pt>
    <dgm:pt modelId="{8515384A-7E7B-41D6-A944-000B5C85D2CE}">
      <dgm:prSet phldrT="[Testo]"/>
      <dgm:spPr/>
      <dgm:t>
        <a:bodyPr/>
        <a:lstStyle/>
        <a:p>
          <a:r>
            <a:rPr lang="it-IT" dirty="0"/>
            <a:t>Cluster 2</a:t>
          </a:r>
        </a:p>
      </dgm:t>
    </dgm:pt>
    <dgm:pt modelId="{E4613E63-B49F-4AF6-A215-5DE61A113E94}" type="parTrans" cxnId="{43E561C7-278B-4332-86BB-F4AFCD76D1DB}">
      <dgm:prSet/>
      <dgm:spPr/>
      <dgm:t>
        <a:bodyPr/>
        <a:lstStyle/>
        <a:p>
          <a:endParaRPr lang="it-IT"/>
        </a:p>
      </dgm:t>
    </dgm:pt>
    <dgm:pt modelId="{065233A2-114A-4BD7-89DF-914D61211078}" type="sibTrans" cxnId="{43E561C7-278B-4332-86BB-F4AFCD76D1DB}">
      <dgm:prSet/>
      <dgm:spPr/>
      <dgm:t>
        <a:bodyPr/>
        <a:lstStyle/>
        <a:p>
          <a:endParaRPr lang="it-IT"/>
        </a:p>
      </dgm:t>
    </dgm:pt>
    <dgm:pt modelId="{8E670225-AD73-48EE-9C85-9B4C88F398A2}">
      <dgm:prSet phldrT="[Testo]"/>
      <dgm:spPr/>
      <dgm:t>
        <a:bodyPr/>
        <a:lstStyle/>
        <a:p>
          <a:r>
            <a:rPr lang="it-IT" dirty="0"/>
            <a:t>Fuori dalla soluzione</a:t>
          </a:r>
        </a:p>
      </dgm:t>
    </dgm:pt>
    <dgm:pt modelId="{5BFB8691-B673-4C4E-B487-2151E830B2E9}" type="parTrans" cxnId="{B31EEDB6-B779-4E8F-8828-8DA06D3976C7}">
      <dgm:prSet/>
      <dgm:spPr/>
      <dgm:t>
        <a:bodyPr/>
        <a:lstStyle/>
        <a:p>
          <a:endParaRPr lang="it-IT"/>
        </a:p>
      </dgm:t>
    </dgm:pt>
    <dgm:pt modelId="{A719CD8D-B355-4235-8409-ABAE2A1E24B9}" type="sibTrans" cxnId="{B31EEDB6-B779-4E8F-8828-8DA06D3976C7}">
      <dgm:prSet/>
      <dgm:spPr/>
      <dgm:t>
        <a:bodyPr/>
        <a:lstStyle/>
        <a:p>
          <a:endParaRPr lang="it-IT"/>
        </a:p>
      </dgm:t>
    </dgm:pt>
    <dgm:pt modelId="{0F69386B-7905-42D8-9953-B0F7E4E3B4AD}">
      <dgm:prSet phldrT="[Testo]"/>
      <dgm:spPr/>
      <dgm:t>
        <a:bodyPr/>
        <a:lstStyle/>
        <a:p>
          <a:r>
            <a:rPr lang="it-IT" dirty="0"/>
            <a:t>Cluster 1</a:t>
          </a:r>
        </a:p>
      </dgm:t>
    </dgm:pt>
    <dgm:pt modelId="{EA59F611-CE50-4B65-9978-6D2FBB75EC0D}" type="sibTrans" cxnId="{D8C00598-C289-4075-8EC6-12BA2F801300}">
      <dgm:prSet/>
      <dgm:spPr/>
      <dgm:t>
        <a:bodyPr/>
        <a:lstStyle/>
        <a:p>
          <a:endParaRPr lang="it-IT"/>
        </a:p>
      </dgm:t>
    </dgm:pt>
    <dgm:pt modelId="{FE85EA46-34CD-42AA-A5D8-C4E9CEA8D0ED}" type="parTrans" cxnId="{D8C00598-C289-4075-8EC6-12BA2F801300}">
      <dgm:prSet/>
      <dgm:spPr/>
      <dgm:t>
        <a:bodyPr/>
        <a:lstStyle/>
        <a:p>
          <a:endParaRPr lang="it-IT"/>
        </a:p>
      </dgm:t>
    </dgm:pt>
    <dgm:pt modelId="{A3EEF171-B842-45C8-8813-6B91FDA20473}" type="pres">
      <dgm:prSet presAssocID="{81721ED0-CB29-452C-B65D-01EE06304CE7}" presName="Name0" presStyleCnt="0">
        <dgm:presLayoutVars>
          <dgm:chMax val="4"/>
          <dgm:resizeHandles val="exact"/>
        </dgm:presLayoutVars>
      </dgm:prSet>
      <dgm:spPr/>
    </dgm:pt>
    <dgm:pt modelId="{0A8C5B95-0928-4D7A-B073-7356DBCF09E3}" type="pres">
      <dgm:prSet presAssocID="{81721ED0-CB29-452C-B65D-01EE06304CE7}" presName="ellipse" presStyleLbl="trBgShp" presStyleIdx="0" presStyleCnt="1" custScaleX="37696" custScaleY="45246" custLinFactNeighborX="414" custLinFactNeighborY="-720"/>
      <dgm:spPr/>
    </dgm:pt>
    <dgm:pt modelId="{9CB26820-2E9B-485A-9AE9-4F16A09C08A4}" type="pres">
      <dgm:prSet presAssocID="{81721ED0-CB29-452C-B65D-01EE06304CE7}" presName="arrow1" presStyleLbl="fgShp" presStyleIdx="0" presStyleCnt="1" custFlipVert="1" custLinFactY="-100000" custLinFactNeighborY="-160286"/>
      <dgm:spPr/>
    </dgm:pt>
    <dgm:pt modelId="{BC3F63CA-A206-4A7D-B1C3-DFD75BD7E162}" type="pres">
      <dgm:prSet presAssocID="{81721ED0-CB29-452C-B65D-01EE06304CE7}" presName="rectangle" presStyleLbl="revTx" presStyleIdx="0" presStyleCnt="1" custLinFactY="-63736" custLinFactNeighborY="-100000">
        <dgm:presLayoutVars>
          <dgm:bulletEnabled val="1"/>
        </dgm:presLayoutVars>
      </dgm:prSet>
      <dgm:spPr/>
    </dgm:pt>
    <dgm:pt modelId="{8D63AD8F-0689-4E43-92A2-BCA6A375C5B3}" type="pres">
      <dgm:prSet presAssocID="{8515384A-7E7B-41D6-A944-000B5C85D2CE}" presName="item1" presStyleLbl="node1" presStyleIdx="0" presStyleCnt="3" custLinFactX="3225" custLinFactNeighborX="100000" custLinFactNeighborY="94167">
        <dgm:presLayoutVars>
          <dgm:bulletEnabled val="1"/>
        </dgm:presLayoutVars>
      </dgm:prSet>
      <dgm:spPr/>
    </dgm:pt>
    <dgm:pt modelId="{B770DE95-2AF6-4E31-BE57-C95D4061B129}" type="pres">
      <dgm:prSet presAssocID="{0F69386B-7905-42D8-9953-B0F7E4E3B4AD}" presName="item2" presStyleLbl="node1" presStyleIdx="1" presStyleCnt="3" custLinFactY="92919" custLinFactNeighborX="62465" custLinFactNeighborY="100000">
        <dgm:presLayoutVars>
          <dgm:bulletEnabled val="1"/>
        </dgm:presLayoutVars>
      </dgm:prSet>
      <dgm:spPr/>
    </dgm:pt>
    <dgm:pt modelId="{7ABF9225-A01A-4228-8B8E-2AA9987D57F8}" type="pres">
      <dgm:prSet presAssocID="{8E670225-AD73-48EE-9C85-9B4C88F398A2}" presName="item3" presStyleLbl="node1" presStyleIdx="2" presStyleCnt="3" custLinFactX="-43316" custLinFactY="100000" custLinFactNeighborX="-100000" custLinFactNeighborY="124216">
        <dgm:presLayoutVars>
          <dgm:bulletEnabled val="1"/>
        </dgm:presLayoutVars>
      </dgm:prSet>
      <dgm:spPr/>
    </dgm:pt>
    <dgm:pt modelId="{CB414991-ACC1-4322-9830-3983BFA06430}" type="pres">
      <dgm:prSet presAssocID="{81721ED0-CB29-452C-B65D-01EE06304CE7}" presName="funnel" presStyleLbl="trAlignAcc1" presStyleIdx="0" presStyleCnt="1" custScaleX="37696" custScaleY="45246" custLinFactNeighborY="-12683"/>
      <dgm:spPr/>
    </dgm:pt>
  </dgm:ptLst>
  <dgm:cxnLst>
    <dgm:cxn modelId="{60B35600-DD20-494A-8085-FAB6DBE0D3E9}" type="presOf" srcId="{81721ED0-CB29-452C-B65D-01EE06304CE7}" destId="{A3EEF171-B842-45C8-8813-6B91FDA20473}" srcOrd="0" destOrd="0" presId="urn:microsoft.com/office/officeart/2005/8/layout/funnel1"/>
    <dgm:cxn modelId="{59694E38-99D4-4388-9600-AAF509B11BA1}" type="presOf" srcId="{0F69386B-7905-42D8-9953-B0F7E4E3B4AD}" destId="{8D63AD8F-0689-4E43-92A2-BCA6A375C5B3}" srcOrd="0" destOrd="0" presId="urn:microsoft.com/office/officeart/2005/8/layout/funnel1"/>
    <dgm:cxn modelId="{CE8C5C41-C807-488C-92A4-6FCFD645A532}" type="presOf" srcId="{444E83B9-D3CF-4B20-8FF1-FF82B62EFF49}" destId="{7ABF9225-A01A-4228-8B8E-2AA9987D57F8}" srcOrd="0" destOrd="0" presId="urn:microsoft.com/office/officeart/2005/8/layout/funnel1"/>
    <dgm:cxn modelId="{074BF14E-7A80-4625-B39A-FAD6D395B64F}" type="presOf" srcId="{8515384A-7E7B-41D6-A944-000B5C85D2CE}" destId="{B770DE95-2AF6-4E31-BE57-C95D4061B129}" srcOrd="0" destOrd="0" presId="urn:microsoft.com/office/officeart/2005/8/layout/funnel1"/>
    <dgm:cxn modelId="{D6A1B78A-4DFD-4274-84B6-7764AB189C4C}" srcId="{81721ED0-CB29-452C-B65D-01EE06304CE7}" destId="{444E83B9-D3CF-4B20-8FF1-FF82B62EFF49}" srcOrd="0" destOrd="0" parTransId="{C182C93F-92E9-45AD-8027-6E6B08FAD012}" sibTransId="{E2E525D0-3DE7-4508-AE60-7DFB5A9322E6}"/>
    <dgm:cxn modelId="{D8C00598-C289-4075-8EC6-12BA2F801300}" srcId="{81721ED0-CB29-452C-B65D-01EE06304CE7}" destId="{0F69386B-7905-42D8-9953-B0F7E4E3B4AD}" srcOrd="2" destOrd="0" parTransId="{FE85EA46-34CD-42AA-A5D8-C4E9CEA8D0ED}" sibTransId="{EA59F611-CE50-4B65-9978-6D2FBB75EC0D}"/>
    <dgm:cxn modelId="{B31EEDB6-B779-4E8F-8828-8DA06D3976C7}" srcId="{81721ED0-CB29-452C-B65D-01EE06304CE7}" destId="{8E670225-AD73-48EE-9C85-9B4C88F398A2}" srcOrd="3" destOrd="0" parTransId="{5BFB8691-B673-4C4E-B487-2151E830B2E9}" sibTransId="{A719CD8D-B355-4235-8409-ABAE2A1E24B9}"/>
    <dgm:cxn modelId="{43E561C7-278B-4332-86BB-F4AFCD76D1DB}" srcId="{81721ED0-CB29-452C-B65D-01EE06304CE7}" destId="{8515384A-7E7B-41D6-A944-000B5C85D2CE}" srcOrd="1" destOrd="0" parTransId="{E4613E63-B49F-4AF6-A215-5DE61A113E94}" sibTransId="{065233A2-114A-4BD7-89DF-914D61211078}"/>
    <dgm:cxn modelId="{447571C9-49F3-43A2-8460-288262141B8F}" type="presOf" srcId="{8E670225-AD73-48EE-9C85-9B4C88F398A2}" destId="{BC3F63CA-A206-4A7D-B1C3-DFD75BD7E162}" srcOrd="0" destOrd="0" presId="urn:microsoft.com/office/officeart/2005/8/layout/funnel1"/>
    <dgm:cxn modelId="{12EA4200-ED6B-48B4-A831-7D7EED9DFCA8}" type="presParOf" srcId="{A3EEF171-B842-45C8-8813-6B91FDA20473}" destId="{0A8C5B95-0928-4D7A-B073-7356DBCF09E3}" srcOrd="0" destOrd="0" presId="urn:microsoft.com/office/officeart/2005/8/layout/funnel1"/>
    <dgm:cxn modelId="{7CA42A89-2560-417F-ADC1-CCCA540D1558}" type="presParOf" srcId="{A3EEF171-B842-45C8-8813-6B91FDA20473}" destId="{9CB26820-2E9B-485A-9AE9-4F16A09C08A4}" srcOrd="1" destOrd="0" presId="urn:microsoft.com/office/officeart/2005/8/layout/funnel1"/>
    <dgm:cxn modelId="{D08ADC0F-0E4D-46CE-A3AB-9496FB9AF210}" type="presParOf" srcId="{A3EEF171-B842-45C8-8813-6B91FDA20473}" destId="{BC3F63CA-A206-4A7D-B1C3-DFD75BD7E162}" srcOrd="2" destOrd="0" presId="urn:microsoft.com/office/officeart/2005/8/layout/funnel1"/>
    <dgm:cxn modelId="{74C37BA8-0D8C-46D3-955A-AC020FA2EAFC}" type="presParOf" srcId="{A3EEF171-B842-45C8-8813-6B91FDA20473}" destId="{8D63AD8F-0689-4E43-92A2-BCA6A375C5B3}" srcOrd="3" destOrd="0" presId="urn:microsoft.com/office/officeart/2005/8/layout/funnel1"/>
    <dgm:cxn modelId="{9736991D-68F7-4160-95F5-92144234D178}" type="presParOf" srcId="{A3EEF171-B842-45C8-8813-6B91FDA20473}" destId="{B770DE95-2AF6-4E31-BE57-C95D4061B129}" srcOrd="4" destOrd="0" presId="urn:microsoft.com/office/officeart/2005/8/layout/funnel1"/>
    <dgm:cxn modelId="{00260B8F-2EB8-4D15-8CE4-F2DFF603C8EE}" type="presParOf" srcId="{A3EEF171-B842-45C8-8813-6B91FDA20473}" destId="{7ABF9225-A01A-4228-8B8E-2AA9987D57F8}" srcOrd="5" destOrd="0" presId="urn:microsoft.com/office/officeart/2005/8/layout/funnel1"/>
    <dgm:cxn modelId="{F5981566-D344-4F20-9ECB-77D81F64C190}" type="presParOf" srcId="{A3EEF171-B842-45C8-8813-6B91FDA20473}" destId="{CB414991-ACC1-4322-9830-3983BFA06430}"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1721ED0-CB29-452C-B65D-01EE06304CE7}"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it-IT"/>
        </a:p>
      </dgm:t>
    </dgm:pt>
    <mc:AlternateContent xmlns:mc="http://schemas.openxmlformats.org/markup-compatibility/2006" xmlns:a14="http://schemas.microsoft.com/office/drawing/2010/main">
      <mc:Choice Requires="a14">
        <dgm:pt modelId="{444E83B9-D3CF-4B20-8FF1-FF82B62EFF49}">
          <dgm:prSet phldrT="[Testo]"/>
          <dgm:spPr/>
          <dgm:t>
            <a:bodyPr/>
            <a:lstStyle/>
            <a:p>
              <a:r>
                <a:rPr lang="it-IT" dirty="0"/>
                <a:t>Cluster </a:t>
              </a:r>
              <a14:m>
                <m:oMath xmlns:m="http://schemas.openxmlformats.org/officeDocument/2006/math">
                  <m:r>
                    <a:rPr lang="it-IT" i="1" smtClean="0">
                      <a:latin typeface="Cambria Math" panose="02040503050406030204" pitchFamily="18" charset="0"/>
                    </a:rPr>
                    <m:t>𝜃</m:t>
                  </m:r>
                </m:oMath>
              </a14:m>
              <a:endParaRPr lang="it-IT" dirty="0"/>
            </a:p>
          </dgm:t>
        </dgm:pt>
      </mc:Choice>
      <mc:Fallback xmlns="">
        <dgm:pt modelId="{444E83B9-D3CF-4B20-8FF1-FF82B62EFF49}">
          <dgm:prSet phldrT="[Testo]"/>
          <dgm:spPr/>
          <dgm:t>
            <a:bodyPr/>
            <a:lstStyle/>
            <a:p>
              <a:r>
                <a:rPr lang="it-IT" dirty="0" smtClean="0"/>
                <a:t>Cluster </a:t>
              </a:r>
              <a:r>
                <a:rPr lang="it-IT" i="0" smtClean="0">
                  <a:latin typeface="Cambria Math" panose="02040503050406030204" pitchFamily="18" charset="0"/>
                </a:rPr>
                <a:t>𝜃</a:t>
              </a:r>
              <a:endParaRPr lang="it-IT" dirty="0"/>
            </a:p>
          </dgm:t>
        </dgm:pt>
      </mc:Fallback>
    </mc:AlternateContent>
    <dgm:pt modelId="{C182C93F-92E9-45AD-8027-6E6B08FAD012}" type="parTrans" cxnId="{D6A1B78A-4DFD-4274-84B6-7764AB189C4C}">
      <dgm:prSet/>
      <dgm:spPr/>
      <dgm:t>
        <a:bodyPr/>
        <a:lstStyle/>
        <a:p>
          <a:endParaRPr lang="it-IT"/>
        </a:p>
      </dgm:t>
    </dgm:pt>
    <dgm:pt modelId="{E2E525D0-3DE7-4508-AE60-7DFB5A9322E6}" type="sibTrans" cxnId="{D6A1B78A-4DFD-4274-84B6-7764AB189C4C}">
      <dgm:prSet/>
      <dgm:spPr/>
      <dgm:t>
        <a:bodyPr/>
        <a:lstStyle/>
        <a:p>
          <a:endParaRPr lang="it-IT"/>
        </a:p>
      </dgm:t>
    </dgm:pt>
    <dgm:pt modelId="{8515384A-7E7B-41D6-A944-000B5C85D2CE}">
      <dgm:prSet phldrT="[Testo]"/>
      <dgm:spPr/>
      <dgm:t>
        <a:bodyPr/>
        <a:lstStyle/>
        <a:p>
          <a:r>
            <a:rPr lang="it-IT" dirty="0"/>
            <a:t>Cluster 2</a:t>
          </a:r>
        </a:p>
      </dgm:t>
    </dgm:pt>
    <dgm:pt modelId="{E4613E63-B49F-4AF6-A215-5DE61A113E94}" type="parTrans" cxnId="{43E561C7-278B-4332-86BB-F4AFCD76D1DB}">
      <dgm:prSet/>
      <dgm:spPr/>
      <dgm:t>
        <a:bodyPr/>
        <a:lstStyle/>
        <a:p>
          <a:endParaRPr lang="it-IT"/>
        </a:p>
      </dgm:t>
    </dgm:pt>
    <dgm:pt modelId="{065233A2-114A-4BD7-89DF-914D61211078}" type="sibTrans" cxnId="{43E561C7-278B-4332-86BB-F4AFCD76D1DB}">
      <dgm:prSet/>
      <dgm:spPr/>
      <dgm:t>
        <a:bodyPr/>
        <a:lstStyle/>
        <a:p>
          <a:endParaRPr lang="it-IT"/>
        </a:p>
      </dgm:t>
    </dgm:pt>
    <dgm:pt modelId="{8E670225-AD73-48EE-9C85-9B4C88F398A2}">
      <dgm:prSet phldrT="[Testo]"/>
      <dgm:spPr/>
      <dgm:t>
        <a:bodyPr/>
        <a:lstStyle/>
        <a:p>
          <a:r>
            <a:rPr lang="it-IT" dirty="0"/>
            <a:t>Fuori dalla soluzione</a:t>
          </a:r>
        </a:p>
      </dgm:t>
    </dgm:pt>
    <dgm:pt modelId="{5BFB8691-B673-4C4E-B487-2151E830B2E9}" type="parTrans" cxnId="{B31EEDB6-B779-4E8F-8828-8DA06D3976C7}">
      <dgm:prSet/>
      <dgm:spPr/>
      <dgm:t>
        <a:bodyPr/>
        <a:lstStyle/>
        <a:p>
          <a:endParaRPr lang="it-IT"/>
        </a:p>
      </dgm:t>
    </dgm:pt>
    <dgm:pt modelId="{A719CD8D-B355-4235-8409-ABAE2A1E24B9}" type="sibTrans" cxnId="{B31EEDB6-B779-4E8F-8828-8DA06D3976C7}">
      <dgm:prSet/>
      <dgm:spPr/>
      <dgm:t>
        <a:bodyPr/>
        <a:lstStyle/>
        <a:p>
          <a:endParaRPr lang="it-IT"/>
        </a:p>
      </dgm:t>
    </dgm:pt>
    <dgm:pt modelId="{0F69386B-7905-42D8-9953-B0F7E4E3B4AD}">
      <dgm:prSet phldrT="[Testo]"/>
      <dgm:spPr/>
      <dgm:t>
        <a:bodyPr/>
        <a:lstStyle/>
        <a:p>
          <a:r>
            <a:rPr lang="it-IT" dirty="0"/>
            <a:t>Cluster 1</a:t>
          </a:r>
        </a:p>
      </dgm:t>
    </dgm:pt>
    <dgm:pt modelId="{EA59F611-CE50-4B65-9978-6D2FBB75EC0D}" type="sibTrans" cxnId="{D8C00598-C289-4075-8EC6-12BA2F801300}">
      <dgm:prSet/>
      <dgm:spPr/>
      <dgm:t>
        <a:bodyPr/>
        <a:lstStyle/>
        <a:p>
          <a:endParaRPr lang="it-IT"/>
        </a:p>
      </dgm:t>
    </dgm:pt>
    <dgm:pt modelId="{FE85EA46-34CD-42AA-A5D8-C4E9CEA8D0ED}" type="parTrans" cxnId="{D8C00598-C289-4075-8EC6-12BA2F801300}">
      <dgm:prSet/>
      <dgm:spPr/>
      <dgm:t>
        <a:bodyPr/>
        <a:lstStyle/>
        <a:p>
          <a:endParaRPr lang="it-IT"/>
        </a:p>
      </dgm:t>
    </dgm:pt>
    <dgm:pt modelId="{A3EEF171-B842-45C8-8813-6B91FDA20473}" type="pres">
      <dgm:prSet presAssocID="{81721ED0-CB29-452C-B65D-01EE06304CE7}" presName="Name0" presStyleCnt="0">
        <dgm:presLayoutVars>
          <dgm:chMax val="4"/>
          <dgm:resizeHandles val="exact"/>
        </dgm:presLayoutVars>
      </dgm:prSet>
      <dgm:spPr/>
    </dgm:pt>
    <dgm:pt modelId="{0A8C5B95-0928-4D7A-B073-7356DBCF09E3}" type="pres">
      <dgm:prSet presAssocID="{81721ED0-CB29-452C-B65D-01EE06304CE7}" presName="ellipse" presStyleLbl="trBgShp" presStyleIdx="0" presStyleCnt="1" custScaleX="37696" custScaleY="45246" custLinFactNeighborX="414" custLinFactNeighborY="-720"/>
      <dgm:spPr/>
    </dgm:pt>
    <dgm:pt modelId="{9CB26820-2E9B-485A-9AE9-4F16A09C08A4}" type="pres">
      <dgm:prSet presAssocID="{81721ED0-CB29-452C-B65D-01EE06304CE7}" presName="arrow1" presStyleLbl="fgShp" presStyleIdx="0" presStyleCnt="1" custFlipVert="1" custLinFactY="-100000" custLinFactNeighborY="-160286"/>
      <dgm:spPr/>
    </dgm:pt>
    <dgm:pt modelId="{BC3F63CA-A206-4A7D-B1C3-DFD75BD7E162}" type="pres">
      <dgm:prSet presAssocID="{81721ED0-CB29-452C-B65D-01EE06304CE7}" presName="rectangle" presStyleLbl="revTx" presStyleIdx="0" presStyleCnt="1" custLinFactY="-63736" custLinFactNeighborY="-100000">
        <dgm:presLayoutVars>
          <dgm:bulletEnabled val="1"/>
        </dgm:presLayoutVars>
      </dgm:prSet>
      <dgm:spPr/>
    </dgm:pt>
    <dgm:pt modelId="{8D63AD8F-0689-4E43-92A2-BCA6A375C5B3}" type="pres">
      <dgm:prSet presAssocID="{8515384A-7E7B-41D6-A944-000B5C85D2CE}" presName="item1" presStyleLbl="node1" presStyleIdx="0" presStyleCnt="3" custLinFactX="3225" custLinFactNeighborX="100000" custLinFactNeighborY="94167">
        <dgm:presLayoutVars>
          <dgm:bulletEnabled val="1"/>
        </dgm:presLayoutVars>
      </dgm:prSet>
      <dgm:spPr/>
    </dgm:pt>
    <dgm:pt modelId="{B770DE95-2AF6-4E31-BE57-C95D4061B129}" type="pres">
      <dgm:prSet presAssocID="{0F69386B-7905-42D8-9953-B0F7E4E3B4AD}" presName="item2" presStyleLbl="node1" presStyleIdx="1" presStyleCnt="3" custLinFactY="92919" custLinFactNeighborX="62465" custLinFactNeighborY="100000">
        <dgm:presLayoutVars>
          <dgm:bulletEnabled val="1"/>
        </dgm:presLayoutVars>
      </dgm:prSet>
      <dgm:spPr/>
    </dgm:pt>
    <dgm:pt modelId="{7ABF9225-A01A-4228-8B8E-2AA9987D57F8}" type="pres">
      <dgm:prSet presAssocID="{8E670225-AD73-48EE-9C85-9B4C88F398A2}" presName="item3" presStyleLbl="node1" presStyleIdx="2" presStyleCnt="3" custLinFactX="-43316" custLinFactY="100000" custLinFactNeighborX="-100000" custLinFactNeighborY="124216">
        <dgm:presLayoutVars>
          <dgm:bulletEnabled val="1"/>
        </dgm:presLayoutVars>
      </dgm:prSet>
      <dgm:spPr/>
    </dgm:pt>
    <dgm:pt modelId="{CB414991-ACC1-4322-9830-3983BFA06430}" type="pres">
      <dgm:prSet presAssocID="{81721ED0-CB29-452C-B65D-01EE06304CE7}" presName="funnel" presStyleLbl="trAlignAcc1" presStyleIdx="0" presStyleCnt="1" custScaleX="37696" custScaleY="45246" custLinFactNeighborY="-12683"/>
      <dgm:spPr/>
    </dgm:pt>
  </dgm:ptLst>
  <dgm:cxnLst>
    <dgm:cxn modelId="{5AF6550F-F18F-47D3-AE61-D034215E1F9B}" type="presOf" srcId="{0F69386B-7905-42D8-9953-B0F7E4E3B4AD}" destId="{8D63AD8F-0689-4E43-92A2-BCA6A375C5B3}" srcOrd="0" destOrd="0" presId="urn:microsoft.com/office/officeart/2005/8/layout/funnel1"/>
    <dgm:cxn modelId="{8960752A-0B22-4D96-8EF8-070EB0CA2C11}" type="presOf" srcId="{8515384A-7E7B-41D6-A944-000B5C85D2CE}" destId="{B770DE95-2AF6-4E31-BE57-C95D4061B129}" srcOrd="0" destOrd="0" presId="urn:microsoft.com/office/officeart/2005/8/layout/funnel1"/>
    <dgm:cxn modelId="{D2113559-7E7B-4881-A66D-CC5F30CFA3E2}" type="presOf" srcId="{8E670225-AD73-48EE-9C85-9B4C88F398A2}" destId="{BC3F63CA-A206-4A7D-B1C3-DFD75BD7E162}" srcOrd="0" destOrd="0" presId="urn:microsoft.com/office/officeart/2005/8/layout/funnel1"/>
    <dgm:cxn modelId="{D6A1B78A-4DFD-4274-84B6-7764AB189C4C}" srcId="{81721ED0-CB29-452C-B65D-01EE06304CE7}" destId="{444E83B9-D3CF-4B20-8FF1-FF82B62EFF49}" srcOrd="0" destOrd="0" parTransId="{C182C93F-92E9-45AD-8027-6E6B08FAD012}" sibTransId="{E2E525D0-3DE7-4508-AE60-7DFB5A9322E6}"/>
    <dgm:cxn modelId="{D8C00598-C289-4075-8EC6-12BA2F801300}" srcId="{81721ED0-CB29-452C-B65D-01EE06304CE7}" destId="{0F69386B-7905-42D8-9953-B0F7E4E3B4AD}" srcOrd="2" destOrd="0" parTransId="{FE85EA46-34CD-42AA-A5D8-C4E9CEA8D0ED}" sibTransId="{EA59F611-CE50-4B65-9978-6D2FBB75EC0D}"/>
    <dgm:cxn modelId="{B31EEDB6-B779-4E8F-8828-8DA06D3976C7}" srcId="{81721ED0-CB29-452C-B65D-01EE06304CE7}" destId="{8E670225-AD73-48EE-9C85-9B4C88F398A2}" srcOrd="3" destOrd="0" parTransId="{5BFB8691-B673-4C4E-B487-2151E830B2E9}" sibTransId="{A719CD8D-B355-4235-8409-ABAE2A1E24B9}"/>
    <dgm:cxn modelId="{43E561C7-278B-4332-86BB-F4AFCD76D1DB}" srcId="{81721ED0-CB29-452C-B65D-01EE06304CE7}" destId="{8515384A-7E7B-41D6-A944-000B5C85D2CE}" srcOrd="1" destOrd="0" parTransId="{E4613E63-B49F-4AF6-A215-5DE61A113E94}" sibTransId="{065233A2-114A-4BD7-89DF-914D61211078}"/>
    <dgm:cxn modelId="{56FF16D4-EAA8-4A6C-8401-F5D8E0806FFE}" type="presOf" srcId="{81721ED0-CB29-452C-B65D-01EE06304CE7}" destId="{A3EEF171-B842-45C8-8813-6B91FDA20473}" srcOrd="0" destOrd="0" presId="urn:microsoft.com/office/officeart/2005/8/layout/funnel1"/>
    <dgm:cxn modelId="{46C788F9-5918-41D3-9E6C-AABED96EC3F4}" type="presOf" srcId="{444E83B9-D3CF-4B20-8FF1-FF82B62EFF49}" destId="{7ABF9225-A01A-4228-8B8E-2AA9987D57F8}" srcOrd="0" destOrd="0" presId="urn:microsoft.com/office/officeart/2005/8/layout/funnel1"/>
    <dgm:cxn modelId="{488CBE6F-BA68-46C8-A5A6-264A4E08CC25}" type="presParOf" srcId="{A3EEF171-B842-45C8-8813-6B91FDA20473}" destId="{0A8C5B95-0928-4D7A-B073-7356DBCF09E3}" srcOrd="0" destOrd="0" presId="urn:microsoft.com/office/officeart/2005/8/layout/funnel1"/>
    <dgm:cxn modelId="{A401A228-3088-46F9-A6B0-29471A63F6F8}" type="presParOf" srcId="{A3EEF171-B842-45C8-8813-6B91FDA20473}" destId="{9CB26820-2E9B-485A-9AE9-4F16A09C08A4}" srcOrd="1" destOrd="0" presId="urn:microsoft.com/office/officeart/2005/8/layout/funnel1"/>
    <dgm:cxn modelId="{DA208233-FD31-41C4-BD05-493C1C202F41}" type="presParOf" srcId="{A3EEF171-B842-45C8-8813-6B91FDA20473}" destId="{BC3F63CA-A206-4A7D-B1C3-DFD75BD7E162}" srcOrd="2" destOrd="0" presId="urn:microsoft.com/office/officeart/2005/8/layout/funnel1"/>
    <dgm:cxn modelId="{208E229C-7DDF-45ED-8619-41151609DB4C}" type="presParOf" srcId="{A3EEF171-B842-45C8-8813-6B91FDA20473}" destId="{8D63AD8F-0689-4E43-92A2-BCA6A375C5B3}" srcOrd="3" destOrd="0" presId="urn:microsoft.com/office/officeart/2005/8/layout/funnel1"/>
    <dgm:cxn modelId="{63A87190-ED5F-4147-A981-0DDED0BB3A29}" type="presParOf" srcId="{A3EEF171-B842-45C8-8813-6B91FDA20473}" destId="{B770DE95-2AF6-4E31-BE57-C95D4061B129}" srcOrd="4" destOrd="0" presId="urn:microsoft.com/office/officeart/2005/8/layout/funnel1"/>
    <dgm:cxn modelId="{09EAD3B6-9CEC-4CDC-8372-180F09585FE3}" type="presParOf" srcId="{A3EEF171-B842-45C8-8813-6B91FDA20473}" destId="{7ABF9225-A01A-4228-8B8E-2AA9987D57F8}" srcOrd="5" destOrd="0" presId="urn:microsoft.com/office/officeart/2005/8/layout/funnel1"/>
    <dgm:cxn modelId="{720896B9-097C-4470-9917-FCD50BC1039E}" type="presParOf" srcId="{A3EEF171-B842-45C8-8813-6B91FDA20473}" destId="{CB414991-ACC1-4322-9830-3983BFA06430}"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0.xml><?xml version="1.0" encoding="utf-8"?>
<dgm:dataModel xmlns:dgm="http://schemas.openxmlformats.org/drawingml/2006/diagram" xmlns:a="http://schemas.openxmlformats.org/drawingml/2006/main">
  <dgm:ptLst>
    <dgm:pt modelId="{81721ED0-CB29-452C-B65D-01EE06304CE7}"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it-IT"/>
        </a:p>
      </dgm:t>
    </dgm:pt>
    <dgm:pt modelId="{444E83B9-D3CF-4B20-8FF1-FF82B62EFF49}">
      <dgm:prSet phldrT="[Testo]"/>
      <dgm:spPr>
        <a:blipFill rotWithShape="0">
          <a:blip xmlns:r="http://schemas.openxmlformats.org/officeDocument/2006/relationships" r:embed="rId1"/>
          <a:stretch>
            <a:fillRect/>
          </a:stretch>
        </a:blipFill>
      </dgm:spPr>
      <dgm:t>
        <a:bodyPr/>
        <a:lstStyle/>
        <a:p>
          <a:r>
            <a:rPr lang="it-IT">
              <a:noFill/>
            </a:rPr>
            <a:t> </a:t>
          </a:r>
        </a:p>
      </dgm:t>
    </dgm:pt>
    <dgm:pt modelId="{C182C93F-92E9-45AD-8027-6E6B08FAD012}" type="parTrans" cxnId="{D6A1B78A-4DFD-4274-84B6-7764AB189C4C}">
      <dgm:prSet/>
      <dgm:spPr/>
      <dgm:t>
        <a:bodyPr/>
        <a:lstStyle/>
        <a:p>
          <a:endParaRPr lang="it-IT"/>
        </a:p>
      </dgm:t>
    </dgm:pt>
    <dgm:pt modelId="{E2E525D0-3DE7-4508-AE60-7DFB5A9322E6}" type="sibTrans" cxnId="{D6A1B78A-4DFD-4274-84B6-7764AB189C4C}">
      <dgm:prSet/>
      <dgm:spPr/>
      <dgm:t>
        <a:bodyPr/>
        <a:lstStyle/>
        <a:p>
          <a:endParaRPr lang="it-IT"/>
        </a:p>
      </dgm:t>
    </dgm:pt>
    <dgm:pt modelId="{8515384A-7E7B-41D6-A944-000B5C85D2CE}">
      <dgm:prSet phldrT="[Testo]"/>
      <dgm:spPr/>
      <dgm:t>
        <a:bodyPr/>
        <a:lstStyle/>
        <a:p>
          <a:r>
            <a:rPr lang="it-IT" dirty="0" smtClean="0"/>
            <a:t>Cluster 2</a:t>
          </a:r>
          <a:endParaRPr lang="it-IT" dirty="0"/>
        </a:p>
      </dgm:t>
    </dgm:pt>
    <dgm:pt modelId="{E4613E63-B49F-4AF6-A215-5DE61A113E94}" type="parTrans" cxnId="{43E561C7-278B-4332-86BB-F4AFCD76D1DB}">
      <dgm:prSet/>
      <dgm:spPr/>
      <dgm:t>
        <a:bodyPr/>
        <a:lstStyle/>
        <a:p>
          <a:endParaRPr lang="it-IT"/>
        </a:p>
      </dgm:t>
    </dgm:pt>
    <dgm:pt modelId="{065233A2-114A-4BD7-89DF-914D61211078}" type="sibTrans" cxnId="{43E561C7-278B-4332-86BB-F4AFCD76D1DB}">
      <dgm:prSet/>
      <dgm:spPr/>
      <dgm:t>
        <a:bodyPr/>
        <a:lstStyle/>
        <a:p>
          <a:endParaRPr lang="it-IT"/>
        </a:p>
      </dgm:t>
    </dgm:pt>
    <dgm:pt modelId="{8E670225-AD73-48EE-9C85-9B4C88F398A2}">
      <dgm:prSet phldrT="[Testo]"/>
      <dgm:spPr/>
      <dgm:t>
        <a:bodyPr/>
        <a:lstStyle/>
        <a:p>
          <a:r>
            <a:rPr lang="it-IT" dirty="0" smtClean="0"/>
            <a:t>Fuori dalla soluzione</a:t>
          </a:r>
          <a:endParaRPr lang="it-IT" dirty="0"/>
        </a:p>
      </dgm:t>
    </dgm:pt>
    <dgm:pt modelId="{5BFB8691-B673-4C4E-B487-2151E830B2E9}" type="parTrans" cxnId="{B31EEDB6-B779-4E8F-8828-8DA06D3976C7}">
      <dgm:prSet/>
      <dgm:spPr/>
      <dgm:t>
        <a:bodyPr/>
        <a:lstStyle/>
        <a:p>
          <a:endParaRPr lang="it-IT"/>
        </a:p>
      </dgm:t>
    </dgm:pt>
    <dgm:pt modelId="{A719CD8D-B355-4235-8409-ABAE2A1E24B9}" type="sibTrans" cxnId="{B31EEDB6-B779-4E8F-8828-8DA06D3976C7}">
      <dgm:prSet/>
      <dgm:spPr/>
      <dgm:t>
        <a:bodyPr/>
        <a:lstStyle/>
        <a:p>
          <a:endParaRPr lang="it-IT"/>
        </a:p>
      </dgm:t>
    </dgm:pt>
    <dgm:pt modelId="{0F69386B-7905-42D8-9953-B0F7E4E3B4AD}">
      <dgm:prSet phldrT="[Testo]"/>
      <dgm:spPr/>
      <dgm:t>
        <a:bodyPr/>
        <a:lstStyle/>
        <a:p>
          <a:r>
            <a:rPr lang="it-IT" dirty="0" smtClean="0"/>
            <a:t>Cluster 1</a:t>
          </a:r>
          <a:endParaRPr lang="it-IT" dirty="0"/>
        </a:p>
      </dgm:t>
    </dgm:pt>
    <dgm:pt modelId="{EA59F611-CE50-4B65-9978-6D2FBB75EC0D}" type="sibTrans" cxnId="{D8C00598-C289-4075-8EC6-12BA2F801300}">
      <dgm:prSet/>
      <dgm:spPr/>
      <dgm:t>
        <a:bodyPr/>
        <a:lstStyle/>
        <a:p>
          <a:endParaRPr lang="it-IT"/>
        </a:p>
      </dgm:t>
    </dgm:pt>
    <dgm:pt modelId="{FE85EA46-34CD-42AA-A5D8-C4E9CEA8D0ED}" type="parTrans" cxnId="{D8C00598-C289-4075-8EC6-12BA2F801300}">
      <dgm:prSet/>
      <dgm:spPr/>
      <dgm:t>
        <a:bodyPr/>
        <a:lstStyle/>
        <a:p>
          <a:endParaRPr lang="it-IT"/>
        </a:p>
      </dgm:t>
    </dgm:pt>
    <dgm:pt modelId="{A3EEF171-B842-45C8-8813-6B91FDA20473}" type="pres">
      <dgm:prSet presAssocID="{81721ED0-CB29-452C-B65D-01EE06304CE7}" presName="Name0" presStyleCnt="0">
        <dgm:presLayoutVars>
          <dgm:chMax val="4"/>
          <dgm:resizeHandles val="exact"/>
        </dgm:presLayoutVars>
      </dgm:prSet>
      <dgm:spPr/>
    </dgm:pt>
    <dgm:pt modelId="{0A8C5B95-0928-4D7A-B073-7356DBCF09E3}" type="pres">
      <dgm:prSet presAssocID="{81721ED0-CB29-452C-B65D-01EE06304CE7}" presName="ellipse" presStyleLbl="trBgShp" presStyleIdx="0" presStyleCnt="1" custScaleX="37696" custScaleY="45246" custLinFactNeighborX="414" custLinFactNeighborY="-720"/>
      <dgm:spPr/>
    </dgm:pt>
    <dgm:pt modelId="{9CB26820-2E9B-485A-9AE9-4F16A09C08A4}" type="pres">
      <dgm:prSet presAssocID="{81721ED0-CB29-452C-B65D-01EE06304CE7}" presName="arrow1" presStyleLbl="fgShp" presStyleIdx="0" presStyleCnt="1" custFlipVert="1" custLinFactY="-100000" custLinFactNeighborY="-160286"/>
      <dgm:spPr/>
    </dgm:pt>
    <dgm:pt modelId="{BC3F63CA-A206-4A7D-B1C3-DFD75BD7E162}" type="pres">
      <dgm:prSet presAssocID="{81721ED0-CB29-452C-B65D-01EE06304CE7}" presName="rectangle" presStyleLbl="revTx" presStyleIdx="0" presStyleCnt="1" custLinFactY="-63736" custLinFactNeighborY="-100000">
        <dgm:presLayoutVars>
          <dgm:bulletEnabled val="1"/>
        </dgm:presLayoutVars>
      </dgm:prSet>
      <dgm:spPr/>
      <dgm:t>
        <a:bodyPr/>
        <a:lstStyle/>
        <a:p>
          <a:endParaRPr lang="it-IT"/>
        </a:p>
      </dgm:t>
    </dgm:pt>
    <dgm:pt modelId="{8D63AD8F-0689-4E43-92A2-BCA6A375C5B3}" type="pres">
      <dgm:prSet presAssocID="{8515384A-7E7B-41D6-A944-000B5C85D2CE}" presName="item1" presStyleLbl="node1" presStyleIdx="0" presStyleCnt="3" custLinFactX="3225" custLinFactNeighborX="100000" custLinFactNeighborY="94167">
        <dgm:presLayoutVars>
          <dgm:bulletEnabled val="1"/>
        </dgm:presLayoutVars>
      </dgm:prSet>
      <dgm:spPr/>
      <dgm:t>
        <a:bodyPr/>
        <a:lstStyle/>
        <a:p>
          <a:endParaRPr lang="it-IT"/>
        </a:p>
      </dgm:t>
    </dgm:pt>
    <dgm:pt modelId="{B770DE95-2AF6-4E31-BE57-C95D4061B129}" type="pres">
      <dgm:prSet presAssocID="{0F69386B-7905-42D8-9953-B0F7E4E3B4AD}" presName="item2" presStyleLbl="node1" presStyleIdx="1" presStyleCnt="3" custLinFactY="92919" custLinFactNeighborX="62465" custLinFactNeighborY="100000">
        <dgm:presLayoutVars>
          <dgm:bulletEnabled val="1"/>
        </dgm:presLayoutVars>
      </dgm:prSet>
      <dgm:spPr/>
      <dgm:t>
        <a:bodyPr/>
        <a:lstStyle/>
        <a:p>
          <a:endParaRPr lang="it-IT"/>
        </a:p>
      </dgm:t>
    </dgm:pt>
    <dgm:pt modelId="{7ABF9225-A01A-4228-8B8E-2AA9987D57F8}" type="pres">
      <dgm:prSet presAssocID="{8E670225-AD73-48EE-9C85-9B4C88F398A2}" presName="item3" presStyleLbl="node1" presStyleIdx="2" presStyleCnt="3" custLinFactX="-43316" custLinFactY="100000" custLinFactNeighborX="-100000" custLinFactNeighborY="124216">
        <dgm:presLayoutVars>
          <dgm:bulletEnabled val="1"/>
        </dgm:presLayoutVars>
      </dgm:prSet>
      <dgm:spPr/>
      <dgm:t>
        <a:bodyPr/>
        <a:lstStyle/>
        <a:p>
          <a:endParaRPr lang="it-IT"/>
        </a:p>
      </dgm:t>
    </dgm:pt>
    <dgm:pt modelId="{CB414991-ACC1-4322-9830-3983BFA06430}" type="pres">
      <dgm:prSet presAssocID="{81721ED0-CB29-452C-B65D-01EE06304CE7}" presName="funnel" presStyleLbl="trAlignAcc1" presStyleIdx="0" presStyleCnt="1" custScaleX="37696" custScaleY="45246" custLinFactNeighborY="-12683"/>
      <dgm:spPr/>
    </dgm:pt>
  </dgm:ptLst>
  <dgm:cxnLst>
    <dgm:cxn modelId="{5AF6550F-F18F-47D3-AE61-D034215E1F9B}" type="presOf" srcId="{0F69386B-7905-42D8-9953-B0F7E4E3B4AD}" destId="{8D63AD8F-0689-4E43-92A2-BCA6A375C5B3}" srcOrd="0" destOrd="0" presId="urn:microsoft.com/office/officeart/2005/8/layout/funnel1"/>
    <dgm:cxn modelId="{D2113559-7E7B-4881-A66D-CC5F30CFA3E2}" type="presOf" srcId="{8E670225-AD73-48EE-9C85-9B4C88F398A2}" destId="{BC3F63CA-A206-4A7D-B1C3-DFD75BD7E162}" srcOrd="0" destOrd="0" presId="urn:microsoft.com/office/officeart/2005/8/layout/funnel1"/>
    <dgm:cxn modelId="{8960752A-0B22-4D96-8EF8-070EB0CA2C11}" type="presOf" srcId="{8515384A-7E7B-41D6-A944-000B5C85D2CE}" destId="{B770DE95-2AF6-4E31-BE57-C95D4061B129}" srcOrd="0" destOrd="0" presId="urn:microsoft.com/office/officeart/2005/8/layout/funnel1"/>
    <dgm:cxn modelId="{D6A1B78A-4DFD-4274-84B6-7764AB189C4C}" srcId="{81721ED0-CB29-452C-B65D-01EE06304CE7}" destId="{444E83B9-D3CF-4B20-8FF1-FF82B62EFF49}" srcOrd="0" destOrd="0" parTransId="{C182C93F-92E9-45AD-8027-6E6B08FAD012}" sibTransId="{E2E525D0-3DE7-4508-AE60-7DFB5A9322E6}"/>
    <dgm:cxn modelId="{56FF16D4-EAA8-4A6C-8401-F5D8E0806FFE}" type="presOf" srcId="{81721ED0-CB29-452C-B65D-01EE06304CE7}" destId="{A3EEF171-B842-45C8-8813-6B91FDA20473}" srcOrd="0" destOrd="0" presId="urn:microsoft.com/office/officeart/2005/8/layout/funnel1"/>
    <dgm:cxn modelId="{B31EEDB6-B779-4E8F-8828-8DA06D3976C7}" srcId="{81721ED0-CB29-452C-B65D-01EE06304CE7}" destId="{8E670225-AD73-48EE-9C85-9B4C88F398A2}" srcOrd="3" destOrd="0" parTransId="{5BFB8691-B673-4C4E-B487-2151E830B2E9}" sibTransId="{A719CD8D-B355-4235-8409-ABAE2A1E24B9}"/>
    <dgm:cxn modelId="{43E561C7-278B-4332-86BB-F4AFCD76D1DB}" srcId="{81721ED0-CB29-452C-B65D-01EE06304CE7}" destId="{8515384A-7E7B-41D6-A944-000B5C85D2CE}" srcOrd="1" destOrd="0" parTransId="{E4613E63-B49F-4AF6-A215-5DE61A113E94}" sibTransId="{065233A2-114A-4BD7-89DF-914D61211078}"/>
    <dgm:cxn modelId="{D8C00598-C289-4075-8EC6-12BA2F801300}" srcId="{81721ED0-CB29-452C-B65D-01EE06304CE7}" destId="{0F69386B-7905-42D8-9953-B0F7E4E3B4AD}" srcOrd="2" destOrd="0" parTransId="{FE85EA46-34CD-42AA-A5D8-C4E9CEA8D0ED}" sibTransId="{EA59F611-CE50-4B65-9978-6D2FBB75EC0D}"/>
    <dgm:cxn modelId="{46C788F9-5918-41D3-9E6C-AABED96EC3F4}" type="presOf" srcId="{444E83B9-D3CF-4B20-8FF1-FF82B62EFF49}" destId="{7ABF9225-A01A-4228-8B8E-2AA9987D57F8}" srcOrd="0" destOrd="0" presId="urn:microsoft.com/office/officeart/2005/8/layout/funnel1"/>
    <dgm:cxn modelId="{488CBE6F-BA68-46C8-A5A6-264A4E08CC25}" type="presParOf" srcId="{A3EEF171-B842-45C8-8813-6B91FDA20473}" destId="{0A8C5B95-0928-4D7A-B073-7356DBCF09E3}" srcOrd="0" destOrd="0" presId="urn:microsoft.com/office/officeart/2005/8/layout/funnel1"/>
    <dgm:cxn modelId="{A401A228-3088-46F9-A6B0-29471A63F6F8}" type="presParOf" srcId="{A3EEF171-B842-45C8-8813-6B91FDA20473}" destId="{9CB26820-2E9B-485A-9AE9-4F16A09C08A4}" srcOrd="1" destOrd="0" presId="urn:microsoft.com/office/officeart/2005/8/layout/funnel1"/>
    <dgm:cxn modelId="{DA208233-FD31-41C4-BD05-493C1C202F41}" type="presParOf" srcId="{A3EEF171-B842-45C8-8813-6B91FDA20473}" destId="{BC3F63CA-A206-4A7D-B1C3-DFD75BD7E162}" srcOrd="2" destOrd="0" presId="urn:microsoft.com/office/officeart/2005/8/layout/funnel1"/>
    <dgm:cxn modelId="{208E229C-7DDF-45ED-8619-41151609DB4C}" type="presParOf" srcId="{A3EEF171-B842-45C8-8813-6B91FDA20473}" destId="{8D63AD8F-0689-4E43-92A2-BCA6A375C5B3}" srcOrd="3" destOrd="0" presId="urn:microsoft.com/office/officeart/2005/8/layout/funnel1"/>
    <dgm:cxn modelId="{63A87190-ED5F-4147-A981-0DDED0BB3A29}" type="presParOf" srcId="{A3EEF171-B842-45C8-8813-6B91FDA20473}" destId="{B770DE95-2AF6-4E31-BE57-C95D4061B129}" srcOrd="4" destOrd="0" presId="urn:microsoft.com/office/officeart/2005/8/layout/funnel1"/>
    <dgm:cxn modelId="{09EAD3B6-9CEC-4CDC-8372-180F09585FE3}" type="presParOf" srcId="{A3EEF171-B842-45C8-8813-6B91FDA20473}" destId="{7ABF9225-A01A-4228-8B8E-2AA9987D57F8}" srcOrd="5" destOrd="0" presId="urn:microsoft.com/office/officeart/2005/8/layout/funnel1"/>
    <dgm:cxn modelId="{720896B9-097C-4470-9917-FCD50BC1039E}" type="presParOf" srcId="{A3EEF171-B842-45C8-8813-6B91FDA20473}" destId="{CB414991-ACC1-4322-9830-3983BFA06430}"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1721ED0-CB29-452C-B65D-01EE06304CE7}"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it-IT"/>
        </a:p>
      </dgm:t>
    </dgm:pt>
    <mc:AlternateContent xmlns:mc="http://schemas.openxmlformats.org/markup-compatibility/2006" xmlns:a14="http://schemas.microsoft.com/office/drawing/2010/main">
      <mc:Choice Requires="a14">
        <dgm:pt modelId="{444E83B9-D3CF-4B20-8FF1-FF82B62EFF49}">
          <dgm:prSet phldrT="[Testo]"/>
          <dgm:spPr/>
          <dgm:t>
            <a:bodyPr/>
            <a:lstStyle/>
            <a:p>
              <a:r>
                <a:rPr lang="it-IT" dirty="0"/>
                <a:t>Cluster </a:t>
              </a:r>
              <a14:m>
                <m:oMath xmlns:m="http://schemas.openxmlformats.org/officeDocument/2006/math">
                  <m:r>
                    <a:rPr lang="it-IT" i="1" smtClean="0">
                      <a:latin typeface="Cambria Math" panose="02040503050406030204" pitchFamily="18" charset="0"/>
                    </a:rPr>
                    <m:t>𝜃</m:t>
                  </m:r>
                </m:oMath>
              </a14:m>
              <a:endParaRPr lang="it-IT" dirty="0"/>
            </a:p>
          </dgm:t>
        </dgm:pt>
      </mc:Choice>
      <mc:Fallback xmlns="">
        <dgm:pt modelId="{444E83B9-D3CF-4B20-8FF1-FF82B62EFF49}">
          <dgm:prSet phldrT="[Testo]"/>
          <dgm:spPr/>
          <dgm:t>
            <a:bodyPr/>
            <a:lstStyle/>
            <a:p>
              <a:r>
                <a:rPr lang="it-IT" dirty="0" smtClean="0"/>
                <a:t>Cluster </a:t>
              </a:r>
              <a:r>
                <a:rPr lang="it-IT" i="0" smtClean="0">
                  <a:latin typeface="Cambria Math" panose="02040503050406030204" pitchFamily="18" charset="0"/>
                </a:rPr>
                <a:t>𝜃</a:t>
              </a:r>
              <a:endParaRPr lang="it-IT" dirty="0"/>
            </a:p>
          </dgm:t>
        </dgm:pt>
      </mc:Fallback>
    </mc:AlternateContent>
    <dgm:pt modelId="{C182C93F-92E9-45AD-8027-6E6B08FAD012}" type="parTrans" cxnId="{D6A1B78A-4DFD-4274-84B6-7764AB189C4C}">
      <dgm:prSet/>
      <dgm:spPr/>
      <dgm:t>
        <a:bodyPr/>
        <a:lstStyle/>
        <a:p>
          <a:endParaRPr lang="it-IT"/>
        </a:p>
      </dgm:t>
    </dgm:pt>
    <dgm:pt modelId="{E2E525D0-3DE7-4508-AE60-7DFB5A9322E6}" type="sibTrans" cxnId="{D6A1B78A-4DFD-4274-84B6-7764AB189C4C}">
      <dgm:prSet/>
      <dgm:spPr/>
      <dgm:t>
        <a:bodyPr/>
        <a:lstStyle/>
        <a:p>
          <a:endParaRPr lang="it-IT"/>
        </a:p>
      </dgm:t>
    </dgm:pt>
    <dgm:pt modelId="{8515384A-7E7B-41D6-A944-000B5C85D2CE}">
      <dgm:prSet phldrT="[Testo]"/>
      <dgm:spPr/>
      <dgm:t>
        <a:bodyPr/>
        <a:lstStyle/>
        <a:p>
          <a:r>
            <a:rPr lang="it-IT" dirty="0"/>
            <a:t>Cluster 2</a:t>
          </a:r>
        </a:p>
      </dgm:t>
    </dgm:pt>
    <dgm:pt modelId="{E4613E63-B49F-4AF6-A215-5DE61A113E94}" type="parTrans" cxnId="{43E561C7-278B-4332-86BB-F4AFCD76D1DB}">
      <dgm:prSet/>
      <dgm:spPr/>
      <dgm:t>
        <a:bodyPr/>
        <a:lstStyle/>
        <a:p>
          <a:endParaRPr lang="it-IT"/>
        </a:p>
      </dgm:t>
    </dgm:pt>
    <dgm:pt modelId="{065233A2-114A-4BD7-89DF-914D61211078}" type="sibTrans" cxnId="{43E561C7-278B-4332-86BB-F4AFCD76D1DB}">
      <dgm:prSet/>
      <dgm:spPr/>
      <dgm:t>
        <a:bodyPr/>
        <a:lstStyle/>
        <a:p>
          <a:endParaRPr lang="it-IT"/>
        </a:p>
      </dgm:t>
    </dgm:pt>
    <dgm:pt modelId="{8E670225-AD73-48EE-9C85-9B4C88F398A2}">
      <dgm:prSet phldrT="[Testo]"/>
      <dgm:spPr/>
      <dgm:t>
        <a:bodyPr/>
        <a:lstStyle/>
        <a:p>
          <a:r>
            <a:rPr lang="it-IT" dirty="0"/>
            <a:t>Fuori dalla soluzione</a:t>
          </a:r>
        </a:p>
      </dgm:t>
    </dgm:pt>
    <dgm:pt modelId="{5BFB8691-B673-4C4E-B487-2151E830B2E9}" type="parTrans" cxnId="{B31EEDB6-B779-4E8F-8828-8DA06D3976C7}">
      <dgm:prSet/>
      <dgm:spPr/>
      <dgm:t>
        <a:bodyPr/>
        <a:lstStyle/>
        <a:p>
          <a:endParaRPr lang="it-IT"/>
        </a:p>
      </dgm:t>
    </dgm:pt>
    <dgm:pt modelId="{A719CD8D-B355-4235-8409-ABAE2A1E24B9}" type="sibTrans" cxnId="{B31EEDB6-B779-4E8F-8828-8DA06D3976C7}">
      <dgm:prSet/>
      <dgm:spPr/>
      <dgm:t>
        <a:bodyPr/>
        <a:lstStyle/>
        <a:p>
          <a:endParaRPr lang="it-IT"/>
        </a:p>
      </dgm:t>
    </dgm:pt>
    <dgm:pt modelId="{0F69386B-7905-42D8-9953-B0F7E4E3B4AD}">
      <dgm:prSet phldrT="[Testo]"/>
      <dgm:spPr/>
      <dgm:t>
        <a:bodyPr/>
        <a:lstStyle/>
        <a:p>
          <a:r>
            <a:rPr lang="it-IT" dirty="0"/>
            <a:t>Cluster 1</a:t>
          </a:r>
        </a:p>
      </dgm:t>
    </dgm:pt>
    <dgm:pt modelId="{EA59F611-CE50-4B65-9978-6D2FBB75EC0D}" type="sibTrans" cxnId="{D8C00598-C289-4075-8EC6-12BA2F801300}">
      <dgm:prSet/>
      <dgm:spPr/>
      <dgm:t>
        <a:bodyPr/>
        <a:lstStyle/>
        <a:p>
          <a:endParaRPr lang="it-IT"/>
        </a:p>
      </dgm:t>
    </dgm:pt>
    <dgm:pt modelId="{FE85EA46-34CD-42AA-A5D8-C4E9CEA8D0ED}" type="parTrans" cxnId="{D8C00598-C289-4075-8EC6-12BA2F801300}">
      <dgm:prSet/>
      <dgm:spPr/>
      <dgm:t>
        <a:bodyPr/>
        <a:lstStyle/>
        <a:p>
          <a:endParaRPr lang="it-IT"/>
        </a:p>
      </dgm:t>
    </dgm:pt>
    <dgm:pt modelId="{A3EEF171-B842-45C8-8813-6B91FDA20473}" type="pres">
      <dgm:prSet presAssocID="{81721ED0-CB29-452C-B65D-01EE06304CE7}" presName="Name0" presStyleCnt="0">
        <dgm:presLayoutVars>
          <dgm:chMax val="4"/>
          <dgm:resizeHandles val="exact"/>
        </dgm:presLayoutVars>
      </dgm:prSet>
      <dgm:spPr/>
    </dgm:pt>
    <dgm:pt modelId="{0A8C5B95-0928-4D7A-B073-7356DBCF09E3}" type="pres">
      <dgm:prSet presAssocID="{81721ED0-CB29-452C-B65D-01EE06304CE7}" presName="ellipse" presStyleLbl="trBgShp" presStyleIdx="0" presStyleCnt="1" custScaleX="37696" custScaleY="45246" custLinFactNeighborX="414" custLinFactNeighborY="-720"/>
      <dgm:spPr/>
    </dgm:pt>
    <dgm:pt modelId="{9CB26820-2E9B-485A-9AE9-4F16A09C08A4}" type="pres">
      <dgm:prSet presAssocID="{81721ED0-CB29-452C-B65D-01EE06304CE7}" presName="arrow1" presStyleLbl="fgShp" presStyleIdx="0" presStyleCnt="1" custFlipVert="1" custLinFactY="-100000" custLinFactNeighborY="-160286"/>
      <dgm:spPr/>
    </dgm:pt>
    <dgm:pt modelId="{BC3F63CA-A206-4A7D-B1C3-DFD75BD7E162}" type="pres">
      <dgm:prSet presAssocID="{81721ED0-CB29-452C-B65D-01EE06304CE7}" presName="rectangle" presStyleLbl="revTx" presStyleIdx="0" presStyleCnt="1" custLinFactY="-63736" custLinFactNeighborY="-100000">
        <dgm:presLayoutVars>
          <dgm:bulletEnabled val="1"/>
        </dgm:presLayoutVars>
      </dgm:prSet>
      <dgm:spPr/>
    </dgm:pt>
    <dgm:pt modelId="{8D63AD8F-0689-4E43-92A2-BCA6A375C5B3}" type="pres">
      <dgm:prSet presAssocID="{8515384A-7E7B-41D6-A944-000B5C85D2CE}" presName="item1" presStyleLbl="node1" presStyleIdx="0" presStyleCnt="3" custLinFactX="3225" custLinFactNeighborX="100000" custLinFactNeighborY="94167">
        <dgm:presLayoutVars>
          <dgm:bulletEnabled val="1"/>
        </dgm:presLayoutVars>
      </dgm:prSet>
      <dgm:spPr/>
    </dgm:pt>
    <dgm:pt modelId="{B770DE95-2AF6-4E31-BE57-C95D4061B129}" type="pres">
      <dgm:prSet presAssocID="{0F69386B-7905-42D8-9953-B0F7E4E3B4AD}" presName="item2" presStyleLbl="node1" presStyleIdx="1" presStyleCnt="3" custLinFactY="92919" custLinFactNeighborX="62465" custLinFactNeighborY="100000">
        <dgm:presLayoutVars>
          <dgm:bulletEnabled val="1"/>
        </dgm:presLayoutVars>
      </dgm:prSet>
      <dgm:spPr/>
    </dgm:pt>
    <dgm:pt modelId="{7ABF9225-A01A-4228-8B8E-2AA9987D57F8}" type="pres">
      <dgm:prSet presAssocID="{8E670225-AD73-48EE-9C85-9B4C88F398A2}" presName="item3" presStyleLbl="node1" presStyleIdx="2" presStyleCnt="3" custLinFactX="-43316" custLinFactY="100000" custLinFactNeighborX="-100000" custLinFactNeighborY="124216">
        <dgm:presLayoutVars>
          <dgm:bulletEnabled val="1"/>
        </dgm:presLayoutVars>
      </dgm:prSet>
      <dgm:spPr/>
    </dgm:pt>
    <dgm:pt modelId="{CB414991-ACC1-4322-9830-3983BFA06430}" type="pres">
      <dgm:prSet presAssocID="{81721ED0-CB29-452C-B65D-01EE06304CE7}" presName="funnel" presStyleLbl="trAlignAcc1" presStyleIdx="0" presStyleCnt="1" custScaleX="37696" custScaleY="45246" custLinFactNeighborY="-12683"/>
      <dgm:spPr/>
    </dgm:pt>
  </dgm:ptLst>
  <dgm:cxnLst>
    <dgm:cxn modelId="{42E01432-8BC9-436E-89EB-2F48F363726F}" type="presOf" srcId="{81721ED0-CB29-452C-B65D-01EE06304CE7}" destId="{A3EEF171-B842-45C8-8813-6B91FDA20473}" srcOrd="0" destOrd="0" presId="urn:microsoft.com/office/officeart/2005/8/layout/funnel1"/>
    <dgm:cxn modelId="{9BB2087D-8D63-4CDF-94E2-613F86FD9C4C}" type="presOf" srcId="{8E670225-AD73-48EE-9C85-9B4C88F398A2}" destId="{BC3F63CA-A206-4A7D-B1C3-DFD75BD7E162}" srcOrd="0" destOrd="0" presId="urn:microsoft.com/office/officeart/2005/8/layout/funnel1"/>
    <dgm:cxn modelId="{D6A1B78A-4DFD-4274-84B6-7764AB189C4C}" srcId="{81721ED0-CB29-452C-B65D-01EE06304CE7}" destId="{444E83B9-D3CF-4B20-8FF1-FF82B62EFF49}" srcOrd="0" destOrd="0" parTransId="{C182C93F-92E9-45AD-8027-6E6B08FAD012}" sibTransId="{E2E525D0-3DE7-4508-AE60-7DFB5A9322E6}"/>
    <dgm:cxn modelId="{D8C00598-C289-4075-8EC6-12BA2F801300}" srcId="{81721ED0-CB29-452C-B65D-01EE06304CE7}" destId="{0F69386B-7905-42D8-9953-B0F7E4E3B4AD}" srcOrd="2" destOrd="0" parTransId="{FE85EA46-34CD-42AA-A5D8-C4E9CEA8D0ED}" sibTransId="{EA59F611-CE50-4B65-9978-6D2FBB75EC0D}"/>
    <dgm:cxn modelId="{B31EEDB6-B779-4E8F-8828-8DA06D3976C7}" srcId="{81721ED0-CB29-452C-B65D-01EE06304CE7}" destId="{8E670225-AD73-48EE-9C85-9B4C88F398A2}" srcOrd="3" destOrd="0" parTransId="{5BFB8691-B673-4C4E-B487-2151E830B2E9}" sibTransId="{A719CD8D-B355-4235-8409-ABAE2A1E24B9}"/>
    <dgm:cxn modelId="{43E561C7-278B-4332-86BB-F4AFCD76D1DB}" srcId="{81721ED0-CB29-452C-B65D-01EE06304CE7}" destId="{8515384A-7E7B-41D6-A944-000B5C85D2CE}" srcOrd="1" destOrd="0" parTransId="{E4613E63-B49F-4AF6-A215-5DE61A113E94}" sibTransId="{065233A2-114A-4BD7-89DF-914D61211078}"/>
    <dgm:cxn modelId="{E080B6C8-CDD3-4A96-AEFF-0BE96C6A5DE6}" type="presOf" srcId="{8515384A-7E7B-41D6-A944-000B5C85D2CE}" destId="{B770DE95-2AF6-4E31-BE57-C95D4061B129}" srcOrd="0" destOrd="0" presId="urn:microsoft.com/office/officeart/2005/8/layout/funnel1"/>
    <dgm:cxn modelId="{CFADA6D9-0B71-4649-8A4E-6FB68D063857}" type="presOf" srcId="{0F69386B-7905-42D8-9953-B0F7E4E3B4AD}" destId="{8D63AD8F-0689-4E43-92A2-BCA6A375C5B3}" srcOrd="0" destOrd="0" presId="urn:microsoft.com/office/officeart/2005/8/layout/funnel1"/>
    <dgm:cxn modelId="{5C0A78FB-4FD1-40BA-9DC8-3420FDB3C206}" type="presOf" srcId="{444E83B9-D3CF-4B20-8FF1-FF82B62EFF49}" destId="{7ABF9225-A01A-4228-8B8E-2AA9987D57F8}" srcOrd="0" destOrd="0" presId="urn:microsoft.com/office/officeart/2005/8/layout/funnel1"/>
    <dgm:cxn modelId="{B77CE5F5-03E5-46E5-99AD-36DE60A0D989}" type="presParOf" srcId="{A3EEF171-B842-45C8-8813-6B91FDA20473}" destId="{0A8C5B95-0928-4D7A-B073-7356DBCF09E3}" srcOrd="0" destOrd="0" presId="urn:microsoft.com/office/officeart/2005/8/layout/funnel1"/>
    <dgm:cxn modelId="{0D04369C-0BB0-4118-B692-5D6714F799CC}" type="presParOf" srcId="{A3EEF171-B842-45C8-8813-6B91FDA20473}" destId="{9CB26820-2E9B-485A-9AE9-4F16A09C08A4}" srcOrd="1" destOrd="0" presId="urn:microsoft.com/office/officeart/2005/8/layout/funnel1"/>
    <dgm:cxn modelId="{21B78A1F-1B96-4D7E-98FC-CE1F697294FD}" type="presParOf" srcId="{A3EEF171-B842-45C8-8813-6B91FDA20473}" destId="{BC3F63CA-A206-4A7D-B1C3-DFD75BD7E162}" srcOrd="2" destOrd="0" presId="urn:microsoft.com/office/officeart/2005/8/layout/funnel1"/>
    <dgm:cxn modelId="{1F281271-E86C-49E9-91A5-6FB0656895E4}" type="presParOf" srcId="{A3EEF171-B842-45C8-8813-6B91FDA20473}" destId="{8D63AD8F-0689-4E43-92A2-BCA6A375C5B3}" srcOrd="3" destOrd="0" presId="urn:microsoft.com/office/officeart/2005/8/layout/funnel1"/>
    <dgm:cxn modelId="{4AE7155D-9D19-443D-9826-4F299B1B105B}" type="presParOf" srcId="{A3EEF171-B842-45C8-8813-6B91FDA20473}" destId="{B770DE95-2AF6-4E31-BE57-C95D4061B129}" srcOrd="4" destOrd="0" presId="urn:microsoft.com/office/officeart/2005/8/layout/funnel1"/>
    <dgm:cxn modelId="{15377123-668A-4B99-9978-3FE5E6286480}" type="presParOf" srcId="{A3EEF171-B842-45C8-8813-6B91FDA20473}" destId="{7ABF9225-A01A-4228-8B8E-2AA9987D57F8}" srcOrd="5" destOrd="0" presId="urn:microsoft.com/office/officeart/2005/8/layout/funnel1"/>
    <dgm:cxn modelId="{962CC624-CB90-4D95-B9CD-362AE5E8A3CE}" type="presParOf" srcId="{A3EEF171-B842-45C8-8813-6B91FDA20473}" destId="{CB414991-ACC1-4322-9830-3983BFA06430}"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1721ED0-CB29-452C-B65D-01EE06304CE7}"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it-IT"/>
        </a:p>
      </dgm:t>
    </dgm:pt>
    <dgm:pt modelId="{444E83B9-D3CF-4B20-8FF1-FF82B62EFF49}">
      <dgm:prSet phldrT="[Testo]"/>
      <dgm:spPr>
        <a:blipFill rotWithShape="0">
          <a:blip xmlns:r="http://schemas.openxmlformats.org/officeDocument/2006/relationships" r:embed="rId1"/>
          <a:stretch>
            <a:fillRect/>
          </a:stretch>
        </a:blipFill>
      </dgm:spPr>
      <dgm:t>
        <a:bodyPr/>
        <a:lstStyle/>
        <a:p>
          <a:r>
            <a:rPr lang="it-IT">
              <a:noFill/>
            </a:rPr>
            <a:t> </a:t>
          </a:r>
        </a:p>
      </dgm:t>
    </dgm:pt>
    <dgm:pt modelId="{C182C93F-92E9-45AD-8027-6E6B08FAD012}" type="parTrans" cxnId="{D6A1B78A-4DFD-4274-84B6-7764AB189C4C}">
      <dgm:prSet/>
      <dgm:spPr/>
      <dgm:t>
        <a:bodyPr/>
        <a:lstStyle/>
        <a:p>
          <a:endParaRPr lang="it-IT"/>
        </a:p>
      </dgm:t>
    </dgm:pt>
    <dgm:pt modelId="{E2E525D0-3DE7-4508-AE60-7DFB5A9322E6}" type="sibTrans" cxnId="{D6A1B78A-4DFD-4274-84B6-7764AB189C4C}">
      <dgm:prSet/>
      <dgm:spPr/>
      <dgm:t>
        <a:bodyPr/>
        <a:lstStyle/>
        <a:p>
          <a:endParaRPr lang="it-IT"/>
        </a:p>
      </dgm:t>
    </dgm:pt>
    <dgm:pt modelId="{8515384A-7E7B-41D6-A944-000B5C85D2CE}">
      <dgm:prSet phldrT="[Testo]"/>
      <dgm:spPr/>
      <dgm:t>
        <a:bodyPr/>
        <a:lstStyle/>
        <a:p>
          <a:r>
            <a:rPr lang="it-IT" dirty="0" smtClean="0"/>
            <a:t>Cluster 2</a:t>
          </a:r>
          <a:endParaRPr lang="it-IT" dirty="0"/>
        </a:p>
      </dgm:t>
    </dgm:pt>
    <dgm:pt modelId="{E4613E63-B49F-4AF6-A215-5DE61A113E94}" type="parTrans" cxnId="{43E561C7-278B-4332-86BB-F4AFCD76D1DB}">
      <dgm:prSet/>
      <dgm:spPr/>
      <dgm:t>
        <a:bodyPr/>
        <a:lstStyle/>
        <a:p>
          <a:endParaRPr lang="it-IT"/>
        </a:p>
      </dgm:t>
    </dgm:pt>
    <dgm:pt modelId="{065233A2-114A-4BD7-89DF-914D61211078}" type="sibTrans" cxnId="{43E561C7-278B-4332-86BB-F4AFCD76D1DB}">
      <dgm:prSet/>
      <dgm:spPr/>
      <dgm:t>
        <a:bodyPr/>
        <a:lstStyle/>
        <a:p>
          <a:endParaRPr lang="it-IT"/>
        </a:p>
      </dgm:t>
    </dgm:pt>
    <dgm:pt modelId="{8E670225-AD73-48EE-9C85-9B4C88F398A2}">
      <dgm:prSet phldrT="[Testo]"/>
      <dgm:spPr/>
      <dgm:t>
        <a:bodyPr/>
        <a:lstStyle/>
        <a:p>
          <a:r>
            <a:rPr lang="it-IT" dirty="0" smtClean="0"/>
            <a:t>Fuori dalla soluzione</a:t>
          </a:r>
          <a:endParaRPr lang="it-IT" dirty="0"/>
        </a:p>
      </dgm:t>
    </dgm:pt>
    <dgm:pt modelId="{5BFB8691-B673-4C4E-B487-2151E830B2E9}" type="parTrans" cxnId="{B31EEDB6-B779-4E8F-8828-8DA06D3976C7}">
      <dgm:prSet/>
      <dgm:spPr/>
      <dgm:t>
        <a:bodyPr/>
        <a:lstStyle/>
        <a:p>
          <a:endParaRPr lang="it-IT"/>
        </a:p>
      </dgm:t>
    </dgm:pt>
    <dgm:pt modelId="{A719CD8D-B355-4235-8409-ABAE2A1E24B9}" type="sibTrans" cxnId="{B31EEDB6-B779-4E8F-8828-8DA06D3976C7}">
      <dgm:prSet/>
      <dgm:spPr/>
      <dgm:t>
        <a:bodyPr/>
        <a:lstStyle/>
        <a:p>
          <a:endParaRPr lang="it-IT"/>
        </a:p>
      </dgm:t>
    </dgm:pt>
    <dgm:pt modelId="{0F69386B-7905-42D8-9953-B0F7E4E3B4AD}">
      <dgm:prSet phldrT="[Testo]"/>
      <dgm:spPr/>
      <dgm:t>
        <a:bodyPr/>
        <a:lstStyle/>
        <a:p>
          <a:r>
            <a:rPr lang="it-IT" dirty="0" smtClean="0"/>
            <a:t>Cluster 1</a:t>
          </a:r>
          <a:endParaRPr lang="it-IT" dirty="0"/>
        </a:p>
      </dgm:t>
    </dgm:pt>
    <dgm:pt modelId="{EA59F611-CE50-4B65-9978-6D2FBB75EC0D}" type="sibTrans" cxnId="{D8C00598-C289-4075-8EC6-12BA2F801300}">
      <dgm:prSet/>
      <dgm:spPr/>
      <dgm:t>
        <a:bodyPr/>
        <a:lstStyle/>
        <a:p>
          <a:endParaRPr lang="it-IT"/>
        </a:p>
      </dgm:t>
    </dgm:pt>
    <dgm:pt modelId="{FE85EA46-34CD-42AA-A5D8-C4E9CEA8D0ED}" type="parTrans" cxnId="{D8C00598-C289-4075-8EC6-12BA2F801300}">
      <dgm:prSet/>
      <dgm:spPr/>
      <dgm:t>
        <a:bodyPr/>
        <a:lstStyle/>
        <a:p>
          <a:endParaRPr lang="it-IT"/>
        </a:p>
      </dgm:t>
    </dgm:pt>
    <dgm:pt modelId="{A3EEF171-B842-45C8-8813-6B91FDA20473}" type="pres">
      <dgm:prSet presAssocID="{81721ED0-CB29-452C-B65D-01EE06304CE7}" presName="Name0" presStyleCnt="0">
        <dgm:presLayoutVars>
          <dgm:chMax val="4"/>
          <dgm:resizeHandles val="exact"/>
        </dgm:presLayoutVars>
      </dgm:prSet>
      <dgm:spPr/>
    </dgm:pt>
    <dgm:pt modelId="{0A8C5B95-0928-4D7A-B073-7356DBCF09E3}" type="pres">
      <dgm:prSet presAssocID="{81721ED0-CB29-452C-B65D-01EE06304CE7}" presName="ellipse" presStyleLbl="trBgShp" presStyleIdx="0" presStyleCnt="1" custScaleX="37696" custScaleY="45246" custLinFactNeighborX="414" custLinFactNeighborY="-720"/>
      <dgm:spPr/>
    </dgm:pt>
    <dgm:pt modelId="{9CB26820-2E9B-485A-9AE9-4F16A09C08A4}" type="pres">
      <dgm:prSet presAssocID="{81721ED0-CB29-452C-B65D-01EE06304CE7}" presName="arrow1" presStyleLbl="fgShp" presStyleIdx="0" presStyleCnt="1" custFlipVert="1" custLinFactY="-100000" custLinFactNeighborY="-160286"/>
      <dgm:spPr/>
    </dgm:pt>
    <dgm:pt modelId="{BC3F63CA-A206-4A7D-B1C3-DFD75BD7E162}" type="pres">
      <dgm:prSet presAssocID="{81721ED0-CB29-452C-B65D-01EE06304CE7}" presName="rectangle" presStyleLbl="revTx" presStyleIdx="0" presStyleCnt="1" custLinFactY="-63736" custLinFactNeighborY="-100000">
        <dgm:presLayoutVars>
          <dgm:bulletEnabled val="1"/>
        </dgm:presLayoutVars>
      </dgm:prSet>
      <dgm:spPr/>
      <dgm:t>
        <a:bodyPr/>
        <a:lstStyle/>
        <a:p>
          <a:endParaRPr lang="it-IT"/>
        </a:p>
      </dgm:t>
    </dgm:pt>
    <dgm:pt modelId="{8D63AD8F-0689-4E43-92A2-BCA6A375C5B3}" type="pres">
      <dgm:prSet presAssocID="{8515384A-7E7B-41D6-A944-000B5C85D2CE}" presName="item1" presStyleLbl="node1" presStyleIdx="0" presStyleCnt="3" custLinFactX="3225" custLinFactNeighborX="100000" custLinFactNeighborY="94167">
        <dgm:presLayoutVars>
          <dgm:bulletEnabled val="1"/>
        </dgm:presLayoutVars>
      </dgm:prSet>
      <dgm:spPr/>
      <dgm:t>
        <a:bodyPr/>
        <a:lstStyle/>
        <a:p>
          <a:endParaRPr lang="it-IT"/>
        </a:p>
      </dgm:t>
    </dgm:pt>
    <dgm:pt modelId="{B770DE95-2AF6-4E31-BE57-C95D4061B129}" type="pres">
      <dgm:prSet presAssocID="{0F69386B-7905-42D8-9953-B0F7E4E3B4AD}" presName="item2" presStyleLbl="node1" presStyleIdx="1" presStyleCnt="3" custLinFactY="92919" custLinFactNeighborX="62465" custLinFactNeighborY="100000">
        <dgm:presLayoutVars>
          <dgm:bulletEnabled val="1"/>
        </dgm:presLayoutVars>
      </dgm:prSet>
      <dgm:spPr/>
      <dgm:t>
        <a:bodyPr/>
        <a:lstStyle/>
        <a:p>
          <a:endParaRPr lang="it-IT"/>
        </a:p>
      </dgm:t>
    </dgm:pt>
    <dgm:pt modelId="{7ABF9225-A01A-4228-8B8E-2AA9987D57F8}" type="pres">
      <dgm:prSet presAssocID="{8E670225-AD73-48EE-9C85-9B4C88F398A2}" presName="item3" presStyleLbl="node1" presStyleIdx="2" presStyleCnt="3" custLinFactX="-43316" custLinFactY="100000" custLinFactNeighborX="-100000" custLinFactNeighborY="124216">
        <dgm:presLayoutVars>
          <dgm:bulletEnabled val="1"/>
        </dgm:presLayoutVars>
      </dgm:prSet>
      <dgm:spPr/>
      <dgm:t>
        <a:bodyPr/>
        <a:lstStyle/>
        <a:p>
          <a:endParaRPr lang="it-IT"/>
        </a:p>
      </dgm:t>
    </dgm:pt>
    <dgm:pt modelId="{CB414991-ACC1-4322-9830-3983BFA06430}" type="pres">
      <dgm:prSet presAssocID="{81721ED0-CB29-452C-B65D-01EE06304CE7}" presName="funnel" presStyleLbl="trAlignAcc1" presStyleIdx="0" presStyleCnt="1" custScaleX="37696" custScaleY="45246" custLinFactNeighborY="-12683"/>
      <dgm:spPr/>
    </dgm:pt>
  </dgm:ptLst>
  <dgm:cxnLst>
    <dgm:cxn modelId="{5C0A78FB-4FD1-40BA-9DC8-3420FDB3C206}" type="presOf" srcId="{444E83B9-D3CF-4B20-8FF1-FF82B62EFF49}" destId="{7ABF9225-A01A-4228-8B8E-2AA9987D57F8}" srcOrd="0" destOrd="0" presId="urn:microsoft.com/office/officeart/2005/8/layout/funnel1"/>
    <dgm:cxn modelId="{9BB2087D-8D63-4CDF-94E2-613F86FD9C4C}" type="presOf" srcId="{8E670225-AD73-48EE-9C85-9B4C88F398A2}" destId="{BC3F63CA-A206-4A7D-B1C3-DFD75BD7E162}" srcOrd="0" destOrd="0" presId="urn:microsoft.com/office/officeart/2005/8/layout/funnel1"/>
    <dgm:cxn modelId="{E080B6C8-CDD3-4A96-AEFF-0BE96C6A5DE6}" type="presOf" srcId="{8515384A-7E7B-41D6-A944-000B5C85D2CE}" destId="{B770DE95-2AF6-4E31-BE57-C95D4061B129}" srcOrd="0" destOrd="0" presId="urn:microsoft.com/office/officeart/2005/8/layout/funnel1"/>
    <dgm:cxn modelId="{D6A1B78A-4DFD-4274-84B6-7764AB189C4C}" srcId="{81721ED0-CB29-452C-B65D-01EE06304CE7}" destId="{444E83B9-D3CF-4B20-8FF1-FF82B62EFF49}" srcOrd="0" destOrd="0" parTransId="{C182C93F-92E9-45AD-8027-6E6B08FAD012}" sibTransId="{E2E525D0-3DE7-4508-AE60-7DFB5A9322E6}"/>
    <dgm:cxn modelId="{B31EEDB6-B779-4E8F-8828-8DA06D3976C7}" srcId="{81721ED0-CB29-452C-B65D-01EE06304CE7}" destId="{8E670225-AD73-48EE-9C85-9B4C88F398A2}" srcOrd="3" destOrd="0" parTransId="{5BFB8691-B673-4C4E-B487-2151E830B2E9}" sibTransId="{A719CD8D-B355-4235-8409-ABAE2A1E24B9}"/>
    <dgm:cxn modelId="{CFADA6D9-0B71-4649-8A4E-6FB68D063857}" type="presOf" srcId="{0F69386B-7905-42D8-9953-B0F7E4E3B4AD}" destId="{8D63AD8F-0689-4E43-92A2-BCA6A375C5B3}" srcOrd="0" destOrd="0" presId="urn:microsoft.com/office/officeart/2005/8/layout/funnel1"/>
    <dgm:cxn modelId="{43E561C7-278B-4332-86BB-F4AFCD76D1DB}" srcId="{81721ED0-CB29-452C-B65D-01EE06304CE7}" destId="{8515384A-7E7B-41D6-A944-000B5C85D2CE}" srcOrd="1" destOrd="0" parTransId="{E4613E63-B49F-4AF6-A215-5DE61A113E94}" sibTransId="{065233A2-114A-4BD7-89DF-914D61211078}"/>
    <dgm:cxn modelId="{D8C00598-C289-4075-8EC6-12BA2F801300}" srcId="{81721ED0-CB29-452C-B65D-01EE06304CE7}" destId="{0F69386B-7905-42D8-9953-B0F7E4E3B4AD}" srcOrd="2" destOrd="0" parTransId="{FE85EA46-34CD-42AA-A5D8-C4E9CEA8D0ED}" sibTransId="{EA59F611-CE50-4B65-9978-6D2FBB75EC0D}"/>
    <dgm:cxn modelId="{42E01432-8BC9-436E-89EB-2F48F363726F}" type="presOf" srcId="{81721ED0-CB29-452C-B65D-01EE06304CE7}" destId="{A3EEF171-B842-45C8-8813-6B91FDA20473}" srcOrd="0" destOrd="0" presId="urn:microsoft.com/office/officeart/2005/8/layout/funnel1"/>
    <dgm:cxn modelId="{B77CE5F5-03E5-46E5-99AD-36DE60A0D989}" type="presParOf" srcId="{A3EEF171-B842-45C8-8813-6B91FDA20473}" destId="{0A8C5B95-0928-4D7A-B073-7356DBCF09E3}" srcOrd="0" destOrd="0" presId="urn:microsoft.com/office/officeart/2005/8/layout/funnel1"/>
    <dgm:cxn modelId="{0D04369C-0BB0-4118-B692-5D6714F799CC}" type="presParOf" srcId="{A3EEF171-B842-45C8-8813-6B91FDA20473}" destId="{9CB26820-2E9B-485A-9AE9-4F16A09C08A4}" srcOrd="1" destOrd="0" presId="urn:microsoft.com/office/officeart/2005/8/layout/funnel1"/>
    <dgm:cxn modelId="{21B78A1F-1B96-4D7E-98FC-CE1F697294FD}" type="presParOf" srcId="{A3EEF171-B842-45C8-8813-6B91FDA20473}" destId="{BC3F63CA-A206-4A7D-B1C3-DFD75BD7E162}" srcOrd="2" destOrd="0" presId="urn:microsoft.com/office/officeart/2005/8/layout/funnel1"/>
    <dgm:cxn modelId="{1F281271-E86C-49E9-91A5-6FB0656895E4}" type="presParOf" srcId="{A3EEF171-B842-45C8-8813-6B91FDA20473}" destId="{8D63AD8F-0689-4E43-92A2-BCA6A375C5B3}" srcOrd="3" destOrd="0" presId="urn:microsoft.com/office/officeart/2005/8/layout/funnel1"/>
    <dgm:cxn modelId="{4AE7155D-9D19-443D-9826-4F299B1B105B}" type="presParOf" srcId="{A3EEF171-B842-45C8-8813-6B91FDA20473}" destId="{B770DE95-2AF6-4E31-BE57-C95D4061B129}" srcOrd="4" destOrd="0" presId="urn:microsoft.com/office/officeart/2005/8/layout/funnel1"/>
    <dgm:cxn modelId="{15377123-668A-4B99-9978-3FE5E6286480}" type="presParOf" srcId="{A3EEF171-B842-45C8-8813-6B91FDA20473}" destId="{7ABF9225-A01A-4228-8B8E-2AA9987D57F8}" srcOrd="5" destOrd="0" presId="urn:microsoft.com/office/officeart/2005/8/layout/funnel1"/>
    <dgm:cxn modelId="{962CC624-CB90-4D95-B9CD-362AE5E8A3CE}" type="presParOf" srcId="{A3EEF171-B842-45C8-8813-6B91FDA20473}" destId="{CB414991-ACC1-4322-9830-3983BFA06430}"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1721ED0-CB29-452C-B65D-01EE06304CE7}"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it-IT"/>
        </a:p>
      </dgm:t>
    </dgm:pt>
    <mc:AlternateContent xmlns:mc="http://schemas.openxmlformats.org/markup-compatibility/2006" xmlns:a14="http://schemas.microsoft.com/office/drawing/2010/main">
      <mc:Choice Requires="a14">
        <dgm:pt modelId="{444E83B9-D3CF-4B20-8FF1-FF82B62EFF49}">
          <dgm:prSet phldrT="[Testo]"/>
          <dgm:spPr/>
          <dgm:t>
            <a:bodyPr/>
            <a:lstStyle/>
            <a:p>
              <a:r>
                <a:rPr lang="it-IT" dirty="0"/>
                <a:t>Cluster </a:t>
              </a:r>
              <a14:m>
                <m:oMath xmlns:m="http://schemas.openxmlformats.org/officeDocument/2006/math">
                  <m:r>
                    <a:rPr lang="it-IT" i="1" smtClean="0">
                      <a:latin typeface="Cambria Math" panose="02040503050406030204" pitchFamily="18" charset="0"/>
                    </a:rPr>
                    <m:t>𝜃</m:t>
                  </m:r>
                </m:oMath>
              </a14:m>
              <a:endParaRPr lang="it-IT" dirty="0"/>
            </a:p>
          </dgm:t>
        </dgm:pt>
      </mc:Choice>
      <mc:Fallback xmlns="">
        <dgm:pt modelId="{444E83B9-D3CF-4B20-8FF1-FF82B62EFF49}">
          <dgm:prSet phldrT="[Testo]"/>
          <dgm:spPr/>
          <dgm:t>
            <a:bodyPr/>
            <a:lstStyle/>
            <a:p>
              <a:r>
                <a:rPr lang="it-IT" dirty="0" smtClean="0"/>
                <a:t>Cluster </a:t>
              </a:r>
              <a:r>
                <a:rPr lang="it-IT" i="0" smtClean="0">
                  <a:latin typeface="Cambria Math" panose="02040503050406030204" pitchFamily="18" charset="0"/>
                </a:rPr>
                <a:t>𝜃</a:t>
              </a:r>
              <a:endParaRPr lang="it-IT" dirty="0"/>
            </a:p>
          </dgm:t>
        </dgm:pt>
      </mc:Fallback>
    </mc:AlternateContent>
    <dgm:pt modelId="{C182C93F-92E9-45AD-8027-6E6B08FAD012}" type="parTrans" cxnId="{D6A1B78A-4DFD-4274-84B6-7764AB189C4C}">
      <dgm:prSet/>
      <dgm:spPr/>
      <dgm:t>
        <a:bodyPr/>
        <a:lstStyle/>
        <a:p>
          <a:endParaRPr lang="it-IT"/>
        </a:p>
      </dgm:t>
    </dgm:pt>
    <dgm:pt modelId="{E2E525D0-3DE7-4508-AE60-7DFB5A9322E6}" type="sibTrans" cxnId="{D6A1B78A-4DFD-4274-84B6-7764AB189C4C}">
      <dgm:prSet/>
      <dgm:spPr/>
      <dgm:t>
        <a:bodyPr/>
        <a:lstStyle/>
        <a:p>
          <a:endParaRPr lang="it-IT"/>
        </a:p>
      </dgm:t>
    </dgm:pt>
    <dgm:pt modelId="{8515384A-7E7B-41D6-A944-000B5C85D2CE}">
      <dgm:prSet phldrT="[Testo]"/>
      <dgm:spPr/>
      <dgm:t>
        <a:bodyPr/>
        <a:lstStyle/>
        <a:p>
          <a:r>
            <a:rPr lang="it-IT" dirty="0"/>
            <a:t>Cluster 2</a:t>
          </a:r>
        </a:p>
      </dgm:t>
    </dgm:pt>
    <dgm:pt modelId="{E4613E63-B49F-4AF6-A215-5DE61A113E94}" type="parTrans" cxnId="{43E561C7-278B-4332-86BB-F4AFCD76D1DB}">
      <dgm:prSet/>
      <dgm:spPr/>
      <dgm:t>
        <a:bodyPr/>
        <a:lstStyle/>
        <a:p>
          <a:endParaRPr lang="it-IT"/>
        </a:p>
      </dgm:t>
    </dgm:pt>
    <dgm:pt modelId="{065233A2-114A-4BD7-89DF-914D61211078}" type="sibTrans" cxnId="{43E561C7-278B-4332-86BB-F4AFCD76D1DB}">
      <dgm:prSet/>
      <dgm:spPr/>
      <dgm:t>
        <a:bodyPr/>
        <a:lstStyle/>
        <a:p>
          <a:endParaRPr lang="it-IT"/>
        </a:p>
      </dgm:t>
    </dgm:pt>
    <dgm:pt modelId="{8E670225-AD73-48EE-9C85-9B4C88F398A2}">
      <dgm:prSet phldrT="[Testo]"/>
      <dgm:spPr/>
      <dgm:t>
        <a:bodyPr/>
        <a:lstStyle/>
        <a:p>
          <a:r>
            <a:rPr lang="it-IT" dirty="0"/>
            <a:t>Fuori dalla soluzione</a:t>
          </a:r>
        </a:p>
      </dgm:t>
    </dgm:pt>
    <dgm:pt modelId="{5BFB8691-B673-4C4E-B487-2151E830B2E9}" type="parTrans" cxnId="{B31EEDB6-B779-4E8F-8828-8DA06D3976C7}">
      <dgm:prSet/>
      <dgm:spPr/>
      <dgm:t>
        <a:bodyPr/>
        <a:lstStyle/>
        <a:p>
          <a:endParaRPr lang="it-IT"/>
        </a:p>
      </dgm:t>
    </dgm:pt>
    <dgm:pt modelId="{A719CD8D-B355-4235-8409-ABAE2A1E24B9}" type="sibTrans" cxnId="{B31EEDB6-B779-4E8F-8828-8DA06D3976C7}">
      <dgm:prSet/>
      <dgm:spPr/>
      <dgm:t>
        <a:bodyPr/>
        <a:lstStyle/>
        <a:p>
          <a:endParaRPr lang="it-IT"/>
        </a:p>
      </dgm:t>
    </dgm:pt>
    <dgm:pt modelId="{0F69386B-7905-42D8-9953-B0F7E4E3B4AD}">
      <dgm:prSet phldrT="[Testo]"/>
      <dgm:spPr/>
      <dgm:t>
        <a:bodyPr/>
        <a:lstStyle/>
        <a:p>
          <a:r>
            <a:rPr lang="it-IT" dirty="0"/>
            <a:t>Cluster 1</a:t>
          </a:r>
        </a:p>
      </dgm:t>
    </dgm:pt>
    <dgm:pt modelId="{EA59F611-CE50-4B65-9978-6D2FBB75EC0D}" type="sibTrans" cxnId="{D8C00598-C289-4075-8EC6-12BA2F801300}">
      <dgm:prSet/>
      <dgm:spPr/>
      <dgm:t>
        <a:bodyPr/>
        <a:lstStyle/>
        <a:p>
          <a:endParaRPr lang="it-IT"/>
        </a:p>
      </dgm:t>
    </dgm:pt>
    <dgm:pt modelId="{FE85EA46-34CD-42AA-A5D8-C4E9CEA8D0ED}" type="parTrans" cxnId="{D8C00598-C289-4075-8EC6-12BA2F801300}">
      <dgm:prSet/>
      <dgm:spPr/>
      <dgm:t>
        <a:bodyPr/>
        <a:lstStyle/>
        <a:p>
          <a:endParaRPr lang="it-IT"/>
        </a:p>
      </dgm:t>
    </dgm:pt>
    <dgm:pt modelId="{A3EEF171-B842-45C8-8813-6B91FDA20473}" type="pres">
      <dgm:prSet presAssocID="{81721ED0-CB29-452C-B65D-01EE06304CE7}" presName="Name0" presStyleCnt="0">
        <dgm:presLayoutVars>
          <dgm:chMax val="4"/>
          <dgm:resizeHandles val="exact"/>
        </dgm:presLayoutVars>
      </dgm:prSet>
      <dgm:spPr/>
    </dgm:pt>
    <dgm:pt modelId="{0A8C5B95-0928-4D7A-B073-7356DBCF09E3}" type="pres">
      <dgm:prSet presAssocID="{81721ED0-CB29-452C-B65D-01EE06304CE7}" presName="ellipse" presStyleLbl="trBgShp" presStyleIdx="0" presStyleCnt="1" custScaleX="37696" custScaleY="45246" custLinFactNeighborX="414" custLinFactNeighborY="-720"/>
      <dgm:spPr/>
    </dgm:pt>
    <dgm:pt modelId="{9CB26820-2E9B-485A-9AE9-4F16A09C08A4}" type="pres">
      <dgm:prSet presAssocID="{81721ED0-CB29-452C-B65D-01EE06304CE7}" presName="arrow1" presStyleLbl="fgShp" presStyleIdx="0" presStyleCnt="1" custFlipVert="1" custLinFactY="-100000" custLinFactNeighborY="-160286"/>
      <dgm:spPr/>
    </dgm:pt>
    <dgm:pt modelId="{BC3F63CA-A206-4A7D-B1C3-DFD75BD7E162}" type="pres">
      <dgm:prSet presAssocID="{81721ED0-CB29-452C-B65D-01EE06304CE7}" presName="rectangle" presStyleLbl="revTx" presStyleIdx="0" presStyleCnt="1" custLinFactY="-63736" custLinFactNeighborY="-100000">
        <dgm:presLayoutVars>
          <dgm:bulletEnabled val="1"/>
        </dgm:presLayoutVars>
      </dgm:prSet>
      <dgm:spPr/>
    </dgm:pt>
    <dgm:pt modelId="{8D63AD8F-0689-4E43-92A2-BCA6A375C5B3}" type="pres">
      <dgm:prSet presAssocID="{8515384A-7E7B-41D6-A944-000B5C85D2CE}" presName="item1" presStyleLbl="node1" presStyleIdx="0" presStyleCnt="3" custLinFactX="3225" custLinFactNeighborX="100000" custLinFactNeighborY="96837">
        <dgm:presLayoutVars>
          <dgm:bulletEnabled val="1"/>
        </dgm:presLayoutVars>
      </dgm:prSet>
      <dgm:spPr/>
    </dgm:pt>
    <dgm:pt modelId="{B770DE95-2AF6-4E31-BE57-C95D4061B129}" type="pres">
      <dgm:prSet presAssocID="{0F69386B-7905-42D8-9953-B0F7E4E3B4AD}" presName="item2" presStyleLbl="node1" presStyleIdx="1" presStyleCnt="3" custLinFactY="92919" custLinFactNeighborX="62465" custLinFactNeighborY="100000">
        <dgm:presLayoutVars>
          <dgm:bulletEnabled val="1"/>
        </dgm:presLayoutVars>
      </dgm:prSet>
      <dgm:spPr/>
    </dgm:pt>
    <dgm:pt modelId="{7ABF9225-A01A-4228-8B8E-2AA9987D57F8}" type="pres">
      <dgm:prSet presAssocID="{8E670225-AD73-48EE-9C85-9B4C88F398A2}" presName="item3" presStyleLbl="node1" presStyleIdx="2" presStyleCnt="3" custLinFactX="-43316" custLinFactY="100000" custLinFactNeighborX="-100000" custLinFactNeighborY="124216">
        <dgm:presLayoutVars>
          <dgm:bulletEnabled val="1"/>
        </dgm:presLayoutVars>
      </dgm:prSet>
      <dgm:spPr/>
    </dgm:pt>
    <dgm:pt modelId="{CB414991-ACC1-4322-9830-3983BFA06430}" type="pres">
      <dgm:prSet presAssocID="{81721ED0-CB29-452C-B65D-01EE06304CE7}" presName="funnel" presStyleLbl="trAlignAcc1" presStyleIdx="0" presStyleCnt="1" custScaleX="37696" custScaleY="45246" custLinFactNeighborY="-12683"/>
      <dgm:spPr/>
    </dgm:pt>
  </dgm:ptLst>
  <dgm:cxnLst>
    <dgm:cxn modelId="{BD722125-96D4-424A-97D6-C1867B32D7AE}" type="presOf" srcId="{0F69386B-7905-42D8-9953-B0F7E4E3B4AD}" destId="{8D63AD8F-0689-4E43-92A2-BCA6A375C5B3}" srcOrd="0" destOrd="0" presId="urn:microsoft.com/office/officeart/2005/8/layout/funnel1"/>
    <dgm:cxn modelId="{546B1F5B-9331-4DCB-BB5D-870F50A7FAEB}" type="presOf" srcId="{8E670225-AD73-48EE-9C85-9B4C88F398A2}" destId="{BC3F63CA-A206-4A7D-B1C3-DFD75BD7E162}" srcOrd="0" destOrd="0" presId="urn:microsoft.com/office/officeart/2005/8/layout/funnel1"/>
    <dgm:cxn modelId="{526F8868-43A2-4924-A088-DE00DB04C0A8}" type="presOf" srcId="{444E83B9-D3CF-4B20-8FF1-FF82B62EFF49}" destId="{7ABF9225-A01A-4228-8B8E-2AA9987D57F8}" srcOrd="0" destOrd="0" presId="urn:microsoft.com/office/officeart/2005/8/layout/funnel1"/>
    <dgm:cxn modelId="{D6A1B78A-4DFD-4274-84B6-7764AB189C4C}" srcId="{81721ED0-CB29-452C-B65D-01EE06304CE7}" destId="{444E83B9-D3CF-4B20-8FF1-FF82B62EFF49}" srcOrd="0" destOrd="0" parTransId="{C182C93F-92E9-45AD-8027-6E6B08FAD012}" sibTransId="{E2E525D0-3DE7-4508-AE60-7DFB5A9322E6}"/>
    <dgm:cxn modelId="{E5445697-0D0F-417D-94BD-A745D148EA6D}" type="presOf" srcId="{81721ED0-CB29-452C-B65D-01EE06304CE7}" destId="{A3EEF171-B842-45C8-8813-6B91FDA20473}" srcOrd="0" destOrd="0" presId="urn:microsoft.com/office/officeart/2005/8/layout/funnel1"/>
    <dgm:cxn modelId="{D8C00598-C289-4075-8EC6-12BA2F801300}" srcId="{81721ED0-CB29-452C-B65D-01EE06304CE7}" destId="{0F69386B-7905-42D8-9953-B0F7E4E3B4AD}" srcOrd="2" destOrd="0" parTransId="{FE85EA46-34CD-42AA-A5D8-C4E9CEA8D0ED}" sibTransId="{EA59F611-CE50-4B65-9978-6D2FBB75EC0D}"/>
    <dgm:cxn modelId="{34B5B1A1-327C-48BC-93A6-D43BBCDFC68A}" type="presOf" srcId="{8515384A-7E7B-41D6-A944-000B5C85D2CE}" destId="{B770DE95-2AF6-4E31-BE57-C95D4061B129}" srcOrd="0" destOrd="0" presId="urn:microsoft.com/office/officeart/2005/8/layout/funnel1"/>
    <dgm:cxn modelId="{B31EEDB6-B779-4E8F-8828-8DA06D3976C7}" srcId="{81721ED0-CB29-452C-B65D-01EE06304CE7}" destId="{8E670225-AD73-48EE-9C85-9B4C88F398A2}" srcOrd="3" destOrd="0" parTransId="{5BFB8691-B673-4C4E-B487-2151E830B2E9}" sibTransId="{A719CD8D-B355-4235-8409-ABAE2A1E24B9}"/>
    <dgm:cxn modelId="{43E561C7-278B-4332-86BB-F4AFCD76D1DB}" srcId="{81721ED0-CB29-452C-B65D-01EE06304CE7}" destId="{8515384A-7E7B-41D6-A944-000B5C85D2CE}" srcOrd="1" destOrd="0" parTransId="{E4613E63-B49F-4AF6-A215-5DE61A113E94}" sibTransId="{065233A2-114A-4BD7-89DF-914D61211078}"/>
    <dgm:cxn modelId="{B2E4C0A4-5D1E-4642-84DB-B1F0CEE7C84F}" type="presParOf" srcId="{A3EEF171-B842-45C8-8813-6B91FDA20473}" destId="{0A8C5B95-0928-4D7A-B073-7356DBCF09E3}" srcOrd="0" destOrd="0" presId="urn:microsoft.com/office/officeart/2005/8/layout/funnel1"/>
    <dgm:cxn modelId="{D86316E0-E9E1-460F-9FEC-5338BB9BF277}" type="presParOf" srcId="{A3EEF171-B842-45C8-8813-6B91FDA20473}" destId="{9CB26820-2E9B-485A-9AE9-4F16A09C08A4}" srcOrd="1" destOrd="0" presId="urn:microsoft.com/office/officeart/2005/8/layout/funnel1"/>
    <dgm:cxn modelId="{8EEC6F14-501D-4715-B977-B9C7F66BA5C6}" type="presParOf" srcId="{A3EEF171-B842-45C8-8813-6B91FDA20473}" destId="{BC3F63CA-A206-4A7D-B1C3-DFD75BD7E162}" srcOrd="2" destOrd="0" presId="urn:microsoft.com/office/officeart/2005/8/layout/funnel1"/>
    <dgm:cxn modelId="{239CF79F-D2D1-48F5-933C-1408E6E21DCC}" type="presParOf" srcId="{A3EEF171-B842-45C8-8813-6B91FDA20473}" destId="{8D63AD8F-0689-4E43-92A2-BCA6A375C5B3}" srcOrd="3" destOrd="0" presId="urn:microsoft.com/office/officeart/2005/8/layout/funnel1"/>
    <dgm:cxn modelId="{42B03C25-3542-441C-9E83-4C5E0C7BDAA1}" type="presParOf" srcId="{A3EEF171-B842-45C8-8813-6B91FDA20473}" destId="{B770DE95-2AF6-4E31-BE57-C95D4061B129}" srcOrd="4" destOrd="0" presId="urn:microsoft.com/office/officeart/2005/8/layout/funnel1"/>
    <dgm:cxn modelId="{8ACC2844-A8DE-4A7B-9091-0920247824B3}" type="presParOf" srcId="{A3EEF171-B842-45C8-8813-6B91FDA20473}" destId="{7ABF9225-A01A-4228-8B8E-2AA9987D57F8}" srcOrd="5" destOrd="0" presId="urn:microsoft.com/office/officeart/2005/8/layout/funnel1"/>
    <dgm:cxn modelId="{2C74A224-16B9-43F4-B2C5-A2A08D230EE0}" type="presParOf" srcId="{A3EEF171-B842-45C8-8813-6B91FDA20473}" destId="{CB414991-ACC1-4322-9830-3983BFA06430}"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1721ED0-CB29-452C-B65D-01EE06304CE7}"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it-IT"/>
        </a:p>
      </dgm:t>
    </dgm:pt>
    <dgm:pt modelId="{444E83B9-D3CF-4B20-8FF1-FF82B62EFF49}">
      <dgm:prSet phldrT="[Testo]"/>
      <dgm:spPr>
        <a:blipFill>
          <a:blip xmlns:r="http://schemas.openxmlformats.org/officeDocument/2006/relationships" r:embed="rId1"/>
          <a:stretch>
            <a:fillRect/>
          </a:stretch>
        </a:blipFill>
      </dgm:spPr>
      <dgm:t>
        <a:bodyPr/>
        <a:lstStyle/>
        <a:p>
          <a:r>
            <a:rPr lang="it-IT">
              <a:noFill/>
            </a:rPr>
            <a:t> </a:t>
          </a:r>
        </a:p>
      </dgm:t>
    </dgm:pt>
    <dgm:pt modelId="{C182C93F-92E9-45AD-8027-6E6B08FAD012}" type="parTrans" cxnId="{D6A1B78A-4DFD-4274-84B6-7764AB189C4C}">
      <dgm:prSet/>
      <dgm:spPr/>
      <dgm:t>
        <a:bodyPr/>
        <a:lstStyle/>
        <a:p>
          <a:endParaRPr lang="it-IT"/>
        </a:p>
      </dgm:t>
    </dgm:pt>
    <dgm:pt modelId="{E2E525D0-3DE7-4508-AE60-7DFB5A9322E6}" type="sibTrans" cxnId="{D6A1B78A-4DFD-4274-84B6-7764AB189C4C}">
      <dgm:prSet/>
      <dgm:spPr/>
      <dgm:t>
        <a:bodyPr/>
        <a:lstStyle/>
        <a:p>
          <a:endParaRPr lang="it-IT"/>
        </a:p>
      </dgm:t>
    </dgm:pt>
    <dgm:pt modelId="{8515384A-7E7B-41D6-A944-000B5C85D2CE}">
      <dgm:prSet phldrT="[Testo]"/>
      <dgm:spPr/>
      <dgm:t>
        <a:bodyPr/>
        <a:lstStyle/>
        <a:p>
          <a:r>
            <a:rPr lang="it-IT" dirty="0"/>
            <a:t>Cluster 2</a:t>
          </a:r>
        </a:p>
      </dgm:t>
    </dgm:pt>
    <dgm:pt modelId="{E4613E63-B49F-4AF6-A215-5DE61A113E94}" type="parTrans" cxnId="{43E561C7-278B-4332-86BB-F4AFCD76D1DB}">
      <dgm:prSet/>
      <dgm:spPr/>
      <dgm:t>
        <a:bodyPr/>
        <a:lstStyle/>
        <a:p>
          <a:endParaRPr lang="it-IT"/>
        </a:p>
      </dgm:t>
    </dgm:pt>
    <dgm:pt modelId="{065233A2-114A-4BD7-89DF-914D61211078}" type="sibTrans" cxnId="{43E561C7-278B-4332-86BB-F4AFCD76D1DB}">
      <dgm:prSet/>
      <dgm:spPr/>
      <dgm:t>
        <a:bodyPr/>
        <a:lstStyle/>
        <a:p>
          <a:endParaRPr lang="it-IT"/>
        </a:p>
      </dgm:t>
    </dgm:pt>
    <dgm:pt modelId="{8E670225-AD73-48EE-9C85-9B4C88F398A2}">
      <dgm:prSet phldrT="[Testo]"/>
      <dgm:spPr/>
      <dgm:t>
        <a:bodyPr/>
        <a:lstStyle/>
        <a:p>
          <a:r>
            <a:rPr lang="it-IT" dirty="0"/>
            <a:t>Fuori dalla soluzione</a:t>
          </a:r>
        </a:p>
      </dgm:t>
    </dgm:pt>
    <dgm:pt modelId="{5BFB8691-B673-4C4E-B487-2151E830B2E9}" type="parTrans" cxnId="{B31EEDB6-B779-4E8F-8828-8DA06D3976C7}">
      <dgm:prSet/>
      <dgm:spPr/>
      <dgm:t>
        <a:bodyPr/>
        <a:lstStyle/>
        <a:p>
          <a:endParaRPr lang="it-IT"/>
        </a:p>
      </dgm:t>
    </dgm:pt>
    <dgm:pt modelId="{A719CD8D-B355-4235-8409-ABAE2A1E24B9}" type="sibTrans" cxnId="{B31EEDB6-B779-4E8F-8828-8DA06D3976C7}">
      <dgm:prSet/>
      <dgm:spPr/>
      <dgm:t>
        <a:bodyPr/>
        <a:lstStyle/>
        <a:p>
          <a:endParaRPr lang="it-IT"/>
        </a:p>
      </dgm:t>
    </dgm:pt>
    <dgm:pt modelId="{0F69386B-7905-42D8-9953-B0F7E4E3B4AD}">
      <dgm:prSet phldrT="[Testo]"/>
      <dgm:spPr/>
      <dgm:t>
        <a:bodyPr/>
        <a:lstStyle/>
        <a:p>
          <a:r>
            <a:rPr lang="it-IT" dirty="0"/>
            <a:t>Cluster 1</a:t>
          </a:r>
        </a:p>
      </dgm:t>
    </dgm:pt>
    <dgm:pt modelId="{EA59F611-CE50-4B65-9978-6D2FBB75EC0D}" type="sibTrans" cxnId="{D8C00598-C289-4075-8EC6-12BA2F801300}">
      <dgm:prSet/>
      <dgm:spPr/>
      <dgm:t>
        <a:bodyPr/>
        <a:lstStyle/>
        <a:p>
          <a:endParaRPr lang="it-IT"/>
        </a:p>
      </dgm:t>
    </dgm:pt>
    <dgm:pt modelId="{FE85EA46-34CD-42AA-A5D8-C4E9CEA8D0ED}" type="parTrans" cxnId="{D8C00598-C289-4075-8EC6-12BA2F801300}">
      <dgm:prSet/>
      <dgm:spPr/>
      <dgm:t>
        <a:bodyPr/>
        <a:lstStyle/>
        <a:p>
          <a:endParaRPr lang="it-IT"/>
        </a:p>
      </dgm:t>
    </dgm:pt>
    <dgm:pt modelId="{A3EEF171-B842-45C8-8813-6B91FDA20473}" type="pres">
      <dgm:prSet presAssocID="{81721ED0-CB29-452C-B65D-01EE06304CE7}" presName="Name0" presStyleCnt="0">
        <dgm:presLayoutVars>
          <dgm:chMax val="4"/>
          <dgm:resizeHandles val="exact"/>
        </dgm:presLayoutVars>
      </dgm:prSet>
      <dgm:spPr/>
    </dgm:pt>
    <dgm:pt modelId="{0A8C5B95-0928-4D7A-B073-7356DBCF09E3}" type="pres">
      <dgm:prSet presAssocID="{81721ED0-CB29-452C-B65D-01EE06304CE7}" presName="ellipse" presStyleLbl="trBgShp" presStyleIdx="0" presStyleCnt="1" custScaleX="37696" custScaleY="45246" custLinFactNeighborX="414" custLinFactNeighborY="-720"/>
      <dgm:spPr/>
    </dgm:pt>
    <dgm:pt modelId="{9CB26820-2E9B-485A-9AE9-4F16A09C08A4}" type="pres">
      <dgm:prSet presAssocID="{81721ED0-CB29-452C-B65D-01EE06304CE7}" presName="arrow1" presStyleLbl="fgShp" presStyleIdx="0" presStyleCnt="1" custFlipVert="1" custLinFactY="-100000" custLinFactNeighborY="-160286"/>
      <dgm:spPr/>
    </dgm:pt>
    <dgm:pt modelId="{BC3F63CA-A206-4A7D-B1C3-DFD75BD7E162}" type="pres">
      <dgm:prSet presAssocID="{81721ED0-CB29-452C-B65D-01EE06304CE7}" presName="rectangle" presStyleLbl="revTx" presStyleIdx="0" presStyleCnt="1" custLinFactY="-63736" custLinFactNeighborY="-100000">
        <dgm:presLayoutVars>
          <dgm:bulletEnabled val="1"/>
        </dgm:presLayoutVars>
      </dgm:prSet>
      <dgm:spPr/>
    </dgm:pt>
    <dgm:pt modelId="{8D63AD8F-0689-4E43-92A2-BCA6A375C5B3}" type="pres">
      <dgm:prSet presAssocID="{8515384A-7E7B-41D6-A944-000B5C85D2CE}" presName="item1" presStyleLbl="node1" presStyleIdx="0" presStyleCnt="3" custLinFactX="3225" custLinFactNeighborX="100000" custLinFactNeighborY="96837">
        <dgm:presLayoutVars>
          <dgm:bulletEnabled val="1"/>
        </dgm:presLayoutVars>
      </dgm:prSet>
      <dgm:spPr/>
    </dgm:pt>
    <dgm:pt modelId="{B770DE95-2AF6-4E31-BE57-C95D4061B129}" type="pres">
      <dgm:prSet presAssocID="{0F69386B-7905-42D8-9953-B0F7E4E3B4AD}" presName="item2" presStyleLbl="node1" presStyleIdx="1" presStyleCnt="3" custLinFactY="92919" custLinFactNeighborX="62465" custLinFactNeighborY="100000">
        <dgm:presLayoutVars>
          <dgm:bulletEnabled val="1"/>
        </dgm:presLayoutVars>
      </dgm:prSet>
      <dgm:spPr/>
    </dgm:pt>
    <dgm:pt modelId="{7ABF9225-A01A-4228-8B8E-2AA9987D57F8}" type="pres">
      <dgm:prSet presAssocID="{8E670225-AD73-48EE-9C85-9B4C88F398A2}" presName="item3" presStyleLbl="node1" presStyleIdx="2" presStyleCnt="3" custLinFactX="-43316" custLinFactY="100000" custLinFactNeighborX="-100000" custLinFactNeighborY="124216">
        <dgm:presLayoutVars>
          <dgm:bulletEnabled val="1"/>
        </dgm:presLayoutVars>
      </dgm:prSet>
      <dgm:spPr/>
    </dgm:pt>
    <dgm:pt modelId="{CB414991-ACC1-4322-9830-3983BFA06430}" type="pres">
      <dgm:prSet presAssocID="{81721ED0-CB29-452C-B65D-01EE06304CE7}" presName="funnel" presStyleLbl="trAlignAcc1" presStyleIdx="0" presStyleCnt="1" custScaleX="37696" custScaleY="45246" custLinFactNeighborY="-12683"/>
      <dgm:spPr/>
    </dgm:pt>
  </dgm:ptLst>
  <dgm:cxnLst>
    <dgm:cxn modelId="{BD722125-96D4-424A-97D6-C1867B32D7AE}" type="presOf" srcId="{0F69386B-7905-42D8-9953-B0F7E4E3B4AD}" destId="{8D63AD8F-0689-4E43-92A2-BCA6A375C5B3}" srcOrd="0" destOrd="0" presId="urn:microsoft.com/office/officeart/2005/8/layout/funnel1"/>
    <dgm:cxn modelId="{546B1F5B-9331-4DCB-BB5D-870F50A7FAEB}" type="presOf" srcId="{8E670225-AD73-48EE-9C85-9B4C88F398A2}" destId="{BC3F63CA-A206-4A7D-B1C3-DFD75BD7E162}" srcOrd="0" destOrd="0" presId="urn:microsoft.com/office/officeart/2005/8/layout/funnel1"/>
    <dgm:cxn modelId="{526F8868-43A2-4924-A088-DE00DB04C0A8}" type="presOf" srcId="{444E83B9-D3CF-4B20-8FF1-FF82B62EFF49}" destId="{7ABF9225-A01A-4228-8B8E-2AA9987D57F8}" srcOrd="0" destOrd="0" presId="urn:microsoft.com/office/officeart/2005/8/layout/funnel1"/>
    <dgm:cxn modelId="{D6A1B78A-4DFD-4274-84B6-7764AB189C4C}" srcId="{81721ED0-CB29-452C-B65D-01EE06304CE7}" destId="{444E83B9-D3CF-4B20-8FF1-FF82B62EFF49}" srcOrd="0" destOrd="0" parTransId="{C182C93F-92E9-45AD-8027-6E6B08FAD012}" sibTransId="{E2E525D0-3DE7-4508-AE60-7DFB5A9322E6}"/>
    <dgm:cxn modelId="{E5445697-0D0F-417D-94BD-A745D148EA6D}" type="presOf" srcId="{81721ED0-CB29-452C-B65D-01EE06304CE7}" destId="{A3EEF171-B842-45C8-8813-6B91FDA20473}" srcOrd="0" destOrd="0" presId="urn:microsoft.com/office/officeart/2005/8/layout/funnel1"/>
    <dgm:cxn modelId="{D8C00598-C289-4075-8EC6-12BA2F801300}" srcId="{81721ED0-CB29-452C-B65D-01EE06304CE7}" destId="{0F69386B-7905-42D8-9953-B0F7E4E3B4AD}" srcOrd="2" destOrd="0" parTransId="{FE85EA46-34CD-42AA-A5D8-C4E9CEA8D0ED}" sibTransId="{EA59F611-CE50-4B65-9978-6D2FBB75EC0D}"/>
    <dgm:cxn modelId="{34B5B1A1-327C-48BC-93A6-D43BBCDFC68A}" type="presOf" srcId="{8515384A-7E7B-41D6-A944-000B5C85D2CE}" destId="{B770DE95-2AF6-4E31-BE57-C95D4061B129}" srcOrd="0" destOrd="0" presId="urn:microsoft.com/office/officeart/2005/8/layout/funnel1"/>
    <dgm:cxn modelId="{B31EEDB6-B779-4E8F-8828-8DA06D3976C7}" srcId="{81721ED0-CB29-452C-B65D-01EE06304CE7}" destId="{8E670225-AD73-48EE-9C85-9B4C88F398A2}" srcOrd="3" destOrd="0" parTransId="{5BFB8691-B673-4C4E-B487-2151E830B2E9}" sibTransId="{A719CD8D-B355-4235-8409-ABAE2A1E24B9}"/>
    <dgm:cxn modelId="{43E561C7-278B-4332-86BB-F4AFCD76D1DB}" srcId="{81721ED0-CB29-452C-B65D-01EE06304CE7}" destId="{8515384A-7E7B-41D6-A944-000B5C85D2CE}" srcOrd="1" destOrd="0" parTransId="{E4613E63-B49F-4AF6-A215-5DE61A113E94}" sibTransId="{065233A2-114A-4BD7-89DF-914D61211078}"/>
    <dgm:cxn modelId="{B2E4C0A4-5D1E-4642-84DB-B1F0CEE7C84F}" type="presParOf" srcId="{A3EEF171-B842-45C8-8813-6B91FDA20473}" destId="{0A8C5B95-0928-4D7A-B073-7356DBCF09E3}" srcOrd="0" destOrd="0" presId="urn:microsoft.com/office/officeart/2005/8/layout/funnel1"/>
    <dgm:cxn modelId="{D86316E0-E9E1-460F-9FEC-5338BB9BF277}" type="presParOf" srcId="{A3EEF171-B842-45C8-8813-6B91FDA20473}" destId="{9CB26820-2E9B-485A-9AE9-4F16A09C08A4}" srcOrd="1" destOrd="0" presId="urn:microsoft.com/office/officeart/2005/8/layout/funnel1"/>
    <dgm:cxn modelId="{8EEC6F14-501D-4715-B977-B9C7F66BA5C6}" type="presParOf" srcId="{A3EEF171-B842-45C8-8813-6B91FDA20473}" destId="{BC3F63CA-A206-4A7D-B1C3-DFD75BD7E162}" srcOrd="2" destOrd="0" presId="urn:microsoft.com/office/officeart/2005/8/layout/funnel1"/>
    <dgm:cxn modelId="{239CF79F-D2D1-48F5-933C-1408E6E21DCC}" type="presParOf" srcId="{A3EEF171-B842-45C8-8813-6B91FDA20473}" destId="{8D63AD8F-0689-4E43-92A2-BCA6A375C5B3}" srcOrd="3" destOrd="0" presId="urn:microsoft.com/office/officeart/2005/8/layout/funnel1"/>
    <dgm:cxn modelId="{42B03C25-3542-441C-9E83-4C5E0C7BDAA1}" type="presParOf" srcId="{A3EEF171-B842-45C8-8813-6B91FDA20473}" destId="{B770DE95-2AF6-4E31-BE57-C95D4061B129}" srcOrd="4" destOrd="0" presId="urn:microsoft.com/office/officeart/2005/8/layout/funnel1"/>
    <dgm:cxn modelId="{8ACC2844-A8DE-4A7B-9091-0920247824B3}" type="presParOf" srcId="{A3EEF171-B842-45C8-8813-6B91FDA20473}" destId="{7ABF9225-A01A-4228-8B8E-2AA9987D57F8}" srcOrd="5" destOrd="0" presId="urn:microsoft.com/office/officeart/2005/8/layout/funnel1"/>
    <dgm:cxn modelId="{2C74A224-16B9-43F4-B2C5-A2A08D230EE0}" type="presParOf" srcId="{A3EEF171-B842-45C8-8813-6B91FDA20473}" destId="{CB414991-ACC1-4322-9830-3983BFA06430}"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1721ED0-CB29-452C-B65D-01EE06304CE7}"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it-IT"/>
        </a:p>
      </dgm:t>
    </dgm:pt>
    <mc:AlternateContent xmlns:mc="http://schemas.openxmlformats.org/markup-compatibility/2006" xmlns:a14="http://schemas.microsoft.com/office/drawing/2010/main">
      <mc:Choice Requires="a14">
        <dgm:pt modelId="{444E83B9-D3CF-4B20-8FF1-FF82B62EFF49}">
          <dgm:prSet phldrT="[Testo]"/>
          <dgm:spPr/>
          <dgm:t>
            <a:bodyPr/>
            <a:lstStyle/>
            <a:p>
              <a:r>
                <a:rPr lang="it-IT" dirty="0"/>
                <a:t>Cluster </a:t>
              </a:r>
              <a14:m>
                <m:oMath xmlns:m="http://schemas.openxmlformats.org/officeDocument/2006/math">
                  <m:r>
                    <a:rPr lang="it-IT" i="1" smtClean="0">
                      <a:latin typeface="Cambria Math" panose="02040503050406030204" pitchFamily="18" charset="0"/>
                    </a:rPr>
                    <m:t>𝜃</m:t>
                  </m:r>
                </m:oMath>
              </a14:m>
              <a:endParaRPr lang="it-IT" dirty="0"/>
            </a:p>
          </dgm:t>
        </dgm:pt>
      </mc:Choice>
      <mc:Fallback xmlns="">
        <dgm:pt modelId="{444E83B9-D3CF-4B20-8FF1-FF82B62EFF49}">
          <dgm:prSet phldrT="[Testo]"/>
          <dgm:spPr/>
          <dgm:t>
            <a:bodyPr/>
            <a:lstStyle/>
            <a:p>
              <a:r>
                <a:rPr lang="it-IT" dirty="0" smtClean="0"/>
                <a:t>Cluster </a:t>
              </a:r>
              <a:r>
                <a:rPr lang="it-IT" i="0" smtClean="0">
                  <a:latin typeface="Cambria Math" panose="02040503050406030204" pitchFamily="18" charset="0"/>
                </a:rPr>
                <a:t>𝜃</a:t>
              </a:r>
              <a:endParaRPr lang="it-IT" dirty="0"/>
            </a:p>
          </dgm:t>
        </dgm:pt>
      </mc:Fallback>
    </mc:AlternateContent>
    <dgm:pt modelId="{C182C93F-92E9-45AD-8027-6E6B08FAD012}" type="parTrans" cxnId="{D6A1B78A-4DFD-4274-84B6-7764AB189C4C}">
      <dgm:prSet/>
      <dgm:spPr/>
      <dgm:t>
        <a:bodyPr/>
        <a:lstStyle/>
        <a:p>
          <a:endParaRPr lang="it-IT"/>
        </a:p>
      </dgm:t>
    </dgm:pt>
    <dgm:pt modelId="{E2E525D0-3DE7-4508-AE60-7DFB5A9322E6}" type="sibTrans" cxnId="{D6A1B78A-4DFD-4274-84B6-7764AB189C4C}">
      <dgm:prSet/>
      <dgm:spPr/>
      <dgm:t>
        <a:bodyPr/>
        <a:lstStyle/>
        <a:p>
          <a:endParaRPr lang="it-IT"/>
        </a:p>
      </dgm:t>
    </dgm:pt>
    <dgm:pt modelId="{8515384A-7E7B-41D6-A944-000B5C85D2CE}">
      <dgm:prSet phldrT="[Testo]"/>
      <dgm:spPr/>
      <dgm:t>
        <a:bodyPr/>
        <a:lstStyle/>
        <a:p>
          <a:r>
            <a:rPr lang="it-IT" dirty="0"/>
            <a:t>Cluster 2</a:t>
          </a:r>
        </a:p>
      </dgm:t>
    </dgm:pt>
    <dgm:pt modelId="{E4613E63-B49F-4AF6-A215-5DE61A113E94}" type="parTrans" cxnId="{43E561C7-278B-4332-86BB-F4AFCD76D1DB}">
      <dgm:prSet/>
      <dgm:spPr/>
      <dgm:t>
        <a:bodyPr/>
        <a:lstStyle/>
        <a:p>
          <a:endParaRPr lang="it-IT"/>
        </a:p>
      </dgm:t>
    </dgm:pt>
    <dgm:pt modelId="{065233A2-114A-4BD7-89DF-914D61211078}" type="sibTrans" cxnId="{43E561C7-278B-4332-86BB-F4AFCD76D1DB}">
      <dgm:prSet/>
      <dgm:spPr/>
      <dgm:t>
        <a:bodyPr/>
        <a:lstStyle/>
        <a:p>
          <a:endParaRPr lang="it-IT"/>
        </a:p>
      </dgm:t>
    </dgm:pt>
    <dgm:pt modelId="{8E670225-AD73-48EE-9C85-9B4C88F398A2}">
      <dgm:prSet phldrT="[Testo]"/>
      <dgm:spPr/>
      <dgm:t>
        <a:bodyPr/>
        <a:lstStyle/>
        <a:p>
          <a:r>
            <a:rPr lang="it-IT" dirty="0"/>
            <a:t>Fuori dalla soluzione</a:t>
          </a:r>
        </a:p>
      </dgm:t>
    </dgm:pt>
    <dgm:pt modelId="{5BFB8691-B673-4C4E-B487-2151E830B2E9}" type="parTrans" cxnId="{B31EEDB6-B779-4E8F-8828-8DA06D3976C7}">
      <dgm:prSet/>
      <dgm:spPr/>
      <dgm:t>
        <a:bodyPr/>
        <a:lstStyle/>
        <a:p>
          <a:endParaRPr lang="it-IT"/>
        </a:p>
      </dgm:t>
    </dgm:pt>
    <dgm:pt modelId="{A719CD8D-B355-4235-8409-ABAE2A1E24B9}" type="sibTrans" cxnId="{B31EEDB6-B779-4E8F-8828-8DA06D3976C7}">
      <dgm:prSet/>
      <dgm:spPr/>
      <dgm:t>
        <a:bodyPr/>
        <a:lstStyle/>
        <a:p>
          <a:endParaRPr lang="it-IT"/>
        </a:p>
      </dgm:t>
    </dgm:pt>
    <dgm:pt modelId="{0F69386B-7905-42D8-9953-B0F7E4E3B4AD}">
      <dgm:prSet phldrT="[Testo]"/>
      <dgm:spPr/>
      <dgm:t>
        <a:bodyPr/>
        <a:lstStyle/>
        <a:p>
          <a:r>
            <a:rPr lang="it-IT" dirty="0"/>
            <a:t>Cluster 1</a:t>
          </a:r>
        </a:p>
      </dgm:t>
    </dgm:pt>
    <dgm:pt modelId="{EA59F611-CE50-4B65-9978-6D2FBB75EC0D}" type="sibTrans" cxnId="{D8C00598-C289-4075-8EC6-12BA2F801300}">
      <dgm:prSet/>
      <dgm:spPr/>
      <dgm:t>
        <a:bodyPr/>
        <a:lstStyle/>
        <a:p>
          <a:endParaRPr lang="it-IT"/>
        </a:p>
      </dgm:t>
    </dgm:pt>
    <dgm:pt modelId="{FE85EA46-34CD-42AA-A5D8-C4E9CEA8D0ED}" type="parTrans" cxnId="{D8C00598-C289-4075-8EC6-12BA2F801300}">
      <dgm:prSet/>
      <dgm:spPr/>
      <dgm:t>
        <a:bodyPr/>
        <a:lstStyle/>
        <a:p>
          <a:endParaRPr lang="it-IT"/>
        </a:p>
      </dgm:t>
    </dgm:pt>
    <dgm:pt modelId="{A3EEF171-B842-45C8-8813-6B91FDA20473}" type="pres">
      <dgm:prSet presAssocID="{81721ED0-CB29-452C-B65D-01EE06304CE7}" presName="Name0" presStyleCnt="0">
        <dgm:presLayoutVars>
          <dgm:chMax val="4"/>
          <dgm:resizeHandles val="exact"/>
        </dgm:presLayoutVars>
      </dgm:prSet>
      <dgm:spPr/>
    </dgm:pt>
    <dgm:pt modelId="{0A8C5B95-0928-4D7A-B073-7356DBCF09E3}" type="pres">
      <dgm:prSet presAssocID="{81721ED0-CB29-452C-B65D-01EE06304CE7}" presName="ellipse" presStyleLbl="trBgShp" presStyleIdx="0" presStyleCnt="1" custScaleX="37696" custScaleY="45246" custLinFactNeighborX="414" custLinFactNeighborY="-720"/>
      <dgm:spPr/>
    </dgm:pt>
    <dgm:pt modelId="{9CB26820-2E9B-485A-9AE9-4F16A09C08A4}" type="pres">
      <dgm:prSet presAssocID="{81721ED0-CB29-452C-B65D-01EE06304CE7}" presName="arrow1" presStyleLbl="fgShp" presStyleIdx="0" presStyleCnt="1" custFlipVert="1" custLinFactY="-100000" custLinFactNeighborY="-160286"/>
      <dgm:spPr/>
    </dgm:pt>
    <dgm:pt modelId="{BC3F63CA-A206-4A7D-B1C3-DFD75BD7E162}" type="pres">
      <dgm:prSet presAssocID="{81721ED0-CB29-452C-B65D-01EE06304CE7}" presName="rectangle" presStyleLbl="revTx" presStyleIdx="0" presStyleCnt="1" custLinFactY="-63736" custLinFactNeighborY="-100000">
        <dgm:presLayoutVars>
          <dgm:bulletEnabled val="1"/>
        </dgm:presLayoutVars>
      </dgm:prSet>
      <dgm:spPr/>
    </dgm:pt>
    <dgm:pt modelId="{8D63AD8F-0689-4E43-92A2-BCA6A375C5B3}" type="pres">
      <dgm:prSet presAssocID="{8515384A-7E7B-41D6-A944-000B5C85D2CE}" presName="item1" presStyleLbl="node1" presStyleIdx="0" presStyleCnt="3" custLinFactX="3225" custLinFactNeighborX="100000" custLinFactNeighborY="96837">
        <dgm:presLayoutVars>
          <dgm:bulletEnabled val="1"/>
        </dgm:presLayoutVars>
      </dgm:prSet>
      <dgm:spPr/>
    </dgm:pt>
    <dgm:pt modelId="{B770DE95-2AF6-4E31-BE57-C95D4061B129}" type="pres">
      <dgm:prSet presAssocID="{0F69386B-7905-42D8-9953-B0F7E4E3B4AD}" presName="item2" presStyleLbl="node1" presStyleIdx="1" presStyleCnt="3" custLinFactY="92919" custLinFactNeighborX="62465" custLinFactNeighborY="100000">
        <dgm:presLayoutVars>
          <dgm:bulletEnabled val="1"/>
        </dgm:presLayoutVars>
      </dgm:prSet>
      <dgm:spPr/>
    </dgm:pt>
    <dgm:pt modelId="{7ABF9225-A01A-4228-8B8E-2AA9987D57F8}" type="pres">
      <dgm:prSet presAssocID="{8E670225-AD73-48EE-9C85-9B4C88F398A2}" presName="item3" presStyleLbl="node1" presStyleIdx="2" presStyleCnt="3" custLinFactX="-43316" custLinFactY="100000" custLinFactNeighborX="-100000" custLinFactNeighborY="124216">
        <dgm:presLayoutVars>
          <dgm:bulletEnabled val="1"/>
        </dgm:presLayoutVars>
      </dgm:prSet>
      <dgm:spPr/>
    </dgm:pt>
    <dgm:pt modelId="{CB414991-ACC1-4322-9830-3983BFA06430}" type="pres">
      <dgm:prSet presAssocID="{81721ED0-CB29-452C-B65D-01EE06304CE7}" presName="funnel" presStyleLbl="trAlignAcc1" presStyleIdx="0" presStyleCnt="1" custScaleX="37696" custScaleY="45246" custLinFactNeighborY="-12683"/>
      <dgm:spPr/>
    </dgm:pt>
  </dgm:ptLst>
  <dgm:cxnLst>
    <dgm:cxn modelId="{1ACF4907-672B-4BEC-B25F-6FF2C9601679}" type="presOf" srcId="{0F69386B-7905-42D8-9953-B0F7E4E3B4AD}" destId="{8D63AD8F-0689-4E43-92A2-BCA6A375C5B3}" srcOrd="0" destOrd="0" presId="urn:microsoft.com/office/officeart/2005/8/layout/funnel1"/>
    <dgm:cxn modelId="{94DBCB2B-CF71-4CFC-A553-158E801878F4}" type="presOf" srcId="{444E83B9-D3CF-4B20-8FF1-FF82B62EFF49}" destId="{7ABF9225-A01A-4228-8B8E-2AA9987D57F8}" srcOrd="0" destOrd="0" presId="urn:microsoft.com/office/officeart/2005/8/layout/funnel1"/>
    <dgm:cxn modelId="{D6A1B78A-4DFD-4274-84B6-7764AB189C4C}" srcId="{81721ED0-CB29-452C-B65D-01EE06304CE7}" destId="{444E83B9-D3CF-4B20-8FF1-FF82B62EFF49}" srcOrd="0" destOrd="0" parTransId="{C182C93F-92E9-45AD-8027-6E6B08FAD012}" sibTransId="{E2E525D0-3DE7-4508-AE60-7DFB5A9322E6}"/>
    <dgm:cxn modelId="{D8C00598-C289-4075-8EC6-12BA2F801300}" srcId="{81721ED0-CB29-452C-B65D-01EE06304CE7}" destId="{0F69386B-7905-42D8-9953-B0F7E4E3B4AD}" srcOrd="2" destOrd="0" parTransId="{FE85EA46-34CD-42AA-A5D8-C4E9CEA8D0ED}" sibTransId="{EA59F611-CE50-4B65-9978-6D2FBB75EC0D}"/>
    <dgm:cxn modelId="{D708DDB6-9F73-4585-BDC7-A386BE8AC666}" type="presOf" srcId="{8515384A-7E7B-41D6-A944-000B5C85D2CE}" destId="{B770DE95-2AF6-4E31-BE57-C95D4061B129}" srcOrd="0" destOrd="0" presId="urn:microsoft.com/office/officeart/2005/8/layout/funnel1"/>
    <dgm:cxn modelId="{B31EEDB6-B779-4E8F-8828-8DA06D3976C7}" srcId="{81721ED0-CB29-452C-B65D-01EE06304CE7}" destId="{8E670225-AD73-48EE-9C85-9B4C88F398A2}" srcOrd="3" destOrd="0" parTransId="{5BFB8691-B673-4C4E-B487-2151E830B2E9}" sibTransId="{A719CD8D-B355-4235-8409-ABAE2A1E24B9}"/>
    <dgm:cxn modelId="{43E561C7-278B-4332-86BB-F4AFCD76D1DB}" srcId="{81721ED0-CB29-452C-B65D-01EE06304CE7}" destId="{8515384A-7E7B-41D6-A944-000B5C85D2CE}" srcOrd="1" destOrd="0" parTransId="{E4613E63-B49F-4AF6-A215-5DE61A113E94}" sibTransId="{065233A2-114A-4BD7-89DF-914D61211078}"/>
    <dgm:cxn modelId="{E6F2E5D8-0154-4C84-988C-0EE58AB67003}" type="presOf" srcId="{8E670225-AD73-48EE-9C85-9B4C88F398A2}" destId="{BC3F63CA-A206-4A7D-B1C3-DFD75BD7E162}" srcOrd="0" destOrd="0" presId="urn:microsoft.com/office/officeart/2005/8/layout/funnel1"/>
    <dgm:cxn modelId="{622C4EF3-BD04-4E83-99F7-DE8C9DEDF939}" type="presOf" srcId="{81721ED0-CB29-452C-B65D-01EE06304CE7}" destId="{A3EEF171-B842-45C8-8813-6B91FDA20473}" srcOrd="0" destOrd="0" presId="urn:microsoft.com/office/officeart/2005/8/layout/funnel1"/>
    <dgm:cxn modelId="{70E04C51-D8A7-454E-BC8E-EBCC8B230FEF}" type="presParOf" srcId="{A3EEF171-B842-45C8-8813-6B91FDA20473}" destId="{0A8C5B95-0928-4D7A-B073-7356DBCF09E3}" srcOrd="0" destOrd="0" presId="urn:microsoft.com/office/officeart/2005/8/layout/funnel1"/>
    <dgm:cxn modelId="{86EF0C20-9F21-43A5-B491-FEF6187B9403}" type="presParOf" srcId="{A3EEF171-B842-45C8-8813-6B91FDA20473}" destId="{9CB26820-2E9B-485A-9AE9-4F16A09C08A4}" srcOrd="1" destOrd="0" presId="urn:microsoft.com/office/officeart/2005/8/layout/funnel1"/>
    <dgm:cxn modelId="{4F08BA97-E693-4C2B-9850-4275D698DB55}" type="presParOf" srcId="{A3EEF171-B842-45C8-8813-6B91FDA20473}" destId="{BC3F63CA-A206-4A7D-B1C3-DFD75BD7E162}" srcOrd="2" destOrd="0" presId="urn:microsoft.com/office/officeart/2005/8/layout/funnel1"/>
    <dgm:cxn modelId="{6E4EF714-C141-4858-9169-EF04A829C2CF}" type="presParOf" srcId="{A3EEF171-B842-45C8-8813-6B91FDA20473}" destId="{8D63AD8F-0689-4E43-92A2-BCA6A375C5B3}" srcOrd="3" destOrd="0" presId="urn:microsoft.com/office/officeart/2005/8/layout/funnel1"/>
    <dgm:cxn modelId="{019C4D7C-8205-4906-A187-ACA23E47B4FC}" type="presParOf" srcId="{A3EEF171-B842-45C8-8813-6B91FDA20473}" destId="{B770DE95-2AF6-4E31-BE57-C95D4061B129}" srcOrd="4" destOrd="0" presId="urn:microsoft.com/office/officeart/2005/8/layout/funnel1"/>
    <dgm:cxn modelId="{02EC1E29-B834-4B1F-8836-0E6D7070521D}" type="presParOf" srcId="{A3EEF171-B842-45C8-8813-6B91FDA20473}" destId="{7ABF9225-A01A-4228-8B8E-2AA9987D57F8}" srcOrd="5" destOrd="0" presId="urn:microsoft.com/office/officeart/2005/8/layout/funnel1"/>
    <dgm:cxn modelId="{8DAEF9F9-217B-4C4C-93E1-294CDE0B6E39}" type="presParOf" srcId="{A3EEF171-B842-45C8-8813-6B91FDA20473}" destId="{CB414991-ACC1-4322-9830-3983BFA06430}"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1721ED0-CB29-452C-B65D-01EE06304CE7}"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it-IT"/>
        </a:p>
      </dgm:t>
    </dgm:pt>
    <dgm:pt modelId="{444E83B9-D3CF-4B20-8FF1-FF82B62EFF49}">
      <dgm:prSet phldrT="[Testo]"/>
      <dgm:spPr>
        <a:blipFill>
          <a:blip xmlns:r="http://schemas.openxmlformats.org/officeDocument/2006/relationships" r:embed="rId1"/>
          <a:stretch>
            <a:fillRect/>
          </a:stretch>
        </a:blipFill>
      </dgm:spPr>
      <dgm:t>
        <a:bodyPr/>
        <a:lstStyle/>
        <a:p>
          <a:r>
            <a:rPr lang="it-IT">
              <a:noFill/>
            </a:rPr>
            <a:t> </a:t>
          </a:r>
        </a:p>
      </dgm:t>
    </dgm:pt>
    <dgm:pt modelId="{C182C93F-92E9-45AD-8027-6E6B08FAD012}" type="parTrans" cxnId="{D6A1B78A-4DFD-4274-84B6-7764AB189C4C}">
      <dgm:prSet/>
      <dgm:spPr/>
      <dgm:t>
        <a:bodyPr/>
        <a:lstStyle/>
        <a:p>
          <a:endParaRPr lang="it-IT"/>
        </a:p>
      </dgm:t>
    </dgm:pt>
    <dgm:pt modelId="{E2E525D0-3DE7-4508-AE60-7DFB5A9322E6}" type="sibTrans" cxnId="{D6A1B78A-4DFD-4274-84B6-7764AB189C4C}">
      <dgm:prSet/>
      <dgm:spPr/>
      <dgm:t>
        <a:bodyPr/>
        <a:lstStyle/>
        <a:p>
          <a:endParaRPr lang="it-IT"/>
        </a:p>
      </dgm:t>
    </dgm:pt>
    <dgm:pt modelId="{8515384A-7E7B-41D6-A944-000B5C85D2CE}">
      <dgm:prSet phldrT="[Testo]"/>
      <dgm:spPr/>
      <dgm:t>
        <a:bodyPr/>
        <a:lstStyle/>
        <a:p>
          <a:r>
            <a:rPr lang="it-IT" dirty="0"/>
            <a:t>Cluster 2</a:t>
          </a:r>
        </a:p>
      </dgm:t>
    </dgm:pt>
    <dgm:pt modelId="{E4613E63-B49F-4AF6-A215-5DE61A113E94}" type="parTrans" cxnId="{43E561C7-278B-4332-86BB-F4AFCD76D1DB}">
      <dgm:prSet/>
      <dgm:spPr/>
      <dgm:t>
        <a:bodyPr/>
        <a:lstStyle/>
        <a:p>
          <a:endParaRPr lang="it-IT"/>
        </a:p>
      </dgm:t>
    </dgm:pt>
    <dgm:pt modelId="{065233A2-114A-4BD7-89DF-914D61211078}" type="sibTrans" cxnId="{43E561C7-278B-4332-86BB-F4AFCD76D1DB}">
      <dgm:prSet/>
      <dgm:spPr/>
      <dgm:t>
        <a:bodyPr/>
        <a:lstStyle/>
        <a:p>
          <a:endParaRPr lang="it-IT"/>
        </a:p>
      </dgm:t>
    </dgm:pt>
    <dgm:pt modelId="{8E670225-AD73-48EE-9C85-9B4C88F398A2}">
      <dgm:prSet phldrT="[Testo]"/>
      <dgm:spPr/>
      <dgm:t>
        <a:bodyPr/>
        <a:lstStyle/>
        <a:p>
          <a:r>
            <a:rPr lang="it-IT" dirty="0"/>
            <a:t>Fuori dalla soluzione</a:t>
          </a:r>
        </a:p>
      </dgm:t>
    </dgm:pt>
    <dgm:pt modelId="{5BFB8691-B673-4C4E-B487-2151E830B2E9}" type="parTrans" cxnId="{B31EEDB6-B779-4E8F-8828-8DA06D3976C7}">
      <dgm:prSet/>
      <dgm:spPr/>
      <dgm:t>
        <a:bodyPr/>
        <a:lstStyle/>
        <a:p>
          <a:endParaRPr lang="it-IT"/>
        </a:p>
      </dgm:t>
    </dgm:pt>
    <dgm:pt modelId="{A719CD8D-B355-4235-8409-ABAE2A1E24B9}" type="sibTrans" cxnId="{B31EEDB6-B779-4E8F-8828-8DA06D3976C7}">
      <dgm:prSet/>
      <dgm:spPr/>
      <dgm:t>
        <a:bodyPr/>
        <a:lstStyle/>
        <a:p>
          <a:endParaRPr lang="it-IT"/>
        </a:p>
      </dgm:t>
    </dgm:pt>
    <dgm:pt modelId="{0F69386B-7905-42D8-9953-B0F7E4E3B4AD}">
      <dgm:prSet phldrT="[Testo]"/>
      <dgm:spPr/>
      <dgm:t>
        <a:bodyPr/>
        <a:lstStyle/>
        <a:p>
          <a:r>
            <a:rPr lang="it-IT" dirty="0"/>
            <a:t>Cluster 1</a:t>
          </a:r>
        </a:p>
      </dgm:t>
    </dgm:pt>
    <dgm:pt modelId="{EA59F611-CE50-4B65-9978-6D2FBB75EC0D}" type="sibTrans" cxnId="{D8C00598-C289-4075-8EC6-12BA2F801300}">
      <dgm:prSet/>
      <dgm:spPr/>
      <dgm:t>
        <a:bodyPr/>
        <a:lstStyle/>
        <a:p>
          <a:endParaRPr lang="it-IT"/>
        </a:p>
      </dgm:t>
    </dgm:pt>
    <dgm:pt modelId="{FE85EA46-34CD-42AA-A5D8-C4E9CEA8D0ED}" type="parTrans" cxnId="{D8C00598-C289-4075-8EC6-12BA2F801300}">
      <dgm:prSet/>
      <dgm:spPr/>
      <dgm:t>
        <a:bodyPr/>
        <a:lstStyle/>
        <a:p>
          <a:endParaRPr lang="it-IT"/>
        </a:p>
      </dgm:t>
    </dgm:pt>
    <dgm:pt modelId="{A3EEF171-B842-45C8-8813-6B91FDA20473}" type="pres">
      <dgm:prSet presAssocID="{81721ED0-CB29-452C-B65D-01EE06304CE7}" presName="Name0" presStyleCnt="0">
        <dgm:presLayoutVars>
          <dgm:chMax val="4"/>
          <dgm:resizeHandles val="exact"/>
        </dgm:presLayoutVars>
      </dgm:prSet>
      <dgm:spPr/>
    </dgm:pt>
    <dgm:pt modelId="{0A8C5B95-0928-4D7A-B073-7356DBCF09E3}" type="pres">
      <dgm:prSet presAssocID="{81721ED0-CB29-452C-B65D-01EE06304CE7}" presName="ellipse" presStyleLbl="trBgShp" presStyleIdx="0" presStyleCnt="1" custScaleX="37696" custScaleY="45246" custLinFactNeighborX="414" custLinFactNeighborY="-720"/>
      <dgm:spPr/>
    </dgm:pt>
    <dgm:pt modelId="{9CB26820-2E9B-485A-9AE9-4F16A09C08A4}" type="pres">
      <dgm:prSet presAssocID="{81721ED0-CB29-452C-B65D-01EE06304CE7}" presName="arrow1" presStyleLbl="fgShp" presStyleIdx="0" presStyleCnt="1" custFlipVert="1" custLinFactY="-100000" custLinFactNeighborY="-160286"/>
      <dgm:spPr/>
    </dgm:pt>
    <dgm:pt modelId="{BC3F63CA-A206-4A7D-B1C3-DFD75BD7E162}" type="pres">
      <dgm:prSet presAssocID="{81721ED0-CB29-452C-B65D-01EE06304CE7}" presName="rectangle" presStyleLbl="revTx" presStyleIdx="0" presStyleCnt="1" custLinFactY="-63736" custLinFactNeighborY="-100000">
        <dgm:presLayoutVars>
          <dgm:bulletEnabled val="1"/>
        </dgm:presLayoutVars>
      </dgm:prSet>
      <dgm:spPr/>
    </dgm:pt>
    <dgm:pt modelId="{8D63AD8F-0689-4E43-92A2-BCA6A375C5B3}" type="pres">
      <dgm:prSet presAssocID="{8515384A-7E7B-41D6-A944-000B5C85D2CE}" presName="item1" presStyleLbl="node1" presStyleIdx="0" presStyleCnt="3" custLinFactX="3225" custLinFactNeighborX="100000" custLinFactNeighborY="96837">
        <dgm:presLayoutVars>
          <dgm:bulletEnabled val="1"/>
        </dgm:presLayoutVars>
      </dgm:prSet>
      <dgm:spPr/>
    </dgm:pt>
    <dgm:pt modelId="{B770DE95-2AF6-4E31-BE57-C95D4061B129}" type="pres">
      <dgm:prSet presAssocID="{0F69386B-7905-42D8-9953-B0F7E4E3B4AD}" presName="item2" presStyleLbl="node1" presStyleIdx="1" presStyleCnt="3" custLinFactY="92919" custLinFactNeighborX="62465" custLinFactNeighborY="100000">
        <dgm:presLayoutVars>
          <dgm:bulletEnabled val="1"/>
        </dgm:presLayoutVars>
      </dgm:prSet>
      <dgm:spPr/>
    </dgm:pt>
    <dgm:pt modelId="{7ABF9225-A01A-4228-8B8E-2AA9987D57F8}" type="pres">
      <dgm:prSet presAssocID="{8E670225-AD73-48EE-9C85-9B4C88F398A2}" presName="item3" presStyleLbl="node1" presStyleIdx="2" presStyleCnt="3" custLinFactX="-43316" custLinFactY="100000" custLinFactNeighborX="-100000" custLinFactNeighborY="124216">
        <dgm:presLayoutVars>
          <dgm:bulletEnabled val="1"/>
        </dgm:presLayoutVars>
      </dgm:prSet>
      <dgm:spPr/>
    </dgm:pt>
    <dgm:pt modelId="{CB414991-ACC1-4322-9830-3983BFA06430}" type="pres">
      <dgm:prSet presAssocID="{81721ED0-CB29-452C-B65D-01EE06304CE7}" presName="funnel" presStyleLbl="trAlignAcc1" presStyleIdx="0" presStyleCnt="1" custScaleX="37696" custScaleY="45246" custLinFactNeighborY="-12683"/>
      <dgm:spPr/>
    </dgm:pt>
  </dgm:ptLst>
  <dgm:cxnLst>
    <dgm:cxn modelId="{1ACF4907-672B-4BEC-B25F-6FF2C9601679}" type="presOf" srcId="{0F69386B-7905-42D8-9953-B0F7E4E3B4AD}" destId="{8D63AD8F-0689-4E43-92A2-BCA6A375C5B3}" srcOrd="0" destOrd="0" presId="urn:microsoft.com/office/officeart/2005/8/layout/funnel1"/>
    <dgm:cxn modelId="{94DBCB2B-CF71-4CFC-A553-158E801878F4}" type="presOf" srcId="{444E83B9-D3CF-4B20-8FF1-FF82B62EFF49}" destId="{7ABF9225-A01A-4228-8B8E-2AA9987D57F8}" srcOrd="0" destOrd="0" presId="urn:microsoft.com/office/officeart/2005/8/layout/funnel1"/>
    <dgm:cxn modelId="{D6A1B78A-4DFD-4274-84B6-7764AB189C4C}" srcId="{81721ED0-CB29-452C-B65D-01EE06304CE7}" destId="{444E83B9-D3CF-4B20-8FF1-FF82B62EFF49}" srcOrd="0" destOrd="0" parTransId="{C182C93F-92E9-45AD-8027-6E6B08FAD012}" sibTransId="{E2E525D0-3DE7-4508-AE60-7DFB5A9322E6}"/>
    <dgm:cxn modelId="{D8C00598-C289-4075-8EC6-12BA2F801300}" srcId="{81721ED0-CB29-452C-B65D-01EE06304CE7}" destId="{0F69386B-7905-42D8-9953-B0F7E4E3B4AD}" srcOrd="2" destOrd="0" parTransId="{FE85EA46-34CD-42AA-A5D8-C4E9CEA8D0ED}" sibTransId="{EA59F611-CE50-4B65-9978-6D2FBB75EC0D}"/>
    <dgm:cxn modelId="{D708DDB6-9F73-4585-BDC7-A386BE8AC666}" type="presOf" srcId="{8515384A-7E7B-41D6-A944-000B5C85D2CE}" destId="{B770DE95-2AF6-4E31-BE57-C95D4061B129}" srcOrd="0" destOrd="0" presId="urn:microsoft.com/office/officeart/2005/8/layout/funnel1"/>
    <dgm:cxn modelId="{B31EEDB6-B779-4E8F-8828-8DA06D3976C7}" srcId="{81721ED0-CB29-452C-B65D-01EE06304CE7}" destId="{8E670225-AD73-48EE-9C85-9B4C88F398A2}" srcOrd="3" destOrd="0" parTransId="{5BFB8691-B673-4C4E-B487-2151E830B2E9}" sibTransId="{A719CD8D-B355-4235-8409-ABAE2A1E24B9}"/>
    <dgm:cxn modelId="{43E561C7-278B-4332-86BB-F4AFCD76D1DB}" srcId="{81721ED0-CB29-452C-B65D-01EE06304CE7}" destId="{8515384A-7E7B-41D6-A944-000B5C85D2CE}" srcOrd="1" destOrd="0" parTransId="{E4613E63-B49F-4AF6-A215-5DE61A113E94}" sibTransId="{065233A2-114A-4BD7-89DF-914D61211078}"/>
    <dgm:cxn modelId="{E6F2E5D8-0154-4C84-988C-0EE58AB67003}" type="presOf" srcId="{8E670225-AD73-48EE-9C85-9B4C88F398A2}" destId="{BC3F63CA-A206-4A7D-B1C3-DFD75BD7E162}" srcOrd="0" destOrd="0" presId="urn:microsoft.com/office/officeart/2005/8/layout/funnel1"/>
    <dgm:cxn modelId="{622C4EF3-BD04-4E83-99F7-DE8C9DEDF939}" type="presOf" srcId="{81721ED0-CB29-452C-B65D-01EE06304CE7}" destId="{A3EEF171-B842-45C8-8813-6B91FDA20473}" srcOrd="0" destOrd="0" presId="urn:microsoft.com/office/officeart/2005/8/layout/funnel1"/>
    <dgm:cxn modelId="{70E04C51-D8A7-454E-BC8E-EBCC8B230FEF}" type="presParOf" srcId="{A3EEF171-B842-45C8-8813-6B91FDA20473}" destId="{0A8C5B95-0928-4D7A-B073-7356DBCF09E3}" srcOrd="0" destOrd="0" presId="urn:microsoft.com/office/officeart/2005/8/layout/funnel1"/>
    <dgm:cxn modelId="{86EF0C20-9F21-43A5-B491-FEF6187B9403}" type="presParOf" srcId="{A3EEF171-B842-45C8-8813-6B91FDA20473}" destId="{9CB26820-2E9B-485A-9AE9-4F16A09C08A4}" srcOrd="1" destOrd="0" presId="urn:microsoft.com/office/officeart/2005/8/layout/funnel1"/>
    <dgm:cxn modelId="{4F08BA97-E693-4C2B-9850-4275D698DB55}" type="presParOf" srcId="{A3EEF171-B842-45C8-8813-6B91FDA20473}" destId="{BC3F63CA-A206-4A7D-B1C3-DFD75BD7E162}" srcOrd="2" destOrd="0" presId="urn:microsoft.com/office/officeart/2005/8/layout/funnel1"/>
    <dgm:cxn modelId="{6E4EF714-C141-4858-9169-EF04A829C2CF}" type="presParOf" srcId="{A3EEF171-B842-45C8-8813-6B91FDA20473}" destId="{8D63AD8F-0689-4E43-92A2-BCA6A375C5B3}" srcOrd="3" destOrd="0" presId="urn:microsoft.com/office/officeart/2005/8/layout/funnel1"/>
    <dgm:cxn modelId="{019C4D7C-8205-4906-A187-ACA23E47B4FC}" type="presParOf" srcId="{A3EEF171-B842-45C8-8813-6B91FDA20473}" destId="{B770DE95-2AF6-4E31-BE57-C95D4061B129}" srcOrd="4" destOrd="0" presId="urn:microsoft.com/office/officeart/2005/8/layout/funnel1"/>
    <dgm:cxn modelId="{02EC1E29-B834-4B1F-8836-0E6D7070521D}" type="presParOf" srcId="{A3EEF171-B842-45C8-8813-6B91FDA20473}" destId="{7ABF9225-A01A-4228-8B8E-2AA9987D57F8}" srcOrd="5" destOrd="0" presId="urn:microsoft.com/office/officeart/2005/8/layout/funnel1"/>
    <dgm:cxn modelId="{8DAEF9F9-217B-4C4C-93E1-294CDE0B6E39}" type="presParOf" srcId="{A3EEF171-B842-45C8-8813-6B91FDA20473}" destId="{CB414991-ACC1-4322-9830-3983BFA06430}"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48017E2-A921-4895-96F0-B35A8BF5EB1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it-IT"/>
        </a:p>
      </dgm:t>
    </dgm:pt>
    <mc:AlternateContent xmlns:mc="http://schemas.openxmlformats.org/markup-compatibility/2006" xmlns:a14="http://schemas.microsoft.com/office/drawing/2010/main">
      <mc:Choice Requires="a14">
        <dgm:pt modelId="{F9B1B8B3-DFEA-472C-9939-CF9CFEBD3C97}">
          <dgm:prSet phldrT="[Testo]" custT="1"/>
          <dgm:spPr/>
          <dgm:t>
            <a:bodyPr/>
            <a:lstStyle/>
            <a:p>
              <a:pPr>
                <a:spcAft>
                  <a:spcPts val="0"/>
                </a:spcAft>
              </a:pPr>
              <a:r>
                <a:rPr lang="it-IT" sz="1200" dirty="0"/>
                <a:t>All’inizio della ricerca (primo segmento), per ogni euristica</a:t>
              </a:r>
            </a:p>
            <a:p>
              <a:pPr>
                <a:spcAft>
                  <a:spcPct val="35000"/>
                </a:spcAft>
              </a:pPr>
              <a14:m>
                <m:oMathPara xmlns:m="http://schemas.openxmlformats.org/officeDocument/2006/math">
                  <m:oMathParaPr>
                    <m:jc m:val="centerGroup"/>
                  </m:oMathParaPr>
                  <m:oMath xmlns:m="http://schemas.openxmlformats.org/officeDocument/2006/math">
                    <m:r>
                      <a:rPr lang="it-IT" sz="1400" b="0" i="1" smtClean="0">
                        <a:latin typeface="Cambria Math" panose="02040503050406030204" pitchFamily="18" charset="0"/>
                      </a:rPr>
                      <m:t>𝑃</m:t>
                    </m:r>
                    <m:r>
                      <a:rPr lang="it-IT" sz="1400" b="0" i="1" smtClean="0">
                        <a:latin typeface="Cambria Math" panose="02040503050406030204" pitchFamily="18" charset="0"/>
                      </a:rPr>
                      <m:t>=1</m:t>
                    </m:r>
                  </m:oMath>
                </m:oMathPara>
              </a14:m>
              <a:endParaRPr lang="it-IT" sz="1400" dirty="0"/>
            </a:p>
          </dgm:t>
        </dgm:pt>
      </mc:Choice>
      <mc:Fallback xmlns="">
        <dgm:pt modelId="{F9B1B8B3-DFEA-472C-9939-CF9CFEBD3C97}">
          <dgm:prSet phldrT="[Testo]" custT="1"/>
          <dgm:spPr/>
          <dgm:t>
            <a:bodyPr/>
            <a:lstStyle/>
            <a:p>
              <a:pPr>
                <a:spcAft>
                  <a:spcPts val="0"/>
                </a:spcAft>
              </a:pPr>
              <a:r>
                <a:rPr lang="it-IT" sz="1200" dirty="0"/>
                <a:t>All’inizio della ricerca (primo segmento), per ogni euristica</a:t>
              </a:r>
            </a:p>
            <a:p>
              <a:pPr>
                <a:spcAft>
                  <a:spcPct val="35000"/>
                </a:spcAft>
              </a:pPr>
              <a:r>
                <a:rPr lang="it-IT" sz="1400" b="0" i="0">
                  <a:latin typeface="Cambria Math" panose="02040503050406030204" pitchFamily="18" charset="0"/>
                </a:rPr>
                <a:t>𝑃=1</a:t>
              </a:r>
              <a:endParaRPr lang="it-IT" sz="1400" dirty="0"/>
            </a:p>
          </dgm:t>
        </dgm:pt>
      </mc:Fallback>
    </mc:AlternateContent>
    <dgm:pt modelId="{0B7EDCDE-CB62-46DC-9A49-AEFA58A9F962}" type="parTrans" cxnId="{0606E239-D725-4C47-B961-B141858A3E19}">
      <dgm:prSet/>
      <dgm:spPr/>
      <dgm:t>
        <a:bodyPr/>
        <a:lstStyle/>
        <a:p>
          <a:endParaRPr lang="it-IT"/>
        </a:p>
      </dgm:t>
    </dgm:pt>
    <dgm:pt modelId="{86D01B6D-7EDA-48F9-9392-532B4AD2A67B}" type="sibTrans" cxnId="{0606E239-D725-4C47-B961-B141858A3E19}">
      <dgm:prSet/>
      <dgm:spPr/>
      <dgm:t>
        <a:bodyPr/>
        <a:lstStyle/>
        <a:p>
          <a:endParaRPr lang="it-IT"/>
        </a:p>
      </dgm:t>
    </dgm:pt>
    <mc:AlternateContent xmlns:mc="http://schemas.openxmlformats.org/markup-compatibility/2006" xmlns:a14="http://schemas.microsoft.com/office/drawing/2010/main">
      <mc:Choice Requires="a14">
        <dgm:pt modelId="{FEF611F9-AFB8-4DCE-B3A2-4B906611B461}">
          <dgm:prSet phldrT="[Testo]" custT="1"/>
          <dgm:spPr/>
          <dgm:t>
            <a:bodyPr/>
            <a:lstStyle/>
            <a:p>
              <a:pPr algn="l">
                <a:spcAft>
                  <a:spcPts val="0"/>
                </a:spcAft>
              </a:pPr>
              <a:r>
                <a:rPr lang="it-IT" sz="1200" i="0" dirty="0">
                  <a:latin typeface="+mn-lt"/>
                </a:rPr>
                <a:t>All’inizio di ogni segmento:</a:t>
              </a:r>
            </a:p>
            <a:p>
              <a:pPr algn="l">
                <a:spcAft>
                  <a:spcPts val="0"/>
                </a:spcAft>
              </a:pPr>
              <a14:m>
                <m:oMathPara xmlns:m="http://schemas.openxmlformats.org/officeDocument/2006/math">
                  <m:oMathParaPr>
                    <m:jc m:val="centerGroup"/>
                  </m:oMathParaPr>
                  <m:oMath xmlns:m="http://schemas.openxmlformats.org/officeDocument/2006/math">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𝑃</m:t>
                        </m:r>
                      </m:e>
                      <m:sub>
                        <m:r>
                          <a:rPr lang="it-IT" sz="1200" b="0" i="1" smtClean="0">
                            <a:latin typeface="Cambria Math" panose="02040503050406030204" pitchFamily="18" charset="0"/>
                          </a:rPr>
                          <m:t>𝑜𝑡h𝑒𝑟</m:t>
                        </m:r>
                        <m:r>
                          <a:rPr lang="it-IT" sz="1200" b="0" i="1" smtClean="0">
                            <a:latin typeface="Cambria Math" panose="02040503050406030204" pitchFamily="18" charset="0"/>
                          </a:rPr>
                          <m:t> </m:t>
                        </m:r>
                        <m:r>
                          <a:rPr lang="it-IT" sz="1200" b="0" i="1" smtClean="0">
                            <a:latin typeface="Cambria Math" panose="02040503050406030204" pitchFamily="18" charset="0"/>
                          </a:rPr>
                          <m:t>h𝑒𝑢𝑟𝑖𝑠𝑡𝑖𝑐𝑠</m:t>
                        </m:r>
                      </m:sub>
                    </m:sSub>
                    <m:r>
                      <a:rPr lang="it-IT" sz="1200" b="0" i="1" smtClean="0">
                        <a:latin typeface="Cambria Math" panose="02040503050406030204" pitchFamily="18" charset="0"/>
                      </a:rPr>
                      <m:t>=1</m:t>
                    </m:r>
                  </m:oMath>
                </m:oMathPara>
              </a14:m>
              <a:endParaRPr lang="it-IT" sz="1200" i="0" dirty="0">
                <a:latin typeface="+mn-lt"/>
              </a:endParaRPr>
            </a:p>
            <a:p>
              <a:pPr algn="l">
                <a:spcAft>
                  <a:spcPts val="0"/>
                </a:spcAft>
              </a:pPr>
              <a14:m>
                <m:oMathPara xmlns:m="http://schemas.openxmlformats.org/officeDocument/2006/math">
                  <m:oMathParaPr>
                    <m:jc m:val="centerGroup"/>
                  </m:oMathParaPr>
                  <m:oMath xmlns:m="http://schemas.openxmlformats.org/officeDocument/2006/math">
                    <m:sSub>
                      <m:sSubPr>
                        <m:ctrlPr>
                          <a:rPr lang="it-IT" sz="1200" i="1" dirty="0" smtClean="0">
                            <a:latin typeface="Cambria Math" panose="02040503050406030204" pitchFamily="18" charset="0"/>
                          </a:rPr>
                        </m:ctrlPr>
                      </m:sSubPr>
                      <m:e>
                        <m:r>
                          <a:rPr lang="it-IT" sz="1200" i="1" dirty="0" smtClean="0">
                            <a:latin typeface="Cambria Math" panose="02040503050406030204" pitchFamily="18" charset="0"/>
                          </a:rPr>
                          <m:t>𝑃</m:t>
                        </m:r>
                      </m:e>
                      <m:sub>
                        <m:r>
                          <a:rPr lang="it-IT" sz="1200" i="1" dirty="0" smtClean="0">
                            <a:latin typeface="Cambria Math" panose="02040503050406030204" pitchFamily="18" charset="0"/>
                          </a:rPr>
                          <m:t>𝑏</m:t>
                        </m:r>
                        <m:r>
                          <a:rPr lang="it-IT" sz="1200" b="0" i="1" dirty="0" smtClean="0">
                            <a:latin typeface="Cambria Math" panose="02040503050406030204" pitchFamily="18" charset="0"/>
                          </a:rPr>
                          <m:t>𝑒𝑠𝑡</m:t>
                        </m:r>
                        <m:r>
                          <a:rPr lang="it-IT" sz="1200" b="0" i="1" dirty="0" smtClean="0">
                            <a:latin typeface="Cambria Math" panose="02040503050406030204" pitchFamily="18" charset="0"/>
                          </a:rPr>
                          <m:t> </m:t>
                        </m:r>
                        <m:r>
                          <a:rPr lang="it-IT" sz="1200" b="0" i="1" dirty="0" smtClean="0">
                            <a:latin typeface="Cambria Math" panose="02040503050406030204" pitchFamily="18" charset="0"/>
                          </a:rPr>
                          <m:t>𝑠𝑒𝑔𝑚𝑒𝑛𝑡</m:t>
                        </m:r>
                        <m:r>
                          <a:rPr lang="it-IT" sz="1200" b="0" i="1" dirty="0" smtClean="0">
                            <a:latin typeface="Cambria Math" panose="02040503050406030204" pitchFamily="18" charset="0"/>
                          </a:rPr>
                          <m:t> </m:t>
                        </m:r>
                        <m:r>
                          <a:rPr lang="it-IT" sz="1200" b="0" i="1" dirty="0" smtClean="0">
                            <a:latin typeface="Cambria Math" panose="02040503050406030204" pitchFamily="18" charset="0"/>
                          </a:rPr>
                          <m:t>h𝑒𝑢𝑟𝑖𝑠𝑡𝑖𝑐𝑠</m:t>
                        </m:r>
                      </m:sub>
                    </m:sSub>
                    <m:r>
                      <a:rPr lang="it-IT" sz="1200" i="1" dirty="0" smtClean="0">
                        <a:latin typeface="Cambria Math" panose="02040503050406030204" pitchFamily="18" charset="0"/>
                      </a:rPr>
                      <m:t>=</m:t>
                    </m:r>
                    <m:r>
                      <a:rPr lang="it-IT" sz="1200" i="1" dirty="0" err="1" smtClean="0">
                        <a:latin typeface="Cambria Math" panose="02040503050406030204" pitchFamily="18" charset="0"/>
                      </a:rPr>
                      <m:t>𝑅𝑒𝑤𝑎𝑟𝑑</m:t>
                    </m:r>
                    <m:r>
                      <a:rPr lang="it-IT" sz="1200" b="0" i="1" dirty="0" smtClean="0">
                        <a:latin typeface="Cambria Math" panose="02040503050406030204" pitchFamily="18" charset="0"/>
                      </a:rPr>
                      <m:t>𝐹𝑜𝑟𝐵𝑒𝑠𝑡𝑆𝑒𝑔𝑚𝑒𝑛𝑡𝐻𝑒𝑢𝑟𝑖𝑠𝑡𝑖𝑐𝑠</m:t>
                    </m:r>
                  </m:oMath>
                </m:oMathPara>
              </a14:m>
              <a:endParaRPr lang="it-IT" sz="1200" i="0" dirty="0">
                <a:latin typeface="+mn-lt"/>
              </a:endParaRPr>
            </a:p>
            <a:p>
              <a:pPr algn="l">
                <a:spcAft>
                  <a:spcPct val="35000"/>
                </a:spcAft>
              </a:pPr>
              <a14:m>
                <m:oMathPara xmlns:m="http://schemas.openxmlformats.org/officeDocument/2006/math">
                  <m:oMathParaPr>
                    <m:jc m:val="centerGroup"/>
                  </m:oMathParaPr>
                  <m:oMath xmlns:m="http://schemas.openxmlformats.org/officeDocument/2006/math">
                    <m:sSub>
                      <m:sSubPr>
                        <m:ctrlPr>
                          <a:rPr lang="it-IT" sz="1200" i="1" dirty="0" smtClean="0">
                            <a:latin typeface="Cambria Math" panose="02040503050406030204" pitchFamily="18" charset="0"/>
                          </a:rPr>
                        </m:ctrlPr>
                      </m:sSubPr>
                      <m:e>
                        <m:r>
                          <a:rPr lang="it-IT" sz="1200" i="1" dirty="0" smtClean="0">
                            <a:latin typeface="Cambria Math" panose="02040503050406030204" pitchFamily="18" charset="0"/>
                          </a:rPr>
                          <m:t>𝑃</m:t>
                        </m:r>
                      </m:e>
                      <m:sub>
                        <m:r>
                          <a:rPr lang="it-IT" sz="1200" i="1" dirty="0" smtClean="0">
                            <a:latin typeface="Cambria Math" panose="02040503050406030204" pitchFamily="18" charset="0"/>
                          </a:rPr>
                          <m:t>𝑤</m:t>
                        </m:r>
                        <m:r>
                          <a:rPr lang="it-IT" sz="1200" b="0" i="1" dirty="0" smtClean="0">
                            <a:latin typeface="Cambria Math" panose="02040503050406030204" pitchFamily="18" charset="0"/>
                          </a:rPr>
                          <m:t>𝑜𝑟𝑠𝑡</m:t>
                        </m:r>
                        <m:r>
                          <a:rPr lang="it-IT" sz="1200" b="0" i="1" dirty="0" smtClean="0">
                            <a:latin typeface="Cambria Math" panose="02040503050406030204" pitchFamily="18" charset="0"/>
                          </a:rPr>
                          <m:t> </m:t>
                        </m:r>
                        <m:r>
                          <a:rPr lang="it-IT" sz="1200" b="0" i="1" dirty="0" smtClean="0">
                            <a:latin typeface="Cambria Math" panose="02040503050406030204" pitchFamily="18" charset="0"/>
                          </a:rPr>
                          <m:t>𝑠𝑒𝑔𝑚𝑒𝑛𝑡</m:t>
                        </m:r>
                        <m:r>
                          <a:rPr lang="it-IT" sz="1200" b="0" i="1" dirty="0" smtClean="0">
                            <a:latin typeface="Cambria Math" panose="02040503050406030204" pitchFamily="18" charset="0"/>
                          </a:rPr>
                          <m:t> </m:t>
                        </m:r>
                        <m:r>
                          <a:rPr lang="it-IT" sz="1200" b="0" i="1" dirty="0" smtClean="0">
                            <a:latin typeface="Cambria Math" panose="02040503050406030204" pitchFamily="18" charset="0"/>
                          </a:rPr>
                          <m:t>h𝑒𝑢𝑟𝑖𝑠𝑡𝑖𝑐𝑠</m:t>
                        </m:r>
                      </m:sub>
                    </m:sSub>
                    <m:r>
                      <a:rPr lang="it-IT" sz="1200" i="1" dirty="0" smtClean="0">
                        <a:latin typeface="Cambria Math" panose="02040503050406030204" pitchFamily="18" charset="0"/>
                      </a:rPr>
                      <m:t>=</m:t>
                    </m:r>
                    <m:r>
                      <a:rPr lang="it-IT" sz="1200" b="0" i="1" dirty="0" smtClean="0">
                        <a:latin typeface="Cambria Math" panose="02040503050406030204" pitchFamily="18" charset="0"/>
                      </a:rPr>
                      <m:t>𝑃𝑢𝑛𝑖𝑠h𝑚𝑒𝑛𝑡𝐹𝑜𝑟𝑊𝑜𝑟𝑠𝑡𝑆𝑒𝑔𝑚𝑒𝑛𝑡𝐻𝑒𝑢𝑟𝑖𝑠𝑡𝑖𝑐𝑠</m:t>
                    </m:r>
                  </m:oMath>
                </m:oMathPara>
              </a14:m>
              <a:endParaRPr lang="it-IT" sz="1400" dirty="0"/>
            </a:p>
          </dgm:t>
        </dgm:pt>
      </mc:Choice>
      <mc:Fallback xmlns="">
        <dgm:pt modelId="{FEF611F9-AFB8-4DCE-B3A2-4B906611B461}">
          <dgm:prSet phldrT="[Testo]" custT="1"/>
          <dgm:spPr/>
          <dgm:t>
            <a:bodyPr/>
            <a:lstStyle/>
            <a:p>
              <a:pPr algn="l">
                <a:spcAft>
                  <a:spcPts val="0"/>
                </a:spcAft>
              </a:pPr>
              <a:r>
                <a:rPr lang="it-IT" sz="1200" i="0" dirty="0">
                  <a:latin typeface="+mn-lt"/>
                </a:rPr>
                <a:t>All’inizio di ogni segmento:</a:t>
              </a:r>
            </a:p>
            <a:p>
              <a:pPr algn="l">
                <a:spcAft>
                  <a:spcPts val="0"/>
                </a:spcAft>
              </a:pPr>
              <a:r>
                <a:rPr lang="it-IT" sz="1200" b="0" i="0">
                  <a:latin typeface="Cambria Math" panose="02040503050406030204" pitchFamily="18" charset="0"/>
                </a:rPr>
                <a:t>𝑃_(𝑜𝑡ℎ𝑒𝑟 ℎ𝑒𝑢𝑟𝑖𝑠𝑡𝑖𝑐𝑠)=1</a:t>
              </a:r>
              <a:endParaRPr lang="it-IT" sz="1200" i="0" dirty="0">
                <a:latin typeface="+mn-lt"/>
              </a:endParaRPr>
            </a:p>
            <a:p>
              <a:pPr algn="l">
                <a:spcAft>
                  <a:spcPts val="0"/>
                </a:spcAft>
              </a:pPr>
              <a:r>
                <a:rPr lang="it-IT" sz="1200" i="0" dirty="0">
                  <a:latin typeface="Cambria Math" panose="02040503050406030204" pitchFamily="18" charset="0"/>
                </a:rPr>
                <a:t>𝑃_(𝑏</a:t>
              </a:r>
              <a:r>
                <a:rPr lang="it-IT" sz="1200" b="0" i="0" dirty="0">
                  <a:latin typeface="Cambria Math" panose="02040503050406030204" pitchFamily="18" charset="0"/>
                </a:rPr>
                <a:t>𝑒𝑠𝑡 𝑠𝑒𝑔𝑚𝑒𝑛𝑡 ℎ𝑒𝑢𝑟𝑖𝑠𝑡𝑖𝑐𝑠)</a:t>
              </a:r>
              <a:r>
                <a:rPr lang="it-IT" sz="1200" i="0" dirty="0">
                  <a:latin typeface="Cambria Math" panose="02040503050406030204" pitchFamily="18" charset="0"/>
                </a:rPr>
                <a:t>=</a:t>
              </a:r>
              <a:r>
                <a:rPr lang="it-IT" sz="1200" i="0" dirty="0" err="1">
                  <a:latin typeface="Cambria Math" panose="02040503050406030204" pitchFamily="18" charset="0"/>
                </a:rPr>
                <a:t>𝑅𝑒𝑤𝑎𝑟𝑑</a:t>
              </a:r>
              <a:r>
                <a:rPr lang="it-IT" sz="1200" b="0" i="0" dirty="0">
                  <a:latin typeface="Cambria Math" panose="02040503050406030204" pitchFamily="18" charset="0"/>
                </a:rPr>
                <a:t>𝐹𝑜𝑟𝐵𝑒𝑠𝑡𝑆𝑒𝑔𝑚𝑒𝑛𝑡𝐻𝑒𝑢𝑟𝑖𝑠𝑡𝑖𝑐𝑠</a:t>
              </a:r>
              <a:endParaRPr lang="it-IT" sz="1200" i="0" dirty="0">
                <a:latin typeface="+mn-lt"/>
              </a:endParaRPr>
            </a:p>
            <a:p>
              <a:pPr algn="l">
                <a:spcAft>
                  <a:spcPct val="35000"/>
                </a:spcAft>
              </a:pPr>
              <a:r>
                <a:rPr lang="it-IT" sz="1200" i="0" dirty="0">
                  <a:latin typeface="Cambria Math" panose="02040503050406030204" pitchFamily="18" charset="0"/>
                </a:rPr>
                <a:t>𝑃_(𝑤</a:t>
              </a:r>
              <a:r>
                <a:rPr lang="it-IT" sz="1200" b="0" i="0" dirty="0">
                  <a:latin typeface="Cambria Math" panose="02040503050406030204" pitchFamily="18" charset="0"/>
                </a:rPr>
                <a:t>𝑜𝑟𝑠𝑡 𝑠𝑒𝑔𝑚𝑒𝑛𝑡 ℎ𝑒𝑢𝑟𝑖𝑠𝑡𝑖𝑐𝑠)</a:t>
              </a:r>
              <a:r>
                <a:rPr lang="it-IT" sz="1200" i="0" dirty="0">
                  <a:latin typeface="Cambria Math" panose="02040503050406030204" pitchFamily="18" charset="0"/>
                </a:rPr>
                <a:t>=</a:t>
              </a:r>
              <a:r>
                <a:rPr lang="it-IT" sz="1200" b="0" i="0" dirty="0">
                  <a:latin typeface="Cambria Math" panose="02040503050406030204" pitchFamily="18" charset="0"/>
                </a:rPr>
                <a:t>𝑃𝑢𝑛𝑖𝑠ℎ𝑚𝑒𝑛𝑡𝐹𝑜𝑟𝑊𝑜𝑟𝑠𝑡𝑆𝑒𝑔𝑚𝑒𝑛𝑡𝐻𝑒𝑢𝑟𝑖𝑠𝑡𝑖𝑐𝑠</a:t>
              </a:r>
              <a:endParaRPr lang="it-IT" sz="1400" dirty="0"/>
            </a:p>
          </dgm:t>
        </dgm:pt>
      </mc:Fallback>
    </mc:AlternateContent>
    <dgm:pt modelId="{CCBC6CD8-B45C-4547-A955-FA3C62DBE8DA}" type="parTrans" cxnId="{6116C5BF-FF5E-490A-AF30-60C564C459DD}">
      <dgm:prSet/>
      <dgm:spPr/>
      <dgm:t>
        <a:bodyPr/>
        <a:lstStyle/>
        <a:p>
          <a:endParaRPr lang="it-IT"/>
        </a:p>
      </dgm:t>
    </dgm:pt>
    <dgm:pt modelId="{B8AB1646-A10C-4C87-BA8E-F49A3B78B187}" type="sibTrans" cxnId="{6116C5BF-FF5E-490A-AF30-60C564C459DD}">
      <dgm:prSet/>
      <dgm:spPr/>
      <dgm:t>
        <a:bodyPr/>
        <a:lstStyle/>
        <a:p>
          <a:endParaRPr lang="it-IT"/>
        </a:p>
      </dgm:t>
    </dgm:pt>
    <mc:AlternateContent xmlns:mc="http://schemas.openxmlformats.org/markup-compatibility/2006" xmlns:a14="http://schemas.microsoft.com/office/drawing/2010/main">
      <mc:Choice Requires="a14">
        <dgm:pt modelId="{653660A1-1DD6-476B-81A9-3916976EAD3F}">
          <dgm:prSet phldrT="[Testo]" custT="1"/>
          <dgm:spPr/>
          <dgm:t>
            <a:bodyPr/>
            <a:lstStyle/>
            <a:p>
              <a:pPr>
                <a:spcAft>
                  <a:spcPts val="0"/>
                </a:spcAft>
              </a:pPr>
              <a:r>
                <a:rPr lang="it-IT" sz="1200" i="0" dirty="0">
                  <a:latin typeface="+mn-lt"/>
                </a:rPr>
                <a:t>Ad ogni iterazione:</a:t>
              </a:r>
            </a:p>
            <a:p>
              <a:pPr>
                <a:spcAft>
                  <a:spcPct val="35000"/>
                </a:spcAft>
              </a:pPr>
              <a14:m>
                <m:oMathPara xmlns:m="http://schemas.openxmlformats.org/officeDocument/2006/math">
                  <m:oMathParaPr>
                    <m:jc m:val="centerGroup"/>
                  </m:oMathParaPr>
                  <m:oMath xmlns:m="http://schemas.openxmlformats.org/officeDocument/2006/math">
                    <m:sSub>
                      <m:sSubPr>
                        <m:ctrlPr>
                          <a:rPr lang="it-IT" sz="1400" i="1" dirty="0" smtClean="0">
                            <a:latin typeface="Cambria Math" panose="02040503050406030204" pitchFamily="18" charset="0"/>
                          </a:rPr>
                        </m:ctrlPr>
                      </m:sSubPr>
                      <m:e>
                        <m:r>
                          <a:rPr lang="it-IT" sz="1400" b="0" i="1" dirty="0" smtClean="0">
                            <a:latin typeface="Cambria Math" panose="02040503050406030204" pitchFamily="18" charset="0"/>
                          </a:rPr>
                          <m:t>𝑃</m:t>
                        </m:r>
                      </m:e>
                      <m:sub>
                        <m:r>
                          <a:rPr lang="it-IT" sz="1400" b="0" i="1" dirty="0" smtClean="0">
                            <a:latin typeface="Cambria Math" panose="02040503050406030204" pitchFamily="18" charset="0"/>
                          </a:rPr>
                          <m:t>𝑛𝑒𝑤</m:t>
                        </m:r>
                      </m:sub>
                    </m:sSub>
                    <m:r>
                      <a:rPr lang="it-IT" sz="1400" b="0" i="1" dirty="0" smtClean="0">
                        <a:latin typeface="Cambria Math" panose="02040503050406030204" pitchFamily="18" charset="0"/>
                      </a:rPr>
                      <m:t>=</m:t>
                    </m:r>
                    <m:r>
                      <a:rPr lang="el-GR" sz="1400" b="0" i="1" dirty="0" smtClean="0">
                        <a:latin typeface="Cambria Math" panose="02040503050406030204" pitchFamily="18" charset="0"/>
                      </a:rPr>
                      <m:t>𝜆</m:t>
                    </m:r>
                    <m:sSub>
                      <m:sSubPr>
                        <m:ctrlPr>
                          <a:rPr lang="it-IT" sz="1400" i="1" dirty="0" smtClean="0">
                            <a:latin typeface="Cambria Math" panose="02040503050406030204" pitchFamily="18" charset="0"/>
                          </a:rPr>
                        </m:ctrlPr>
                      </m:sSubPr>
                      <m:e>
                        <m:r>
                          <a:rPr lang="it-IT" sz="1400" b="0" i="1" dirty="0" smtClean="0">
                            <a:latin typeface="Cambria Math" panose="02040503050406030204" pitchFamily="18" charset="0"/>
                          </a:rPr>
                          <m:t> </m:t>
                        </m:r>
                        <m:r>
                          <a:rPr lang="it-IT" sz="1400" b="0" i="1" dirty="0" smtClean="0">
                            <a:latin typeface="Cambria Math" panose="02040503050406030204" pitchFamily="18" charset="0"/>
                          </a:rPr>
                          <m:t>𝑃</m:t>
                        </m:r>
                      </m:e>
                      <m:sub>
                        <m:r>
                          <a:rPr lang="it-IT" sz="1400" b="0" i="1" dirty="0" smtClean="0">
                            <a:latin typeface="Cambria Math" panose="02040503050406030204" pitchFamily="18" charset="0"/>
                          </a:rPr>
                          <m:t>𝑜𝑙𝑑</m:t>
                        </m:r>
                      </m:sub>
                    </m:sSub>
                    <m:r>
                      <a:rPr lang="it-IT" sz="1400" b="0" i="1" dirty="0" smtClean="0">
                        <a:latin typeface="Cambria Math" panose="02040503050406030204" pitchFamily="18" charset="0"/>
                      </a:rPr>
                      <m:t>+(1−</m:t>
                    </m:r>
                    <m:r>
                      <a:rPr lang="el-GR" sz="1400" b="0" i="1" dirty="0" smtClean="0">
                        <a:latin typeface="Cambria Math" panose="02040503050406030204" pitchFamily="18" charset="0"/>
                      </a:rPr>
                      <m:t>𝜆</m:t>
                    </m:r>
                    <m:r>
                      <a:rPr lang="el-GR" sz="1400" b="0" i="1" dirty="0" smtClean="0">
                        <a:latin typeface="Cambria Math" panose="02040503050406030204" pitchFamily="18" charset="0"/>
                      </a:rPr>
                      <m:t>)</m:t>
                    </m:r>
                    <m:r>
                      <m:rPr>
                        <m:sty m:val="p"/>
                      </m:rPr>
                      <a:rPr lang="el-GR" sz="1400" b="0" i="1" dirty="0" smtClean="0">
                        <a:latin typeface="Cambria Math" panose="02040503050406030204" pitchFamily="18" charset="0"/>
                      </a:rPr>
                      <m:t>Ψ</m:t>
                    </m:r>
                  </m:oMath>
                </m:oMathPara>
              </a14:m>
              <a:endParaRPr lang="it-IT" sz="1400" b="0" i="1" dirty="0">
                <a:latin typeface="Cambria Math" panose="02040503050406030204" pitchFamily="18" charset="0"/>
              </a:endParaRPr>
            </a:p>
          </dgm:t>
        </dgm:pt>
      </mc:Choice>
      <mc:Fallback xmlns="">
        <dgm:pt modelId="{653660A1-1DD6-476B-81A9-3916976EAD3F}">
          <dgm:prSet phldrT="[Testo]" custT="1"/>
          <dgm:spPr/>
          <dgm:t>
            <a:bodyPr/>
            <a:lstStyle/>
            <a:p>
              <a:pPr>
                <a:spcAft>
                  <a:spcPts val="0"/>
                </a:spcAft>
              </a:pPr>
              <a:r>
                <a:rPr lang="it-IT" sz="1200" i="0" dirty="0" smtClean="0">
                  <a:latin typeface="+mn-lt"/>
                </a:rPr>
                <a:t>Ad ogni iterazione:</a:t>
              </a:r>
            </a:p>
            <a:p>
              <a:pPr>
                <a:spcAft>
                  <a:spcPct val="35000"/>
                </a:spcAft>
              </a:pPr>
              <a:r>
                <a:rPr lang="it-IT" sz="1400" b="0" i="0" dirty="0" smtClean="0">
                  <a:latin typeface="Cambria Math" panose="02040503050406030204" pitchFamily="18" charset="0"/>
                </a:rPr>
                <a:t>𝑃_𝑛𝑒𝑤=</a:t>
              </a:r>
              <a:r>
                <a:rPr lang="el-GR" sz="1400" b="0" i="0" dirty="0" smtClean="0">
                  <a:latin typeface="Cambria Math" panose="02040503050406030204" pitchFamily="18" charset="0"/>
                </a:rPr>
                <a:t>𝜆</a:t>
              </a:r>
              <a:r>
                <a:rPr lang="it-IT" sz="1400" i="0" dirty="0" smtClean="0">
                  <a:latin typeface="Cambria Math" panose="02040503050406030204" pitchFamily="18" charset="0"/>
                </a:rPr>
                <a:t>〖</a:t>
              </a:r>
              <a:r>
                <a:rPr lang="it-IT" sz="1400" b="0" i="0" dirty="0" smtClean="0">
                  <a:latin typeface="Cambria Math" panose="02040503050406030204" pitchFamily="18" charset="0"/>
                </a:rPr>
                <a:t> </a:t>
              </a:r>
              <a:r>
                <a:rPr lang="it-IT" sz="1400" b="0" i="0" dirty="0" smtClean="0">
                  <a:latin typeface="Cambria Math" panose="02040503050406030204" pitchFamily="18" charset="0"/>
                </a:rPr>
                <a:t>𝑃</a:t>
              </a:r>
              <a:r>
                <a:rPr lang="it-IT" sz="1400" b="0" i="0" dirty="0" smtClean="0">
                  <a:latin typeface="Cambria Math" panose="02040503050406030204" pitchFamily="18" charset="0"/>
                </a:rPr>
                <a:t>〗_𝑜𝑙𝑑</a:t>
              </a:r>
              <a:r>
                <a:rPr lang="it-IT" sz="1400" b="0" i="0" dirty="0" smtClean="0">
                  <a:latin typeface="Cambria Math" panose="02040503050406030204" pitchFamily="18" charset="0"/>
                </a:rPr>
                <a:t>+(1−</a:t>
              </a:r>
              <a:r>
                <a:rPr lang="el-GR" sz="1400" b="0" i="0" dirty="0" smtClean="0">
                  <a:latin typeface="Cambria Math" panose="02040503050406030204" pitchFamily="18" charset="0"/>
                </a:rPr>
                <a:t>𝜆)Ψ</a:t>
              </a:r>
              <a:endParaRPr lang="it-IT" sz="1400" b="0" i="1" dirty="0">
                <a:latin typeface="Cambria Math" panose="02040503050406030204" pitchFamily="18" charset="0"/>
              </a:endParaRPr>
            </a:p>
          </dgm:t>
        </dgm:pt>
      </mc:Fallback>
    </mc:AlternateContent>
    <dgm:pt modelId="{B3F23F73-A42E-489C-8E34-5EC74EB649F2}" type="sibTrans" cxnId="{D69C4132-8723-4DA6-A43F-7407BC17237D}">
      <dgm:prSet/>
      <dgm:spPr/>
      <dgm:t>
        <a:bodyPr/>
        <a:lstStyle/>
        <a:p>
          <a:endParaRPr lang="it-IT"/>
        </a:p>
      </dgm:t>
    </dgm:pt>
    <dgm:pt modelId="{9E9F0EB8-985A-4EC2-AE1F-60E2088D9D89}" type="parTrans" cxnId="{D69C4132-8723-4DA6-A43F-7407BC17237D}">
      <dgm:prSet/>
      <dgm:spPr/>
      <dgm:t>
        <a:bodyPr/>
        <a:lstStyle/>
        <a:p>
          <a:endParaRPr lang="it-IT"/>
        </a:p>
      </dgm:t>
    </dgm:pt>
    <dgm:pt modelId="{3332B0A1-D5EC-4D84-898F-7EFF1083D1F4}" type="pres">
      <dgm:prSet presAssocID="{C48017E2-A921-4895-96F0-B35A8BF5EB18}" presName="outerComposite" presStyleCnt="0">
        <dgm:presLayoutVars>
          <dgm:chMax val="5"/>
          <dgm:dir/>
          <dgm:resizeHandles val="exact"/>
        </dgm:presLayoutVars>
      </dgm:prSet>
      <dgm:spPr/>
    </dgm:pt>
    <dgm:pt modelId="{B48527D1-2C7E-4252-854E-901E1441C06C}" type="pres">
      <dgm:prSet presAssocID="{C48017E2-A921-4895-96F0-B35A8BF5EB18}" presName="dummyMaxCanvas" presStyleCnt="0">
        <dgm:presLayoutVars/>
      </dgm:prSet>
      <dgm:spPr/>
    </dgm:pt>
    <dgm:pt modelId="{A803BFBE-83F5-4691-9326-02C2A3AE1B16}" type="pres">
      <dgm:prSet presAssocID="{C48017E2-A921-4895-96F0-B35A8BF5EB18}" presName="ThreeNodes_1" presStyleLbl="node1" presStyleIdx="0" presStyleCnt="3" custScaleY="55973" custLinFactNeighborY="-20551">
        <dgm:presLayoutVars>
          <dgm:bulletEnabled val="1"/>
        </dgm:presLayoutVars>
      </dgm:prSet>
      <dgm:spPr/>
    </dgm:pt>
    <dgm:pt modelId="{D8CE4661-D73C-4FE3-8D50-6534A591BCEE}" type="pres">
      <dgm:prSet presAssocID="{C48017E2-A921-4895-96F0-B35A8BF5EB18}" presName="ThreeNodes_2" presStyleLbl="node1" presStyleIdx="1" presStyleCnt="3" custScaleY="55973" custLinFactNeighborY="-24871">
        <dgm:presLayoutVars>
          <dgm:bulletEnabled val="1"/>
        </dgm:presLayoutVars>
      </dgm:prSet>
      <dgm:spPr/>
    </dgm:pt>
    <dgm:pt modelId="{F753358B-3353-4163-B702-D712C02949E0}" type="pres">
      <dgm:prSet presAssocID="{C48017E2-A921-4895-96F0-B35A8BF5EB18}" presName="ThreeNodes_3" presStyleLbl="node1" presStyleIdx="2" presStyleCnt="3" custScaleY="116638">
        <dgm:presLayoutVars>
          <dgm:bulletEnabled val="1"/>
        </dgm:presLayoutVars>
      </dgm:prSet>
      <dgm:spPr/>
    </dgm:pt>
    <dgm:pt modelId="{8293D539-64F4-419E-BB46-B13D3E7B299B}" type="pres">
      <dgm:prSet presAssocID="{C48017E2-A921-4895-96F0-B35A8BF5EB18}" presName="ThreeConn_1-2" presStyleLbl="fgAccFollowNode1" presStyleIdx="0" presStyleCnt="2" custLinFactNeighborY="-38250">
        <dgm:presLayoutVars>
          <dgm:bulletEnabled val="1"/>
        </dgm:presLayoutVars>
      </dgm:prSet>
      <dgm:spPr/>
    </dgm:pt>
    <dgm:pt modelId="{9EAAA404-8A91-4A88-913F-84FA79379BA9}" type="pres">
      <dgm:prSet presAssocID="{C48017E2-A921-4895-96F0-B35A8BF5EB18}" presName="ThreeConn_2-3" presStyleLbl="fgAccFollowNode1" presStyleIdx="1" presStyleCnt="2" custLinFactNeighborY="-45843">
        <dgm:presLayoutVars>
          <dgm:bulletEnabled val="1"/>
        </dgm:presLayoutVars>
      </dgm:prSet>
      <dgm:spPr/>
    </dgm:pt>
    <dgm:pt modelId="{79129D29-7A01-4260-AFE6-F815F5C3A0D8}" type="pres">
      <dgm:prSet presAssocID="{C48017E2-A921-4895-96F0-B35A8BF5EB18}" presName="ThreeNodes_1_text" presStyleLbl="node1" presStyleIdx="2" presStyleCnt="3">
        <dgm:presLayoutVars>
          <dgm:bulletEnabled val="1"/>
        </dgm:presLayoutVars>
      </dgm:prSet>
      <dgm:spPr/>
    </dgm:pt>
    <dgm:pt modelId="{61678AF6-0BE9-49A2-8B83-668BBCEA1E89}" type="pres">
      <dgm:prSet presAssocID="{C48017E2-A921-4895-96F0-B35A8BF5EB18}" presName="ThreeNodes_2_text" presStyleLbl="node1" presStyleIdx="2" presStyleCnt="3">
        <dgm:presLayoutVars>
          <dgm:bulletEnabled val="1"/>
        </dgm:presLayoutVars>
      </dgm:prSet>
      <dgm:spPr/>
    </dgm:pt>
    <dgm:pt modelId="{4248F7D7-2A7A-4936-A3EC-B589AFE4ADDF}" type="pres">
      <dgm:prSet presAssocID="{C48017E2-A921-4895-96F0-B35A8BF5EB18}" presName="ThreeNodes_3_text" presStyleLbl="node1" presStyleIdx="2" presStyleCnt="3">
        <dgm:presLayoutVars>
          <dgm:bulletEnabled val="1"/>
        </dgm:presLayoutVars>
      </dgm:prSet>
      <dgm:spPr/>
    </dgm:pt>
  </dgm:ptLst>
  <dgm:cxnLst>
    <dgm:cxn modelId="{D1D2530C-8C57-41BE-992F-20F25B715205}" type="presOf" srcId="{C48017E2-A921-4895-96F0-B35A8BF5EB18}" destId="{3332B0A1-D5EC-4D84-898F-7EFF1083D1F4}" srcOrd="0" destOrd="0" presId="urn:microsoft.com/office/officeart/2005/8/layout/vProcess5"/>
    <dgm:cxn modelId="{7E7D7A16-F1D9-460D-81F6-EA0401666222}" type="presOf" srcId="{653660A1-1DD6-476B-81A9-3916976EAD3F}" destId="{61678AF6-0BE9-49A2-8B83-668BBCEA1E89}" srcOrd="1" destOrd="0" presId="urn:microsoft.com/office/officeart/2005/8/layout/vProcess5"/>
    <dgm:cxn modelId="{D69C4132-8723-4DA6-A43F-7407BC17237D}" srcId="{C48017E2-A921-4895-96F0-B35A8BF5EB18}" destId="{653660A1-1DD6-476B-81A9-3916976EAD3F}" srcOrd="1" destOrd="0" parTransId="{9E9F0EB8-985A-4EC2-AE1F-60E2088D9D89}" sibTransId="{B3F23F73-A42E-489C-8E34-5EC74EB649F2}"/>
    <dgm:cxn modelId="{0606E239-D725-4C47-B961-B141858A3E19}" srcId="{C48017E2-A921-4895-96F0-B35A8BF5EB18}" destId="{F9B1B8B3-DFEA-472C-9939-CF9CFEBD3C97}" srcOrd="0" destOrd="0" parTransId="{0B7EDCDE-CB62-46DC-9A49-AEFA58A9F962}" sibTransId="{86D01B6D-7EDA-48F9-9392-532B4AD2A67B}"/>
    <dgm:cxn modelId="{41050482-A108-4471-90C6-E9619D5EB356}" type="presOf" srcId="{86D01B6D-7EDA-48F9-9392-532B4AD2A67B}" destId="{8293D539-64F4-419E-BB46-B13D3E7B299B}" srcOrd="0" destOrd="0" presId="urn:microsoft.com/office/officeart/2005/8/layout/vProcess5"/>
    <dgm:cxn modelId="{41330C83-B23E-49F3-8B7E-ED471164BE22}" type="presOf" srcId="{FEF611F9-AFB8-4DCE-B3A2-4B906611B461}" destId="{F753358B-3353-4163-B702-D712C02949E0}" srcOrd="0" destOrd="0" presId="urn:microsoft.com/office/officeart/2005/8/layout/vProcess5"/>
    <dgm:cxn modelId="{98C19790-8976-4716-922B-A08129102447}" type="presOf" srcId="{653660A1-1DD6-476B-81A9-3916976EAD3F}" destId="{D8CE4661-D73C-4FE3-8D50-6534A591BCEE}" srcOrd="0" destOrd="0" presId="urn:microsoft.com/office/officeart/2005/8/layout/vProcess5"/>
    <dgm:cxn modelId="{55456B97-CB4F-4914-8DE7-0C2F6CFFA50D}" type="presOf" srcId="{FEF611F9-AFB8-4DCE-B3A2-4B906611B461}" destId="{4248F7D7-2A7A-4936-A3EC-B589AFE4ADDF}" srcOrd="1" destOrd="0" presId="urn:microsoft.com/office/officeart/2005/8/layout/vProcess5"/>
    <dgm:cxn modelId="{6116C5BF-FF5E-490A-AF30-60C564C459DD}" srcId="{C48017E2-A921-4895-96F0-B35A8BF5EB18}" destId="{FEF611F9-AFB8-4DCE-B3A2-4B906611B461}" srcOrd="2" destOrd="0" parTransId="{CCBC6CD8-B45C-4547-A955-FA3C62DBE8DA}" sibTransId="{B8AB1646-A10C-4C87-BA8E-F49A3B78B187}"/>
    <dgm:cxn modelId="{DFB3B8C9-C748-4A04-ADB0-4660CF8ED48D}" type="presOf" srcId="{F9B1B8B3-DFEA-472C-9939-CF9CFEBD3C97}" destId="{A803BFBE-83F5-4691-9326-02C2A3AE1B16}" srcOrd="0" destOrd="0" presId="urn:microsoft.com/office/officeart/2005/8/layout/vProcess5"/>
    <dgm:cxn modelId="{11D336D2-88EA-40E1-97A8-6FE54D859AAF}" type="presOf" srcId="{F9B1B8B3-DFEA-472C-9939-CF9CFEBD3C97}" destId="{79129D29-7A01-4260-AFE6-F815F5C3A0D8}" srcOrd="1" destOrd="0" presId="urn:microsoft.com/office/officeart/2005/8/layout/vProcess5"/>
    <dgm:cxn modelId="{9C2236D3-382A-4CC8-8C29-EF63A9234F58}" type="presOf" srcId="{B3F23F73-A42E-489C-8E34-5EC74EB649F2}" destId="{9EAAA404-8A91-4A88-913F-84FA79379BA9}" srcOrd="0" destOrd="0" presId="urn:microsoft.com/office/officeart/2005/8/layout/vProcess5"/>
    <dgm:cxn modelId="{27C74FAE-D9D4-4B68-99D8-D1385A7BA210}" type="presParOf" srcId="{3332B0A1-D5EC-4D84-898F-7EFF1083D1F4}" destId="{B48527D1-2C7E-4252-854E-901E1441C06C}" srcOrd="0" destOrd="0" presId="urn:microsoft.com/office/officeart/2005/8/layout/vProcess5"/>
    <dgm:cxn modelId="{CBD7A3F5-F25B-4401-90BD-A5A22C35619E}" type="presParOf" srcId="{3332B0A1-D5EC-4D84-898F-7EFF1083D1F4}" destId="{A803BFBE-83F5-4691-9326-02C2A3AE1B16}" srcOrd="1" destOrd="0" presId="urn:microsoft.com/office/officeart/2005/8/layout/vProcess5"/>
    <dgm:cxn modelId="{8862EFA4-17D1-4DA2-A56D-83738261ED6E}" type="presParOf" srcId="{3332B0A1-D5EC-4D84-898F-7EFF1083D1F4}" destId="{D8CE4661-D73C-4FE3-8D50-6534A591BCEE}" srcOrd="2" destOrd="0" presId="urn:microsoft.com/office/officeart/2005/8/layout/vProcess5"/>
    <dgm:cxn modelId="{F9011845-0F7D-48A2-9AAD-F776A0C733D2}" type="presParOf" srcId="{3332B0A1-D5EC-4D84-898F-7EFF1083D1F4}" destId="{F753358B-3353-4163-B702-D712C02949E0}" srcOrd="3" destOrd="0" presId="urn:microsoft.com/office/officeart/2005/8/layout/vProcess5"/>
    <dgm:cxn modelId="{EA0245CF-DF09-4732-9E00-D4EAC369D889}" type="presParOf" srcId="{3332B0A1-D5EC-4D84-898F-7EFF1083D1F4}" destId="{8293D539-64F4-419E-BB46-B13D3E7B299B}" srcOrd="4" destOrd="0" presId="urn:microsoft.com/office/officeart/2005/8/layout/vProcess5"/>
    <dgm:cxn modelId="{BCAC84DB-9805-4C4A-B419-9F124B45B90F}" type="presParOf" srcId="{3332B0A1-D5EC-4D84-898F-7EFF1083D1F4}" destId="{9EAAA404-8A91-4A88-913F-84FA79379BA9}" srcOrd="5" destOrd="0" presId="urn:microsoft.com/office/officeart/2005/8/layout/vProcess5"/>
    <dgm:cxn modelId="{8144215E-A868-4035-B76E-8A60CEA434D3}" type="presParOf" srcId="{3332B0A1-D5EC-4D84-898F-7EFF1083D1F4}" destId="{79129D29-7A01-4260-AFE6-F815F5C3A0D8}" srcOrd="6" destOrd="0" presId="urn:microsoft.com/office/officeart/2005/8/layout/vProcess5"/>
    <dgm:cxn modelId="{12DA451B-EFBA-4553-8C2C-A08B05123778}" type="presParOf" srcId="{3332B0A1-D5EC-4D84-898F-7EFF1083D1F4}" destId="{61678AF6-0BE9-49A2-8B83-668BBCEA1E89}" srcOrd="7" destOrd="0" presId="urn:microsoft.com/office/officeart/2005/8/layout/vProcess5"/>
    <dgm:cxn modelId="{2B86862C-DB82-4DC9-87BA-FB8B1A5077DB}" type="presParOf" srcId="{3332B0A1-D5EC-4D84-898F-7EFF1083D1F4}" destId="{4248F7D7-2A7A-4936-A3EC-B589AFE4ADDF}"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48017E2-A921-4895-96F0-B35A8BF5EB1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it-IT"/>
        </a:p>
      </dgm:t>
    </dgm:pt>
    <dgm:pt modelId="{F9B1B8B3-DFEA-472C-9939-CF9CFEBD3C97}">
      <dgm:prSet phldrT="[Testo]" custT="1"/>
      <dgm:spPr>
        <a:blipFill>
          <a:blip xmlns:r="http://schemas.openxmlformats.org/officeDocument/2006/relationships" r:embed="rId1"/>
          <a:stretch>
            <a:fillRect l="-440" t="-4598"/>
          </a:stretch>
        </a:blipFill>
      </dgm:spPr>
      <dgm:t>
        <a:bodyPr/>
        <a:lstStyle/>
        <a:p>
          <a:r>
            <a:rPr lang="it-IT">
              <a:noFill/>
            </a:rPr>
            <a:t> </a:t>
          </a:r>
        </a:p>
      </dgm:t>
    </dgm:pt>
    <dgm:pt modelId="{0B7EDCDE-CB62-46DC-9A49-AEFA58A9F962}" type="parTrans" cxnId="{0606E239-D725-4C47-B961-B141858A3E19}">
      <dgm:prSet/>
      <dgm:spPr/>
      <dgm:t>
        <a:bodyPr/>
        <a:lstStyle/>
        <a:p>
          <a:endParaRPr lang="it-IT"/>
        </a:p>
      </dgm:t>
    </dgm:pt>
    <dgm:pt modelId="{86D01B6D-7EDA-48F9-9392-532B4AD2A67B}" type="sibTrans" cxnId="{0606E239-D725-4C47-B961-B141858A3E19}">
      <dgm:prSet/>
      <dgm:spPr/>
      <dgm:t>
        <a:bodyPr/>
        <a:lstStyle/>
        <a:p>
          <a:endParaRPr lang="it-IT"/>
        </a:p>
      </dgm:t>
    </dgm:pt>
    <dgm:pt modelId="{FEF611F9-AFB8-4DCE-B3A2-4B906611B461}">
      <dgm:prSet phldrT="[Testo]" custT="1"/>
      <dgm:spPr>
        <a:blipFill>
          <a:blip xmlns:r="http://schemas.openxmlformats.org/officeDocument/2006/relationships" r:embed="rId2"/>
          <a:stretch>
            <a:fillRect l="-176"/>
          </a:stretch>
        </a:blipFill>
      </dgm:spPr>
      <dgm:t>
        <a:bodyPr/>
        <a:lstStyle/>
        <a:p>
          <a:r>
            <a:rPr lang="it-IT">
              <a:noFill/>
            </a:rPr>
            <a:t> </a:t>
          </a:r>
        </a:p>
      </dgm:t>
    </dgm:pt>
    <dgm:pt modelId="{CCBC6CD8-B45C-4547-A955-FA3C62DBE8DA}" type="parTrans" cxnId="{6116C5BF-FF5E-490A-AF30-60C564C459DD}">
      <dgm:prSet/>
      <dgm:spPr/>
      <dgm:t>
        <a:bodyPr/>
        <a:lstStyle/>
        <a:p>
          <a:endParaRPr lang="it-IT"/>
        </a:p>
      </dgm:t>
    </dgm:pt>
    <dgm:pt modelId="{B8AB1646-A10C-4C87-BA8E-F49A3B78B187}" type="sibTrans" cxnId="{6116C5BF-FF5E-490A-AF30-60C564C459DD}">
      <dgm:prSet/>
      <dgm:spPr/>
      <dgm:t>
        <a:bodyPr/>
        <a:lstStyle/>
        <a:p>
          <a:endParaRPr lang="it-IT"/>
        </a:p>
      </dgm:t>
    </dgm:pt>
    <dgm:pt modelId="{653660A1-1DD6-476B-81A9-3916976EAD3F}">
      <dgm:prSet phldrT="[Testo]" custT="1"/>
      <dgm:spPr>
        <a:blipFill>
          <a:blip xmlns:r="http://schemas.openxmlformats.org/officeDocument/2006/relationships" r:embed="rId3"/>
          <a:stretch>
            <a:fillRect l="-440" t="-3488"/>
          </a:stretch>
        </a:blipFill>
      </dgm:spPr>
      <dgm:t>
        <a:bodyPr/>
        <a:lstStyle/>
        <a:p>
          <a:r>
            <a:rPr lang="it-IT">
              <a:noFill/>
            </a:rPr>
            <a:t> </a:t>
          </a:r>
        </a:p>
      </dgm:t>
    </dgm:pt>
    <dgm:pt modelId="{B3F23F73-A42E-489C-8E34-5EC74EB649F2}" type="sibTrans" cxnId="{D69C4132-8723-4DA6-A43F-7407BC17237D}">
      <dgm:prSet/>
      <dgm:spPr/>
      <dgm:t>
        <a:bodyPr/>
        <a:lstStyle/>
        <a:p>
          <a:endParaRPr lang="it-IT"/>
        </a:p>
      </dgm:t>
    </dgm:pt>
    <dgm:pt modelId="{9E9F0EB8-985A-4EC2-AE1F-60E2088D9D89}" type="parTrans" cxnId="{D69C4132-8723-4DA6-A43F-7407BC17237D}">
      <dgm:prSet/>
      <dgm:spPr/>
      <dgm:t>
        <a:bodyPr/>
        <a:lstStyle/>
        <a:p>
          <a:endParaRPr lang="it-IT"/>
        </a:p>
      </dgm:t>
    </dgm:pt>
    <dgm:pt modelId="{3332B0A1-D5EC-4D84-898F-7EFF1083D1F4}" type="pres">
      <dgm:prSet presAssocID="{C48017E2-A921-4895-96F0-B35A8BF5EB18}" presName="outerComposite" presStyleCnt="0">
        <dgm:presLayoutVars>
          <dgm:chMax val="5"/>
          <dgm:dir/>
          <dgm:resizeHandles val="exact"/>
        </dgm:presLayoutVars>
      </dgm:prSet>
      <dgm:spPr/>
    </dgm:pt>
    <dgm:pt modelId="{B48527D1-2C7E-4252-854E-901E1441C06C}" type="pres">
      <dgm:prSet presAssocID="{C48017E2-A921-4895-96F0-B35A8BF5EB18}" presName="dummyMaxCanvas" presStyleCnt="0">
        <dgm:presLayoutVars/>
      </dgm:prSet>
      <dgm:spPr/>
    </dgm:pt>
    <dgm:pt modelId="{A803BFBE-83F5-4691-9326-02C2A3AE1B16}" type="pres">
      <dgm:prSet presAssocID="{C48017E2-A921-4895-96F0-B35A8BF5EB18}" presName="ThreeNodes_1" presStyleLbl="node1" presStyleIdx="0" presStyleCnt="3" custScaleY="55973" custLinFactNeighborY="-20551">
        <dgm:presLayoutVars>
          <dgm:bulletEnabled val="1"/>
        </dgm:presLayoutVars>
      </dgm:prSet>
      <dgm:spPr/>
    </dgm:pt>
    <dgm:pt modelId="{D8CE4661-D73C-4FE3-8D50-6534A591BCEE}" type="pres">
      <dgm:prSet presAssocID="{C48017E2-A921-4895-96F0-B35A8BF5EB18}" presName="ThreeNodes_2" presStyleLbl="node1" presStyleIdx="1" presStyleCnt="3" custScaleY="55973" custLinFactNeighborY="-24871">
        <dgm:presLayoutVars>
          <dgm:bulletEnabled val="1"/>
        </dgm:presLayoutVars>
      </dgm:prSet>
      <dgm:spPr/>
    </dgm:pt>
    <dgm:pt modelId="{F753358B-3353-4163-B702-D712C02949E0}" type="pres">
      <dgm:prSet presAssocID="{C48017E2-A921-4895-96F0-B35A8BF5EB18}" presName="ThreeNodes_3" presStyleLbl="node1" presStyleIdx="2" presStyleCnt="3" custScaleY="116638">
        <dgm:presLayoutVars>
          <dgm:bulletEnabled val="1"/>
        </dgm:presLayoutVars>
      </dgm:prSet>
      <dgm:spPr/>
    </dgm:pt>
    <dgm:pt modelId="{8293D539-64F4-419E-BB46-B13D3E7B299B}" type="pres">
      <dgm:prSet presAssocID="{C48017E2-A921-4895-96F0-B35A8BF5EB18}" presName="ThreeConn_1-2" presStyleLbl="fgAccFollowNode1" presStyleIdx="0" presStyleCnt="2" custLinFactNeighborY="-38250">
        <dgm:presLayoutVars>
          <dgm:bulletEnabled val="1"/>
        </dgm:presLayoutVars>
      </dgm:prSet>
      <dgm:spPr/>
    </dgm:pt>
    <dgm:pt modelId="{9EAAA404-8A91-4A88-913F-84FA79379BA9}" type="pres">
      <dgm:prSet presAssocID="{C48017E2-A921-4895-96F0-B35A8BF5EB18}" presName="ThreeConn_2-3" presStyleLbl="fgAccFollowNode1" presStyleIdx="1" presStyleCnt="2" custLinFactNeighborY="-45843">
        <dgm:presLayoutVars>
          <dgm:bulletEnabled val="1"/>
        </dgm:presLayoutVars>
      </dgm:prSet>
      <dgm:spPr/>
    </dgm:pt>
    <dgm:pt modelId="{79129D29-7A01-4260-AFE6-F815F5C3A0D8}" type="pres">
      <dgm:prSet presAssocID="{C48017E2-A921-4895-96F0-B35A8BF5EB18}" presName="ThreeNodes_1_text" presStyleLbl="node1" presStyleIdx="2" presStyleCnt="3">
        <dgm:presLayoutVars>
          <dgm:bulletEnabled val="1"/>
        </dgm:presLayoutVars>
      </dgm:prSet>
      <dgm:spPr/>
    </dgm:pt>
    <dgm:pt modelId="{61678AF6-0BE9-49A2-8B83-668BBCEA1E89}" type="pres">
      <dgm:prSet presAssocID="{C48017E2-A921-4895-96F0-B35A8BF5EB18}" presName="ThreeNodes_2_text" presStyleLbl="node1" presStyleIdx="2" presStyleCnt="3">
        <dgm:presLayoutVars>
          <dgm:bulletEnabled val="1"/>
        </dgm:presLayoutVars>
      </dgm:prSet>
      <dgm:spPr/>
    </dgm:pt>
    <dgm:pt modelId="{4248F7D7-2A7A-4936-A3EC-B589AFE4ADDF}" type="pres">
      <dgm:prSet presAssocID="{C48017E2-A921-4895-96F0-B35A8BF5EB18}" presName="ThreeNodes_3_text" presStyleLbl="node1" presStyleIdx="2" presStyleCnt="3">
        <dgm:presLayoutVars>
          <dgm:bulletEnabled val="1"/>
        </dgm:presLayoutVars>
      </dgm:prSet>
      <dgm:spPr/>
    </dgm:pt>
  </dgm:ptLst>
  <dgm:cxnLst>
    <dgm:cxn modelId="{D1D2530C-8C57-41BE-992F-20F25B715205}" type="presOf" srcId="{C48017E2-A921-4895-96F0-B35A8BF5EB18}" destId="{3332B0A1-D5EC-4D84-898F-7EFF1083D1F4}" srcOrd="0" destOrd="0" presId="urn:microsoft.com/office/officeart/2005/8/layout/vProcess5"/>
    <dgm:cxn modelId="{7E7D7A16-F1D9-460D-81F6-EA0401666222}" type="presOf" srcId="{653660A1-1DD6-476B-81A9-3916976EAD3F}" destId="{61678AF6-0BE9-49A2-8B83-668BBCEA1E89}" srcOrd="1" destOrd="0" presId="urn:microsoft.com/office/officeart/2005/8/layout/vProcess5"/>
    <dgm:cxn modelId="{D69C4132-8723-4DA6-A43F-7407BC17237D}" srcId="{C48017E2-A921-4895-96F0-B35A8BF5EB18}" destId="{653660A1-1DD6-476B-81A9-3916976EAD3F}" srcOrd="1" destOrd="0" parTransId="{9E9F0EB8-985A-4EC2-AE1F-60E2088D9D89}" sibTransId="{B3F23F73-A42E-489C-8E34-5EC74EB649F2}"/>
    <dgm:cxn modelId="{0606E239-D725-4C47-B961-B141858A3E19}" srcId="{C48017E2-A921-4895-96F0-B35A8BF5EB18}" destId="{F9B1B8B3-DFEA-472C-9939-CF9CFEBD3C97}" srcOrd="0" destOrd="0" parTransId="{0B7EDCDE-CB62-46DC-9A49-AEFA58A9F962}" sibTransId="{86D01B6D-7EDA-48F9-9392-532B4AD2A67B}"/>
    <dgm:cxn modelId="{41050482-A108-4471-90C6-E9619D5EB356}" type="presOf" srcId="{86D01B6D-7EDA-48F9-9392-532B4AD2A67B}" destId="{8293D539-64F4-419E-BB46-B13D3E7B299B}" srcOrd="0" destOrd="0" presId="urn:microsoft.com/office/officeart/2005/8/layout/vProcess5"/>
    <dgm:cxn modelId="{41330C83-B23E-49F3-8B7E-ED471164BE22}" type="presOf" srcId="{FEF611F9-AFB8-4DCE-B3A2-4B906611B461}" destId="{F753358B-3353-4163-B702-D712C02949E0}" srcOrd="0" destOrd="0" presId="urn:microsoft.com/office/officeart/2005/8/layout/vProcess5"/>
    <dgm:cxn modelId="{98C19790-8976-4716-922B-A08129102447}" type="presOf" srcId="{653660A1-1DD6-476B-81A9-3916976EAD3F}" destId="{D8CE4661-D73C-4FE3-8D50-6534A591BCEE}" srcOrd="0" destOrd="0" presId="urn:microsoft.com/office/officeart/2005/8/layout/vProcess5"/>
    <dgm:cxn modelId="{55456B97-CB4F-4914-8DE7-0C2F6CFFA50D}" type="presOf" srcId="{FEF611F9-AFB8-4DCE-B3A2-4B906611B461}" destId="{4248F7D7-2A7A-4936-A3EC-B589AFE4ADDF}" srcOrd="1" destOrd="0" presId="urn:microsoft.com/office/officeart/2005/8/layout/vProcess5"/>
    <dgm:cxn modelId="{6116C5BF-FF5E-490A-AF30-60C564C459DD}" srcId="{C48017E2-A921-4895-96F0-B35A8BF5EB18}" destId="{FEF611F9-AFB8-4DCE-B3A2-4B906611B461}" srcOrd="2" destOrd="0" parTransId="{CCBC6CD8-B45C-4547-A955-FA3C62DBE8DA}" sibTransId="{B8AB1646-A10C-4C87-BA8E-F49A3B78B187}"/>
    <dgm:cxn modelId="{DFB3B8C9-C748-4A04-ADB0-4660CF8ED48D}" type="presOf" srcId="{F9B1B8B3-DFEA-472C-9939-CF9CFEBD3C97}" destId="{A803BFBE-83F5-4691-9326-02C2A3AE1B16}" srcOrd="0" destOrd="0" presId="urn:microsoft.com/office/officeart/2005/8/layout/vProcess5"/>
    <dgm:cxn modelId="{11D336D2-88EA-40E1-97A8-6FE54D859AAF}" type="presOf" srcId="{F9B1B8B3-DFEA-472C-9939-CF9CFEBD3C97}" destId="{79129D29-7A01-4260-AFE6-F815F5C3A0D8}" srcOrd="1" destOrd="0" presId="urn:microsoft.com/office/officeart/2005/8/layout/vProcess5"/>
    <dgm:cxn modelId="{9C2236D3-382A-4CC8-8C29-EF63A9234F58}" type="presOf" srcId="{B3F23F73-A42E-489C-8E34-5EC74EB649F2}" destId="{9EAAA404-8A91-4A88-913F-84FA79379BA9}" srcOrd="0" destOrd="0" presId="urn:microsoft.com/office/officeart/2005/8/layout/vProcess5"/>
    <dgm:cxn modelId="{27C74FAE-D9D4-4B68-99D8-D1385A7BA210}" type="presParOf" srcId="{3332B0A1-D5EC-4D84-898F-7EFF1083D1F4}" destId="{B48527D1-2C7E-4252-854E-901E1441C06C}" srcOrd="0" destOrd="0" presId="urn:microsoft.com/office/officeart/2005/8/layout/vProcess5"/>
    <dgm:cxn modelId="{CBD7A3F5-F25B-4401-90BD-A5A22C35619E}" type="presParOf" srcId="{3332B0A1-D5EC-4D84-898F-7EFF1083D1F4}" destId="{A803BFBE-83F5-4691-9326-02C2A3AE1B16}" srcOrd="1" destOrd="0" presId="urn:microsoft.com/office/officeart/2005/8/layout/vProcess5"/>
    <dgm:cxn modelId="{8862EFA4-17D1-4DA2-A56D-83738261ED6E}" type="presParOf" srcId="{3332B0A1-D5EC-4D84-898F-7EFF1083D1F4}" destId="{D8CE4661-D73C-4FE3-8D50-6534A591BCEE}" srcOrd="2" destOrd="0" presId="urn:microsoft.com/office/officeart/2005/8/layout/vProcess5"/>
    <dgm:cxn modelId="{F9011845-0F7D-48A2-9AAD-F776A0C733D2}" type="presParOf" srcId="{3332B0A1-D5EC-4D84-898F-7EFF1083D1F4}" destId="{F753358B-3353-4163-B702-D712C02949E0}" srcOrd="3" destOrd="0" presId="urn:microsoft.com/office/officeart/2005/8/layout/vProcess5"/>
    <dgm:cxn modelId="{EA0245CF-DF09-4732-9E00-D4EAC369D889}" type="presParOf" srcId="{3332B0A1-D5EC-4D84-898F-7EFF1083D1F4}" destId="{8293D539-64F4-419E-BB46-B13D3E7B299B}" srcOrd="4" destOrd="0" presId="urn:microsoft.com/office/officeart/2005/8/layout/vProcess5"/>
    <dgm:cxn modelId="{BCAC84DB-9805-4C4A-B419-9F124B45B90F}" type="presParOf" srcId="{3332B0A1-D5EC-4D84-898F-7EFF1083D1F4}" destId="{9EAAA404-8A91-4A88-913F-84FA79379BA9}" srcOrd="5" destOrd="0" presId="urn:microsoft.com/office/officeart/2005/8/layout/vProcess5"/>
    <dgm:cxn modelId="{8144215E-A868-4035-B76E-8A60CEA434D3}" type="presParOf" srcId="{3332B0A1-D5EC-4D84-898F-7EFF1083D1F4}" destId="{79129D29-7A01-4260-AFE6-F815F5C3A0D8}" srcOrd="6" destOrd="0" presId="urn:microsoft.com/office/officeart/2005/8/layout/vProcess5"/>
    <dgm:cxn modelId="{12DA451B-EFBA-4553-8C2C-A08B05123778}" type="presParOf" srcId="{3332B0A1-D5EC-4D84-898F-7EFF1083D1F4}" destId="{61678AF6-0BE9-49A2-8B83-668BBCEA1E89}" srcOrd="7" destOrd="0" presId="urn:microsoft.com/office/officeart/2005/8/layout/vProcess5"/>
    <dgm:cxn modelId="{2B86862C-DB82-4DC9-87BA-FB8B1A5077DB}" type="presParOf" srcId="{3332B0A1-D5EC-4D84-898F-7EFF1083D1F4}" destId="{4248F7D7-2A7A-4936-A3EC-B589AFE4ADD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BA44F3-E67B-6743-9FFF-0F595776BA10}"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lang="it-IT"/>
        </a:p>
      </dgm:t>
    </dgm:pt>
    <dgm:pt modelId="{F284EF53-E3C3-FC49-A5EF-5B7937AF2A8B}">
      <dgm:prSet phldrT="[Testo]" custT="1"/>
      <dgm:spPr>
        <a:solidFill>
          <a:srgbClr val="64D3D2">
            <a:alpha val="10000"/>
          </a:srgbClr>
        </a:solidFill>
        <a:ln>
          <a:solidFill>
            <a:srgbClr val="2A728A"/>
          </a:solidFill>
        </a:ln>
        <a:effectLst/>
      </dgm:spPr>
      <dgm:t>
        <a:bodyPr/>
        <a:lstStyle/>
        <a:p>
          <a:r>
            <a:rPr lang="it-IT" sz="2400" dirty="0">
              <a:solidFill>
                <a:srgbClr val="000000"/>
              </a:solidFill>
            </a:rPr>
            <a:t>Vincoli</a:t>
          </a:r>
        </a:p>
      </dgm:t>
    </dgm:pt>
    <dgm:pt modelId="{CC6B2EED-D435-D74F-933F-AC418EBE1BCA}" type="parTrans" cxnId="{64FEB898-4AB9-9C47-9398-BCCFC7F46869}">
      <dgm:prSet/>
      <dgm:spPr/>
      <dgm:t>
        <a:bodyPr/>
        <a:lstStyle/>
        <a:p>
          <a:endParaRPr lang="it-IT"/>
        </a:p>
      </dgm:t>
    </dgm:pt>
    <dgm:pt modelId="{C267CBC0-E523-7B4B-AB3E-08411D6E70FF}" type="sibTrans" cxnId="{64FEB898-4AB9-9C47-9398-BCCFC7F46869}">
      <dgm:prSet/>
      <dgm:spPr/>
      <dgm:t>
        <a:bodyPr/>
        <a:lstStyle/>
        <a:p>
          <a:endParaRPr lang="it-IT"/>
        </a:p>
      </dgm:t>
    </dgm:pt>
    <dgm:pt modelId="{69BC7247-C0ED-A046-960D-02A37EBA819F}">
      <dgm:prSet phldrT="[Testo]" custT="1"/>
      <dgm:spPr>
        <a:solidFill>
          <a:srgbClr val="64D3D2">
            <a:alpha val="10000"/>
          </a:srgbClr>
        </a:solidFill>
        <a:ln>
          <a:solidFill>
            <a:srgbClr val="2A728A"/>
          </a:solidFill>
        </a:ln>
        <a:effectLst/>
      </dgm:spPr>
      <dgm:t>
        <a:bodyPr/>
        <a:lstStyle/>
        <a:p>
          <a:r>
            <a:rPr lang="it-IT" sz="2400" dirty="0">
              <a:solidFill>
                <a:srgbClr val="000000"/>
              </a:solidFill>
            </a:rPr>
            <a:t>Esatti</a:t>
          </a:r>
        </a:p>
      </dgm:t>
    </dgm:pt>
    <dgm:pt modelId="{938B06AB-127B-644A-8AB6-09E55CEBA9ED}" type="parTrans" cxnId="{A1A11CD3-D937-0E4F-A877-D81524573F10}">
      <dgm:prSet/>
      <dgm:spPr/>
      <dgm:t>
        <a:bodyPr/>
        <a:lstStyle/>
        <a:p>
          <a:endParaRPr lang="it-IT"/>
        </a:p>
      </dgm:t>
    </dgm:pt>
    <dgm:pt modelId="{350D7C64-51A6-DD4F-BE91-AB7D0D3E45D5}" type="sibTrans" cxnId="{A1A11CD3-D937-0E4F-A877-D81524573F10}">
      <dgm:prSet/>
      <dgm:spPr/>
      <dgm:t>
        <a:bodyPr/>
        <a:lstStyle/>
        <a:p>
          <a:endParaRPr lang="it-IT"/>
        </a:p>
      </dgm:t>
    </dgm:pt>
    <dgm:pt modelId="{9D9906F6-067B-9843-9587-78AE1EAECB7B}">
      <dgm:prSet phldrT="[Testo]" custT="1"/>
      <dgm:spPr>
        <a:solidFill>
          <a:srgbClr val="64D3D2">
            <a:alpha val="10000"/>
          </a:srgbClr>
        </a:solidFill>
        <a:ln>
          <a:solidFill>
            <a:srgbClr val="2A728A"/>
          </a:solidFill>
        </a:ln>
        <a:effectLst/>
      </dgm:spPr>
      <dgm:t>
        <a:bodyPr/>
        <a:lstStyle/>
        <a:p>
          <a:r>
            <a:rPr lang="it-IT" sz="2400" dirty="0">
              <a:solidFill>
                <a:srgbClr val="000000"/>
              </a:solidFill>
            </a:rPr>
            <a:t>Euristici</a:t>
          </a:r>
        </a:p>
      </dgm:t>
    </dgm:pt>
    <dgm:pt modelId="{475EA168-DE98-574C-BCF5-C65D93C60D6B}" type="parTrans" cxnId="{6977625A-1814-E347-A35A-25214AE1CC36}">
      <dgm:prSet/>
      <dgm:spPr/>
      <dgm:t>
        <a:bodyPr/>
        <a:lstStyle/>
        <a:p>
          <a:endParaRPr lang="it-IT"/>
        </a:p>
      </dgm:t>
    </dgm:pt>
    <dgm:pt modelId="{7DC96E26-6773-4145-9AC3-D594CFFB0F6C}" type="sibTrans" cxnId="{6977625A-1814-E347-A35A-25214AE1CC36}">
      <dgm:prSet/>
      <dgm:spPr/>
      <dgm:t>
        <a:bodyPr/>
        <a:lstStyle/>
        <a:p>
          <a:endParaRPr lang="it-IT"/>
        </a:p>
      </dgm:t>
    </dgm:pt>
    <dgm:pt modelId="{82FD601F-CA17-124A-A2C0-AD51E7811A52}">
      <dgm:prSet phldrT="[Testo]" custT="1"/>
      <dgm:spPr>
        <a:solidFill>
          <a:srgbClr val="64D3D2">
            <a:alpha val="10000"/>
          </a:srgbClr>
        </a:solidFill>
        <a:ln>
          <a:solidFill>
            <a:srgbClr val="2A728A"/>
          </a:solidFill>
        </a:ln>
        <a:effectLst/>
      </dgm:spPr>
      <dgm:t>
        <a:bodyPr/>
        <a:lstStyle/>
        <a:p>
          <a:pPr algn="ctr"/>
          <a:r>
            <a:rPr lang="it-IT" sz="1600" dirty="0">
              <a:solidFill>
                <a:srgbClr val="000000"/>
              </a:solidFill>
              <a:sym typeface="Wingdings"/>
            </a:rPr>
            <a:t>Applicati al modello solo se mantengono </a:t>
          </a:r>
          <a:r>
            <a:rPr lang="it-IT" sz="1600" dirty="0" err="1">
              <a:solidFill>
                <a:srgbClr val="000000"/>
              </a:solidFill>
              <a:sym typeface="Wingdings"/>
            </a:rPr>
            <a:t>feasible</a:t>
          </a:r>
          <a:r>
            <a:rPr lang="it-IT" sz="1600" dirty="0">
              <a:solidFill>
                <a:srgbClr val="000000"/>
              </a:solidFill>
              <a:sym typeface="Wingdings"/>
            </a:rPr>
            <a:t> la soluzione del costruttivo</a:t>
          </a:r>
          <a:endParaRPr lang="it-IT" sz="1600" dirty="0">
            <a:solidFill>
              <a:srgbClr val="000000"/>
            </a:solidFill>
          </a:endParaRPr>
        </a:p>
      </dgm:t>
    </dgm:pt>
    <dgm:pt modelId="{B080D11A-617C-8147-8FF3-B6DE16A27E5E}" type="parTrans" cxnId="{77323EC4-0DA4-BF41-B8A4-9508F39C526A}">
      <dgm:prSet/>
      <dgm:spPr/>
      <dgm:t>
        <a:bodyPr/>
        <a:lstStyle/>
        <a:p>
          <a:endParaRPr lang="it-IT"/>
        </a:p>
      </dgm:t>
    </dgm:pt>
    <dgm:pt modelId="{82914A94-6B25-5B4A-BFE1-7508FDEDCB86}" type="sibTrans" cxnId="{77323EC4-0DA4-BF41-B8A4-9508F39C526A}">
      <dgm:prSet/>
      <dgm:spPr/>
      <dgm:t>
        <a:bodyPr/>
        <a:lstStyle/>
        <a:p>
          <a:endParaRPr lang="it-IT"/>
        </a:p>
      </dgm:t>
    </dgm:pt>
    <dgm:pt modelId="{41C69364-4A75-954C-B548-F28E4CF08140}" type="pres">
      <dgm:prSet presAssocID="{96BA44F3-E67B-6743-9FFF-0F595776BA10}" presName="diagram" presStyleCnt="0">
        <dgm:presLayoutVars>
          <dgm:chPref val="1"/>
          <dgm:dir/>
          <dgm:animOne val="branch"/>
          <dgm:animLvl val="lvl"/>
          <dgm:resizeHandles val="exact"/>
        </dgm:presLayoutVars>
      </dgm:prSet>
      <dgm:spPr/>
    </dgm:pt>
    <dgm:pt modelId="{CA4F70C4-AF52-674E-950E-5D700CC1F521}" type="pres">
      <dgm:prSet presAssocID="{F284EF53-E3C3-FC49-A5EF-5B7937AF2A8B}" presName="root1" presStyleCnt="0"/>
      <dgm:spPr/>
    </dgm:pt>
    <dgm:pt modelId="{CDC82911-0CAE-684E-AF66-6D2670F6BDFC}" type="pres">
      <dgm:prSet presAssocID="{F284EF53-E3C3-FC49-A5EF-5B7937AF2A8B}" presName="LevelOneTextNode" presStyleLbl="node0" presStyleIdx="0" presStyleCnt="1">
        <dgm:presLayoutVars>
          <dgm:chPref val="3"/>
        </dgm:presLayoutVars>
      </dgm:prSet>
      <dgm:spPr/>
    </dgm:pt>
    <dgm:pt modelId="{BD2AD4B6-BF76-AF49-8AED-F892C1395607}" type="pres">
      <dgm:prSet presAssocID="{F284EF53-E3C3-FC49-A5EF-5B7937AF2A8B}" presName="level2hierChild" presStyleCnt="0"/>
      <dgm:spPr/>
    </dgm:pt>
    <dgm:pt modelId="{D409E9B0-35E2-6643-A594-A3CAEF513C2C}" type="pres">
      <dgm:prSet presAssocID="{938B06AB-127B-644A-8AB6-09E55CEBA9ED}" presName="conn2-1" presStyleLbl="parChTrans1D2" presStyleIdx="0" presStyleCnt="2"/>
      <dgm:spPr/>
    </dgm:pt>
    <dgm:pt modelId="{FA47BF71-0EDB-7F43-8558-BA9B6F0F839D}" type="pres">
      <dgm:prSet presAssocID="{938B06AB-127B-644A-8AB6-09E55CEBA9ED}" presName="connTx" presStyleLbl="parChTrans1D2" presStyleIdx="0" presStyleCnt="2"/>
      <dgm:spPr/>
    </dgm:pt>
    <dgm:pt modelId="{D36E616D-F336-4C45-B5FE-BA708B7BA3BC}" type="pres">
      <dgm:prSet presAssocID="{69BC7247-C0ED-A046-960D-02A37EBA819F}" presName="root2" presStyleCnt="0"/>
      <dgm:spPr/>
    </dgm:pt>
    <dgm:pt modelId="{6854E45A-58F9-E040-AA96-BB064C05CAE8}" type="pres">
      <dgm:prSet presAssocID="{69BC7247-C0ED-A046-960D-02A37EBA819F}" presName="LevelTwoTextNode" presStyleLbl="node2" presStyleIdx="0" presStyleCnt="2">
        <dgm:presLayoutVars>
          <dgm:chPref val="3"/>
        </dgm:presLayoutVars>
      </dgm:prSet>
      <dgm:spPr/>
    </dgm:pt>
    <dgm:pt modelId="{7DADEEB1-E6F1-3B40-95E5-1DF89173F951}" type="pres">
      <dgm:prSet presAssocID="{69BC7247-C0ED-A046-960D-02A37EBA819F}" presName="level3hierChild" presStyleCnt="0"/>
      <dgm:spPr/>
    </dgm:pt>
    <dgm:pt modelId="{C85AC266-45E8-BB42-83D9-B50045A002C7}" type="pres">
      <dgm:prSet presAssocID="{475EA168-DE98-574C-BCF5-C65D93C60D6B}" presName="conn2-1" presStyleLbl="parChTrans1D2" presStyleIdx="1" presStyleCnt="2"/>
      <dgm:spPr/>
    </dgm:pt>
    <dgm:pt modelId="{0A27EC8E-26A9-904C-A694-7F246B8143BC}" type="pres">
      <dgm:prSet presAssocID="{475EA168-DE98-574C-BCF5-C65D93C60D6B}" presName="connTx" presStyleLbl="parChTrans1D2" presStyleIdx="1" presStyleCnt="2"/>
      <dgm:spPr/>
    </dgm:pt>
    <dgm:pt modelId="{3E2B8D5E-A115-C648-96C0-43AB996B4A7A}" type="pres">
      <dgm:prSet presAssocID="{9D9906F6-067B-9843-9587-78AE1EAECB7B}" presName="root2" presStyleCnt="0"/>
      <dgm:spPr/>
    </dgm:pt>
    <dgm:pt modelId="{69BED138-276F-1847-82C4-5E0DBDA69C07}" type="pres">
      <dgm:prSet presAssocID="{9D9906F6-067B-9843-9587-78AE1EAECB7B}" presName="LevelTwoTextNode" presStyleLbl="node2" presStyleIdx="1" presStyleCnt="2">
        <dgm:presLayoutVars>
          <dgm:chPref val="3"/>
        </dgm:presLayoutVars>
      </dgm:prSet>
      <dgm:spPr/>
    </dgm:pt>
    <dgm:pt modelId="{2DABCCA2-B441-C84F-AAD4-ABA656A7E905}" type="pres">
      <dgm:prSet presAssocID="{9D9906F6-067B-9843-9587-78AE1EAECB7B}" presName="level3hierChild" presStyleCnt="0"/>
      <dgm:spPr/>
    </dgm:pt>
    <dgm:pt modelId="{D5477918-35D7-D544-87CB-1047744B977B}" type="pres">
      <dgm:prSet presAssocID="{B080D11A-617C-8147-8FF3-B6DE16A27E5E}" presName="conn2-1" presStyleLbl="parChTrans1D3" presStyleIdx="0" presStyleCnt="1"/>
      <dgm:spPr/>
    </dgm:pt>
    <dgm:pt modelId="{4D72A398-156A-7245-85A7-AAF52B4C38F6}" type="pres">
      <dgm:prSet presAssocID="{B080D11A-617C-8147-8FF3-B6DE16A27E5E}" presName="connTx" presStyleLbl="parChTrans1D3" presStyleIdx="0" presStyleCnt="1"/>
      <dgm:spPr/>
    </dgm:pt>
    <dgm:pt modelId="{AA1986B5-DF5B-C14D-95DE-3EC42E34E7AE}" type="pres">
      <dgm:prSet presAssocID="{82FD601F-CA17-124A-A2C0-AD51E7811A52}" presName="root2" presStyleCnt="0"/>
      <dgm:spPr/>
    </dgm:pt>
    <dgm:pt modelId="{69266A79-4EAC-4F41-BE55-06D5E1BB5ED0}" type="pres">
      <dgm:prSet presAssocID="{82FD601F-CA17-124A-A2C0-AD51E7811A52}" presName="LevelTwoTextNode" presStyleLbl="node3" presStyleIdx="0" presStyleCnt="1" custScaleX="217042" custLinFactNeighborX="55655" custLinFactNeighborY="-2255">
        <dgm:presLayoutVars>
          <dgm:chPref val="3"/>
        </dgm:presLayoutVars>
      </dgm:prSet>
      <dgm:spPr/>
    </dgm:pt>
    <dgm:pt modelId="{EB2FC15B-EE2B-304A-B939-EF9969679AB2}" type="pres">
      <dgm:prSet presAssocID="{82FD601F-CA17-124A-A2C0-AD51E7811A52}" presName="level3hierChild" presStyleCnt="0"/>
      <dgm:spPr/>
    </dgm:pt>
  </dgm:ptLst>
  <dgm:cxnLst>
    <dgm:cxn modelId="{3BA8A301-3774-804A-B56E-23C8F6FBBF2D}" type="presOf" srcId="{475EA168-DE98-574C-BCF5-C65D93C60D6B}" destId="{0A27EC8E-26A9-904C-A694-7F246B8143BC}" srcOrd="1" destOrd="0" presId="urn:microsoft.com/office/officeart/2005/8/layout/hierarchy2"/>
    <dgm:cxn modelId="{EE256A21-9C72-FD42-963E-CDBA89368EE0}" type="presOf" srcId="{B080D11A-617C-8147-8FF3-B6DE16A27E5E}" destId="{D5477918-35D7-D544-87CB-1047744B977B}" srcOrd="0" destOrd="0" presId="urn:microsoft.com/office/officeart/2005/8/layout/hierarchy2"/>
    <dgm:cxn modelId="{A3D2AF2B-7152-A74E-86B3-4BA05F762313}" type="presOf" srcId="{82FD601F-CA17-124A-A2C0-AD51E7811A52}" destId="{69266A79-4EAC-4F41-BE55-06D5E1BB5ED0}" srcOrd="0" destOrd="0" presId="urn:microsoft.com/office/officeart/2005/8/layout/hierarchy2"/>
    <dgm:cxn modelId="{9175773E-884F-724D-B724-407CC62F84B7}" type="presOf" srcId="{F284EF53-E3C3-FC49-A5EF-5B7937AF2A8B}" destId="{CDC82911-0CAE-684E-AF66-6D2670F6BDFC}" srcOrd="0" destOrd="0" presId="urn:microsoft.com/office/officeart/2005/8/layout/hierarchy2"/>
    <dgm:cxn modelId="{BF24CD5D-17F2-FB45-8B41-BAA0F08143CA}" type="presOf" srcId="{938B06AB-127B-644A-8AB6-09E55CEBA9ED}" destId="{FA47BF71-0EDB-7F43-8558-BA9B6F0F839D}" srcOrd="1" destOrd="0" presId="urn:microsoft.com/office/officeart/2005/8/layout/hierarchy2"/>
    <dgm:cxn modelId="{4BD9F545-0F3E-0A4A-ABC3-52BBF330DC75}" type="presOf" srcId="{69BC7247-C0ED-A046-960D-02A37EBA819F}" destId="{6854E45A-58F9-E040-AA96-BB064C05CAE8}" srcOrd="0" destOrd="0" presId="urn:microsoft.com/office/officeart/2005/8/layout/hierarchy2"/>
    <dgm:cxn modelId="{7408CD58-D2E6-0647-AA9E-EE25CDC8811D}" type="presOf" srcId="{475EA168-DE98-574C-BCF5-C65D93C60D6B}" destId="{C85AC266-45E8-BB42-83D9-B50045A002C7}" srcOrd="0" destOrd="0" presId="urn:microsoft.com/office/officeart/2005/8/layout/hierarchy2"/>
    <dgm:cxn modelId="{6977625A-1814-E347-A35A-25214AE1CC36}" srcId="{F284EF53-E3C3-FC49-A5EF-5B7937AF2A8B}" destId="{9D9906F6-067B-9843-9587-78AE1EAECB7B}" srcOrd="1" destOrd="0" parTransId="{475EA168-DE98-574C-BCF5-C65D93C60D6B}" sibTransId="{7DC96E26-6773-4145-9AC3-D594CFFB0F6C}"/>
    <dgm:cxn modelId="{64FEB898-4AB9-9C47-9398-BCCFC7F46869}" srcId="{96BA44F3-E67B-6743-9FFF-0F595776BA10}" destId="{F284EF53-E3C3-FC49-A5EF-5B7937AF2A8B}" srcOrd="0" destOrd="0" parTransId="{CC6B2EED-D435-D74F-933F-AC418EBE1BCA}" sibTransId="{C267CBC0-E523-7B4B-AB3E-08411D6E70FF}"/>
    <dgm:cxn modelId="{C3131EA1-2D6F-F24E-A9A4-31617D3C6D4B}" type="presOf" srcId="{938B06AB-127B-644A-8AB6-09E55CEBA9ED}" destId="{D409E9B0-35E2-6643-A594-A3CAEF513C2C}" srcOrd="0" destOrd="0" presId="urn:microsoft.com/office/officeart/2005/8/layout/hierarchy2"/>
    <dgm:cxn modelId="{ECB9A9C1-53FF-9547-9554-2C85953ECCFE}" type="presOf" srcId="{96BA44F3-E67B-6743-9FFF-0F595776BA10}" destId="{41C69364-4A75-954C-B548-F28E4CF08140}" srcOrd="0" destOrd="0" presId="urn:microsoft.com/office/officeart/2005/8/layout/hierarchy2"/>
    <dgm:cxn modelId="{5B3AFCC3-CE11-3544-82E4-5026B60100AA}" type="presOf" srcId="{B080D11A-617C-8147-8FF3-B6DE16A27E5E}" destId="{4D72A398-156A-7245-85A7-AAF52B4C38F6}" srcOrd="1" destOrd="0" presId="urn:microsoft.com/office/officeart/2005/8/layout/hierarchy2"/>
    <dgm:cxn modelId="{77323EC4-0DA4-BF41-B8A4-9508F39C526A}" srcId="{9D9906F6-067B-9843-9587-78AE1EAECB7B}" destId="{82FD601F-CA17-124A-A2C0-AD51E7811A52}" srcOrd="0" destOrd="0" parTransId="{B080D11A-617C-8147-8FF3-B6DE16A27E5E}" sibTransId="{82914A94-6B25-5B4A-BFE1-7508FDEDCB86}"/>
    <dgm:cxn modelId="{A1A11CD3-D937-0E4F-A877-D81524573F10}" srcId="{F284EF53-E3C3-FC49-A5EF-5B7937AF2A8B}" destId="{69BC7247-C0ED-A046-960D-02A37EBA819F}" srcOrd="0" destOrd="0" parTransId="{938B06AB-127B-644A-8AB6-09E55CEBA9ED}" sibTransId="{350D7C64-51A6-DD4F-BE91-AB7D0D3E45D5}"/>
    <dgm:cxn modelId="{68BB34E7-9E23-E840-93BD-592647977CD8}" type="presOf" srcId="{9D9906F6-067B-9843-9587-78AE1EAECB7B}" destId="{69BED138-276F-1847-82C4-5E0DBDA69C07}" srcOrd="0" destOrd="0" presId="urn:microsoft.com/office/officeart/2005/8/layout/hierarchy2"/>
    <dgm:cxn modelId="{3D9B9A5C-459F-6C45-AAEB-C9F513523B4F}" type="presParOf" srcId="{41C69364-4A75-954C-B548-F28E4CF08140}" destId="{CA4F70C4-AF52-674E-950E-5D700CC1F521}" srcOrd="0" destOrd="0" presId="urn:microsoft.com/office/officeart/2005/8/layout/hierarchy2"/>
    <dgm:cxn modelId="{25B44C38-91B8-5C48-8501-435CC8C0A064}" type="presParOf" srcId="{CA4F70C4-AF52-674E-950E-5D700CC1F521}" destId="{CDC82911-0CAE-684E-AF66-6D2670F6BDFC}" srcOrd="0" destOrd="0" presId="urn:microsoft.com/office/officeart/2005/8/layout/hierarchy2"/>
    <dgm:cxn modelId="{DDF9621A-DF7E-8341-BAE9-1A0A9530D7E5}" type="presParOf" srcId="{CA4F70C4-AF52-674E-950E-5D700CC1F521}" destId="{BD2AD4B6-BF76-AF49-8AED-F892C1395607}" srcOrd="1" destOrd="0" presId="urn:microsoft.com/office/officeart/2005/8/layout/hierarchy2"/>
    <dgm:cxn modelId="{1D5737B1-8890-AF4B-8A9D-A2B67968641C}" type="presParOf" srcId="{BD2AD4B6-BF76-AF49-8AED-F892C1395607}" destId="{D409E9B0-35E2-6643-A594-A3CAEF513C2C}" srcOrd="0" destOrd="0" presId="urn:microsoft.com/office/officeart/2005/8/layout/hierarchy2"/>
    <dgm:cxn modelId="{88E63A48-D7CB-654B-AC94-26326E67516A}" type="presParOf" srcId="{D409E9B0-35E2-6643-A594-A3CAEF513C2C}" destId="{FA47BF71-0EDB-7F43-8558-BA9B6F0F839D}" srcOrd="0" destOrd="0" presId="urn:microsoft.com/office/officeart/2005/8/layout/hierarchy2"/>
    <dgm:cxn modelId="{42995368-9E7F-5241-83AA-34339B7DDCD9}" type="presParOf" srcId="{BD2AD4B6-BF76-AF49-8AED-F892C1395607}" destId="{D36E616D-F336-4C45-B5FE-BA708B7BA3BC}" srcOrd="1" destOrd="0" presId="urn:microsoft.com/office/officeart/2005/8/layout/hierarchy2"/>
    <dgm:cxn modelId="{77AE8BEC-C8CC-1146-860C-912BBA0834EF}" type="presParOf" srcId="{D36E616D-F336-4C45-B5FE-BA708B7BA3BC}" destId="{6854E45A-58F9-E040-AA96-BB064C05CAE8}" srcOrd="0" destOrd="0" presId="urn:microsoft.com/office/officeart/2005/8/layout/hierarchy2"/>
    <dgm:cxn modelId="{CEC29E10-10FD-1E40-853D-B788BC585292}" type="presParOf" srcId="{D36E616D-F336-4C45-B5FE-BA708B7BA3BC}" destId="{7DADEEB1-E6F1-3B40-95E5-1DF89173F951}" srcOrd="1" destOrd="0" presId="urn:microsoft.com/office/officeart/2005/8/layout/hierarchy2"/>
    <dgm:cxn modelId="{238FBB8A-3C0F-4D48-8480-FF8D272E34A4}" type="presParOf" srcId="{BD2AD4B6-BF76-AF49-8AED-F892C1395607}" destId="{C85AC266-45E8-BB42-83D9-B50045A002C7}" srcOrd="2" destOrd="0" presId="urn:microsoft.com/office/officeart/2005/8/layout/hierarchy2"/>
    <dgm:cxn modelId="{2166EB68-1039-8841-88B8-850A46D43A7A}" type="presParOf" srcId="{C85AC266-45E8-BB42-83D9-B50045A002C7}" destId="{0A27EC8E-26A9-904C-A694-7F246B8143BC}" srcOrd="0" destOrd="0" presId="urn:microsoft.com/office/officeart/2005/8/layout/hierarchy2"/>
    <dgm:cxn modelId="{69D870C4-5278-CA44-AC39-E7887B00A9FD}" type="presParOf" srcId="{BD2AD4B6-BF76-AF49-8AED-F892C1395607}" destId="{3E2B8D5E-A115-C648-96C0-43AB996B4A7A}" srcOrd="3" destOrd="0" presId="urn:microsoft.com/office/officeart/2005/8/layout/hierarchy2"/>
    <dgm:cxn modelId="{15C6246B-FFD6-4146-A821-639F3412A301}" type="presParOf" srcId="{3E2B8D5E-A115-C648-96C0-43AB996B4A7A}" destId="{69BED138-276F-1847-82C4-5E0DBDA69C07}" srcOrd="0" destOrd="0" presId="urn:microsoft.com/office/officeart/2005/8/layout/hierarchy2"/>
    <dgm:cxn modelId="{D9BC611B-7649-214A-99EE-F27B008E9784}" type="presParOf" srcId="{3E2B8D5E-A115-C648-96C0-43AB996B4A7A}" destId="{2DABCCA2-B441-C84F-AAD4-ABA656A7E905}" srcOrd="1" destOrd="0" presId="urn:microsoft.com/office/officeart/2005/8/layout/hierarchy2"/>
    <dgm:cxn modelId="{F0D8B34A-0CD0-AE4D-B2EC-B5544E3FE2C1}" type="presParOf" srcId="{2DABCCA2-B441-C84F-AAD4-ABA656A7E905}" destId="{D5477918-35D7-D544-87CB-1047744B977B}" srcOrd="0" destOrd="0" presId="urn:microsoft.com/office/officeart/2005/8/layout/hierarchy2"/>
    <dgm:cxn modelId="{D6FBA3E8-5274-9640-939A-281E179DE77D}" type="presParOf" srcId="{D5477918-35D7-D544-87CB-1047744B977B}" destId="{4D72A398-156A-7245-85A7-AAF52B4C38F6}" srcOrd="0" destOrd="0" presId="urn:microsoft.com/office/officeart/2005/8/layout/hierarchy2"/>
    <dgm:cxn modelId="{E1583639-0D08-5E47-8764-20D00121C800}" type="presParOf" srcId="{2DABCCA2-B441-C84F-AAD4-ABA656A7E905}" destId="{AA1986B5-DF5B-C14D-95DE-3EC42E34E7AE}" srcOrd="1" destOrd="0" presId="urn:microsoft.com/office/officeart/2005/8/layout/hierarchy2"/>
    <dgm:cxn modelId="{30C6E3E1-8B6B-5144-8D98-BA0A9FAE1F27}" type="presParOf" srcId="{AA1986B5-DF5B-C14D-95DE-3EC42E34E7AE}" destId="{69266A79-4EAC-4F41-BE55-06D5E1BB5ED0}" srcOrd="0" destOrd="0" presId="urn:microsoft.com/office/officeart/2005/8/layout/hierarchy2"/>
    <dgm:cxn modelId="{05FC9B0F-FEE9-944D-9A0A-39C78740AC57}" type="presParOf" srcId="{AA1986B5-DF5B-C14D-95DE-3EC42E34E7AE}" destId="{EB2FC15B-EE2B-304A-B939-EF9969679AB2}"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5C8264-E0C2-49CC-B6C7-A0EDE0BBD0EC}" type="doc">
      <dgm:prSet loTypeId="urn:microsoft.com/office/officeart/2005/8/layout/process1" loCatId="process" qsTypeId="urn:microsoft.com/office/officeart/2005/8/quickstyle/simple1" qsCatId="simple" csTypeId="urn:microsoft.com/office/officeart/2005/8/colors/accent1_2" csCatId="accent1" phldr="1"/>
      <dgm:spPr/>
    </dgm:pt>
    <mc:AlternateContent xmlns:mc="http://schemas.openxmlformats.org/markup-compatibility/2006" xmlns:a14="http://schemas.microsoft.com/office/drawing/2010/main">
      <mc:Choice Requires="a14">
        <dgm:pt modelId="{E13E2249-3A93-4076-B26D-76D6E0E66839}">
          <dgm:prSet phldrT="[Testo]" custT="1"/>
          <dgm:spPr/>
          <dgm:t>
            <a:bodyPr/>
            <a:lstStyle/>
            <a:p>
              <a:r>
                <a:rPr lang="it-IT" sz="1400" b="0" i="0" dirty="0">
                  <a:latin typeface="Cambria Math" panose="02040503050406030204" pitchFamily="18" charset="0"/>
                </a:rPr>
                <a:t>All’inizio di ALNS</a:t>
              </a:r>
            </a:p>
            <a:p>
              <a:pPr/>
              <a14:m>
                <m:oMathPara xmlns:m="http://schemas.openxmlformats.org/officeDocument/2006/math">
                  <m:oMathParaPr>
                    <m:jc m:val="centerGroup"/>
                  </m:oMathParaPr>
                  <m:oMath xmlns:m="http://schemas.openxmlformats.org/officeDocument/2006/math">
                    <m:r>
                      <a:rPr lang="it-IT" sz="1400" b="1" i="1" dirty="0" smtClean="0">
                        <a:latin typeface="Cambria Math" panose="02040503050406030204" pitchFamily="18" charset="0"/>
                      </a:rPr>
                      <m:t>𝒒</m:t>
                    </m:r>
                    <m:r>
                      <a:rPr lang="it-IT" sz="1400" b="1" i="1" dirty="0" smtClean="0">
                        <a:latin typeface="Cambria Math" panose="02040503050406030204" pitchFamily="18" charset="0"/>
                      </a:rPr>
                      <m:t> =</m:t>
                    </m:r>
                    <m:sSub>
                      <m:sSubPr>
                        <m:ctrlPr>
                          <a:rPr lang="it-IT" sz="1400" b="1" i="1" dirty="0" smtClean="0">
                            <a:latin typeface="Cambria Math" panose="02040503050406030204" pitchFamily="18" charset="0"/>
                          </a:rPr>
                        </m:ctrlPr>
                      </m:sSubPr>
                      <m:e>
                        <m:r>
                          <a:rPr lang="it-IT" sz="1400" b="1" i="1" dirty="0" smtClean="0">
                            <a:latin typeface="Cambria Math" panose="02040503050406030204" pitchFamily="18" charset="0"/>
                          </a:rPr>
                          <m:t>𝒒</m:t>
                        </m:r>
                      </m:e>
                      <m:sub>
                        <m:r>
                          <a:rPr lang="it-IT" sz="1400" b="1" i="1" dirty="0" smtClean="0">
                            <a:latin typeface="Cambria Math" panose="02040503050406030204" pitchFamily="18" charset="0"/>
                          </a:rPr>
                          <m:t>𝒊𝒏𝒊𝒕𝒊𝒂𝒍</m:t>
                        </m:r>
                      </m:sub>
                    </m:sSub>
                  </m:oMath>
                </m:oMathPara>
              </a14:m>
              <a:endParaRPr lang="it-IT" sz="1600" b="1" dirty="0"/>
            </a:p>
          </dgm:t>
        </dgm:pt>
      </mc:Choice>
      <mc:Fallback xmlns="">
        <dgm:pt modelId="{E13E2249-3A93-4076-B26D-76D6E0E66839}">
          <dgm:prSet phldrT="[Testo]" custT="1"/>
          <dgm:spPr/>
          <dgm:t>
            <a:bodyPr/>
            <a:lstStyle/>
            <a:p>
              <a:pPr/>
              <a:r>
                <a:rPr lang="it-IT" sz="1400" b="0" i="0" dirty="0">
                  <a:latin typeface="Cambria Math" panose="02040503050406030204" pitchFamily="18" charset="0"/>
                </a:rPr>
                <a:t>All’inizio di ALNS</a:t>
              </a:r>
            </a:p>
            <a:p>
              <a:pPr/>
              <a:r>
                <a:rPr lang="it-IT" sz="1400" b="1" i="0" dirty="0">
                  <a:latin typeface="Cambria Math" panose="02040503050406030204" pitchFamily="18" charset="0"/>
                </a:rPr>
                <a:t>𝒒 =𝒒_𝒊𝒏𝒊𝒕𝒊𝒂𝒍</a:t>
              </a:r>
              <a:endParaRPr lang="it-IT" sz="1600" b="1" dirty="0"/>
            </a:p>
          </dgm:t>
        </dgm:pt>
      </mc:Fallback>
    </mc:AlternateContent>
    <dgm:pt modelId="{DDF3D159-4FB2-4205-BD19-07C75D1448EC}" type="parTrans" cxnId="{1F97669A-331F-4957-B625-12C30147C673}">
      <dgm:prSet/>
      <dgm:spPr/>
      <dgm:t>
        <a:bodyPr/>
        <a:lstStyle/>
        <a:p>
          <a:endParaRPr lang="it-IT" sz="1400"/>
        </a:p>
      </dgm:t>
    </dgm:pt>
    <dgm:pt modelId="{7840D996-35FA-4808-85EF-5269F289FCF2}" type="sibTrans" cxnId="{1F97669A-331F-4957-B625-12C30147C673}">
      <dgm:prSet custT="1"/>
      <dgm:spPr/>
      <dgm:t>
        <a:bodyPr/>
        <a:lstStyle/>
        <a:p>
          <a:endParaRPr lang="it-IT" sz="1400"/>
        </a:p>
      </dgm:t>
    </dgm:pt>
    <mc:AlternateContent xmlns:mc="http://schemas.openxmlformats.org/markup-compatibility/2006" xmlns:a14="http://schemas.microsoft.com/office/drawing/2010/main">
      <mc:Choice Requires="a14">
        <dgm:pt modelId="{C21460DD-F4A3-462C-A9EC-F054CF6B666F}">
          <dgm:prSet phldrT="[Testo]" custT="1"/>
          <dgm:spPr/>
          <dgm:t>
            <a:bodyPr/>
            <a:lstStyle/>
            <a:p>
              <a:r>
                <a:rPr lang="it-IT" sz="1200" dirty="0"/>
                <a:t>Alla fine di ogni segmento (evoluzione ciclica):</a:t>
              </a:r>
            </a:p>
            <a:p>
              <a:pPr/>
              <a14:m>
                <m:oMathPara xmlns:m="http://schemas.openxmlformats.org/officeDocument/2006/math">
                  <m:oMathParaPr>
                    <m:jc m:val="centerGroup"/>
                  </m:oMathParaPr>
                  <m:oMath xmlns:m="http://schemas.openxmlformats.org/officeDocument/2006/math">
                    <m:r>
                      <a:rPr lang="it-IT" sz="1400" b="1" i="1" dirty="0" smtClean="0">
                        <a:latin typeface="Cambria Math" panose="02040503050406030204" pitchFamily="18" charset="0"/>
                      </a:rPr>
                      <m:t>𝒒</m:t>
                    </m:r>
                    <m:r>
                      <a:rPr lang="it-IT" sz="1400" b="1" i="1" baseline="-25000" dirty="0" smtClean="0">
                        <a:latin typeface="Cambria Math" panose="02040503050406030204" pitchFamily="18" charset="0"/>
                      </a:rPr>
                      <m:t>𝒏𝒆𝒘</m:t>
                    </m:r>
                    <m:r>
                      <a:rPr lang="it-IT" sz="1400" b="1" i="1" dirty="0" smtClean="0">
                        <a:latin typeface="Cambria Math" panose="02040503050406030204" pitchFamily="18" charset="0"/>
                      </a:rPr>
                      <m:t>=</m:t>
                    </m:r>
                    <m:d>
                      <m:dPr>
                        <m:ctrlPr>
                          <a:rPr lang="it-IT" sz="1400" b="1" i="1" dirty="0" smtClean="0">
                            <a:latin typeface="Cambria Math" panose="02040503050406030204" pitchFamily="18" charset="0"/>
                          </a:rPr>
                        </m:ctrlPr>
                      </m:dPr>
                      <m:e>
                        <m:r>
                          <a:rPr lang="it-IT" sz="1400" b="1" i="1" dirty="0" err="1" smtClean="0">
                            <a:latin typeface="Cambria Math" panose="02040503050406030204" pitchFamily="18" charset="0"/>
                          </a:rPr>
                          <m:t>𝒒</m:t>
                        </m:r>
                        <m:r>
                          <a:rPr lang="it-IT" sz="1400" b="1" i="1" baseline="-25000" dirty="0" err="1" smtClean="0">
                            <a:latin typeface="Cambria Math" panose="02040503050406030204" pitchFamily="18" charset="0"/>
                          </a:rPr>
                          <m:t>𝒐𝒍𝒅</m:t>
                        </m:r>
                        <m:r>
                          <a:rPr lang="it-IT" sz="1400" b="1" i="1" dirty="0" smtClean="0">
                            <a:latin typeface="Cambria Math" panose="02040503050406030204" pitchFamily="18" charset="0"/>
                          </a:rPr>
                          <m:t>+∆</m:t>
                        </m:r>
                        <m:r>
                          <a:rPr lang="it-IT" sz="1400" b="1" i="1" dirty="0" smtClean="0">
                            <a:latin typeface="Cambria Math" panose="02040503050406030204" pitchFamily="18" charset="0"/>
                          </a:rPr>
                          <m:t>𝒒</m:t>
                        </m:r>
                      </m:e>
                    </m:d>
                    <m:r>
                      <a:rPr lang="it-IT" sz="1400" b="1" i="1" dirty="0" smtClean="0">
                        <a:latin typeface="Cambria Math" panose="02040503050406030204" pitchFamily="18" charset="0"/>
                      </a:rPr>
                      <m:t>𝒎𝒐𝒅</m:t>
                    </m:r>
                    <m:r>
                      <a:rPr lang="it-IT" sz="1400" b="1" i="1" dirty="0" smtClean="0">
                        <a:latin typeface="Cambria Math" panose="02040503050406030204" pitchFamily="18" charset="0"/>
                      </a:rPr>
                      <m:t> </m:t>
                    </m:r>
                    <m:sSub>
                      <m:sSubPr>
                        <m:ctrlPr>
                          <a:rPr lang="it-IT" sz="1400" b="1" i="1" dirty="0" smtClean="0">
                            <a:latin typeface="Cambria Math" panose="02040503050406030204" pitchFamily="18" charset="0"/>
                          </a:rPr>
                        </m:ctrlPr>
                      </m:sSubPr>
                      <m:e>
                        <m:r>
                          <a:rPr lang="it-IT" sz="1400" b="1" i="1" dirty="0" smtClean="0">
                            <a:latin typeface="Cambria Math" panose="02040503050406030204" pitchFamily="18" charset="0"/>
                          </a:rPr>
                          <m:t>𝒒</m:t>
                        </m:r>
                      </m:e>
                      <m:sub>
                        <m:r>
                          <a:rPr lang="it-IT" sz="1400" b="1" i="1" dirty="0" smtClean="0">
                            <a:latin typeface="Cambria Math" panose="02040503050406030204" pitchFamily="18" charset="0"/>
                          </a:rPr>
                          <m:t>𝒎𝒂𝒙</m:t>
                        </m:r>
                      </m:sub>
                    </m:sSub>
                  </m:oMath>
                </m:oMathPara>
              </a14:m>
              <a:endParaRPr lang="it-IT" sz="1600" b="1" baseline="-25000" dirty="0"/>
            </a:p>
          </dgm:t>
        </dgm:pt>
      </mc:Choice>
      <mc:Fallback xmlns="">
        <dgm:pt modelId="{C21460DD-F4A3-462C-A9EC-F054CF6B666F}">
          <dgm:prSet phldrT="[Testo]" custT="1"/>
          <dgm:spPr/>
          <dgm:t>
            <a:bodyPr/>
            <a:lstStyle/>
            <a:p>
              <a:r>
                <a:rPr lang="it-IT" sz="1200" dirty="0"/>
                <a:t>Alla fine di ogni segmento (evoluzione ciclica):</a:t>
              </a:r>
            </a:p>
            <a:p>
              <a:pPr/>
              <a:r>
                <a:rPr lang="it-IT" sz="1400" b="1" i="0" dirty="0">
                  <a:latin typeface="Cambria Math" panose="02040503050406030204" pitchFamily="18" charset="0"/>
                </a:rPr>
                <a:t>𝒒</a:t>
              </a:r>
              <a:r>
                <a:rPr lang="it-IT" sz="1400" b="1" i="0" baseline="-25000" dirty="0">
                  <a:latin typeface="Cambria Math" panose="02040503050406030204" pitchFamily="18" charset="0"/>
                </a:rPr>
                <a:t>𝒏𝒆𝒘</a:t>
              </a:r>
              <a:r>
                <a:rPr lang="it-IT" sz="1400" b="1" i="0" dirty="0">
                  <a:latin typeface="Cambria Math" panose="02040503050406030204" pitchFamily="18" charset="0"/>
                </a:rPr>
                <a:t>=(</a:t>
              </a:r>
              <a:r>
                <a:rPr lang="it-IT" sz="1400" b="1" i="0" dirty="0" err="1">
                  <a:latin typeface="Cambria Math" panose="02040503050406030204" pitchFamily="18" charset="0"/>
                </a:rPr>
                <a:t>𝒒</a:t>
              </a:r>
              <a:r>
                <a:rPr lang="it-IT" sz="1400" b="1" i="0" baseline="-25000" dirty="0" err="1">
                  <a:latin typeface="Cambria Math" panose="02040503050406030204" pitchFamily="18" charset="0"/>
                </a:rPr>
                <a:t>𝒐𝒍𝒅</a:t>
              </a:r>
              <a:r>
                <a:rPr lang="it-IT" sz="1400" b="1" i="0" dirty="0">
                  <a:latin typeface="Cambria Math" panose="02040503050406030204" pitchFamily="18" charset="0"/>
                </a:rPr>
                <a:t>+∆𝒒)𝒎𝒐𝒅 𝒒_𝒎𝒂𝒙</a:t>
              </a:r>
              <a:endParaRPr lang="it-IT" sz="1600" b="1" baseline="-25000" dirty="0"/>
            </a:p>
          </dgm:t>
        </dgm:pt>
      </mc:Fallback>
    </mc:AlternateContent>
    <dgm:pt modelId="{7E50DC2E-6352-460F-B1D6-5BCA551558EE}" type="parTrans" cxnId="{DB7339E3-A1F4-4A2D-9B3B-E7D27C61A785}">
      <dgm:prSet/>
      <dgm:spPr/>
      <dgm:t>
        <a:bodyPr/>
        <a:lstStyle/>
        <a:p>
          <a:endParaRPr lang="it-IT" sz="1400"/>
        </a:p>
      </dgm:t>
    </dgm:pt>
    <dgm:pt modelId="{7EDD79C1-518B-4B21-977E-9AFA783FA03D}" type="sibTrans" cxnId="{DB7339E3-A1F4-4A2D-9B3B-E7D27C61A785}">
      <dgm:prSet custT="1"/>
      <dgm:spPr/>
      <dgm:t>
        <a:bodyPr/>
        <a:lstStyle/>
        <a:p>
          <a:endParaRPr lang="it-IT" sz="1400"/>
        </a:p>
      </dgm:t>
    </dgm:pt>
    <mc:AlternateContent xmlns:mc="http://schemas.openxmlformats.org/markup-compatibility/2006" xmlns:a14="http://schemas.microsoft.com/office/drawing/2010/main">
      <mc:Choice Requires="a14">
        <dgm:pt modelId="{290F852E-16C8-4669-A8FE-E53DC81EDA03}">
          <dgm:prSet phldrT="[Testo]" custT="1"/>
          <dgm:spPr/>
          <dgm:t>
            <a:bodyPr/>
            <a:lstStyle/>
            <a:p>
              <a:r>
                <a:rPr lang="it-IT" sz="1200" dirty="0"/>
                <a:t>Nel caso in cui </a:t>
              </a:r>
              <a14:m>
                <m:oMath xmlns:m="http://schemas.openxmlformats.org/officeDocument/2006/math">
                  <m:r>
                    <a:rPr lang="it-IT" sz="1200" i="1" dirty="0" smtClean="0">
                      <a:latin typeface="Cambria Math" panose="02040503050406030204" pitchFamily="18" charset="0"/>
                    </a:rPr>
                    <m:t>(</m:t>
                  </m:r>
                  <m:r>
                    <a:rPr lang="it-IT" sz="1200" i="1" dirty="0" err="1" smtClean="0">
                      <a:latin typeface="Cambria Math" panose="02040503050406030204" pitchFamily="18" charset="0"/>
                    </a:rPr>
                    <m:t>𝑞</m:t>
                  </m:r>
                  <m:r>
                    <a:rPr lang="it-IT" sz="1200" i="1" dirty="0" err="1" smtClean="0">
                      <a:latin typeface="Cambria Math" panose="02040503050406030204" pitchFamily="18" charset="0"/>
                    </a:rPr>
                    <m:t>_</m:t>
                  </m:r>
                  <m:r>
                    <a:rPr lang="it-IT" sz="1200" i="1" dirty="0" err="1" smtClean="0">
                      <a:latin typeface="Cambria Math" panose="02040503050406030204" pitchFamily="18" charset="0"/>
                    </a:rPr>
                    <m:t>𝑜𝑙𝑑</m:t>
                  </m:r>
                  <m:r>
                    <a:rPr lang="it-IT" sz="1200" i="1" dirty="0" smtClean="0">
                      <a:latin typeface="Cambria Math" panose="02040503050406030204" pitchFamily="18" charset="0"/>
                    </a:rPr>
                    <m:t>+∆</m:t>
                  </m:r>
                  <m:r>
                    <a:rPr lang="it-IT" sz="1200" i="1" dirty="0" smtClean="0">
                      <a:latin typeface="Cambria Math" panose="02040503050406030204" pitchFamily="18" charset="0"/>
                    </a:rPr>
                    <m:t>𝑞</m:t>
                  </m:r>
                  <m:r>
                    <a:rPr lang="it-IT" sz="1200" i="1" dirty="0" smtClean="0">
                      <a:latin typeface="Cambria Math" panose="02040503050406030204" pitchFamily="18" charset="0"/>
                    </a:rPr>
                    <m:t>)</m:t>
                  </m:r>
                </m:oMath>
              </a14:m>
              <a:r>
                <a:rPr lang="it-IT" sz="1200" dirty="0"/>
                <a:t> è un multiplo intero di  </a:t>
              </a:r>
              <a14:m>
                <m:oMath xmlns:m="http://schemas.openxmlformats.org/officeDocument/2006/math">
                  <m:r>
                    <a:rPr lang="it-IT" sz="1200" i="1" dirty="0" smtClean="0">
                      <a:latin typeface="Cambria Math" panose="02040503050406030204" pitchFamily="18" charset="0"/>
                    </a:rPr>
                    <m:t>𝑞</m:t>
                  </m:r>
                  <m:r>
                    <a:rPr lang="it-IT" sz="1200" i="1" dirty="0" smtClean="0">
                      <a:latin typeface="Cambria Math" panose="02040503050406030204" pitchFamily="18" charset="0"/>
                    </a:rPr>
                    <m:t>_</m:t>
                  </m:r>
                  <m:r>
                    <m:rPr>
                      <m:sty m:val="p"/>
                    </m:rPr>
                    <a:rPr lang="it-IT" sz="1200" i="1" dirty="0" smtClean="0">
                      <a:latin typeface="Cambria Math" panose="02040503050406030204" pitchFamily="18" charset="0"/>
                    </a:rPr>
                    <m:t>max</m:t>
                  </m:r>
                </m:oMath>
              </a14:m>
              <a:r>
                <a:rPr lang="it-IT" sz="1200" dirty="0"/>
                <a:t>:</a:t>
              </a:r>
            </a:p>
            <a:p>
              <a:r>
                <a:rPr lang="it-IT" sz="1400" b="1" dirty="0" err="1"/>
                <a:t>q</a:t>
              </a:r>
              <a:r>
                <a:rPr lang="it-IT" sz="1400" b="1" baseline="-25000" dirty="0" err="1"/>
                <a:t>new</a:t>
              </a:r>
              <a:r>
                <a:rPr lang="it-IT" sz="1400" b="1" dirty="0"/>
                <a:t>=</a:t>
              </a:r>
              <a:r>
                <a:rPr lang="it-IT" sz="1400" b="1"/>
                <a:t>q</a:t>
              </a:r>
              <a:r>
                <a:rPr lang="it-IT" sz="1400" b="1" baseline="-25000"/>
                <a:t>min</a:t>
              </a:r>
              <a:r>
                <a:rPr lang="it-IT" sz="1400" b="1" dirty="0"/>
                <a:t>=1</a:t>
              </a:r>
            </a:p>
          </dgm:t>
        </dgm:pt>
      </mc:Choice>
      <mc:Fallback xmlns="">
        <dgm:pt modelId="{290F852E-16C8-4669-A8FE-E53DC81EDA03}">
          <dgm:prSet phldrT="[Testo]" custT="1"/>
          <dgm:spPr/>
          <dgm:t>
            <a:bodyPr/>
            <a:lstStyle/>
            <a:p>
              <a:r>
                <a:rPr lang="it-IT" sz="1200" dirty="0"/>
                <a:t>Nel caso in cui </a:t>
              </a:r>
              <a:r>
                <a:rPr lang="it-IT" sz="1200" i="0" dirty="0" smtClean="0">
                  <a:latin typeface="Cambria Math" panose="02040503050406030204" pitchFamily="18" charset="0"/>
                </a:rPr>
                <a:t>(</a:t>
              </a:r>
              <a:r>
                <a:rPr lang="it-IT" sz="1200" i="0" dirty="0" err="1" smtClean="0">
                  <a:latin typeface="Cambria Math" panose="02040503050406030204" pitchFamily="18" charset="0"/>
                </a:rPr>
                <a:t>𝑞_𝑜𝑙𝑑</a:t>
              </a:r>
              <a:r>
                <a:rPr lang="it-IT" sz="1200" i="0" dirty="0" smtClean="0">
                  <a:latin typeface="Cambria Math" panose="02040503050406030204" pitchFamily="18" charset="0"/>
                </a:rPr>
                <a:t>+∆𝑞)</a:t>
              </a:r>
              <a:r>
                <a:rPr lang="it-IT" sz="1200" dirty="0"/>
                <a:t> è un multiplo intero di  </a:t>
              </a:r>
              <a:r>
                <a:rPr lang="it-IT" sz="1200" i="0" dirty="0" smtClean="0">
                  <a:latin typeface="Cambria Math" panose="02040503050406030204" pitchFamily="18" charset="0"/>
                </a:rPr>
                <a:t>𝑞_max</a:t>
              </a:r>
              <a:r>
                <a:rPr lang="it-IT" sz="1200" dirty="0"/>
                <a:t>:</a:t>
              </a:r>
            </a:p>
            <a:p>
              <a:r>
                <a:rPr lang="it-IT" sz="1400" b="1" dirty="0" err="1" smtClean="0"/>
                <a:t>q</a:t>
              </a:r>
              <a:r>
                <a:rPr lang="it-IT" sz="1400" b="1" baseline="-25000" dirty="0" err="1" smtClean="0"/>
                <a:t>new</a:t>
              </a:r>
              <a:r>
                <a:rPr lang="it-IT" sz="1400" b="1" dirty="0" smtClean="0"/>
                <a:t>=</a:t>
              </a:r>
              <a:r>
                <a:rPr lang="it-IT" sz="1400" b="1" smtClean="0"/>
                <a:t>q</a:t>
              </a:r>
              <a:r>
                <a:rPr lang="it-IT" sz="1400" b="1" baseline="-25000" smtClean="0"/>
                <a:t>min</a:t>
              </a:r>
              <a:r>
                <a:rPr lang="it-IT" sz="1400" b="1" dirty="0" smtClean="0"/>
                <a:t>=1</a:t>
              </a:r>
              <a:endParaRPr lang="it-IT" sz="1400" b="1" dirty="0"/>
            </a:p>
          </dgm:t>
        </dgm:pt>
      </mc:Fallback>
    </mc:AlternateContent>
    <dgm:pt modelId="{164E05E2-848F-46E9-B8B2-F5F7AEF5B158}" type="parTrans" cxnId="{67E32EF0-E3D3-47CE-BA74-BE6995565FEE}">
      <dgm:prSet/>
      <dgm:spPr/>
      <dgm:t>
        <a:bodyPr/>
        <a:lstStyle/>
        <a:p>
          <a:endParaRPr lang="it-IT" sz="1400"/>
        </a:p>
      </dgm:t>
    </dgm:pt>
    <dgm:pt modelId="{920BDD09-985B-4155-AC4F-0014AA7CAA85}" type="sibTrans" cxnId="{67E32EF0-E3D3-47CE-BA74-BE6995565FEE}">
      <dgm:prSet/>
      <dgm:spPr/>
      <dgm:t>
        <a:bodyPr/>
        <a:lstStyle/>
        <a:p>
          <a:endParaRPr lang="it-IT" sz="1400"/>
        </a:p>
      </dgm:t>
    </dgm:pt>
    <dgm:pt modelId="{0241656A-1833-4735-8933-5D49602B521B}" type="pres">
      <dgm:prSet presAssocID="{D65C8264-E0C2-49CC-B6C7-A0EDE0BBD0EC}" presName="Name0" presStyleCnt="0">
        <dgm:presLayoutVars>
          <dgm:dir/>
          <dgm:resizeHandles val="exact"/>
        </dgm:presLayoutVars>
      </dgm:prSet>
      <dgm:spPr/>
    </dgm:pt>
    <dgm:pt modelId="{2067797F-F1DA-45E7-9578-81DDFBA97F4F}" type="pres">
      <dgm:prSet presAssocID="{E13E2249-3A93-4076-B26D-76D6E0E66839}" presName="node" presStyleLbl="node1" presStyleIdx="0" presStyleCnt="3" custScaleX="77840" custScaleY="73919">
        <dgm:presLayoutVars>
          <dgm:bulletEnabled val="1"/>
        </dgm:presLayoutVars>
      </dgm:prSet>
      <dgm:spPr/>
    </dgm:pt>
    <dgm:pt modelId="{57551E45-B63A-40CD-A7FA-9EBE4821AA1F}" type="pres">
      <dgm:prSet presAssocID="{7840D996-35FA-4808-85EF-5269F289FCF2}" presName="sibTrans" presStyleLbl="sibTrans2D1" presStyleIdx="0" presStyleCnt="2"/>
      <dgm:spPr/>
    </dgm:pt>
    <dgm:pt modelId="{20EC11B3-7BAF-4673-84A7-680204736FF9}" type="pres">
      <dgm:prSet presAssocID="{7840D996-35FA-4808-85EF-5269F289FCF2}" presName="connectorText" presStyleLbl="sibTrans2D1" presStyleIdx="0" presStyleCnt="2"/>
      <dgm:spPr/>
    </dgm:pt>
    <dgm:pt modelId="{DCC25DE7-78D2-4B94-8927-E5A7938FA4E8}" type="pres">
      <dgm:prSet presAssocID="{C21460DD-F4A3-462C-A9EC-F054CF6B666F}" presName="node" presStyleLbl="node1" presStyleIdx="1" presStyleCnt="3" custScaleX="127164" custScaleY="73919">
        <dgm:presLayoutVars>
          <dgm:bulletEnabled val="1"/>
        </dgm:presLayoutVars>
      </dgm:prSet>
      <dgm:spPr/>
    </dgm:pt>
    <dgm:pt modelId="{B84DC22D-F3D4-4743-B4CD-7FE26569194E}" type="pres">
      <dgm:prSet presAssocID="{7EDD79C1-518B-4B21-977E-9AFA783FA03D}" presName="sibTrans" presStyleLbl="sibTrans2D1" presStyleIdx="1" presStyleCnt="2"/>
      <dgm:spPr/>
    </dgm:pt>
    <dgm:pt modelId="{C929E8C7-0FD7-44B5-A688-062BA34D311A}" type="pres">
      <dgm:prSet presAssocID="{7EDD79C1-518B-4B21-977E-9AFA783FA03D}" presName="connectorText" presStyleLbl="sibTrans2D1" presStyleIdx="1" presStyleCnt="2"/>
      <dgm:spPr/>
    </dgm:pt>
    <dgm:pt modelId="{C55EAD6A-CD18-4797-B722-33B0E7732023}" type="pres">
      <dgm:prSet presAssocID="{290F852E-16C8-4669-A8FE-E53DC81EDA03}" presName="node" presStyleLbl="node1" presStyleIdx="2" presStyleCnt="3" custScaleX="82836" custScaleY="73919">
        <dgm:presLayoutVars>
          <dgm:bulletEnabled val="1"/>
        </dgm:presLayoutVars>
      </dgm:prSet>
      <dgm:spPr/>
    </dgm:pt>
  </dgm:ptLst>
  <dgm:cxnLst>
    <dgm:cxn modelId="{9DF94146-5D18-43EF-BC2F-6801D75FAE66}" type="presOf" srcId="{290F852E-16C8-4669-A8FE-E53DC81EDA03}" destId="{C55EAD6A-CD18-4797-B722-33B0E7732023}" srcOrd="0" destOrd="0" presId="urn:microsoft.com/office/officeart/2005/8/layout/process1"/>
    <dgm:cxn modelId="{CB339069-2EFC-4720-8735-887F09B0014B}" type="presOf" srcId="{E13E2249-3A93-4076-B26D-76D6E0E66839}" destId="{2067797F-F1DA-45E7-9578-81DDFBA97F4F}" srcOrd="0" destOrd="0" presId="urn:microsoft.com/office/officeart/2005/8/layout/process1"/>
    <dgm:cxn modelId="{EA5FFA75-425F-478F-A556-18317C8EF0D1}" type="presOf" srcId="{7840D996-35FA-4808-85EF-5269F289FCF2}" destId="{20EC11B3-7BAF-4673-84A7-680204736FF9}" srcOrd="1" destOrd="0" presId="urn:microsoft.com/office/officeart/2005/8/layout/process1"/>
    <dgm:cxn modelId="{9F781F7F-C1A6-4390-ADAD-BCCE4669236D}" type="presOf" srcId="{D65C8264-E0C2-49CC-B6C7-A0EDE0BBD0EC}" destId="{0241656A-1833-4735-8933-5D49602B521B}" srcOrd="0" destOrd="0" presId="urn:microsoft.com/office/officeart/2005/8/layout/process1"/>
    <dgm:cxn modelId="{A32E568C-C94E-4CAB-B5F3-4223727CB8F6}" type="presOf" srcId="{C21460DD-F4A3-462C-A9EC-F054CF6B666F}" destId="{DCC25DE7-78D2-4B94-8927-E5A7938FA4E8}" srcOrd="0" destOrd="0" presId="urn:microsoft.com/office/officeart/2005/8/layout/process1"/>
    <dgm:cxn modelId="{43196C8F-299F-4ABC-8892-3C79EADA63A8}" type="presOf" srcId="{7EDD79C1-518B-4B21-977E-9AFA783FA03D}" destId="{B84DC22D-F3D4-4743-B4CD-7FE26569194E}" srcOrd="0" destOrd="0" presId="urn:microsoft.com/office/officeart/2005/8/layout/process1"/>
    <dgm:cxn modelId="{1F97669A-331F-4957-B625-12C30147C673}" srcId="{D65C8264-E0C2-49CC-B6C7-A0EDE0BBD0EC}" destId="{E13E2249-3A93-4076-B26D-76D6E0E66839}" srcOrd="0" destOrd="0" parTransId="{DDF3D159-4FB2-4205-BD19-07C75D1448EC}" sibTransId="{7840D996-35FA-4808-85EF-5269F289FCF2}"/>
    <dgm:cxn modelId="{4F37C1B1-B566-4564-89DA-A644042832D9}" type="presOf" srcId="{7EDD79C1-518B-4B21-977E-9AFA783FA03D}" destId="{C929E8C7-0FD7-44B5-A688-062BA34D311A}" srcOrd="1" destOrd="0" presId="urn:microsoft.com/office/officeart/2005/8/layout/process1"/>
    <dgm:cxn modelId="{DB7339E3-A1F4-4A2D-9B3B-E7D27C61A785}" srcId="{D65C8264-E0C2-49CC-B6C7-A0EDE0BBD0EC}" destId="{C21460DD-F4A3-462C-A9EC-F054CF6B666F}" srcOrd="1" destOrd="0" parTransId="{7E50DC2E-6352-460F-B1D6-5BCA551558EE}" sibTransId="{7EDD79C1-518B-4B21-977E-9AFA783FA03D}"/>
    <dgm:cxn modelId="{67E32EF0-E3D3-47CE-BA74-BE6995565FEE}" srcId="{D65C8264-E0C2-49CC-B6C7-A0EDE0BBD0EC}" destId="{290F852E-16C8-4669-A8FE-E53DC81EDA03}" srcOrd="2" destOrd="0" parTransId="{164E05E2-848F-46E9-B8B2-F5F7AEF5B158}" sibTransId="{920BDD09-985B-4155-AC4F-0014AA7CAA85}"/>
    <dgm:cxn modelId="{01185CF6-39BE-4728-B02A-4BA42F238644}" type="presOf" srcId="{7840D996-35FA-4808-85EF-5269F289FCF2}" destId="{57551E45-B63A-40CD-A7FA-9EBE4821AA1F}" srcOrd="0" destOrd="0" presId="urn:microsoft.com/office/officeart/2005/8/layout/process1"/>
    <dgm:cxn modelId="{9F900FE8-ADE8-491F-83DB-6266F2A097B5}" type="presParOf" srcId="{0241656A-1833-4735-8933-5D49602B521B}" destId="{2067797F-F1DA-45E7-9578-81DDFBA97F4F}" srcOrd="0" destOrd="0" presId="urn:microsoft.com/office/officeart/2005/8/layout/process1"/>
    <dgm:cxn modelId="{A26C112F-86DE-4BF3-8059-D1689978EF0E}" type="presParOf" srcId="{0241656A-1833-4735-8933-5D49602B521B}" destId="{57551E45-B63A-40CD-A7FA-9EBE4821AA1F}" srcOrd="1" destOrd="0" presId="urn:microsoft.com/office/officeart/2005/8/layout/process1"/>
    <dgm:cxn modelId="{BF179931-42EA-49D3-841B-AB95286EA2EA}" type="presParOf" srcId="{57551E45-B63A-40CD-A7FA-9EBE4821AA1F}" destId="{20EC11B3-7BAF-4673-84A7-680204736FF9}" srcOrd="0" destOrd="0" presId="urn:microsoft.com/office/officeart/2005/8/layout/process1"/>
    <dgm:cxn modelId="{789525E7-C677-41F2-941D-A6F903C521DF}" type="presParOf" srcId="{0241656A-1833-4735-8933-5D49602B521B}" destId="{DCC25DE7-78D2-4B94-8927-E5A7938FA4E8}" srcOrd="2" destOrd="0" presId="urn:microsoft.com/office/officeart/2005/8/layout/process1"/>
    <dgm:cxn modelId="{EEE7A87F-DFCA-442B-8A13-ABC60B10EEEF}" type="presParOf" srcId="{0241656A-1833-4735-8933-5D49602B521B}" destId="{B84DC22D-F3D4-4743-B4CD-7FE26569194E}" srcOrd="3" destOrd="0" presId="urn:microsoft.com/office/officeart/2005/8/layout/process1"/>
    <dgm:cxn modelId="{AD3EF0D7-E86A-40EE-B5DC-4DEF9F83E908}" type="presParOf" srcId="{B84DC22D-F3D4-4743-B4CD-7FE26569194E}" destId="{C929E8C7-0FD7-44B5-A688-062BA34D311A}" srcOrd="0" destOrd="0" presId="urn:microsoft.com/office/officeart/2005/8/layout/process1"/>
    <dgm:cxn modelId="{7BCBB58A-34ED-456A-B851-9808C6AB02B0}" type="presParOf" srcId="{0241656A-1833-4735-8933-5D49602B521B}" destId="{C55EAD6A-CD18-4797-B722-33B0E7732023}"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5C8264-E0C2-49CC-B6C7-A0EDE0BBD0EC}" type="doc">
      <dgm:prSet loTypeId="urn:microsoft.com/office/officeart/2005/8/layout/process1" loCatId="process" qsTypeId="urn:microsoft.com/office/officeart/2005/8/quickstyle/simple1" qsCatId="simple" csTypeId="urn:microsoft.com/office/officeart/2005/8/colors/accent1_2" csCatId="accent1" phldr="1"/>
      <dgm:spPr/>
    </dgm:pt>
    <dgm:pt modelId="{E13E2249-3A93-4076-B26D-76D6E0E66839}">
      <dgm:prSet phldrT="[Testo]" custT="1"/>
      <dgm:spPr>
        <a:blipFill>
          <a:blip xmlns:r="http://schemas.openxmlformats.org/officeDocument/2006/relationships" r:embed="rId1"/>
          <a:stretch>
            <a:fillRect/>
          </a:stretch>
        </a:blipFill>
      </dgm:spPr>
      <dgm:t>
        <a:bodyPr/>
        <a:lstStyle/>
        <a:p>
          <a:r>
            <a:rPr lang="it-IT">
              <a:noFill/>
            </a:rPr>
            <a:t> </a:t>
          </a:r>
        </a:p>
      </dgm:t>
    </dgm:pt>
    <dgm:pt modelId="{DDF3D159-4FB2-4205-BD19-07C75D1448EC}" type="parTrans" cxnId="{1F97669A-331F-4957-B625-12C30147C673}">
      <dgm:prSet/>
      <dgm:spPr/>
      <dgm:t>
        <a:bodyPr/>
        <a:lstStyle/>
        <a:p>
          <a:endParaRPr lang="it-IT" sz="1400"/>
        </a:p>
      </dgm:t>
    </dgm:pt>
    <dgm:pt modelId="{7840D996-35FA-4808-85EF-5269F289FCF2}" type="sibTrans" cxnId="{1F97669A-331F-4957-B625-12C30147C673}">
      <dgm:prSet custT="1"/>
      <dgm:spPr/>
      <dgm:t>
        <a:bodyPr/>
        <a:lstStyle/>
        <a:p>
          <a:endParaRPr lang="it-IT" sz="1400"/>
        </a:p>
      </dgm:t>
    </dgm:pt>
    <dgm:pt modelId="{C21460DD-F4A3-462C-A9EC-F054CF6B666F}">
      <dgm:prSet phldrT="[Testo]" custT="1"/>
      <dgm:spPr>
        <a:blipFill>
          <a:blip xmlns:r="http://schemas.openxmlformats.org/officeDocument/2006/relationships" r:embed="rId2"/>
          <a:stretch>
            <a:fillRect/>
          </a:stretch>
        </a:blipFill>
      </dgm:spPr>
      <dgm:t>
        <a:bodyPr/>
        <a:lstStyle/>
        <a:p>
          <a:r>
            <a:rPr lang="it-IT">
              <a:noFill/>
            </a:rPr>
            <a:t> </a:t>
          </a:r>
        </a:p>
      </dgm:t>
    </dgm:pt>
    <dgm:pt modelId="{7E50DC2E-6352-460F-B1D6-5BCA551558EE}" type="parTrans" cxnId="{DB7339E3-A1F4-4A2D-9B3B-E7D27C61A785}">
      <dgm:prSet/>
      <dgm:spPr/>
      <dgm:t>
        <a:bodyPr/>
        <a:lstStyle/>
        <a:p>
          <a:endParaRPr lang="it-IT" sz="1400"/>
        </a:p>
      </dgm:t>
    </dgm:pt>
    <dgm:pt modelId="{7EDD79C1-518B-4B21-977E-9AFA783FA03D}" type="sibTrans" cxnId="{DB7339E3-A1F4-4A2D-9B3B-E7D27C61A785}">
      <dgm:prSet custT="1"/>
      <dgm:spPr/>
      <dgm:t>
        <a:bodyPr/>
        <a:lstStyle/>
        <a:p>
          <a:endParaRPr lang="it-IT" sz="1400"/>
        </a:p>
      </dgm:t>
    </dgm:pt>
    <dgm:pt modelId="{290F852E-16C8-4669-A8FE-E53DC81EDA03}">
      <dgm:prSet phldrT="[Testo]" custT="1"/>
      <dgm:spPr>
        <a:blipFill>
          <a:blip xmlns:r="http://schemas.openxmlformats.org/officeDocument/2006/relationships" r:embed="rId3"/>
          <a:stretch>
            <a:fillRect r="-1466"/>
          </a:stretch>
        </a:blipFill>
      </dgm:spPr>
      <dgm:t>
        <a:bodyPr/>
        <a:lstStyle/>
        <a:p>
          <a:r>
            <a:rPr lang="it-IT">
              <a:noFill/>
            </a:rPr>
            <a:t> </a:t>
          </a:r>
        </a:p>
      </dgm:t>
    </dgm:pt>
    <dgm:pt modelId="{164E05E2-848F-46E9-B8B2-F5F7AEF5B158}" type="parTrans" cxnId="{67E32EF0-E3D3-47CE-BA74-BE6995565FEE}">
      <dgm:prSet/>
      <dgm:spPr/>
      <dgm:t>
        <a:bodyPr/>
        <a:lstStyle/>
        <a:p>
          <a:endParaRPr lang="it-IT" sz="1400"/>
        </a:p>
      </dgm:t>
    </dgm:pt>
    <dgm:pt modelId="{920BDD09-985B-4155-AC4F-0014AA7CAA85}" type="sibTrans" cxnId="{67E32EF0-E3D3-47CE-BA74-BE6995565FEE}">
      <dgm:prSet/>
      <dgm:spPr/>
      <dgm:t>
        <a:bodyPr/>
        <a:lstStyle/>
        <a:p>
          <a:endParaRPr lang="it-IT" sz="1400"/>
        </a:p>
      </dgm:t>
    </dgm:pt>
    <dgm:pt modelId="{0241656A-1833-4735-8933-5D49602B521B}" type="pres">
      <dgm:prSet presAssocID="{D65C8264-E0C2-49CC-B6C7-A0EDE0BBD0EC}" presName="Name0" presStyleCnt="0">
        <dgm:presLayoutVars>
          <dgm:dir/>
          <dgm:resizeHandles val="exact"/>
        </dgm:presLayoutVars>
      </dgm:prSet>
      <dgm:spPr/>
    </dgm:pt>
    <dgm:pt modelId="{2067797F-F1DA-45E7-9578-81DDFBA97F4F}" type="pres">
      <dgm:prSet presAssocID="{E13E2249-3A93-4076-B26D-76D6E0E66839}" presName="node" presStyleLbl="node1" presStyleIdx="0" presStyleCnt="3" custScaleX="77840" custScaleY="73919">
        <dgm:presLayoutVars>
          <dgm:bulletEnabled val="1"/>
        </dgm:presLayoutVars>
      </dgm:prSet>
      <dgm:spPr/>
    </dgm:pt>
    <dgm:pt modelId="{57551E45-B63A-40CD-A7FA-9EBE4821AA1F}" type="pres">
      <dgm:prSet presAssocID="{7840D996-35FA-4808-85EF-5269F289FCF2}" presName="sibTrans" presStyleLbl="sibTrans2D1" presStyleIdx="0" presStyleCnt="2"/>
      <dgm:spPr/>
    </dgm:pt>
    <dgm:pt modelId="{20EC11B3-7BAF-4673-84A7-680204736FF9}" type="pres">
      <dgm:prSet presAssocID="{7840D996-35FA-4808-85EF-5269F289FCF2}" presName="connectorText" presStyleLbl="sibTrans2D1" presStyleIdx="0" presStyleCnt="2"/>
      <dgm:spPr/>
    </dgm:pt>
    <dgm:pt modelId="{DCC25DE7-78D2-4B94-8927-E5A7938FA4E8}" type="pres">
      <dgm:prSet presAssocID="{C21460DD-F4A3-462C-A9EC-F054CF6B666F}" presName="node" presStyleLbl="node1" presStyleIdx="1" presStyleCnt="3" custScaleX="127164" custScaleY="73919">
        <dgm:presLayoutVars>
          <dgm:bulletEnabled val="1"/>
        </dgm:presLayoutVars>
      </dgm:prSet>
      <dgm:spPr/>
    </dgm:pt>
    <dgm:pt modelId="{B84DC22D-F3D4-4743-B4CD-7FE26569194E}" type="pres">
      <dgm:prSet presAssocID="{7EDD79C1-518B-4B21-977E-9AFA783FA03D}" presName="sibTrans" presStyleLbl="sibTrans2D1" presStyleIdx="1" presStyleCnt="2"/>
      <dgm:spPr/>
    </dgm:pt>
    <dgm:pt modelId="{C929E8C7-0FD7-44B5-A688-062BA34D311A}" type="pres">
      <dgm:prSet presAssocID="{7EDD79C1-518B-4B21-977E-9AFA783FA03D}" presName="connectorText" presStyleLbl="sibTrans2D1" presStyleIdx="1" presStyleCnt="2"/>
      <dgm:spPr/>
    </dgm:pt>
    <dgm:pt modelId="{C55EAD6A-CD18-4797-B722-33B0E7732023}" type="pres">
      <dgm:prSet presAssocID="{290F852E-16C8-4669-A8FE-E53DC81EDA03}" presName="node" presStyleLbl="node1" presStyleIdx="2" presStyleCnt="3" custScaleX="82836" custScaleY="73919">
        <dgm:presLayoutVars>
          <dgm:bulletEnabled val="1"/>
        </dgm:presLayoutVars>
      </dgm:prSet>
      <dgm:spPr/>
    </dgm:pt>
  </dgm:ptLst>
  <dgm:cxnLst>
    <dgm:cxn modelId="{9DF94146-5D18-43EF-BC2F-6801D75FAE66}" type="presOf" srcId="{290F852E-16C8-4669-A8FE-E53DC81EDA03}" destId="{C55EAD6A-CD18-4797-B722-33B0E7732023}" srcOrd="0" destOrd="0" presId="urn:microsoft.com/office/officeart/2005/8/layout/process1"/>
    <dgm:cxn modelId="{CB339069-2EFC-4720-8735-887F09B0014B}" type="presOf" srcId="{E13E2249-3A93-4076-B26D-76D6E0E66839}" destId="{2067797F-F1DA-45E7-9578-81DDFBA97F4F}" srcOrd="0" destOrd="0" presId="urn:microsoft.com/office/officeart/2005/8/layout/process1"/>
    <dgm:cxn modelId="{EA5FFA75-425F-478F-A556-18317C8EF0D1}" type="presOf" srcId="{7840D996-35FA-4808-85EF-5269F289FCF2}" destId="{20EC11B3-7BAF-4673-84A7-680204736FF9}" srcOrd="1" destOrd="0" presId="urn:microsoft.com/office/officeart/2005/8/layout/process1"/>
    <dgm:cxn modelId="{9F781F7F-C1A6-4390-ADAD-BCCE4669236D}" type="presOf" srcId="{D65C8264-E0C2-49CC-B6C7-A0EDE0BBD0EC}" destId="{0241656A-1833-4735-8933-5D49602B521B}" srcOrd="0" destOrd="0" presId="urn:microsoft.com/office/officeart/2005/8/layout/process1"/>
    <dgm:cxn modelId="{A32E568C-C94E-4CAB-B5F3-4223727CB8F6}" type="presOf" srcId="{C21460DD-F4A3-462C-A9EC-F054CF6B666F}" destId="{DCC25DE7-78D2-4B94-8927-E5A7938FA4E8}" srcOrd="0" destOrd="0" presId="urn:microsoft.com/office/officeart/2005/8/layout/process1"/>
    <dgm:cxn modelId="{43196C8F-299F-4ABC-8892-3C79EADA63A8}" type="presOf" srcId="{7EDD79C1-518B-4B21-977E-9AFA783FA03D}" destId="{B84DC22D-F3D4-4743-B4CD-7FE26569194E}" srcOrd="0" destOrd="0" presId="urn:microsoft.com/office/officeart/2005/8/layout/process1"/>
    <dgm:cxn modelId="{1F97669A-331F-4957-B625-12C30147C673}" srcId="{D65C8264-E0C2-49CC-B6C7-A0EDE0BBD0EC}" destId="{E13E2249-3A93-4076-B26D-76D6E0E66839}" srcOrd="0" destOrd="0" parTransId="{DDF3D159-4FB2-4205-BD19-07C75D1448EC}" sibTransId="{7840D996-35FA-4808-85EF-5269F289FCF2}"/>
    <dgm:cxn modelId="{4F37C1B1-B566-4564-89DA-A644042832D9}" type="presOf" srcId="{7EDD79C1-518B-4B21-977E-9AFA783FA03D}" destId="{C929E8C7-0FD7-44B5-A688-062BA34D311A}" srcOrd="1" destOrd="0" presId="urn:microsoft.com/office/officeart/2005/8/layout/process1"/>
    <dgm:cxn modelId="{DB7339E3-A1F4-4A2D-9B3B-E7D27C61A785}" srcId="{D65C8264-E0C2-49CC-B6C7-A0EDE0BBD0EC}" destId="{C21460DD-F4A3-462C-A9EC-F054CF6B666F}" srcOrd="1" destOrd="0" parTransId="{7E50DC2E-6352-460F-B1D6-5BCA551558EE}" sibTransId="{7EDD79C1-518B-4B21-977E-9AFA783FA03D}"/>
    <dgm:cxn modelId="{67E32EF0-E3D3-47CE-BA74-BE6995565FEE}" srcId="{D65C8264-E0C2-49CC-B6C7-A0EDE0BBD0EC}" destId="{290F852E-16C8-4669-A8FE-E53DC81EDA03}" srcOrd="2" destOrd="0" parTransId="{164E05E2-848F-46E9-B8B2-F5F7AEF5B158}" sibTransId="{920BDD09-985B-4155-AC4F-0014AA7CAA85}"/>
    <dgm:cxn modelId="{01185CF6-39BE-4728-B02A-4BA42F238644}" type="presOf" srcId="{7840D996-35FA-4808-85EF-5269F289FCF2}" destId="{57551E45-B63A-40CD-A7FA-9EBE4821AA1F}" srcOrd="0" destOrd="0" presId="urn:microsoft.com/office/officeart/2005/8/layout/process1"/>
    <dgm:cxn modelId="{9F900FE8-ADE8-491F-83DB-6266F2A097B5}" type="presParOf" srcId="{0241656A-1833-4735-8933-5D49602B521B}" destId="{2067797F-F1DA-45E7-9578-81DDFBA97F4F}" srcOrd="0" destOrd="0" presId="urn:microsoft.com/office/officeart/2005/8/layout/process1"/>
    <dgm:cxn modelId="{A26C112F-86DE-4BF3-8059-D1689978EF0E}" type="presParOf" srcId="{0241656A-1833-4735-8933-5D49602B521B}" destId="{57551E45-B63A-40CD-A7FA-9EBE4821AA1F}" srcOrd="1" destOrd="0" presId="urn:microsoft.com/office/officeart/2005/8/layout/process1"/>
    <dgm:cxn modelId="{BF179931-42EA-49D3-841B-AB95286EA2EA}" type="presParOf" srcId="{57551E45-B63A-40CD-A7FA-9EBE4821AA1F}" destId="{20EC11B3-7BAF-4673-84A7-680204736FF9}" srcOrd="0" destOrd="0" presId="urn:microsoft.com/office/officeart/2005/8/layout/process1"/>
    <dgm:cxn modelId="{789525E7-C677-41F2-941D-A6F903C521DF}" type="presParOf" srcId="{0241656A-1833-4735-8933-5D49602B521B}" destId="{DCC25DE7-78D2-4B94-8927-E5A7938FA4E8}" srcOrd="2" destOrd="0" presId="urn:microsoft.com/office/officeart/2005/8/layout/process1"/>
    <dgm:cxn modelId="{EEE7A87F-DFCA-442B-8A13-ABC60B10EEEF}" type="presParOf" srcId="{0241656A-1833-4735-8933-5D49602B521B}" destId="{B84DC22D-F3D4-4743-B4CD-7FE26569194E}" srcOrd="3" destOrd="0" presId="urn:microsoft.com/office/officeart/2005/8/layout/process1"/>
    <dgm:cxn modelId="{AD3EF0D7-E86A-40EE-B5DC-4DEF9F83E908}" type="presParOf" srcId="{B84DC22D-F3D4-4743-B4CD-7FE26569194E}" destId="{C929E8C7-0FD7-44B5-A688-062BA34D311A}" srcOrd="0" destOrd="0" presId="urn:microsoft.com/office/officeart/2005/8/layout/process1"/>
    <dgm:cxn modelId="{7BCBB58A-34ED-456A-B851-9808C6AB02B0}" type="presParOf" srcId="{0241656A-1833-4735-8933-5D49602B521B}" destId="{C55EAD6A-CD18-4797-B722-33B0E7732023}"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721ED0-CB29-452C-B65D-01EE06304CE7}"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it-IT"/>
        </a:p>
      </dgm:t>
    </dgm:pt>
    <dgm:pt modelId="{444E83B9-D3CF-4B20-8FF1-FF82B62EFF49}">
      <dgm:prSet phldrT="[Testo]"/>
      <dgm:spPr/>
      <dgm:t>
        <a:bodyPr/>
        <a:lstStyle/>
        <a:p>
          <a:r>
            <a:rPr lang="it-IT" dirty="0"/>
            <a:t>Cluster q</a:t>
          </a:r>
        </a:p>
      </dgm:t>
    </dgm:pt>
    <dgm:pt modelId="{C182C93F-92E9-45AD-8027-6E6B08FAD012}" type="parTrans" cxnId="{D6A1B78A-4DFD-4274-84B6-7764AB189C4C}">
      <dgm:prSet/>
      <dgm:spPr/>
      <dgm:t>
        <a:bodyPr/>
        <a:lstStyle/>
        <a:p>
          <a:endParaRPr lang="it-IT"/>
        </a:p>
      </dgm:t>
    </dgm:pt>
    <dgm:pt modelId="{E2E525D0-3DE7-4508-AE60-7DFB5A9322E6}" type="sibTrans" cxnId="{D6A1B78A-4DFD-4274-84B6-7764AB189C4C}">
      <dgm:prSet/>
      <dgm:spPr/>
      <dgm:t>
        <a:bodyPr/>
        <a:lstStyle/>
        <a:p>
          <a:endParaRPr lang="it-IT"/>
        </a:p>
      </dgm:t>
    </dgm:pt>
    <dgm:pt modelId="{8515384A-7E7B-41D6-A944-000B5C85D2CE}">
      <dgm:prSet phldrT="[Testo]"/>
      <dgm:spPr/>
      <dgm:t>
        <a:bodyPr/>
        <a:lstStyle/>
        <a:p>
          <a:r>
            <a:rPr lang="it-IT" dirty="0"/>
            <a:t>Cluster 2</a:t>
          </a:r>
        </a:p>
      </dgm:t>
    </dgm:pt>
    <dgm:pt modelId="{E4613E63-B49F-4AF6-A215-5DE61A113E94}" type="parTrans" cxnId="{43E561C7-278B-4332-86BB-F4AFCD76D1DB}">
      <dgm:prSet/>
      <dgm:spPr/>
      <dgm:t>
        <a:bodyPr/>
        <a:lstStyle/>
        <a:p>
          <a:endParaRPr lang="it-IT"/>
        </a:p>
      </dgm:t>
    </dgm:pt>
    <dgm:pt modelId="{065233A2-114A-4BD7-89DF-914D61211078}" type="sibTrans" cxnId="{43E561C7-278B-4332-86BB-F4AFCD76D1DB}">
      <dgm:prSet/>
      <dgm:spPr/>
      <dgm:t>
        <a:bodyPr/>
        <a:lstStyle/>
        <a:p>
          <a:endParaRPr lang="it-IT"/>
        </a:p>
      </dgm:t>
    </dgm:pt>
    <dgm:pt modelId="{8E670225-AD73-48EE-9C85-9B4C88F398A2}">
      <dgm:prSet phldrT="[Testo]"/>
      <dgm:spPr/>
      <dgm:t>
        <a:bodyPr/>
        <a:lstStyle/>
        <a:p>
          <a:r>
            <a:rPr lang="it-IT" dirty="0"/>
            <a:t>In soluzione</a:t>
          </a:r>
        </a:p>
      </dgm:t>
    </dgm:pt>
    <dgm:pt modelId="{5BFB8691-B673-4C4E-B487-2151E830B2E9}" type="parTrans" cxnId="{B31EEDB6-B779-4E8F-8828-8DA06D3976C7}">
      <dgm:prSet/>
      <dgm:spPr/>
      <dgm:t>
        <a:bodyPr/>
        <a:lstStyle/>
        <a:p>
          <a:endParaRPr lang="it-IT"/>
        </a:p>
      </dgm:t>
    </dgm:pt>
    <dgm:pt modelId="{A719CD8D-B355-4235-8409-ABAE2A1E24B9}" type="sibTrans" cxnId="{B31EEDB6-B779-4E8F-8828-8DA06D3976C7}">
      <dgm:prSet/>
      <dgm:spPr/>
      <dgm:t>
        <a:bodyPr/>
        <a:lstStyle/>
        <a:p>
          <a:endParaRPr lang="it-IT"/>
        </a:p>
      </dgm:t>
    </dgm:pt>
    <dgm:pt modelId="{0F69386B-7905-42D8-9953-B0F7E4E3B4AD}">
      <dgm:prSet phldrT="[Testo]"/>
      <dgm:spPr/>
      <dgm:t>
        <a:bodyPr/>
        <a:lstStyle/>
        <a:p>
          <a:r>
            <a:rPr lang="it-IT" dirty="0"/>
            <a:t>Cluster 1</a:t>
          </a:r>
        </a:p>
      </dgm:t>
    </dgm:pt>
    <dgm:pt modelId="{EA59F611-CE50-4B65-9978-6D2FBB75EC0D}" type="sibTrans" cxnId="{D8C00598-C289-4075-8EC6-12BA2F801300}">
      <dgm:prSet/>
      <dgm:spPr/>
      <dgm:t>
        <a:bodyPr/>
        <a:lstStyle/>
        <a:p>
          <a:endParaRPr lang="it-IT"/>
        </a:p>
      </dgm:t>
    </dgm:pt>
    <dgm:pt modelId="{FE85EA46-34CD-42AA-A5D8-C4E9CEA8D0ED}" type="parTrans" cxnId="{D8C00598-C289-4075-8EC6-12BA2F801300}">
      <dgm:prSet/>
      <dgm:spPr/>
      <dgm:t>
        <a:bodyPr/>
        <a:lstStyle/>
        <a:p>
          <a:endParaRPr lang="it-IT"/>
        </a:p>
      </dgm:t>
    </dgm:pt>
    <dgm:pt modelId="{A3EEF171-B842-45C8-8813-6B91FDA20473}" type="pres">
      <dgm:prSet presAssocID="{81721ED0-CB29-452C-B65D-01EE06304CE7}" presName="Name0" presStyleCnt="0">
        <dgm:presLayoutVars>
          <dgm:chMax val="4"/>
          <dgm:resizeHandles val="exact"/>
        </dgm:presLayoutVars>
      </dgm:prSet>
      <dgm:spPr/>
    </dgm:pt>
    <dgm:pt modelId="{0A8C5B95-0928-4D7A-B073-7356DBCF09E3}" type="pres">
      <dgm:prSet presAssocID="{81721ED0-CB29-452C-B65D-01EE06304CE7}" presName="ellipse" presStyleLbl="trBgShp" presStyleIdx="0" presStyleCnt="1"/>
      <dgm:spPr/>
    </dgm:pt>
    <dgm:pt modelId="{9CB26820-2E9B-485A-9AE9-4F16A09C08A4}" type="pres">
      <dgm:prSet presAssocID="{81721ED0-CB29-452C-B65D-01EE06304CE7}" presName="arrow1" presStyleLbl="fgShp" presStyleIdx="0" presStyleCnt="1"/>
      <dgm:spPr/>
    </dgm:pt>
    <dgm:pt modelId="{BC3F63CA-A206-4A7D-B1C3-DFD75BD7E162}" type="pres">
      <dgm:prSet presAssocID="{81721ED0-CB29-452C-B65D-01EE06304CE7}" presName="rectangle" presStyleLbl="revTx" presStyleIdx="0" presStyleCnt="1">
        <dgm:presLayoutVars>
          <dgm:bulletEnabled val="1"/>
        </dgm:presLayoutVars>
      </dgm:prSet>
      <dgm:spPr/>
    </dgm:pt>
    <dgm:pt modelId="{8D63AD8F-0689-4E43-92A2-BCA6A375C5B3}" type="pres">
      <dgm:prSet presAssocID="{8515384A-7E7B-41D6-A944-000B5C85D2CE}" presName="item1" presStyleLbl="node1" presStyleIdx="0" presStyleCnt="3">
        <dgm:presLayoutVars>
          <dgm:bulletEnabled val="1"/>
        </dgm:presLayoutVars>
      </dgm:prSet>
      <dgm:spPr/>
    </dgm:pt>
    <dgm:pt modelId="{B770DE95-2AF6-4E31-BE57-C95D4061B129}" type="pres">
      <dgm:prSet presAssocID="{0F69386B-7905-42D8-9953-B0F7E4E3B4AD}" presName="item2" presStyleLbl="node1" presStyleIdx="1" presStyleCnt="3">
        <dgm:presLayoutVars>
          <dgm:bulletEnabled val="1"/>
        </dgm:presLayoutVars>
      </dgm:prSet>
      <dgm:spPr/>
    </dgm:pt>
    <dgm:pt modelId="{7ABF9225-A01A-4228-8B8E-2AA9987D57F8}" type="pres">
      <dgm:prSet presAssocID="{8E670225-AD73-48EE-9C85-9B4C88F398A2}" presName="item3" presStyleLbl="node1" presStyleIdx="2" presStyleCnt="3">
        <dgm:presLayoutVars>
          <dgm:bulletEnabled val="1"/>
        </dgm:presLayoutVars>
      </dgm:prSet>
      <dgm:spPr/>
    </dgm:pt>
    <dgm:pt modelId="{CB414991-ACC1-4322-9830-3983BFA06430}" type="pres">
      <dgm:prSet presAssocID="{81721ED0-CB29-452C-B65D-01EE06304CE7}" presName="funnel" presStyleLbl="trAlignAcc1" presStyleIdx="0" presStyleCnt="1"/>
      <dgm:spPr/>
    </dgm:pt>
  </dgm:ptLst>
  <dgm:cxnLst>
    <dgm:cxn modelId="{C96D8309-9AA7-44A9-9A77-F5C623BFC07A}" type="presOf" srcId="{444E83B9-D3CF-4B20-8FF1-FF82B62EFF49}" destId="{7ABF9225-A01A-4228-8B8E-2AA9987D57F8}" srcOrd="0" destOrd="0" presId="urn:microsoft.com/office/officeart/2005/8/layout/funnel1"/>
    <dgm:cxn modelId="{3F107676-85A7-4C74-9E56-F1A33D3FAD77}" type="presOf" srcId="{81721ED0-CB29-452C-B65D-01EE06304CE7}" destId="{A3EEF171-B842-45C8-8813-6B91FDA20473}" srcOrd="0" destOrd="0" presId="urn:microsoft.com/office/officeart/2005/8/layout/funnel1"/>
    <dgm:cxn modelId="{45894F87-04C9-493F-86EA-14D2ECED17C3}" type="presOf" srcId="{8E670225-AD73-48EE-9C85-9B4C88F398A2}" destId="{BC3F63CA-A206-4A7D-B1C3-DFD75BD7E162}" srcOrd="0" destOrd="0" presId="urn:microsoft.com/office/officeart/2005/8/layout/funnel1"/>
    <dgm:cxn modelId="{D6A1B78A-4DFD-4274-84B6-7764AB189C4C}" srcId="{81721ED0-CB29-452C-B65D-01EE06304CE7}" destId="{444E83B9-D3CF-4B20-8FF1-FF82B62EFF49}" srcOrd="0" destOrd="0" parTransId="{C182C93F-92E9-45AD-8027-6E6B08FAD012}" sibTransId="{E2E525D0-3DE7-4508-AE60-7DFB5A9322E6}"/>
    <dgm:cxn modelId="{D7BF3F95-E41F-4594-B31F-8FB9AFC589C9}" type="presOf" srcId="{8515384A-7E7B-41D6-A944-000B5C85D2CE}" destId="{B770DE95-2AF6-4E31-BE57-C95D4061B129}" srcOrd="0" destOrd="0" presId="urn:microsoft.com/office/officeart/2005/8/layout/funnel1"/>
    <dgm:cxn modelId="{D8C00598-C289-4075-8EC6-12BA2F801300}" srcId="{81721ED0-CB29-452C-B65D-01EE06304CE7}" destId="{0F69386B-7905-42D8-9953-B0F7E4E3B4AD}" srcOrd="2" destOrd="0" parTransId="{FE85EA46-34CD-42AA-A5D8-C4E9CEA8D0ED}" sibTransId="{EA59F611-CE50-4B65-9978-6D2FBB75EC0D}"/>
    <dgm:cxn modelId="{B31EEDB6-B779-4E8F-8828-8DA06D3976C7}" srcId="{81721ED0-CB29-452C-B65D-01EE06304CE7}" destId="{8E670225-AD73-48EE-9C85-9B4C88F398A2}" srcOrd="3" destOrd="0" parTransId="{5BFB8691-B673-4C4E-B487-2151E830B2E9}" sibTransId="{A719CD8D-B355-4235-8409-ABAE2A1E24B9}"/>
    <dgm:cxn modelId="{43E561C7-278B-4332-86BB-F4AFCD76D1DB}" srcId="{81721ED0-CB29-452C-B65D-01EE06304CE7}" destId="{8515384A-7E7B-41D6-A944-000B5C85D2CE}" srcOrd="1" destOrd="0" parTransId="{E4613E63-B49F-4AF6-A215-5DE61A113E94}" sibTransId="{065233A2-114A-4BD7-89DF-914D61211078}"/>
    <dgm:cxn modelId="{1208C8DA-ED9E-4A63-9CC6-BE3CEC043A8E}" type="presOf" srcId="{0F69386B-7905-42D8-9953-B0F7E4E3B4AD}" destId="{8D63AD8F-0689-4E43-92A2-BCA6A375C5B3}" srcOrd="0" destOrd="0" presId="urn:microsoft.com/office/officeart/2005/8/layout/funnel1"/>
    <dgm:cxn modelId="{2381CECF-B577-4C11-8BDE-AE222C17B2E8}" type="presParOf" srcId="{A3EEF171-B842-45C8-8813-6B91FDA20473}" destId="{0A8C5B95-0928-4D7A-B073-7356DBCF09E3}" srcOrd="0" destOrd="0" presId="urn:microsoft.com/office/officeart/2005/8/layout/funnel1"/>
    <dgm:cxn modelId="{B7947911-D8C2-4846-B136-7E6D51E5973D}" type="presParOf" srcId="{A3EEF171-B842-45C8-8813-6B91FDA20473}" destId="{9CB26820-2E9B-485A-9AE9-4F16A09C08A4}" srcOrd="1" destOrd="0" presId="urn:microsoft.com/office/officeart/2005/8/layout/funnel1"/>
    <dgm:cxn modelId="{9E2B03A4-DD18-4DB0-BF38-C0AF2AF86AB9}" type="presParOf" srcId="{A3EEF171-B842-45C8-8813-6B91FDA20473}" destId="{BC3F63CA-A206-4A7D-B1C3-DFD75BD7E162}" srcOrd="2" destOrd="0" presId="urn:microsoft.com/office/officeart/2005/8/layout/funnel1"/>
    <dgm:cxn modelId="{0E443C31-C165-445C-8936-984967733659}" type="presParOf" srcId="{A3EEF171-B842-45C8-8813-6B91FDA20473}" destId="{8D63AD8F-0689-4E43-92A2-BCA6A375C5B3}" srcOrd="3" destOrd="0" presId="urn:microsoft.com/office/officeart/2005/8/layout/funnel1"/>
    <dgm:cxn modelId="{FA09AED1-36BA-4B3E-986B-95143311B283}" type="presParOf" srcId="{A3EEF171-B842-45C8-8813-6B91FDA20473}" destId="{B770DE95-2AF6-4E31-BE57-C95D4061B129}" srcOrd="4" destOrd="0" presId="urn:microsoft.com/office/officeart/2005/8/layout/funnel1"/>
    <dgm:cxn modelId="{5300BD47-74C2-4DFA-A3CC-B44C2049E32B}" type="presParOf" srcId="{A3EEF171-B842-45C8-8813-6B91FDA20473}" destId="{7ABF9225-A01A-4228-8B8E-2AA9987D57F8}" srcOrd="5" destOrd="0" presId="urn:microsoft.com/office/officeart/2005/8/layout/funnel1"/>
    <dgm:cxn modelId="{72357AA4-680C-4BD4-94A6-0EF802348C19}" type="presParOf" srcId="{A3EEF171-B842-45C8-8813-6B91FDA20473}" destId="{CB414991-ACC1-4322-9830-3983BFA06430}"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721ED0-CB29-452C-B65D-01EE06304CE7}"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it-IT"/>
        </a:p>
      </dgm:t>
    </dgm:pt>
    <dgm:pt modelId="{444E83B9-D3CF-4B20-8FF1-FF82B62EFF49}">
      <dgm:prSet phldrT="[Testo]"/>
      <dgm:spPr/>
      <dgm:t>
        <a:bodyPr/>
        <a:lstStyle/>
        <a:p>
          <a:r>
            <a:rPr lang="it-IT"/>
            <a:t>Cluster q</a:t>
          </a:r>
          <a:endParaRPr lang="it-IT" dirty="0"/>
        </a:p>
      </dgm:t>
    </dgm:pt>
    <dgm:pt modelId="{C182C93F-92E9-45AD-8027-6E6B08FAD012}" type="parTrans" cxnId="{D6A1B78A-4DFD-4274-84B6-7764AB189C4C}">
      <dgm:prSet/>
      <dgm:spPr/>
      <dgm:t>
        <a:bodyPr/>
        <a:lstStyle/>
        <a:p>
          <a:endParaRPr lang="it-IT"/>
        </a:p>
      </dgm:t>
    </dgm:pt>
    <dgm:pt modelId="{E2E525D0-3DE7-4508-AE60-7DFB5A9322E6}" type="sibTrans" cxnId="{D6A1B78A-4DFD-4274-84B6-7764AB189C4C}">
      <dgm:prSet/>
      <dgm:spPr/>
      <dgm:t>
        <a:bodyPr/>
        <a:lstStyle/>
        <a:p>
          <a:endParaRPr lang="it-IT"/>
        </a:p>
      </dgm:t>
    </dgm:pt>
    <dgm:pt modelId="{8515384A-7E7B-41D6-A944-000B5C85D2CE}">
      <dgm:prSet phldrT="[Testo]"/>
      <dgm:spPr/>
      <dgm:t>
        <a:bodyPr/>
        <a:lstStyle/>
        <a:p>
          <a:r>
            <a:rPr lang="it-IT" dirty="0"/>
            <a:t>Cluster 2</a:t>
          </a:r>
        </a:p>
      </dgm:t>
    </dgm:pt>
    <dgm:pt modelId="{E4613E63-B49F-4AF6-A215-5DE61A113E94}" type="parTrans" cxnId="{43E561C7-278B-4332-86BB-F4AFCD76D1DB}">
      <dgm:prSet/>
      <dgm:spPr/>
      <dgm:t>
        <a:bodyPr/>
        <a:lstStyle/>
        <a:p>
          <a:endParaRPr lang="it-IT"/>
        </a:p>
      </dgm:t>
    </dgm:pt>
    <dgm:pt modelId="{065233A2-114A-4BD7-89DF-914D61211078}" type="sibTrans" cxnId="{43E561C7-278B-4332-86BB-F4AFCD76D1DB}">
      <dgm:prSet/>
      <dgm:spPr/>
      <dgm:t>
        <a:bodyPr/>
        <a:lstStyle/>
        <a:p>
          <a:endParaRPr lang="it-IT"/>
        </a:p>
      </dgm:t>
    </dgm:pt>
    <dgm:pt modelId="{8E670225-AD73-48EE-9C85-9B4C88F398A2}">
      <dgm:prSet phldrT="[Testo]"/>
      <dgm:spPr/>
      <dgm:t>
        <a:bodyPr/>
        <a:lstStyle/>
        <a:p>
          <a:r>
            <a:rPr lang="it-IT" dirty="0"/>
            <a:t>In soluzione</a:t>
          </a:r>
        </a:p>
      </dgm:t>
    </dgm:pt>
    <dgm:pt modelId="{5BFB8691-B673-4C4E-B487-2151E830B2E9}" type="parTrans" cxnId="{B31EEDB6-B779-4E8F-8828-8DA06D3976C7}">
      <dgm:prSet/>
      <dgm:spPr/>
      <dgm:t>
        <a:bodyPr/>
        <a:lstStyle/>
        <a:p>
          <a:endParaRPr lang="it-IT"/>
        </a:p>
      </dgm:t>
    </dgm:pt>
    <dgm:pt modelId="{A719CD8D-B355-4235-8409-ABAE2A1E24B9}" type="sibTrans" cxnId="{B31EEDB6-B779-4E8F-8828-8DA06D3976C7}">
      <dgm:prSet/>
      <dgm:spPr/>
      <dgm:t>
        <a:bodyPr/>
        <a:lstStyle/>
        <a:p>
          <a:endParaRPr lang="it-IT"/>
        </a:p>
      </dgm:t>
    </dgm:pt>
    <dgm:pt modelId="{0F69386B-7905-42D8-9953-B0F7E4E3B4AD}">
      <dgm:prSet phldrT="[Testo]"/>
      <dgm:spPr/>
      <dgm:t>
        <a:bodyPr/>
        <a:lstStyle/>
        <a:p>
          <a:r>
            <a:rPr lang="it-IT" dirty="0"/>
            <a:t>Cluster 1</a:t>
          </a:r>
        </a:p>
      </dgm:t>
    </dgm:pt>
    <dgm:pt modelId="{EA59F611-CE50-4B65-9978-6D2FBB75EC0D}" type="sibTrans" cxnId="{D8C00598-C289-4075-8EC6-12BA2F801300}">
      <dgm:prSet/>
      <dgm:spPr/>
      <dgm:t>
        <a:bodyPr/>
        <a:lstStyle/>
        <a:p>
          <a:endParaRPr lang="it-IT"/>
        </a:p>
      </dgm:t>
    </dgm:pt>
    <dgm:pt modelId="{FE85EA46-34CD-42AA-A5D8-C4E9CEA8D0ED}" type="parTrans" cxnId="{D8C00598-C289-4075-8EC6-12BA2F801300}">
      <dgm:prSet/>
      <dgm:spPr/>
      <dgm:t>
        <a:bodyPr/>
        <a:lstStyle/>
        <a:p>
          <a:endParaRPr lang="it-IT"/>
        </a:p>
      </dgm:t>
    </dgm:pt>
    <dgm:pt modelId="{A3EEF171-B842-45C8-8813-6B91FDA20473}" type="pres">
      <dgm:prSet presAssocID="{81721ED0-CB29-452C-B65D-01EE06304CE7}" presName="Name0" presStyleCnt="0">
        <dgm:presLayoutVars>
          <dgm:chMax val="4"/>
          <dgm:resizeHandles val="exact"/>
        </dgm:presLayoutVars>
      </dgm:prSet>
      <dgm:spPr/>
    </dgm:pt>
    <dgm:pt modelId="{0A8C5B95-0928-4D7A-B073-7356DBCF09E3}" type="pres">
      <dgm:prSet presAssocID="{81721ED0-CB29-452C-B65D-01EE06304CE7}" presName="ellipse" presStyleLbl="trBgShp" presStyleIdx="0" presStyleCnt="1"/>
      <dgm:spPr/>
    </dgm:pt>
    <dgm:pt modelId="{9CB26820-2E9B-485A-9AE9-4F16A09C08A4}" type="pres">
      <dgm:prSet presAssocID="{81721ED0-CB29-452C-B65D-01EE06304CE7}" presName="arrow1" presStyleLbl="fgShp" presStyleIdx="0" presStyleCnt="1"/>
      <dgm:spPr/>
    </dgm:pt>
    <dgm:pt modelId="{BC3F63CA-A206-4A7D-B1C3-DFD75BD7E162}" type="pres">
      <dgm:prSet presAssocID="{81721ED0-CB29-452C-B65D-01EE06304CE7}" presName="rectangle" presStyleLbl="revTx" presStyleIdx="0" presStyleCnt="1">
        <dgm:presLayoutVars>
          <dgm:bulletEnabled val="1"/>
        </dgm:presLayoutVars>
      </dgm:prSet>
      <dgm:spPr/>
    </dgm:pt>
    <dgm:pt modelId="{8D63AD8F-0689-4E43-92A2-BCA6A375C5B3}" type="pres">
      <dgm:prSet presAssocID="{8515384A-7E7B-41D6-A944-000B5C85D2CE}" presName="item1" presStyleLbl="node1" presStyleIdx="0" presStyleCnt="3">
        <dgm:presLayoutVars>
          <dgm:bulletEnabled val="1"/>
        </dgm:presLayoutVars>
      </dgm:prSet>
      <dgm:spPr/>
    </dgm:pt>
    <dgm:pt modelId="{B770DE95-2AF6-4E31-BE57-C95D4061B129}" type="pres">
      <dgm:prSet presAssocID="{0F69386B-7905-42D8-9953-B0F7E4E3B4AD}" presName="item2" presStyleLbl="node1" presStyleIdx="1" presStyleCnt="3">
        <dgm:presLayoutVars>
          <dgm:bulletEnabled val="1"/>
        </dgm:presLayoutVars>
      </dgm:prSet>
      <dgm:spPr/>
    </dgm:pt>
    <dgm:pt modelId="{7ABF9225-A01A-4228-8B8E-2AA9987D57F8}" type="pres">
      <dgm:prSet presAssocID="{8E670225-AD73-48EE-9C85-9B4C88F398A2}" presName="item3" presStyleLbl="node1" presStyleIdx="2" presStyleCnt="3">
        <dgm:presLayoutVars>
          <dgm:bulletEnabled val="1"/>
        </dgm:presLayoutVars>
      </dgm:prSet>
      <dgm:spPr/>
    </dgm:pt>
    <dgm:pt modelId="{CB414991-ACC1-4322-9830-3983BFA06430}" type="pres">
      <dgm:prSet presAssocID="{81721ED0-CB29-452C-B65D-01EE06304CE7}" presName="funnel" presStyleLbl="trAlignAcc1" presStyleIdx="0" presStyleCnt="1"/>
      <dgm:spPr/>
    </dgm:pt>
  </dgm:ptLst>
  <dgm:cxnLst>
    <dgm:cxn modelId="{1DF91E0E-E655-4F44-B77E-700585C384B2}" type="presOf" srcId="{81721ED0-CB29-452C-B65D-01EE06304CE7}" destId="{A3EEF171-B842-45C8-8813-6B91FDA20473}" srcOrd="0" destOrd="0" presId="urn:microsoft.com/office/officeart/2005/8/layout/funnel1"/>
    <dgm:cxn modelId="{1F57A17F-C0DE-4B28-B62A-FBA592953C3F}" type="presOf" srcId="{444E83B9-D3CF-4B20-8FF1-FF82B62EFF49}" destId="{7ABF9225-A01A-4228-8B8E-2AA9987D57F8}" srcOrd="0" destOrd="0" presId="urn:microsoft.com/office/officeart/2005/8/layout/funnel1"/>
    <dgm:cxn modelId="{D6A1B78A-4DFD-4274-84B6-7764AB189C4C}" srcId="{81721ED0-CB29-452C-B65D-01EE06304CE7}" destId="{444E83B9-D3CF-4B20-8FF1-FF82B62EFF49}" srcOrd="0" destOrd="0" parTransId="{C182C93F-92E9-45AD-8027-6E6B08FAD012}" sibTransId="{E2E525D0-3DE7-4508-AE60-7DFB5A9322E6}"/>
    <dgm:cxn modelId="{D8C00598-C289-4075-8EC6-12BA2F801300}" srcId="{81721ED0-CB29-452C-B65D-01EE06304CE7}" destId="{0F69386B-7905-42D8-9953-B0F7E4E3B4AD}" srcOrd="2" destOrd="0" parTransId="{FE85EA46-34CD-42AA-A5D8-C4E9CEA8D0ED}" sibTransId="{EA59F611-CE50-4B65-9978-6D2FBB75EC0D}"/>
    <dgm:cxn modelId="{B8910CA3-6A4E-4093-8B9C-7A6A5896EAE8}" type="presOf" srcId="{0F69386B-7905-42D8-9953-B0F7E4E3B4AD}" destId="{8D63AD8F-0689-4E43-92A2-BCA6A375C5B3}" srcOrd="0" destOrd="0" presId="urn:microsoft.com/office/officeart/2005/8/layout/funnel1"/>
    <dgm:cxn modelId="{673A2DA9-272A-4BFA-9DCC-DD06FBD35121}" type="presOf" srcId="{8515384A-7E7B-41D6-A944-000B5C85D2CE}" destId="{B770DE95-2AF6-4E31-BE57-C95D4061B129}" srcOrd="0" destOrd="0" presId="urn:microsoft.com/office/officeart/2005/8/layout/funnel1"/>
    <dgm:cxn modelId="{B31EEDB6-B779-4E8F-8828-8DA06D3976C7}" srcId="{81721ED0-CB29-452C-B65D-01EE06304CE7}" destId="{8E670225-AD73-48EE-9C85-9B4C88F398A2}" srcOrd="3" destOrd="0" parTransId="{5BFB8691-B673-4C4E-B487-2151E830B2E9}" sibTransId="{A719CD8D-B355-4235-8409-ABAE2A1E24B9}"/>
    <dgm:cxn modelId="{43E561C7-278B-4332-86BB-F4AFCD76D1DB}" srcId="{81721ED0-CB29-452C-B65D-01EE06304CE7}" destId="{8515384A-7E7B-41D6-A944-000B5C85D2CE}" srcOrd="1" destOrd="0" parTransId="{E4613E63-B49F-4AF6-A215-5DE61A113E94}" sibTransId="{065233A2-114A-4BD7-89DF-914D61211078}"/>
    <dgm:cxn modelId="{18D95EDB-C02F-457E-A47B-AF35CD0E169C}" type="presOf" srcId="{8E670225-AD73-48EE-9C85-9B4C88F398A2}" destId="{BC3F63CA-A206-4A7D-B1C3-DFD75BD7E162}" srcOrd="0" destOrd="0" presId="urn:microsoft.com/office/officeart/2005/8/layout/funnel1"/>
    <dgm:cxn modelId="{B37153DE-454A-43DE-8EDC-0E7460ADF7AF}" type="presParOf" srcId="{A3EEF171-B842-45C8-8813-6B91FDA20473}" destId="{0A8C5B95-0928-4D7A-B073-7356DBCF09E3}" srcOrd="0" destOrd="0" presId="urn:microsoft.com/office/officeart/2005/8/layout/funnel1"/>
    <dgm:cxn modelId="{CE318AEA-463B-44C9-A0DE-07702721DAB1}" type="presParOf" srcId="{A3EEF171-B842-45C8-8813-6B91FDA20473}" destId="{9CB26820-2E9B-485A-9AE9-4F16A09C08A4}" srcOrd="1" destOrd="0" presId="urn:microsoft.com/office/officeart/2005/8/layout/funnel1"/>
    <dgm:cxn modelId="{F32B241C-12D9-43FC-9F45-6727A7FB265E}" type="presParOf" srcId="{A3EEF171-B842-45C8-8813-6B91FDA20473}" destId="{BC3F63CA-A206-4A7D-B1C3-DFD75BD7E162}" srcOrd="2" destOrd="0" presId="urn:microsoft.com/office/officeart/2005/8/layout/funnel1"/>
    <dgm:cxn modelId="{B9D121F5-31CE-4B5B-B38E-55D694A7E4F8}" type="presParOf" srcId="{A3EEF171-B842-45C8-8813-6B91FDA20473}" destId="{8D63AD8F-0689-4E43-92A2-BCA6A375C5B3}" srcOrd="3" destOrd="0" presId="urn:microsoft.com/office/officeart/2005/8/layout/funnel1"/>
    <dgm:cxn modelId="{04B3F319-36EC-4A45-A64D-69330FEEB41B}" type="presParOf" srcId="{A3EEF171-B842-45C8-8813-6B91FDA20473}" destId="{B770DE95-2AF6-4E31-BE57-C95D4061B129}" srcOrd="4" destOrd="0" presId="urn:microsoft.com/office/officeart/2005/8/layout/funnel1"/>
    <dgm:cxn modelId="{4FF4DE52-CE6B-4D75-892B-348CEF4DF23E}" type="presParOf" srcId="{A3EEF171-B842-45C8-8813-6B91FDA20473}" destId="{7ABF9225-A01A-4228-8B8E-2AA9987D57F8}" srcOrd="5" destOrd="0" presId="urn:microsoft.com/office/officeart/2005/8/layout/funnel1"/>
    <dgm:cxn modelId="{61920C1E-3E2B-4037-9811-E74E42C8175A}" type="presParOf" srcId="{A3EEF171-B842-45C8-8813-6B91FDA20473}" destId="{CB414991-ACC1-4322-9830-3983BFA06430}"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721ED0-CB29-452C-B65D-01EE06304CE7}"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it-IT"/>
        </a:p>
      </dgm:t>
    </dgm:pt>
    <dgm:pt modelId="{444E83B9-D3CF-4B20-8FF1-FF82B62EFF49}">
      <dgm:prSet phldrT="[Testo]"/>
      <dgm:spPr/>
      <dgm:t>
        <a:bodyPr/>
        <a:lstStyle/>
        <a:p>
          <a:r>
            <a:rPr lang="it-IT"/>
            <a:t>Cluster q</a:t>
          </a:r>
          <a:endParaRPr lang="it-IT" dirty="0"/>
        </a:p>
      </dgm:t>
    </dgm:pt>
    <dgm:pt modelId="{C182C93F-92E9-45AD-8027-6E6B08FAD012}" type="parTrans" cxnId="{D6A1B78A-4DFD-4274-84B6-7764AB189C4C}">
      <dgm:prSet/>
      <dgm:spPr/>
      <dgm:t>
        <a:bodyPr/>
        <a:lstStyle/>
        <a:p>
          <a:endParaRPr lang="it-IT"/>
        </a:p>
      </dgm:t>
    </dgm:pt>
    <dgm:pt modelId="{E2E525D0-3DE7-4508-AE60-7DFB5A9322E6}" type="sibTrans" cxnId="{D6A1B78A-4DFD-4274-84B6-7764AB189C4C}">
      <dgm:prSet/>
      <dgm:spPr/>
      <dgm:t>
        <a:bodyPr/>
        <a:lstStyle/>
        <a:p>
          <a:endParaRPr lang="it-IT"/>
        </a:p>
      </dgm:t>
    </dgm:pt>
    <dgm:pt modelId="{8515384A-7E7B-41D6-A944-000B5C85D2CE}">
      <dgm:prSet phldrT="[Testo]"/>
      <dgm:spPr/>
      <dgm:t>
        <a:bodyPr/>
        <a:lstStyle/>
        <a:p>
          <a:r>
            <a:rPr lang="it-IT" dirty="0"/>
            <a:t>Cluster 2</a:t>
          </a:r>
        </a:p>
      </dgm:t>
    </dgm:pt>
    <dgm:pt modelId="{E4613E63-B49F-4AF6-A215-5DE61A113E94}" type="parTrans" cxnId="{43E561C7-278B-4332-86BB-F4AFCD76D1DB}">
      <dgm:prSet/>
      <dgm:spPr/>
      <dgm:t>
        <a:bodyPr/>
        <a:lstStyle/>
        <a:p>
          <a:endParaRPr lang="it-IT"/>
        </a:p>
      </dgm:t>
    </dgm:pt>
    <dgm:pt modelId="{065233A2-114A-4BD7-89DF-914D61211078}" type="sibTrans" cxnId="{43E561C7-278B-4332-86BB-F4AFCD76D1DB}">
      <dgm:prSet/>
      <dgm:spPr/>
      <dgm:t>
        <a:bodyPr/>
        <a:lstStyle/>
        <a:p>
          <a:endParaRPr lang="it-IT"/>
        </a:p>
      </dgm:t>
    </dgm:pt>
    <dgm:pt modelId="{8E670225-AD73-48EE-9C85-9B4C88F398A2}">
      <dgm:prSet phldrT="[Testo]"/>
      <dgm:spPr/>
      <dgm:t>
        <a:bodyPr/>
        <a:lstStyle/>
        <a:p>
          <a:r>
            <a:rPr lang="it-IT" dirty="0"/>
            <a:t>In soluzione</a:t>
          </a:r>
        </a:p>
      </dgm:t>
    </dgm:pt>
    <dgm:pt modelId="{5BFB8691-B673-4C4E-B487-2151E830B2E9}" type="parTrans" cxnId="{B31EEDB6-B779-4E8F-8828-8DA06D3976C7}">
      <dgm:prSet/>
      <dgm:spPr/>
      <dgm:t>
        <a:bodyPr/>
        <a:lstStyle/>
        <a:p>
          <a:endParaRPr lang="it-IT"/>
        </a:p>
      </dgm:t>
    </dgm:pt>
    <dgm:pt modelId="{A719CD8D-B355-4235-8409-ABAE2A1E24B9}" type="sibTrans" cxnId="{B31EEDB6-B779-4E8F-8828-8DA06D3976C7}">
      <dgm:prSet/>
      <dgm:spPr/>
      <dgm:t>
        <a:bodyPr/>
        <a:lstStyle/>
        <a:p>
          <a:endParaRPr lang="it-IT"/>
        </a:p>
      </dgm:t>
    </dgm:pt>
    <dgm:pt modelId="{0F69386B-7905-42D8-9953-B0F7E4E3B4AD}">
      <dgm:prSet phldrT="[Testo]"/>
      <dgm:spPr/>
      <dgm:t>
        <a:bodyPr/>
        <a:lstStyle/>
        <a:p>
          <a:r>
            <a:rPr lang="it-IT" dirty="0"/>
            <a:t>Cluster 1</a:t>
          </a:r>
        </a:p>
      </dgm:t>
    </dgm:pt>
    <dgm:pt modelId="{EA59F611-CE50-4B65-9978-6D2FBB75EC0D}" type="sibTrans" cxnId="{D8C00598-C289-4075-8EC6-12BA2F801300}">
      <dgm:prSet/>
      <dgm:spPr/>
      <dgm:t>
        <a:bodyPr/>
        <a:lstStyle/>
        <a:p>
          <a:endParaRPr lang="it-IT"/>
        </a:p>
      </dgm:t>
    </dgm:pt>
    <dgm:pt modelId="{FE85EA46-34CD-42AA-A5D8-C4E9CEA8D0ED}" type="parTrans" cxnId="{D8C00598-C289-4075-8EC6-12BA2F801300}">
      <dgm:prSet/>
      <dgm:spPr/>
      <dgm:t>
        <a:bodyPr/>
        <a:lstStyle/>
        <a:p>
          <a:endParaRPr lang="it-IT"/>
        </a:p>
      </dgm:t>
    </dgm:pt>
    <dgm:pt modelId="{A3EEF171-B842-45C8-8813-6B91FDA20473}" type="pres">
      <dgm:prSet presAssocID="{81721ED0-CB29-452C-B65D-01EE06304CE7}" presName="Name0" presStyleCnt="0">
        <dgm:presLayoutVars>
          <dgm:chMax val="4"/>
          <dgm:resizeHandles val="exact"/>
        </dgm:presLayoutVars>
      </dgm:prSet>
      <dgm:spPr/>
    </dgm:pt>
    <dgm:pt modelId="{0A8C5B95-0928-4D7A-B073-7356DBCF09E3}" type="pres">
      <dgm:prSet presAssocID="{81721ED0-CB29-452C-B65D-01EE06304CE7}" presName="ellipse" presStyleLbl="trBgShp" presStyleIdx="0" presStyleCnt="1"/>
      <dgm:spPr/>
    </dgm:pt>
    <dgm:pt modelId="{9CB26820-2E9B-485A-9AE9-4F16A09C08A4}" type="pres">
      <dgm:prSet presAssocID="{81721ED0-CB29-452C-B65D-01EE06304CE7}" presName="arrow1" presStyleLbl="fgShp" presStyleIdx="0" presStyleCnt="1"/>
      <dgm:spPr/>
    </dgm:pt>
    <dgm:pt modelId="{BC3F63CA-A206-4A7D-B1C3-DFD75BD7E162}" type="pres">
      <dgm:prSet presAssocID="{81721ED0-CB29-452C-B65D-01EE06304CE7}" presName="rectangle" presStyleLbl="revTx" presStyleIdx="0" presStyleCnt="1">
        <dgm:presLayoutVars>
          <dgm:bulletEnabled val="1"/>
        </dgm:presLayoutVars>
      </dgm:prSet>
      <dgm:spPr/>
    </dgm:pt>
    <dgm:pt modelId="{8D63AD8F-0689-4E43-92A2-BCA6A375C5B3}" type="pres">
      <dgm:prSet presAssocID="{8515384A-7E7B-41D6-A944-000B5C85D2CE}" presName="item1" presStyleLbl="node1" presStyleIdx="0" presStyleCnt="3">
        <dgm:presLayoutVars>
          <dgm:bulletEnabled val="1"/>
        </dgm:presLayoutVars>
      </dgm:prSet>
      <dgm:spPr/>
    </dgm:pt>
    <dgm:pt modelId="{B770DE95-2AF6-4E31-BE57-C95D4061B129}" type="pres">
      <dgm:prSet presAssocID="{0F69386B-7905-42D8-9953-B0F7E4E3B4AD}" presName="item2" presStyleLbl="node1" presStyleIdx="1" presStyleCnt="3">
        <dgm:presLayoutVars>
          <dgm:bulletEnabled val="1"/>
        </dgm:presLayoutVars>
      </dgm:prSet>
      <dgm:spPr/>
    </dgm:pt>
    <dgm:pt modelId="{7ABF9225-A01A-4228-8B8E-2AA9987D57F8}" type="pres">
      <dgm:prSet presAssocID="{8E670225-AD73-48EE-9C85-9B4C88F398A2}" presName="item3" presStyleLbl="node1" presStyleIdx="2" presStyleCnt="3">
        <dgm:presLayoutVars>
          <dgm:bulletEnabled val="1"/>
        </dgm:presLayoutVars>
      </dgm:prSet>
      <dgm:spPr/>
    </dgm:pt>
    <dgm:pt modelId="{CB414991-ACC1-4322-9830-3983BFA06430}" type="pres">
      <dgm:prSet presAssocID="{81721ED0-CB29-452C-B65D-01EE06304CE7}" presName="funnel" presStyleLbl="trAlignAcc1" presStyleIdx="0" presStyleCnt="1"/>
      <dgm:spPr/>
    </dgm:pt>
  </dgm:ptLst>
  <dgm:cxnLst>
    <dgm:cxn modelId="{B7340C6C-F299-40E5-AB8F-D45119235DA0}" type="presOf" srcId="{8515384A-7E7B-41D6-A944-000B5C85D2CE}" destId="{B770DE95-2AF6-4E31-BE57-C95D4061B129}" srcOrd="0" destOrd="0" presId="urn:microsoft.com/office/officeart/2005/8/layout/funnel1"/>
    <dgm:cxn modelId="{3BB6636D-A70C-473B-89E2-E264C91E9D3C}" type="presOf" srcId="{0F69386B-7905-42D8-9953-B0F7E4E3B4AD}" destId="{8D63AD8F-0689-4E43-92A2-BCA6A375C5B3}" srcOrd="0" destOrd="0" presId="urn:microsoft.com/office/officeart/2005/8/layout/funnel1"/>
    <dgm:cxn modelId="{25EA1E82-7AC2-4083-9136-D2FAD4127F9D}" type="presOf" srcId="{81721ED0-CB29-452C-B65D-01EE06304CE7}" destId="{A3EEF171-B842-45C8-8813-6B91FDA20473}" srcOrd="0" destOrd="0" presId="urn:microsoft.com/office/officeart/2005/8/layout/funnel1"/>
    <dgm:cxn modelId="{16D4A784-02C6-4975-A25E-A343377B0267}" type="presOf" srcId="{444E83B9-D3CF-4B20-8FF1-FF82B62EFF49}" destId="{7ABF9225-A01A-4228-8B8E-2AA9987D57F8}" srcOrd="0" destOrd="0" presId="urn:microsoft.com/office/officeart/2005/8/layout/funnel1"/>
    <dgm:cxn modelId="{D6A1B78A-4DFD-4274-84B6-7764AB189C4C}" srcId="{81721ED0-CB29-452C-B65D-01EE06304CE7}" destId="{444E83B9-D3CF-4B20-8FF1-FF82B62EFF49}" srcOrd="0" destOrd="0" parTransId="{C182C93F-92E9-45AD-8027-6E6B08FAD012}" sibTransId="{E2E525D0-3DE7-4508-AE60-7DFB5A9322E6}"/>
    <dgm:cxn modelId="{D8C00598-C289-4075-8EC6-12BA2F801300}" srcId="{81721ED0-CB29-452C-B65D-01EE06304CE7}" destId="{0F69386B-7905-42D8-9953-B0F7E4E3B4AD}" srcOrd="2" destOrd="0" parTransId="{FE85EA46-34CD-42AA-A5D8-C4E9CEA8D0ED}" sibTransId="{EA59F611-CE50-4B65-9978-6D2FBB75EC0D}"/>
    <dgm:cxn modelId="{3D18CE99-896B-4E30-A43D-1C65F34F140A}" type="presOf" srcId="{8E670225-AD73-48EE-9C85-9B4C88F398A2}" destId="{BC3F63CA-A206-4A7D-B1C3-DFD75BD7E162}" srcOrd="0" destOrd="0" presId="urn:microsoft.com/office/officeart/2005/8/layout/funnel1"/>
    <dgm:cxn modelId="{B31EEDB6-B779-4E8F-8828-8DA06D3976C7}" srcId="{81721ED0-CB29-452C-B65D-01EE06304CE7}" destId="{8E670225-AD73-48EE-9C85-9B4C88F398A2}" srcOrd="3" destOrd="0" parTransId="{5BFB8691-B673-4C4E-B487-2151E830B2E9}" sibTransId="{A719CD8D-B355-4235-8409-ABAE2A1E24B9}"/>
    <dgm:cxn modelId="{43E561C7-278B-4332-86BB-F4AFCD76D1DB}" srcId="{81721ED0-CB29-452C-B65D-01EE06304CE7}" destId="{8515384A-7E7B-41D6-A944-000B5C85D2CE}" srcOrd="1" destOrd="0" parTransId="{E4613E63-B49F-4AF6-A215-5DE61A113E94}" sibTransId="{065233A2-114A-4BD7-89DF-914D61211078}"/>
    <dgm:cxn modelId="{BEB50CAB-97F0-4325-9290-447277A4B02A}" type="presParOf" srcId="{A3EEF171-B842-45C8-8813-6B91FDA20473}" destId="{0A8C5B95-0928-4D7A-B073-7356DBCF09E3}" srcOrd="0" destOrd="0" presId="urn:microsoft.com/office/officeart/2005/8/layout/funnel1"/>
    <dgm:cxn modelId="{0B223B2C-D367-4948-A246-95AC7CDFE427}" type="presParOf" srcId="{A3EEF171-B842-45C8-8813-6B91FDA20473}" destId="{9CB26820-2E9B-485A-9AE9-4F16A09C08A4}" srcOrd="1" destOrd="0" presId="urn:microsoft.com/office/officeart/2005/8/layout/funnel1"/>
    <dgm:cxn modelId="{32A9F357-733E-470C-9A5D-2594A85A8CCE}" type="presParOf" srcId="{A3EEF171-B842-45C8-8813-6B91FDA20473}" destId="{BC3F63CA-A206-4A7D-B1C3-DFD75BD7E162}" srcOrd="2" destOrd="0" presId="urn:microsoft.com/office/officeart/2005/8/layout/funnel1"/>
    <dgm:cxn modelId="{445F95FE-33FF-43E0-8514-03BFC70E27F9}" type="presParOf" srcId="{A3EEF171-B842-45C8-8813-6B91FDA20473}" destId="{8D63AD8F-0689-4E43-92A2-BCA6A375C5B3}" srcOrd="3" destOrd="0" presId="urn:microsoft.com/office/officeart/2005/8/layout/funnel1"/>
    <dgm:cxn modelId="{FF6B0A7B-D234-49C5-8D32-622FB56F3C11}" type="presParOf" srcId="{A3EEF171-B842-45C8-8813-6B91FDA20473}" destId="{B770DE95-2AF6-4E31-BE57-C95D4061B129}" srcOrd="4" destOrd="0" presId="urn:microsoft.com/office/officeart/2005/8/layout/funnel1"/>
    <dgm:cxn modelId="{F485774E-924A-484B-BAD6-CA93B4D22358}" type="presParOf" srcId="{A3EEF171-B842-45C8-8813-6B91FDA20473}" destId="{7ABF9225-A01A-4228-8B8E-2AA9987D57F8}" srcOrd="5" destOrd="0" presId="urn:microsoft.com/office/officeart/2005/8/layout/funnel1"/>
    <dgm:cxn modelId="{A3B5D2BE-2680-4E42-B2C3-C04DF358F1DC}" type="presParOf" srcId="{A3EEF171-B842-45C8-8813-6B91FDA20473}" destId="{CB414991-ACC1-4322-9830-3983BFA06430}"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721ED0-CB29-452C-B65D-01EE06304CE7}"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it-IT"/>
        </a:p>
      </dgm:t>
    </dgm:pt>
    <dgm:pt modelId="{444E83B9-D3CF-4B20-8FF1-FF82B62EFF49}">
      <dgm:prSet phldrT="[Testo]"/>
      <dgm:spPr/>
      <dgm:t>
        <a:bodyPr/>
        <a:lstStyle/>
        <a:p>
          <a:r>
            <a:rPr lang="it-IT"/>
            <a:t>Cluster q</a:t>
          </a:r>
          <a:endParaRPr lang="it-IT" dirty="0"/>
        </a:p>
      </dgm:t>
    </dgm:pt>
    <dgm:pt modelId="{C182C93F-92E9-45AD-8027-6E6B08FAD012}" type="parTrans" cxnId="{D6A1B78A-4DFD-4274-84B6-7764AB189C4C}">
      <dgm:prSet/>
      <dgm:spPr/>
      <dgm:t>
        <a:bodyPr/>
        <a:lstStyle/>
        <a:p>
          <a:endParaRPr lang="it-IT"/>
        </a:p>
      </dgm:t>
    </dgm:pt>
    <dgm:pt modelId="{E2E525D0-3DE7-4508-AE60-7DFB5A9322E6}" type="sibTrans" cxnId="{D6A1B78A-4DFD-4274-84B6-7764AB189C4C}">
      <dgm:prSet/>
      <dgm:spPr/>
      <dgm:t>
        <a:bodyPr/>
        <a:lstStyle/>
        <a:p>
          <a:endParaRPr lang="it-IT"/>
        </a:p>
      </dgm:t>
    </dgm:pt>
    <dgm:pt modelId="{8515384A-7E7B-41D6-A944-000B5C85D2CE}">
      <dgm:prSet phldrT="[Testo]"/>
      <dgm:spPr/>
      <dgm:t>
        <a:bodyPr/>
        <a:lstStyle/>
        <a:p>
          <a:r>
            <a:rPr lang="it-IT" dirty="0"/>
            <a:t>Cluster 2</a:t>
          </a:r>
        </a:p>
      </dgm:t>
    </dgm:pt>
    <dgm:pt modelId="{E4613E63-B49F-4AF6-A215-5DE61A113E94}" type="parTrans" cxnId="{43E561C7-278B-4332-86BB-F4AFCD76D1DB}">
      <dgm:prSet/>
      <dgm:spPr/>
      <dgm:t>
        <a:bodyPr/>
        <a:lstStyle/>
        <a:p>
          <a:endParaRPr lang="it-IT"/>
        </a:p>
      </dgm:t>
    </dgm:pt>
    <dgm:pt modelId="{065233A2-114A-4BD7-89DF-914D61211078}" type="sibTrans" cxnId="{43E561C7-278B-4332-86BB-F4AFCD76D1DB}">
      <dgm:prSet/>
      <dgm:spPr/>
      <dgm:t>
        <a:bodyPr/>
        <a:lstStyle/>
        <a:p>
          <a:endParaRPr lang="it-IT"/>
        </a:p>
      </dgm:t>
    </dgm:pt>
    <dgm:pt modelId="{8E670225-AD73-48EE-9C85-9B4C88F398A2}">
      <dgm:prSet phldrT="[Testo]"/>
      <dgm:spPr/>
      <dgm:t>
        <a:bodyPr/>
        <a:lstStyle/>
        <a:p>
          <a:r>
            <a:rPr lang="it-IT" dirty="0"/>
            <a:t>In soluzione</a:t>
          </a:r>
        </a:p>
      </dgm:t>
    </dgm:pt>
    <dgm:pt modelId="{5BFB8691-B673-4C4E-B487-2151E830B2E9}" type="parTrans" cxnId="{B31EEDB6-B779-4E8F-8828-8DA06D3976C7}">
      <dgm:prSet/>
      <dgm:spPr/>
      <dgm:t>
        <a:bodyPr/>
        <a:lstStyle/>
        <a:p>
          <a:endParaRPr lang="it-IT"/>
        </a:p>
      </dgm:t>
    </dgm:pt>
    <dgm:pt modelId="{A719CD8D-B355-4235-8409-ABAE2A1E24B9}" type="sibTrans" cxnId="{B31EEDB6-B779-4E8F-8828-8DA06D3976C7}">
      <dgm:prSet/>
      <dgm:spPr/>
      <dgm:t>
        <a:bodyPr/>
        <a:lstStyle/>
        <a:p>
          <a:endParaRPr lang="it-IT"/>
        </a:p>
      </dgm:t>
    </dgm:pt>
    <dgm:pt modelId="{0F69386B-7905-42D8-9953-B0F7E4E3B4AD}">
      <dgm:prSet phldrT="[Testo]"/>
      <dgm:spPr/>
      <dgm:t>
        <a:bodyPr/>
        <a:lstStyle/>
        <a:p>
          <a:r>
            <a:rPr lang="it-IT" dirty="0"/>
            <a:t>Cluster 1</a:t>
          </a:r>
        </a:p>
      </dgm:t>
    </dgm:pt>
    <dgm:pt modelId="{EA59F611-CE50-4B65-9978-6D2FBB75EC0D}" type="sibTrans" cxnId="{D8C00598-C289-4075-8EC6-12BA2F801300}">
      <dgm:prSet/>
      <dgm:spPr/>
      <dgm:t>
        <a:bodyPr/>
        <a:lstStyle/>
        <a:p>
          <a:endParaRPr lang="it-IT"/>
        </a:p>
      </dgm:t>
    </dgm:pt>
    <dgm:pt modelId="{FE85EA46-34CD-42AA-A5D8-C4E9CEA8D0ED}" type="parTrans" cxnId="{D8C00598-C289-4075-8EC6-12BA2F801300}">
      <dgm:prSet/>
      <dgm:spPr/>
      <dgm:t>
        <a:bodyPr/>
        <a:lstStyle/>
        <a:p>
          <a:endParaRPr lang="it-IT"/>
        </a:p>
      </dgm:t>
    </dgm:pt>
    <dgm:pt modelId="{A3EEF171-B842-45C8-8813-6B91FDA20473}" type="pres">
      <dgm:prSet presAssocID="{81721ED0-CB29-452C-B65D-01EE06304CE7}" presName="Name0" presStyleCnt="0">
        <dgm:presLayoutVars>
          <dgm:chMax val="4"/>
          <dgm:resizeHandles val="exact"/>
        </dgm:presLayoutVars>
      </dgm:prSet>
      <dgm:spPr/>
    </dgm:pt>
    <dgm:pt modelId="{0A8C5B95-0928-4D7A-B073-7356DBCF09E3}" type="pres">
      <dgm:prSet presAssocID="{81721ED0-CB29-452C-B65D-01EE06304CE7}" presName="ellipse" presStyleLbl="trBgShp" presStyleIdx="0" presStyleCnt="1"/>
      <dgm:spPr/>
    </dgm:pt>
    <dgm:pt modelId="{9CB26820-2E9B-485A-9AE9-4F16A09C08A4}" type="pres">
      <dgm:prSet presAssocID="{81721ED0-CB29-452C-B65D-01EE06304CE7}" presName="arrow1" presStyleLbl="fgShp" presStyleIdx="0" presStyleCnt="1"/>
      <dgm:spPr/>
    </dgm:pt>
    <dgm:pt modelId="{BC3F63CA-A206-4A7D-B1C3-DFD75BD7E162}" type="pres">
      <dgm:prSet presAssocID="{81721ED0-CB29-452C-B65D-01EE06304CE7}" presName="rectangle" presStyleLbl="revTx" presStyleIdx="0" presStyleCnt="1">
        <dgm:presLayoutVars>
          <dgm:bulletEnabled val="1"/>
        </dgm:presLayoutVars>
      </dgm:prSet>
      <dgm:spPr/>
    </dgm:pt>
    <dgm:pt modelId="{8D63AD8F-0689-4E43-92A2-BCA6A375C5B3}" type="pres">
      <dgm:prSet presAssocID="{8515384A-7E7B-41D6-A944-000B5C85D2CE}" presName="item1" presStyleLbl="node1" presStyleIdx="0" presStyleCnt="3">
        <dgm:presLayoutVars>
          <dgm:bulletEnabled val="1"/>
        </dgm:presLayoutVars>
      </dgm:prSet>
      <dgm:spPr/>
    </dgm:pt>
    <dgm:pt modelId="{B770DE95-2AF6-4E31-BE57-C95D4061B129}" type="pres">
      <dgm:prSet presAssocID="{0F69386B-7905-42D8-9953-B0F7E4E3B4AD}" presName="item2" presStyleLbl="node1" presStyleIdx="1" presStyleCnt="3">
        <dgm:presLayoutVars>
          <dgm:bulletEnabled val="1"/>
        </dgm:presLayoutVars>
      </dgm:prSet>
      <dgm:spPr/>
    </dgm:pt>
    <dgm:pt modelId="{7ABF9225-A01A-4228-8B8E-2AA9987D57F8}" type="pres">
      <dgm:prSet presAssocID="{8E670225-AD73-48EE-9C85-9B4C88F398A2}" presName="item3" presStyleLbl="node1" presStyleIdx="2" presStyleCnt="3">
        <dgm:presLayoutVars>
          <dgm:bulletEnabled val="1"/>
        </dgm:presLayoutVars>
      </dgm:prSet>
      <dgm:spPr/>
    </dgm:pt>
    <dgm:pt modelId="{CB414991-ACC1-4322-9830-3983BFA06430}" type="pres">
      <dgm:prSet presAssocID="{81721ED0-CB29-452C-B65D-01EE06304CE7}" presName="funnel" presStyleLbl="trAlignAcc1" presStyleIdx="0" presStyleCnt="1"/>
      <dgm:spPr/>
    </dgm:pt>
  </dgm:ptLst>
  <dgm:cxnLst>
    <dgm:cxn modelId="{F0366732-1AEF-4A66-A417-E927BE4746EC}" type="presOf" srcId="{8E670225-AD73-48EE-9C85-9B4C88F398A2}" destId="{BC3F63CA-A206-4A7D-B1C3-DFD75BD7E162}" srcOrd="0" destOrd="0" presId="urn:microsoft.com/office/officeart/2005/8/layout/funnel1"/>
    <dgm:cxn modelId="{AD0E703B-E343-418E-8E7C-43F65ABD4304}" type="presOf" srcId="{81721ED0-CB29-452C-B65D-01EE06304CE7}" destId="{A3EEF171-B842-45C8-8813-6B91FDA20473}" srcOrd="0" destOrd="0" presId="urn:microsoft.com/office/officeart/2005/8/layout/funnel1"/>
    <dgm:cxn modelId="{D6A1B78A-4DFD-4274-84B6-7764AB189C4C}" srcId="{81721ED0-CB29-452C-B65D-01EE06304CE7}" destId="{444E83B9-D3CF-4B20-8FF1-FF82B62EFF49}" srcOrd="0" destOrd="0" parTransId="{C182C93F-92E9-45AD-8027-6E6B08FAD012}" sibTransId="{E2E525D0-3DE7-4508-AE60-7DFB5A9322E6}"/>
    <dgm:cxn modelId="{D8C00598-C289-4075-8EC6-12BA2F801300}" srcId="{81721ED0-CB29-452C-B65D-01EE06304CE7}" destId="{0F69386B-7905-42D8-9953-B0F7E4E3B4AD}" srcOrd="2" destOrd="0" parTransId="{FE85EA46-34CD-42AA-A5D8-C4E9CEA8D0ED}" sibTransId="{EA59F611-CE50-4B65-9978-6D2FBB75EC0D}"/>
    <dgm:cxn modelId="{34CDEFB1-6681-4336-8223-18A34F619F66}" type="presOf" srcId="{8515384A-7E7B-41D6-A944-000B5C85D2CE}" destId="{B770DE95-2AF6-4E31-BE57-C95D4061B129}" srcOrd="0" destOrd="0" presId="urn:microsoft.com/office/officeart/2005/8/layout/funnel1"/>
    <dgm:cxn modelId="{B31EEDB6-B779-4E8F-8828-8DA06D3976C7}" srcId="{81721ED0-CB29-452C-B65D-01EE06304CE7}" destId="{8E670225-AD73-48EE-9C85-9B4C88F398A2}" srcOrd="3" destOrd="0" parTransId="{5BFB8691-B673-4C4E-B487-2151E830B2E9}" sibTransId="{A719CD8D-B355-4235-8409-ABAE2A1E24B9}"/>
    <dgm:cxn modelId="{C76BB2B9-4DE7-4C7D-B14D-499DD36B5356}" type="presOf" srcId="{444E83B9-D3CF-4B20-8FF1-FF82B62EFF49}" destId="{7ABF9225-A01A-4228-8B8E-2AA9987D57F8}" srcOrd="0" destOrd="0" presId="urn:microsoft.com/office/officeart/2005/8/layout/funnel1"/>
    <dgm:cxn modelId="{43E561C7-278B-4332-86BB-F4AFCD76D1DB}" srcId="{81721ED0-CB29-452C-B65D-01EE06304CE7}" destId="{8515384A-7E7B-41D6-A944-000B5C85D2CE}" srcOrd="1" destOrd="0" parTransId="{E4613E63-B49F-4AF6-A215-5DE61A113E94}" sibTransId="{065233A2-114A-4BD7-89DF-914D61211078}"/>
    <dgm:cxn modelId="{04C43FF8-4936-42DD-9832-F512D0C9EB68}" type="presOf" srcId="{0F69386B-7905-42D8-9953-B0F7E4E3B4AD}" destId="{8D63AD8F-0689-4E43-92A2-BCA6A375C5B3}" srcOrd="0" destOrd="0" presId="urn:microsoft.com/office/officeart/2005/8/layout/funnel1"/>
    <dgm:cxn modelId="{35B06F89-3D47-4959-9B34-9F2B6020847E}" type="presParOf" srcId="{A3EEF171-B842-45C8-8813-6B91FDA20473}" destId="{0A8C5B95-0928-4D7A-B073-7356DBCF09E3}" srcOrd="0" destOrd="0" presId="urn:microsoft.com/office/officeart/2005/8/layout/funnel1"/>
    <dgm:cxn modelId="{6F3B4291-426F-4660-93B9-12336046E088}" type="presParOf" srcId="{A3EEF171-B842-45C8-8813-6B91FDA20473}" destId="{9CB26820-2E9B-485A-9AE9-4F16A09C08A4}" srcOrd="1" destOrd="0" presId="urn:microsoft.com/office/officeart/2005/8/layout/funnel1"/>
    <dgm:cxn modelId="{DE0F9D11-903A-4F11-8FEC-0CFB6FFB4D14}" type="presParOf" srcId="{A3EEF171-B842-45C8-8813-6B91FDA20473}" destId="{BC3F63CA-A206-4A7D-B1C3-DFD75BD7E162}" srcOrd="2" destOrd="0" presId="urn:microsoft.com/office/officeart/2005/8/layout/funnel1"/>
    <dgm:cxn modelId="{FC71F058-265A-472A-A831-9C4CEDEABB8A}" type="presParOf" srcId="{A3EEF171-B842-45C8-8813-6B91FDA20473}" destId="{8D63AD8F-0689-4E43-92A2-BCA6A375C5B3}" srcOrd="3" destOrd="0" presId="urn:microsoft.com/office/officeart/2005/8/layout/funnel1"/>
    <dgm:cxn modelId="{2B19436D-932B-460C-BB4E-B29A4D25487C}" type="presParOf" srcId="{A3EEF171-B842-45C8-8813-6B91FDA20473}" destId="{B770DE95-2AF6-4E31-BE57-C95D4061B129}" srcOrd="4" destOrd="0" presId="urn:microsoft.com/office/officeart/2005/8/layout/funnel1"/>
    <dgm:cxn modelId="{39AFE1C1-7C8A-48C2-87FC-BB139D0BC6A3}" type="presParOf" srcId="{A3EEF171-B842-45C8-8813-6B91FDA20473}" destId="{7ABF9225-A01A-4228-8B8E-2AA9987D57F8}" srcOrd="5" destOrd="0" presId="urn:microsoft.com/office/officeart/2005/8/layout/funnel1"/>
    <dgm:cxn modelId="{7863EB0B-BE4F-45AF-AAA2-3335D61DDA4F}" type="presParOf" srcId="{A3EEF171-B842-45C8-8813-6B91FDA20473}" destId="{CB414991-ACC1-4322-9830-3983BFA06430}"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1721ED0-CB29-452C-B65D-01EE06304CE7}"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it-IT"/>
        </a:p>
      </dgm:t>
    </dgm:pt>
    <dgm:pt modelId="{444E83B9-D3CF-4B20-8FF1-FF82B62EFF49}">
      <dgm:prSet phldrT="[Testo]"/>
      <dgm:spPr/>
      <dgm:t>
        <a:bodyPr/>
        <a:lstStyle/>
        <a:p>
          <a:r>
            <a:rPr lang="it-IT"/>
            <a:t>Cluster q</a:t>
          </a:r>
          <a:endParaRPr lang="it-IT" dirty="0"/>
        </a:p>
      </dgm:t>
    </dgm:pt>
    <dgm:pt modelId="{C182C93F-92E9-45AD-8027-6E6B08FAD012}" type="parTrans" cxnId="{D6A1B78A-4DFD-4274-84B6-7764AB189C4C}">
      <dgm:prSet/>
      <dgm:spPr/>
      <dgm:t>
        <a:bodyPr/>
        <a:lstStyle/>
        <a:p>
          <a:endParaRPr lang="it-IT"/>
        </a:p>
      </dgm:t>
    </dgm:pt>
    <dgm:pt modelId="{E2E525D0-3DE7-4508-AE60-7DFB5A9322E6}" type="sibTrans" cxnId="{D6A1B78A-4DFD-4274-84B6-7764AB189C4C}">
      <dgm:prSet/>
      <dgm:spPr/>
      <dgm:t>
        <a:bodyPr/>
        <a:lstStyle/>
        <a:p>
          <a:endParaRPr lang="it-IT"/>
        </a:p>
      </dgm:t>
    </dgm:pt>
    <dgm:pt modelId="{8515384A-7E7B-41D6-A944-000B5C85D2CE}">
      <dgm:prSet phldrT="[Testo]"/>
      <dgm:spPr/>
      <dgm:t>
        <a:bodyPr/>
        <a:lstStyle/>
        <a:p>
          <a:r>
            <a:rPr lang="it-IT" dirty="0"/>
            <a:t>Cluster 2</a:t>
          </a:r>
        </a:p>
      </dgm:t>
    </dgm:pt>
    <dgm:pt modelId="{E4613E63-B49F-4AF6-A215-5DE61A113E94}" type="parTrans" cxnId="{43E561C7-278B-4332-86BB-F4AFCD76D1DB}">
      <dgm:prSet/>
      <dgm:spPr/>
      <dgm:t>
        <a:bodyPr/>
        <a:lstStyle/>
        <a:p>
          <a:endParaRPr lang="it-IT"/>
        </a:p>
      </dgm:t>
    </dgm:pt>
    <dgm:pt modelId="{065233A2-114A-4BD7-89DF-914D61211078}" type="sibTrans" cxnId="{43E561C7-278B-4332-86BB-F4AFCD76D1DB}">
      <dgm:prSet/>
      <dgm:spPr/>
      <dgm:t>
        <a:bodyPr/>
        <a:lstStyle/>
        <a:p>
          <a:endParaRPr lang="it-IT"/>
        </a:p>
      </dgm:t>
    </dgm:pt>
    <dgm:pt modelId="{8E670225-AD73-48EE-9C85-9B4C88F398A2}">
      <dgm:prSet phldrT="[Testo]"/>
      <dgm:spPr/>
      <dgm:t>
        <a:bodyPr/>
        <a:lstStyle/>
        <a:p>
          <a:r>
            <a:rPr lang="it-IT" dirty="0"/>
            <a:t>In soluzione</a:t>
          </a:r>
        </a:p>
      </dgm:t>
    </dgm:pt>
    <dgm:pt modelId="{5BFB8691-B673-4C4E-B487-2151E830B2E9}" type="parTrans" cxnId="{B31EEDB6-B779-4E8F-8828-8DA06D3976C7}">
      <dgm:prSet/>
      <dgm:spPr/>
      <dgm:t>
        <a:bodyPr/>
        <a:lstStyle/>
        <a:p>
          <a:endParaRPr lang="it-IT"/>
        </a:p>
      </dgm:t>
    </dgm:pt>
    <dgm:pt modelId="{A719CD8D-B355-4235-8409-ABAE2A1E24B9}" type="sibTrans" cxnId="{B31EEDB6-B779-4E8F-8828-8DA06D3976C7}">
      <dgm:prSet/>
      <dgm:spPr/>
      <dgm:t>
        <a:bodyPr/>
        <a:lstStyle/>
        <a:p>
          <a:endParaRPr lang="it-IT"/>
        </a:p>
      </dgm:t>
    </dgm:pt>
    <dgm:pt modelId="{0F69386B-7905-42D8-9953-B0F7E4E3B4AD}">
      <dgm:prSet phldrT="[Testo]"/>
      <dgm:spPr/>
      <dgm:t>
        <a:bodyPr/>
        <a:lstStyle/>
        <a:p>
          <a:r>
            <a:rPr lang="it-IT" dirty="0"/>
            <a:t>Cluster 1</a:t>
          </a:r>
        </a:p>
      </dgm:t>
    </dgm:pt>
    <dgm:pt modelId="{EA59F611-CE50-4B65-9978-6D2FBB75EC0D}" type="sibTrans" cxnId="{D8C00598-C289-4075-8EC6-12BA2F801300}">
      <dgm:prSet/>
      <dgm:spPr/>
      <dgm:t>
        <a:bodyPr/>
        <a:lstStyle/>
        <a:p>
          <a:endParaRPr lang="it-IT"/>
        </a:p>
      </dgm:t>
    </dgm:pt>
    <dgm:pt modelId="{FE85EA46-34CD-42AA-A5D8-C4E9CEA8D0ED}" type="parTrans" cxnId="{D8C00598-C289-4075-8EC6-12BA2F801300}">
      <dgm:prSet/>
      <dgm:spPr/>
      <dgm:t>
        <a:bodyPr/>
        <a:lstStyle/>
        <a:p>
          <a:endParaRPr lang="it-IT"/>
        </a:p>
      </dgm:t>
    </dgm:pt>
    <dgm:pt modelId="{A3EEF171-B842-45C8-8813-6B91FDA20473}" type="pres">
      <dgm:prSet presAssocID="{81721ED0-CB29-452C-B65D-01EE06304CE7}" presName="Name0" presStyleCnt="0">
        <dgm:presLayoutVars>
          <dgm:chMax val="4"/>
          <dgm:resizeHandles val="exact"/>
        </dgm:presLayoutVars>
      </dgm:prSet>
      <dgm:spPr/>
    </dgm:pt>
    <dgm:pt modelId="{0A8C5B95-0928-4D7A-B073-7356DBCF09E3}" type="pres">
      <dgm:prSet presAssocID="{81721ED0-CB29-452C-B65D-01EE06304CE7}" presName="ellipse" presStyleLbl="trBgShp" presStyleIdx="0" presStyleCnt="1"/>
      <dgm:spPr/>
    </dgm:pt>
    <dgm:pt modelId="{9CB26820-2E9B-485A-9AE9-4F16A09C08A4}" type="pres">
      <dgm:prSet presAssocID="{81721ED0-CB29-452C-B65D-01EE06304CE7}" presName="arrow1" presStyleLbl="fgShp" presStyleIdx="0" presStyleCnt="1"/>
      <dgm:spPr/>
    </dgm:pt>
    <dgm:pt modelId="{BC3F63CA-A206-4A7D-B1C3-DFD75BD7E162}" type="pres">
      <dgm:prSet presAssocID="{81721ED0-CB29-452C-B65D-01EE06304CE7}" presName="rectangle" presStyleLbl="revTx" presStyleIdx="0" presStyleCnt="1">
        <dgm:presLayoutVars>
          <dgm:bulletEnabled val="1"/>
        </dgm:presLayoutVars>
      </dgm:prSet>
      <dgm:spPr/>
    </dgm:pt>
    <dgm:pt modelId="{8D63AD8F-0689-4E43-92A2-BCA6A375C5B3}" type="pres">
      <dgm:prSet presAssocID="{8515384A-7E7B-41D6-A944-000B5C85D2CE}" presName="item1" presStyleLbl="node1" presStyleIdx="0" presStyleCnt="3">
        <dgm:presLayoutVars>
          <dgm:bulletEnabled val="1"/>
        </dgm:presLayoutVars>
      </dgm:prSet>
      <dgm:spPr/>
    </dgm:pt>
    <dgm:pt modelId="{B770DE95-2AF6-4E31-BE57-C95D4061B129}" type="pres">
      <dgm:prSet presAssocID="{0F69386B-7905-42D8-9953-B0F7E4E3B4AD}" presName="item2" presStyleLbl="node1" presStyleIdx="1" presStyleCnt="3">
        <dgm:presLayoutVars>
          <dgm:bulletEnabled val="1"/>
        </dgm:presLayoutVars>
      </dgm:prSet>
      <dgm:spPr/>
    </dgm:pt>
    <dgm:pt modelId="{7ABF9225-A01A-4228-8B8E-2AA9987D57F8}" type="pres">
      <dgm:prSet presAssocID="{8E670225-AD73-48EE-9C85-9B4C88F398A2}" presName="item3" presStyleLbl="node1" presStyleIdx="2" presStyleCnt="3">
        <dgm:presLayoutVars>
          <dgm:bulletEnabled val="1"/>
        </dgm:presLayoutVars>
      </dgm:prSet>
      <dgm:spPr/>
    </dgm:pt>
    <dgm:pt modelId="{CB414991-ACC1-4322-9830-3983BFA06430}" type="pres">
      <dgm:prSet presAssocID="{81721ED0-CB29-452C-B65D-01EE06304CE7}" presName="funnel" presStyleLbl="trAlignAcc1" presStyleIdx="0" presStyleCnt="1"/>
      <dgm:spPr/>
    </dgm:pt>
  </dgm:ptLst>
  <dgm:cxnLst>
    <dgm:cxn modelId="{CA0B170E-5609-4CCA-A764-0B8822C4F71D}" type="presOf" srcId="{8515384A-7E7B-41D6-A944-000B5C85D2CE}" destId="{B770DE95-2AF6-4E31-BE57-C95D4061B129}" srcOrd="0" destOrd="0" presId="urn:microsoft.com/office/officeart/2005/8/layout/funnel1"/>
    <dgm:cxn modelId="{3DF52576-AB07-44FE-9DF5-64A46427B5A4}" type="presOf" srcId="{444E83B9-D3CF-4B20-8FF1-FF82B62EFF49}" destId="{7ABF9225-A01A-4228-8B8E-2AA9987D57F8}" srcOrd="0" destOrd="0" presId="urn:microsoft.com/office/officeart/2005/8/layout/funnel1"/>
    <dgm:cxn modelId="{D6A1B78A-4DFD-4274-84B6-7764AB189C4C}" srcId="{81721ED0-CB29-452C-B65D-01EE06304CE7}" destId="{444E83B9-D3CF-4B20-8FF1-FF82B62EFF49}" srcOrd="0" destOrd="0" parTransId="{C182C93F-92E9-45AD-8027-6E6B08FAD012}" sibTransId="{E2E525D0-3DE7-4508-AE60-7DFB5A9322E6}"/>
    <dgm:cxn modelId="{D8C00598-C289-4075-8EC6-12BA2F801300}" srcId="{81721ED0-CB29-452C-B65D-01EE06304CE7}" destId="{0F69386B-7905-42D8-9953-B0F7E4E3B4AD}" srcOrd="2" destOrd="0" parTransId="{FE85EA46-34CD-42AA-A5D8-C4E9CEA8D0ED}" sibTransId="{EA59F611-CE50-4B65-9978-6D2FBB75EC0D}"/>
    <dgm:cxn modelId="{5F95C698-B3A2-46D1-B467-9551D01F01E7}" type="presOf" srcId="{8E670225-AD73-48EE-9C85-9B4C88F398A2}" destId="{BC3F63CA-A206-4A7D-B1C3-DFD75BD7E162}" srcOrd="0" destOrd="0" presId="urn:microsoft.com/office/officeart/2005/8/layout/funnel1"/>
    <dgm:cxn modelId="{7593A7A5-290E-4CE3-B4CA-21589BDC9385}" type="presOf" srcId="{81721ED0-CB29-452C-B65D-01EE06304CE7}" destId="{A3EEF171-B842-45C8-8813-6B91FDA20473}" srcOrd="0" destOrd="0" presId="urn:microsoft.com/office/officeart/2005/8/layout/funnel1"/>
    <dgm:cxn modelId="{9FDD83A9-9F30-47A1-96E0-04AF7686B406}" type="presOf" srcId="{0F69386B-7905-42D8-9953-B0F7E4E3B4AD}" destId="{8D63AD8F-0689-4E43-92A2-BCA6A375C5B3}" srcOrd="0" destOrd="0" presId="urn:microsoft.com/office/officeart/2005/8/layout/funnel1"/>
    <dgm:cxn modelId="{B31EEDB6-B779-4E8F-8828-8DA06D3976C7}" srcId="{81721ED0-CB29-452C-B65D-01EE06304CE7}" destId="{8E670225-AD73-48EE-9C85-9B4C88F398A2}" srcOrd="3" destOrd="0" parTransId="{5BFB8691-B673-4C4E-B487-2151E830B2E9}" sibTransId="{A719CD8D-B355-4235-8409-ABAE2A1E24B9}"/>
    <dgm:cxn modelId="{43E561C7-278B-4332-86BB-F4AFCD76D1DB}" srcId="{81721ED0-CB29-452C-B65D-01EE06304CE7}" destId="{8515384A-7E7B-41D6-A944-000B5C85D2CE}" srcOrd="1" destOrd="0" parTransId="{E4613E63-B49F-4AF6-A215-5DE61A113E94}" sibTransId="{065233A2-114A-4BD7-89DF-914D61211078}"/>
    <dgm:cxn modelId="{161C4DA2-7CF7-4697-9FFE-755C92A2EEBD}" type="presParOf" srcId="{A3EEF171-B842-45C8-8813-6B91FDA20473}" destId="{0A8C5B95-0928-4D7A-B073-7356DBCF09E3}" srcOrd="0" destOrd="0" presId="urn:microsoft.com/office/officeart/2005/8/layout/funnel1"/>
    <dgm:cxn modelId="{CF6516B8-C195-494A-B1FB-26A4C30AA097}" type="presParOf" srcId="{A3EEF171-B842-45C8-8813-6B91FDA20473}" destId="{9CB26820-2E9B-485A-9AE9-4F16A09C08A4}" srcOrd="1" destOrd="0" presId="urn:microsoft.com/office/officeart/2005/8/layout/funnel1"/>
    <dgm:cxn modelId="{FBDCE7FE-0E13-42F2-B074-EF7E19C904B3}" type="presParOf" srcId="{A3EEF171-B842-45C8-8813-6B91FDA20473}" destId="{BC3F63CA-A206-4A7D-B1C3-DFD75BD7E162}" srcOrd="2" destOrd="0" presId="urn:microsoft.com/office/officeart/2005/8/layout/funnel1"/>
    <dgm:cxn modelId="{0343E540-702C-4DDB-9CEA-06ACC3F0229B}" type="presParOf" srcId="{A3EEF171-B842-45C8-8813-6B91FDA20473}" destId="{8D63AD8F-0689-4E43-92A2-BCA6A375C5B3}" srcOrd="3" destOrd="0" presId="urn:microsoft.com/office/officeart/2005/8/layout/funnel1"/>
    <dgm:cxn modelId="{4EC4F6EF-52A9-4B97-B71A-142F463EAAF4}" type="presParOf" srcId="{A3EEF171-B842-45C8-8813-6B91FDA20473}" destId="{B770DE95-2AF6-4E31-BE57-C95D4061B129}" srcOrd="4" destOrd="0" presId="urn:microsoft.com/office/officeart/2005/8/layout/funnel1"/>
    <dgm:cxn modelId="{CFCEC9BE-D474-44C1-BE5B-B6298B1BC90A}" type="presParOf" srcId="{A3EEF171-B842-45C8-8813-6B91FDA20473}" destId="{7ABF9225-A01A-4228-8B8E-2AA9987D57F8}" srcOrd="5" destOrd="0" presId="urn:microsoft.com/office/officeart/2005/8/layout/funnel1"/>
    <dgm:cxn modelId="{4893C447-F2B5-47CC-86BE-2A276E7ADB7F}" type="presParOf" srcId="{A3EEF171-B842-45C8-8813-6B91FDA20473}" destId="{CB414991-ACC1-4322-9830-3983BFA06430}"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0.xml><?xml version="1.0" encoding="utf-8"?>
<dgm:dataModel xmlns:dgm="http://schemas.openxmlformats.org/drawingml/2006/diagram" xmlns:a="http://schemas.openxmlformats.org/drawingml/2006/main">
  <dgm:ptLst>
    <dgm:pt modelId="{81721ED0-CB29-452C-B65D-01EE06304CE7}"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it-IT"/>
        </a:p>
      </dgm:t>
    </dgm:pt>
    <dgm:pt modelId="{444E83B9-D3CF-4B20-8FF1-FF82B62EFF49}">
      <dgm:prSet phldrT="[Testo]"/>
      <dgm:spPr>
        <a:blipFill rotWithShape="0">
          <a:blip xmlns:r="http://schemas.openxmlformats.org/officeDocument/2006/relationships" r:embed="rId1"/>
          <a:stretch>
            <a:fillRect/>
          </a:stretch>
        </a:blipFill>
      </dgm:spPr>
      <dgm:t>
        <a:bodyPr/>
        <a:lstStyle/>
        <a:p>
          <a:r>
            <a:rPr lang="it-IT">
              <a:noFill/>
            </a:rPr>
            <a:t> </a:t>
          </a:r>
        </a:p>
      </dgm:t>
    </dgm:pt>
    <dgm:pt modelId="{C182C93F-92E9-45AD-8027-6E6B08FAD012}" type="parTrans" cxnId="{D6A1B78A-4DFD-4274-84B6-7764AB189C4C}">
      <dgm:prSet/>
      <dgm:spPr/>
      <dgm:t>
        <a:bodyPr/>
        <a:lstStyle/>
        <a:p>
          <a:endParaRPr lang="it-IT"/>
        </a:p>
      </dgm:t>
    </dgm:pt>
    <dgm:pt modelId="{E2E525D0-3DE7-4508-AE60-7DFB5A9322E6}" type="sibTrans" cxnId="{D6A1B78A-4DFD-4274-84B6-7764AB189C4C}">
      <dgm:prSet/>
      <dgm:spPr/>
      <dgm:t>
        <a:bodyPr/>
        <a:lstStyle/>
        <a:p>
          <a:endParaRPr lang="it-IT"/>
        </a:p>
      </dgm:t>
    </dgm:pt>
    <dgm:pt modelId="{8515384A-7E7B-41D6-A944-000B5C85D2CE}">
      <dgm:prSet phldrT="[Testo]"/>
      <dgm:spPr/>
      <dgm:t>
        <a:bodyPr/>
        <a:lstStyle/>
        <a:p>
          <a:r>
            <a:rPr lang="it-IT" dirty="0" smtClean="0"/>
            <a:t>Cluster 2</a:t>
          </a:r>
          <a:endParaRPr lang="it-IT" dirty="0"/>
        </a:p>
      </dgm:t>
    </dgm:pt>
    <dgm:pt modelId="{E4613E63-B49F-4AF6-A215-5DE61A113E94}" type="parTrans" cxnId="{43E561C7-278B-4332-86BB-F4AFCD76D1DB}">
      <dgm:prSet/>
      <dgm:spPr/>
      <dgm:t>
        <a:bodyPr/>
        <a:lstStyle/>
        <a:p>
          <a:endParaRPr lang="it-IT"/>
        </a:p>
      </dgm:t>
    </dgm:pt>
    <dgm:pt modelId="{065233A2-114A-4BD7-89DF-914D61211078}" type="sibTrans" cxnId="{43E561C7-278B-4332-86BB-F4AFCD76D1DB}">
      <dgm:prSet/>
      <dgm:spPr/>
      <dgm:t>
        <a:bodyPr/>
        <a:lstStyle/>
        <a:p>
          <a:endParaRPr lang="it-IT"/>
        </a:p>
      </dgm:t>
    </dgm:pt>
    <dgm:pt modelId="{8E670225-AD73-48EE-9C85-9B4C88F398A2}">
      <dgm:prSet phldrT="[Testo]"/>
      <dgm:spPr/>
      <dgm:t>
        <a:bodyPr/>
        <a:lstStyle/>
        <a:p>
          <a:r>
            <a:rPr lang="it-IT" dirty="0" smtClean="0"/>
            <a:t>Fuori dalla soluzione</a:t>
          </a:r>
          <a:endParaRPr lang="it-IT" dirty="0"/>
        </a:p>
      </dgm:t>
    </dgm:pt>
    <dgm:pt modelId="{5BFB8691-B673-4C4E-B487-2151E830B2E9}" type="parTrans" cxnId="{B31EEDB6-B779-4E8F-8828-8DA06D3976C7}">
      <dgm:prSet/>
      <dgm:spPr/>
      <dgm:t>
        <a:bodyPr/>
        <a:lstStyle/>
        <a:p>
          <a:endParaRPr lang="it-IT"/>
        </a:p>
      </dgm:t>
    </dgm:pt>
    <dgm:pt modelId="{A719CD8D-B355-4235-8409-ABAE2A1E24B9}" type="sibTrans" cxnId="{B31EEDB6-B779-4E8F-8828-8DA06D3976C7}">
      <dgm:prSet/>
      <dgm:spPr/>
      <dgm:t>
        <a:bodyPr/>
        <a:lstStyle/>
        <a:p>
          <a:endParaRPr lang="it-IT"/>
        </a:p>
      </dgm:t>
    </dgm:pt>
    <dgm:pt modelId="{0F69386B-7905-42D8-9953-B0F7E4E3B4AD}">
      <dgm:prSet phldrT="[Testo]"/>
      <dgm:spPr/>
      <dgm:t>
        <a:bodyPr/>
        <a:lstStyle/>
        <a:p>
          <a:r>
            <a:rPr lang="it-IT" dirty="0" smtClean="0"/>
            <a:t>Cluster 1</a:t>
          </a:r>
          <a:endParaRPr lang="it-IT" dirty="0"/>
        </a:p>
      </dgm:t>
    </dgm:pt>
    <dgm:pt modelId="{EA59F611-CE50-4B65-9978-6D2FBB75EC0D}" type="sibTrans" cxnId="{D8C00598-C289-4075-8EC6-12BA2F801300}">
      <dgm:prSet/>
      <dgm:spPr/>
      <dgm:t>
        <a:bodyPr/>
        <a:lstStyle/>
        <a:p>
          <a:endParaRPr lang="it-IT"/>
        </a:p>
      </dgm:t>
    </dgm:pt>
    <dgm:pt modelId="{FE85EA46-34CD-42AA-A5D8-C4E9CEA8D0ED}" type="parTrans" cxnId="{D8C00598-C289-4075-8EC6-12BA2F801300}">
      <dgm:prSet/>
      <dgm:spPr/>
      <dgm:t>
        <a:bodyPr/>
        <a:lstStyle/>
        <a:p>
          <a:endParaRPr lang="it-IT"/>
        </a:p>
      </dgm:t>
    </dgm:pt>
    <dgm:pt modelId="{A3EEF171-B842-45C8-8813-6B91FDA20473}" type="pres">
      <dgm:prSet presAssocID="{81721ED0-CB29-452C-B65D-01EE06304CE7}" presName="Name0" presStyleCnt="0">
        <dgm:presLayoutVars>
          <dgm:chMax val="4"/>
          <dgm:resizeHandles val="exact"/>
        </dgm:presLayoutVars>
      </dgm:prSet>
      <dgm:spPr/>
    </dgm:pt>
    <dgm:pt modelId="{0A8C5B95-0928-4D7A-B073-7356DBCF09E3}" type="pres">
      <dgm:prSet presAssocID="{81721ED0-CB29-452C-B65D-01EE06304CE7}" presName="ellipse" presStyleLbl="trBgShp" presStyleIdx="0" presStyleCnt="1" custScaleX="37696" custScaleY="45246" custLinFactNeighborX="414" custLinFactNeighborY="-720"/>
      <dgm:spPr/>
    </dgm:pt>
    <dgm:pt modelId="{9CB26820-2E9B-485A-9AE9-4F16A09C08A4}" type="pres">
      <dgm:prSet presAssocID="{81721ED0-CB29-452C-B65D-01EE06304CE7}" presName="arrow1" presStyleLbl="fgShp" presStyleIdx="0" presStyleCnt="1" custFlipVert="1" custLinFactY="-100000" custLinFactNeighborY="-160286"/>
      <dgm:spPr/>
    </dgm:pt>
    <dgm:pt modelId="{BC3F63CA-A206-4A7D-B1C3-DFD75BD7E162}" type="pres">
      <dgm:prSet presAssocID="{81721ED0-CB29-452C-B65D-01EE06304CE7}" presName="rectangle" presStyleLbl="revTx" presStyleIdx="0" presStyleCnt="1" custLinFactY="-63736" custLinFactNeighborY="-100000">
        <dgm:presLayoutVars>
          <dgm:bulletEnabled val="1"/>
        </dgm:presLayoutVars>
      </dgm:prSet>
      <dgm:spPr/>
      <dgm:t>
        <a:bodyPr/>
        <a:lstStyle/>
        <a:p>
          <a:endParaRPr lang="it-IT"/>
        </a:p>
      </dgm:t>
    </dgm:pt>
    <dgm:pt modelId="{8D63AD8F-0689-4E43-92A2-BCA6A375C5B3}" type="pres">
      <dgm:prSet presAssocID="{8515384A-7E7B-41D6-A944-000B5C85D2CE}" presName="item1" presStyleLbl="node1" presStyleIdx="0" presStyleCnt="3" custLinFactX="3225" custLinFactNeighborX="100000" custLinFactNeighborY="94167">
        <dgm:presLayoutVars>
          <dgm:bulletEnabled val="1"/>
        </dgm:presLayoutVars>
      </dgm:prSet>
      <dgm:spPr/>
      <dgm:t>
        <a:bodyPr/>
        <a:lstStyle/>
        <a:p>
          <a:endParaRPr lang="it-IT"/>
        </a:p>
      </dgm:t>
    </dgm:pt>
    <dgm:pt modelId="{B770DE95-2AF6-4E31-BE57-C95D4061B129}" type="pres">
      <dgm:prSet presAssocID="{0F69386B-7905-42D8-9953-B0F7E4E3B4AD}" presName="item2" presStyleLbl="node1" presStyleIdx="1" presStyleCnt="3" custLinFactY="92919" custLinFactNeighborX="62465" custLinFactNeighborY="100000">
        <dgm:presLayoutVars>
          <dgm:bulletEnabled val="1"/>
        </dgm:presLayoutVars>
      </dgm:prSet>
      <dgm:spPr/>
      <dgm:t>
        <a:bodyPr/>
        <a:lstStyle/>
        <a:p>
          <a:endParaRPr lang="it-IT"/>
        </a:p>
      </dgm:t>
    </dgm:pt>
    <dgm:pt modelId="{7ABF9225-A01A-4228-8B8E-2AA9987D57F8}" type="pres">
      <dgm:prSet presAssocID="{8E670225-AD73-48EE-9C85-9B4C88F398A2}" presName="item3" presStyleLbl="node1" presStyleIdx="2" presStyleCnt="3" custLinFactX="-43316" custLinFactY="100000" custLinFactNeighborX="-100000" custLinFactNeighborY="124216">
        <dgm:presLayoutVars>
          <dgm:bulletEnabled val="1"/>
        </dgm:presLayoutVars>
      </dgm:prSet>
      <dgm:spPr/>
      <dgm:t>
        <a:bodyPr/>
        <a:lstStyle/>
        <a:p>
          <a:endParaRPr lang="it-IT"/>
        </a:p>
      </dgm:t>
    </dgm:pt>
    <dgm:pt modelId="{CB414991-ACC1-4322-9830-3983BFA06430}" type="pres">
      <dgm:prSet presAssocID="{81721ED0-CB29-452C-B65D-01EE06304CE7}" presName="funnel" presStyleLbl="trAlignAcc1" presStyleIdx="0" presStyleCnt="1" custScaleX="37696" custScaleY="45246" custLinFactNeighborY="-12683"/>
      <dgm:spPr/>
    </dgm:pt>
  </dgm:ptLst>
  <dgm:cxnLst>
    <dgm:cxn modelId="{CE8C5C41-C807-488C-92A4-6FCFD645A532}" type="presOf" srcId="{444E83B9-D3CF-4B20-8FF1-FF82B62EFF49}" destId="{7ABF9225-A01A-4228-8B8E-2AA9987D57F8}" srcOrd="0" destOrd="0" presId="urn:microsoft.com/office/officeart/2005/8/layout/funnel1"/>
    <dgm:cxn modelId="{447571C9-49F3-43A2-8460-288262141B8F}" type="presOf" srcId="{8E670225-AD73-48EE-9C85-9B4C88F398A2}" destId="{BC3F63CA-A206-4A7D-B1C3-DFD75BD7E162}" srcOrd="0" destOrd="0" presId="urn:microsoft.com/office/officeart/2005/8/layout/funnel1"/>
    <dgm:cxn modelId="{59694E38-99D4-4388-9600-AAF509B11BA1}" type="presOf" srcId="{0F69386B-7905-42D8-9953-B0F7E4E3B4AD}" destId="{8D63AD8F-0689-4E43-92A2-BCA6A375C5B3}" srcOrd="0" destOrd="0" presId="urn:microsoft.com/office/officeart/2005/8/layout/funnel1"/>
    <dgm:cxn modelId="{D6A1B78A-4DFD-4274-84B6-7764AB189C4C}" srcId="{81721ED0-CB29-452C-B65D-01EE06304CE7}" destId="{444E83B9-D3CF-4B20-8FF1-FF82B62EFF49}" srcOrd="0" destOrd="0" parTransId="{C182C93F-92E9-45AD-8027-6E6B08FAD012}" sibTransId="{E2E525D0-3DE7-4508-AE60-7DFB5A9322E6}"/>
    <dgm:cxn modelId="{074BF14E-7A80-4625-B39A-FAD6D395B64F}" type="presOf" srcId="{8515384A-7E7B-41D6-A944-000B5C85D2CE}" destId="{B770DE95-2AF6-4E31-BE57-C95D4061B129}" srcOrd="0" destOrd="0" presId="urn:microsoft.com/office/officeart/2005/8/layout/funnel1"/>
    <dgm:cxn modelId="{60B35600-DD20-494A-8085-FAB6DBE0D3E9}" type="presOf" srcId="{81721ED0-CB29-452C-B65D-01EE06304CE7}" destId="{A3EEF171-B842-45C8-8813-6B91FDA20473}" srcOrd="0" destOrd="0" presId="urn:microsoft.com/office/officeart/2005/8/layout/funnel1"/>
    <dgm:cxn modelId="{B31EEDB6-B779-4E8F-8828-8DA06D3976C7}" srcId="{81721ED0-CB29-452C-B65D-01EE06304CE7}" destId="{8E670225-AD73-48EE-9C85-9B4C88F398A2}" srcOrd="3" destOrd="0" parTransId="{5BFB8691-B673-4C4E-B487-2151E830B2E9}" sibTransId="{A719CD8D-B355-4235-8409-ABAE2A1E24B9}"/>
    <dgm:cxn modelId="{43E561C7-278B-4332-86BB-F4AFCD76D1DB}" srcId="{81721ED0-CB29-452C-B65D-01EE06304CE7}" destId="{8515384A-7E7B-41D6-A944-000B5C85D2CE}" srcOrd="1" destOrd="0" parTransId="{E4613E63-B49F-4AF6-A215-5DE61A113E94}" sibTransId="{065233A2-114A-4BD7-89DF-914D61211078}"/>
    <dgm:cxn modelId="{D8C00598-C289-4075-8EC6-12BA2F801300}" srcId="{81721ED0-CB29-452C-B65D-01EE06304CE7}" destId="{0F69386B-7905-42D8-9953-B0F7E4E3B4AD}" srcOrd="2" destOrd="0" parTransId="{FE85EA46-34CD-42AA-A5D8-C4E9CEA8D0ED}" sibTransId="{EA59F611-CE50-4B65-9978-6D2FBB75EC0D}"/>
    <dgm:cxn modelId="{12EA4200-ED6B-48B4-A831-7D7EED9DFCA8}" type="presParOf" srcId="{A3EEF171-B842-45C8-8813-6B91FDA20473}" destId="{0A8C5B95-0928-4D7A-B073-7356DBCF09E3}" srcOrd="0" destOrd="0" presId="urn:microsoft.com/office/officeart/2005/8/layout/funnel1"/>
    <dgm:cxn modelId="{7CA42A89-2560-417F-ADC1-CCCA540D1558}" type="presParOf" srcId="{A3EEF171-B842-45C8-8813-6B91FDA20473}" destId="{9CB26820-2E9B-485A-9AE9-4F16A09C08A4}" srcOrd="1" destOrd="0" presId="urn:microsoft.com/office/officeart/2005/8/layout/funnel1"/>
    <dgm:cxn modelId="{D08ADC0F-0E4D-46CE-A3AB-9496FB9AF210}" type="presParOf" srcId="{A3EEF171-B842-45C8-8813-6B91FDA20473}" destId="{BC3F63CA-A206-4A7D-B1C3-DFD75BD7E162}" srcOrd="2" destOrd="0" presId="urn:microsoft.com/office/officeart/2005/8/layout/funnel1"/>
    <dgm:cxn modelId="{74C37BA8-0D8C-46D3-955A-AC020FA2EAFC}" type="presParOf" srcId="{A3EEF171-B842-45C8-8813-6B91FDA20473}" destId="{8D63AD8F-0689-4E43-92A2-BCA6A375C5B3}" srcOrd="3" destOrd="0" presId="urn:microsoft.com/office/officeart/2005/8/layout/funnel1"/>
    <dgm:cxn modelId="{9736991D-68F7-4160-95F5-92144234D178}" type="presParOf" srcId="{A3EEF171-B842-45C8-8813-6B91FDA20473}" destId="{B770DE95-2AF6-4E31-BE57-C95D4061B129}" srcOrd="4" destOrd="0" presId="urn:microsoft.com/office/officeart/2005/8/layout/funnel1"/>
    <dgm:cxn modelId="{00260B8F-2EB8-4D15-8CE4-F2DFF603C8EE}" type="presParOf" srcId="{A3EEF171-B842-45C8-8813-6B91FDA20473}" destId="{7ABF9225-A01A-4228-8B8E-2AA9987D57F8}" srcOrd="5" destOrd="0" presId="urn:microsoft.com/office/officeart/2005/8/layout/funnel1"/>
    <dgm:cxn modelId="{F5981566-D344-4F20-9ECB-77D81F64C190}" type="presParOf" srcId="{A3EEF171-B842-45C8-8813-6B91FDA20473}" destId="{CB414991-ACC1-4322-9830-3983BFA06430}"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5DFF2-4DA5-F449-8EBC-CFB26D7E1048}">
      <dsp:nvSpPr>
        <dsp:cNvPr id="0" name=""/>
        <dsp:cNvSpPr/>
      </dsp:nvSpPr>
      <dsp:spPr>
        <a:xfrm>
          <a:off x="-4497143" y="-689632"/>
          <a:ext cx="5357358" cy="5357358"/>
        </a:xfrm>
        <a:prstGeom prst="blockArc">
          <a:avLst>
            <a:gd name="adj1" fmla="val 18900000"/>
            <a:gd name="adj2" fmla="val 2700000"/>
            <a:gd name="adj3" fmla="val 403"/>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FAD3508-81C1-2148-921A-328A38A92096}">
      <dsp:nvSpPr>
        <dsp:cNvPr id="0" name=""/>
        <dsp:cNvSpPr/>
      </dsp:nvSpPr>
      <dsp:spPr>
        <a:xfrm>
          <a:off x="321304" y="209486"/>
          <a:ext cx="5932119" cy="418813"/>
        </a:xfrm>
        <a:prstGeom prst="rect">
          <a:avLst/>
        </a:prstGeom>
        <a:solidFill>
          <a:srgbClr val="64D3D2">
            <a:alpha val="10000"/>
          </a:srgbClr>
        </a:solidFill>
        <a:ln w="19050" cmpd="sng">
          <a:solidFill>
            <a:srgbClr val="2A728A"/>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32433" tIns="50800" rIns="50800" bIns="50800" numCol="1" spcCol="1270" anchor="ctr" anchorCtr="0">
          <a:noAutofit/>
        </a:bodyPr>
        <a:lstStyle/>
        <a:p>
          <a:pPr marL="0" lvl="0" indent="0" algn="l" defTabSz="889000" rtl="0">
            <a:lnSpc>
              <a:spcPct val="90000"/>
            </a:lnSpc>
            <a:spcBef>
              <a:spcPct val="0"/>
            </a:spcBef>
            <a:spcAft>
              <a:spcPct val="35000"/>
            </a:spcAft>
            <a:buNone/>
          </a:pPr>
          <a:r>
            <a:rPr lang="it-IT" sz="2000" kern="1200" dirty="0">
              <a:solidFill>
                <a:schemeClr val="tx1"/>
              </a:solidFill>
            </a:rPr>
            <a:t>Algoritmo costruttivo </a:t>
          </a:r>
          <a:r>
            <a:rPr lang="it-IT" sz="2000" kern="1200" dirty="0">
              <a:solidFill>
                <a:schemeClr val="tx1"/>
              </a:solidFill>
              <a:sym typeface="Wingdings" panose="05000000000000000000" pitchFamily="2" charset="2"/>
            </a:rPr>
            <a:t> </a:t>
          </a:r>
          <a:r>
            <a:rPr lang="it-IT" sz="1800" kern="1200" dirty="0">
              <a:solidFill>
                <a:schemeClr val="tx1"/>
              </a:solidFill>
              <a:sym typeface="Wingdings" panose="05000000000000000000" pitchFamily="2" charset="2"/>
            </a:rPr>
            <a:t>soluzione ammissibile iniziale</a:t>
          </a:r>
          <a:r>
            <a:rPr lang="it-IT" sz="2000" kern="1200" dirty="0">
              <a:solidFill>
                <a:schemeClr val="tx1"/>
              </a:solidFill>
            </a:rPr>
            <a:t> </a:t>
          </a:r>
        </a:p>
      </dsp:txBody>
      <dsp:txXfrm>
        <a:off x="321304" y="209486"/>
        <a:ext cx="5932119" cy="418813"/>
      </dsp:txXfrm>
    </dsp:sp>
    <dsp:sp modelId="{95347245-9F78-1645-A1C6-753507D75BE3}">
      <dsp:nvSpPr>
        <dsp:cNvPr id="0" name=""/>
        <dsp:cNvSpPr/>
      </dsp:nvSpPr>
      <dsp:spPr>
        <a:xfrm>
          <a:off x="59545" y="157134"/>
          <a:ext cx="523517" cy="523517"/>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5D87A07-707F-6046-AF77-3504BDFBBB3A}">
      <dsp:nvSpPr>
        <dsp:cNvPr id="0" name=""/>
        <dsp:cNvSpPr/>
      </dsp:nvSpPr>
      <dsp:spPr>
        <a:xfrm>
          <a:off x="665807" y="837627"/>
          <a:ext cx="5587616" cy="418813"/>
        </a:xfrm>
        <a:prstGeom prst="rect">
          <a:avLst/>
        </a:prstGeom>
        <a:solidFill>
          <a:srgbClr val="64D3D2">
            <a:alpha val="10000"/>
          </a:srgbClr>
        </a:solidFill>
        <a:ln w="19050" cmpd="sng">
          <a:solidFill>
            <a:srgbClr val="2A728A"/>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32433" tIns="50800" rIns="50800" bIns="50800" numCol="1" spcCol="1270" anchor="ctr" anchorCtr="0">
          <a:noAutofit/>
        </a:bodyPr>
        <a:lstStyle/>
        <a:p>
          <a:pPr marL="0" lvl="0" indent="0" algn="l" defTabSz="889000" rtl="0">
            <a:lnSpc>
              <a:spcPct val="90000"/>
            </a:lnSpc>
            <a:spcBef>
              <a:spcPct val="0"/>
            </a:spcBef>
            <a:spcAft>
              <a:spcPct val="35000"/>
            </a:spcAft>
            <a:buNone/>
          </a:pPr>
          <a:r>
            <a:rPr lang="it-IT" sz="2000" kern="1200" dirty="0">
              <a:solidFill>
                <a:schemeClr val="tx1"/>
              </a:solidFill>
            </a:rPr>
            <a:t>Fase di distruzione (inserimento)</a:t>
          </a:r>
        </a:p>
      </dsp:txBody>
      <dsp:txXfrm>
        <a:off x="665807" y="837627"/>
        <a:ext cx="5587616" cy="418813"/>
      </dsp:txXfrm>
    </dsp:sp>
    <dsp:sp modelId="{5A59E4F9-5A6D-2043-8344-C2FBB9181762}">
      <dsp:nvSpPr>
        <dsp:cNvPr id="0" name=""/>
        <dsp:cNvSpPr/>
      </dsp:nvSpPr>
      <dsp:spPr>
        <a:xfrm>
          <a:off x="404048" y="785275"/>
          <a:ext cx="523517" cy="523517"/>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D3CE842-6D0B-CD4C-81CC-F217F1723421}">
      <dsp:nvSpPr>
        <dsp:cNvPr id="0" name=""/>
        <dsp:cNvSpPr/>
      </dsp:nvSpPr>
      <dsp:spPr>
        <a:xfrm>
          <a:off x="823339" y="1465768"/>
          <a:ext cx="5430084" cy="418813"/>
        </a:xfrm>
        <a:prstGeom prst="rect">
          <a:avLst/>
        </a:prstGeom>
        <a:solidFill>
          <a:srgbClr val="64D3D2">
            <a:alpha val="10000"/>
          </a:srgbClr>
        </a:solidFill>
        <a:ln w="19050" cmpd="sng">
          <a:solidFill>
            <a:srgbClr val="2A728A"/>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32433" tIns="50800" rIns="50800" bIns="50800" numCol="1" spcCol="1270" anchor="ctr" anchorCtr="0">
          <a:noAutofit/>
        </a:bodyPr>
        <a:lstStyle/>
        <a:p>
          <a:pPr marL="0" lvl="0" indent="0" algn="l" defTabSz="889000" rtl="0">
            <a:lnSpc>
              <a:spcPct val="90000"/>
            </a:lnSpc>
            <a:spcBef>
              <a:spcPct val="0"/>
            </a:spcBef>
            <a:spcAft>
              <a:spcPct val="35000"/>
            </a:spcAft>
            <a:buNone/>
          </a:pPr>
          <a:r>
            <a:rPr lang="it-IT" sz="2000" kern="1200" dirty="0">
              <a:solidFill>
                <a:schemeClr val="tx1"/>
              </a:solidFill>
            </a:rPr>
            <a:t>Fase di riparazione (rimozione) </a:t>
          </a:r>
        </a:p>
      </dsp:txBody>
      <dsp:txXfrm>
        <a:off x="823339" y="1465768"/>
        <a:ext cx="5430084" cy="418813"/>
      </dsp:txXfrm>
    </dsp:sp>
    <dsp:sp modelId="{F6FEB2EC-204C-A543-8B47-DD9314803C9D}">
      <dsp:nvSpPr>
        <dsp:cNvPr id="0" name=""/>
        <dsp:cNvSpPr/>
      </dsp:nvSpPr>
      <dsp:spPr>
        <a:xfrm>
          <a:off x="561581" y="1413416"/>
          <a:ext cx="523517" cy="523517"/>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5C59685-1821-8F4D-95FA-69AE02DE81BD}">
      <dsp:nvSpPr>
        <dsp:cNvPr id="0" name=""/>
        <dsp:cNvSpPr/>
      </dsp:nvSpPr>
      <dsp:spPr>
        <a:xfrm>
          <a:off x="823339" y="2093511"/>
          <a:ext cx="5430084" cy="418813"/>
        </a:xfrm>
        <a:prstGeom prst="rect">
          <a:avLst/>
        </a:prstGeom>
        <a:solidFill>
          <a:srgbClr val="64D3D2">
            <a:alpha val="10000"/>
          </a:srgbClr>
        </a:solidFill>
        <a:ln w="19050" cmpd="sng">
          <a:solidFill>
            <a:srgbClr val="2A728A"/>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32433" tIns="50800" rIns="50800" bIns="50800" numCol="1" spcCol="1270" anchor="ctr" anchorCtr="0">
          <a:noAutofit/>
        </a:bodyPr>
        <a:lstStyle/>
        <a:p>
          <a:pPr marL="0" lvl="0" indent="0" algn="l" defTabSz="889000" rtl="0">
            <a:lnSpc>
              <a:spcPct val="90000"/>
            </a:lnSpc>
            <a:spcBef>
              <a:spcPct val="0"/>
            </a:spcBef>
            <a:spcAft>
              <a:spcPct val="35000"/>
            </a:spcAft>
            <a:buNone/>
          </a:pPr>
          <a:r>
            <a:rPr lang="it-IT" sz="2000" kern="1200" dirty="0" err="1">
              <a:solidFill>
                <a:schemeClr val="tx1"/>
              </a:solidFill>
            </a:rPr>
            <a:t>Simulated</a:t>
          </a:r>
          <a:r>
            <a:rPr lang="it-IT" sz="2000" kern="1200" dirty="0">
              <a:solidFill>
                <a:schemeClr val="tx1"/>
              </a:solidFill>
            </a:rPr>
            <a:t> </a:t>
          </a:r>
          <a:r>
            <a:rPr lang="it-IT" sz="2000" kern="1200" dirty="0" err="1">
              <a:solidFill>
                <a:schemeClr val="tx1"/>
              </a:solidFill>
            </a:rPr>
            <a:t>Annealing</a:t>
          </a:r>
          <a:r>
            <a:rPr lang="it-IT" sz="2000" kern="1200" dirty="0">
              <a:solidFill>
                <a:schemeClr val="tx1"/>
              </a:solidFill>
            </a:rPr>
            <a:t> </a:t>
          </a:r>
          <a:r>
            <a:rPr lang="it-IT" sz="2000" kern="1200" dirty="0">
              <a:solidFill>
                <a:schemeClr val="tx1"/>
              </a:solidFill>
              <a:sym typeface="Wingdings" panose="05000000000000000000" pitchFamily="2" charset="2"/>
            </a:rPr>
            <a:t> diversificare</a:t>
          </a:r>
          <a:endParaRPr lang="it-IT" sz="2000" kern="1200" dirty="0">
            <a:solidFill>
              <a:schemeClr val="tx1"/>
            </a:solidFill>
          </a:endParaRPr>
        </a:p>
      </dsp:txBody>
      <dsp:txXfrm>
        <a:off x="823339" y="2093511"/>
        <a:ext cx="5430084" cy="418813"/>
      </dsp:txXfrm>
    </dsp:sp>
    <dsp:sp modelId="{B937C2CA-46AA-8F4D-858E-4A884CF71E18}">
      <dsp:nvSpPr>
        <dsp:cNvPr id="0" name=""/>
        <dsp:cNvSpPr/>
      </dsp:nvSpPr>
      <dsp:spPr>
        <a:xfrm>
          <a:off x="561581" y="2041160"/>
          <a:ext cx="523517" cy="523517"/>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7C2AE0B-799D-1E4E-BA99-60F8EA1D9231}">
      <dsp:nvSpPr>
        <dsp:cNvPr id="0" name=""/>
        <dsp:cNvSpPr/>
      </dsp:nvSpPr>
      <dsp:spPr>
        <a:xfrm>
          <a:off x="665807" y="2721652"/>
          <a:ext cx="5587616" cy="418813"/>
        </a:xfrm>
        <a:prstGeom prst="rect">
          <a:avLst/>
        </a:prstGeom>
        <a:solidFill>
          <a:srgbClr val="64D3D2">
            <a:alpha val="10000"/>
          </a:srgbClr>
        </a:solidFill>
        <a:ln w="19050" cmpd="sng">
          <a:solidFill>
            <a:srgbClr val="2A728A"/>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32433" tIns="50800" rIns="50800" bIns="50800" numCol="1" spcCol="1270" anchor="ctr" anchorCtr="0">
          <a:noAutofit/>
        </a:bodyPr>
        <a:lstStyle/>
        <a:p>
          <a:pPr marL="0" lvl="0" indent="0" algn="l" defTabSz="889000" rtl="0">
            <a:lnSpc>
              <a:spcPct val="90000"/>
            </a:lnSpc>
            <a:spcBef>
              <a:spcPct val="0"/>
            </a:spcBef>
            <a:spcAft>
              <a:spcPct val="35000"/>
            </a:spcAft>
            <a:buNone/>
          </a:pPr>
          <a:r>
            <a:rPr lang="it-IT" sz="2000" kern="1200" dirty="0">
              <a:solidFill>
                <a:schemeClr val="tx1"/>
              </a:solidFill>
            </a:rPr>
            <a:t>Local </a:t>
          </a:r>
          <a:r>
            <a:rPr lang="it-IT" sz="2000" kern="1200" dirty="0" err="1">
              <a:solidFill>
                <a:schemeClr val="tx1"/>
              </a:solidFill>
            </a:rPr>
            <a:t>Search</a:t>
          </a:r>
          <a:r>
            <a:rPr lang="it-IT" sz="2000" kern="1200" dirty="0">
              <a:solidFill>
                <a:schemeClr val="tx1"/>
              </a:solidFill>
            </a:rPr>
            <a:t> </a:t>
          </a:r>
          <a:r>
            <a:rPr lang="it-IT" sz="2000" kern="1200" dirty="0">
              <a:solidFill>
                <a:schemeClr val="tx1"/>
              </a:solidFill>
              <a:sym typeface="Wingdings"/>
            </a:rPr>
            <a:t></a:t>
          </a:r>
          <a:r>
            <a:rPr lang="it-IT" sz="2000" kern="1200" dirty="0">
              <a:solidFill>
                <a:schemeClr val="tx1"/>
              </a:solidFill>
            </a:rPr>
            <a:t> intensificare </a:t>
          </a:r>
        </a:p>
      </dsp:txBody>
      <dsp:txXfrm>
        <a:off x="665807" y="2721652"/>
        <a:ext cx="5587616" cy="418813"/>
      </dsp:txXfrm>
    </dsp:sp>
    <dsp:sp modelId="{3E162557-C85C-644E-89BC-05B6183969A3}">
      <dsp:nvSpPr>
        <dsp:cNvPr id="0" name=""/>
        <dsp:cNvSpPr/>
      </dsp:nvSpPr>
      <dsp:spPr>
        <a:xfrm>
          <a:off x="404048" y="2669301"/>
          <a:ext cx="523517" cy="523517"/>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66EF928-994A-E240-B2B9-376F5440C0DE}">
      <dsp:nvSpPr>
        <dsp:cNvPr id="0" name=""/>
        <dsp:cNvSpPr/>
      </dsp:nvSpPr>
      <dsp:spPr>
        <a:xfrm>
          <a:off x="321304" y="3349793"/>
          <a:ext cx="5932119" cy="418813"/>
        </a:xfrm>
        <a:prstGeom prst="rect">
          <a:avLst/>
        </a:prstGeom>
        <a:solidFill>
          <a:srgbClr val="64D3D2">
            <a:alpha val="10000"/>
          </a:srgbClr>
        </a:solidFill>
        <a:ln w="19050" cmpd="sng">
          <a:solidFill>
            <a:srgbClr val="2A728A"/>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32433" tIns="45720" rIns="45720" bIns="45720" numCol="1" spcCol="1270" anchor="ctr" anchorCtr="0">
          <a:noAutofit/>
        </a:bodyPr>
        <a:lstStyle/>
        <a:p>
          <a:pPr marL="0" lvl="0" indent="0" algn="l" defTabSz="800100" rtl="0">
            <a:lnSpc>
              <a:spcPct val="90000"/>
            </a:lnSpc>
            <a:spcBef>
              <a:spcPct val="0"/>
            </a:spcBef>
            <a:spcAft>
              <a:spcPct val="35000"/>
            </a:spcAft>
            <a:buNone/>
          </a:pPr>
          <a:r>
            <a:rPr lang="it-IT" sz="1800" kern="1200" dirty="0">
              <a:solidFill>
                <a:schemeClr val="tx1"/>
              </a:solidFill>
            </a:rPr>
            <a:t>Memoria a medio termine (Cluster roulette) </a:t>
          </a:r>
          <a:r>
            <a:rPr lang="it-IT" sz="1800" kern="1200" dirty="0">
              <a:solidFill>
                <a:schemeClr val="tx1"/>
              </a:solidFill>
              <a:sym typeface="Wingdings"/>
            </a:rPr>
            <a:t></a:t>
          </a:r>
          <a:r>
            <a:rPr lang="it-IT" sz="1800" kern="1200" dirty="0">
              <a:solidFill>
                <a:schemeClr val="tx1"/>
              </a:solidFill>
            </a:rPr>
            <a:t> diversificare</a:t>
          </a:r>
        </a:p>
      </dsp:txBody>
      <dsp:txXfrm>
        <a:off x="321304" y="3349793"/>
        <a:ext cx="5932119" cy="418813"/>
      </dsp:txXfrm>
    </dsp:sp>
    <dsp:sp modelId="{7832C01F-3960-BA4B-93E2-BF7198D18305}">
      <dsp:nvSpPr>
        <dsp:cNvPr id="0" name=""/>
        <dsp:cNvSpPr/>
      </dsp:nvSpPr>
      <dsp:spPr>
        <a:xfrm>
          <a:off x="59545" y="3297442"/>
          <a:ext cx="523517" cy="523517"/>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C5B95-0928-4D7A-B073-7356DBCF09E3}">
      <dsp:nvSpPr>
        <dsp:cNvPr id="0" name=""/>
        <dsp:cNvSpPr/>
      </dsp:nvSpPr>
      <dsp:spPr>
        <a:xfrm>
          <a:off x="931662" y="165104"/>
          <a:ext cx="578338" cy="24107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26820-2E9B-485A-9AE9-4F16A09C08A4}">
      <dsp:nvSpPr>
        <dsp:cNvPr id="0" name=""/>
        <dsp:cNvSpPr/>
      </dsp:nvSpPr>
      <dsp:spPr>
        <a:xfrm flipV="1">
          <a:off x="1068194" y="832451"/>
          <a:ext cx="297328" cy="19029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3F63CA-A206-4A7D-B1C3-DFD75BD7E162}">
      <dsp:nvSpPr>
        <dsp:cNvPr id="0" name=""/>
        <dsp:cNvSpPr/>
      </dsp:nvSpPr>
      <dsp:spPr>
        <a:xfrm>
          <a:off x="503269" y="895782"/>
          <a:ext cx="1427178" cy="356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it-IT" sz="1100" kern="1200" dirty="0"/>
            <a:t>Fuori dalla soluzione</a:t>
          </a:r>
        </a:p>
      </dsp:txBody>
      <dsp:txXfrm>
        <a:off x="503269" y="895782"/>
        <a:ext cx="1427178" cy="356794"/>
      </dsp:txXfrm>
    </dsp:sp>
    <dsp:sp modelId="{8D63AD8F-0689-4E43-92A2-BCA6A375C5B3}">
      <dsp:nvSpPr>
        <dsp:cNvPr id="0" name=""/>
        <dsp:cNvSpPr/>
      </dsp:nvSpPr>
      <dsp:spPr>
        <a:xfrm>
          <a:off x="1557612" y="1101010"/>
          <a:ext cx="535191" cy="5351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it-IT" sz="900" kern="1200" dirty="0"/>
            <a:t>Cluster 1</a:t>
          </a:r>
        </a:p>
      </dsp:txBody>
      <dsp:txXfrm>
        <a:off x="1635989" y="1179387"/>
        <a:ext cx="378437" cy="378437"/>
      </dsp:txXfrm>
    </dsp:sp>
    <dsp:sp modelId="{B770DE95-2AF6-4E31-BE57-C95D4061B129}">
      <dsp:nvSpPr>
        <dsp:cNvPr id="0" name=""/>
        <dsp:cNvSpPr/>
      </dsp:nvSpPr>
      <dsp:spPr>
        <a:xfrm>
          <a:off x="956508" y="1228009"/>
          <a:ext cx="535191" cy="5351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it-IT" sz="900" kern="1200" dirty="0"/>
            <a:t>Cluster 2</a:t>
          </a:r>
        </a:p>
      </dsp:txBody>
      <dsp:txXfrm>
        <a:off x="1034885" y="1306386"/>
        <a:ext cx="378437" cy="378437"/>
      </dsp:txXfrm>
    </dsp:sp>
    <dsp:sp modelId="{7ABF9225-A01A-4228-8B8E-2AA9987D57F8}">
      <dsp:nvSpPr>
        <dsp:cNvPr id="0" name=""/>
        <dsp:cNvSpPr/>
      </dsp:nvSpPr>
      <dsp:spPr>
        <a:xfrm>
          <a:off x="402270" y="1266111"/>
          <a:ext cx="535191" cy="5351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it-IT" sz="900" kern="1200" dirty="0"/>
            <a:t>Cluster </a:t>
          </a:r>
          <a14:m xmlns:a14="http://schemas.microsoft.com/office/drawing/2010/main">
            <m:oMath xmlns:m="http://schemas.openxmlformats.org/officeDocument/2006/math">
              <m:r>
                <a:rPr lang="it-IT" sz="900" i="1" kern="1200" smtClean="0">
                  <a:latin typeface="Cambria Math" panose="02040503050406030204" pitchFamily="18" charset="0"/>
                </a:rPr>
                <m:t>𝜃</m:t>
              </m:r>
            </m:oMath>
          </a14:m>
          <a:endParaRPr lang="it-IT" sz="900" kern="1200" dirty="0"/>
        </a:p>
      </dsp:txBody>
      <dsp:txXfrm>
        <a:off x="480647" y="1344488"/>
        <a:ext cx="378437" cy="378437"/>
      </dsp:txXfrm>
    </dsp:sp>
    <dsp:sp modelId="{CB414991-ACC1-4322-9830-3983BFA06430}">
      <dsp:nvSpPr>
        <dsp:cNvPr id="0" name=""/>
        <dsp:cNvSpPr/>
      </dsp:nvSpPr>
      <dsp:spPr>
        <a:xfrm>
          <a:off x="903031" y="153389"/>
          <a:ext cx="627653" cy="602691"/>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C5B95-0928-4D7A-B073-7356DBCF09E3}">
      <dsp:nvSpPr>
        <dsp:cNvPr id="0" name=""/>
        <dsp:cNvSpPr/>
      </dsp:nvSpPr>
      <dsp:spPr>
        <a:xfrm>
          <a:off x="931662" y="165104"/>
          <a:ext cx="578338" cy="24107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26820-2E9B-485A-9AE9-4F16A09C08A4}">
      <dsp:nvSpPr>
        <dsp:cNvPr id="0" name=""/>
        <dsp:cNvSpPr/>
      </dsp:nvSpPr>
      <dsp:spPr>
        <a:xfrm flipV="1">
          <a:off x="1068194" y="832451"/>
          <a:ext cx="297328" cy="19029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3F63CA-A206-4A7D-B1C3-DFD75BD7E162}">
      <dsp:nvSpPr>
        <dsp:cNvPr id="0" name=""/>
        <dsp:cNvSpPr/>
      </dsp:nvSpPr>
      <dsp:spPr>
        <a:xfrm>
          <a:off x="503269" y="895782"/>
          <a:ext cx="1427178" cy="356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it-IT" sz="1100" kern="1200" dirty="0"/>
            <a:t>Fuori dalla soluzione</a:t>
          </a:r>
        </a:p>
      </dsp:txBody>
      <dsp:txXfrm>
        <a:off x="503269" y="895782"/>
        <a:ext cx="1427178" cy="356794"/>
      </dsp:txXfrm>
    </dsp:sp>
    <dsp:sp modelId="{8D63AD8F-0689-4E43-92A2-BCA6A375C5B3}">
      <dsp:nvSpPr>
        <dsp:cNvPr id="0" name=""/>
        <dsp:cNvSpPr/>
      </dsp:nvSpPr>
      <dsp:spPr>
        <a:xfrm>
          <a:off x="1557612" y="1101010"/>
          <a:ext cx="535191" cy="5351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it-IT" sz="900" kern="1200" dirty="0"/>
            <a:t>Cluster 1</a:t>
          </a:r>
        </a:p>
      </dsp:txBody>
      <dsp:txXfrm>
        <a:off x="1635989" y="1179387"/>
        <a:ext cx="378437" cy="378437"/>
      </dsp:txXfrm>
    </dsp:sp>
    <dsp:sp modelId="{B770DE95-2AF6-4E31-BE57-C95D4061B129}">
      <dsp:nvSpPr>
        <dsp:cNvPr id="0" name=""/>
        <dsp:cNvSpPr/>
      </dsp:nvSpPr>
      <dsp:spPr>
        <a:xfrm>
          <a:off x="956508" y="1228009"/>
          <a:ext cx="535191" cy="5351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it-IT" sz="900" kern="1200" dirty="0"/>
            <a:t>Cluster 2</a:t>
          </a:r>
        </a:p>
      </dsp:txBody>
      <dsp:txXfrm>
        <a:off x="1034885" y="1306386"/>
        <a:ext cx="378437" cy="378437"/>
      </dsp:txXfrm>
    </dsp:sp>
    <dsp:sp modelId="{7ABF9225-A01A-4228-8B8E-2AA9987D57F8}">
      <dsp:nvSpPr>
        <dsp:cNvPr id="0" name=""/>
        <dsp:cNvSpPr/>
      </dsp:nvSpPr>
      <dsp:spPr>
        <a:xfrm>
          <a:off x="402270" y="1266111"/>
          <a:ext cx="535191" cy="5351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it-IT" sz="900" kern="1200" dirty="0"/>
            <a:t>Cluster </a:t>
          </a:r>
          <a14:m xmlns:a14="http://schemas.microsoft.com/office/drawing/2010/main">
            <m:oMath xmlns:m="http://schemas.openxmlformats.org/officeDocument/2006/math">
              <m:r>
                <a:rPr lang="it-IT" sz="900" i="1" kern="1200" smtClean="0">
                  <a:latin typeface="Cambria Math" panose="02040503050406030204" pitchFamily="18" charset="0"/>
                </a:rPr>
                <m:t>𝜃</m:t>
              </m:r>
            </m:oMath>
          </a14:m>
          <a:endParaRPr lang="it-IT" sz="900" kern="1200" dirty="0"/>
        </a:p>
      </dsp:txBody>
      <dsp:txXfrm>
        <a:off x="480647" y="1344488"/>
        <a:ext cx="378437" cy="378437"/>
      </dsp:txXfrm>
    </dsp:sp>
    <dsp:sp modelId="{CB414991-ACC1-4322-9830-3983BFA06430}">
      <dsp:nvSpPr>
        <dsp:cNvPr id="0" name=""/>
        <dsp:cNvSpPr/>
      </dsp:nvSpPr>
      <dsp:spPr>
        <a:xfrm>
          <a:off x="903031" y="153389"/>
          <a:ext cx="627653" cy="602691"/>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C5B95-0928-4D7A-B073-7356DBCF09E3}">
      <dsp:nvSpPr>
        <dsp:cNvPr id="0" name=""/>
        <dsp:cNvSpPr/>
      </dsp:nvSpPr>
      <dsp:spPr>
        <a:xfrm>
          <a:off x="931662" y="165104"/>
          <a:ext cx="578338" cy="24107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26820-2E9B-485A-9AE9-4F16A09C08A4}">
      <dsp:nvSpPr>
        <dsp:cNvPr id="0" name=""/>
        <dsp:cNvSpPr/>
      </dsp:nvSpPr>
      <dsp:spPr>
        <a:xfrm flipV="1">
          <a:off x="1068194" y="832451"/>
          <a:ext cx="297328" cy="19029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3F63CA-A206-4A7D-B1C3-DFD75BD7E162}">
      <dsp:nvSpPr>
        <dsp:cNvPr id="0" name=""/>
        <dsp:cNvSpPr/>
      </dsp:nvSpPr>
      <dsp:spPr>
        <a:xfrm>
          <a:off x="503269" y="895782"/>
          <a:ext cx="1427178" cy="356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it-IT" sz="1100" kern="1200" dirty="0"/>
            <a:t>Fuori dalla soluzione</a:t>
          </a:r>
        </a:p>
      </dsp:txBody>
      <dsp:txXfrm>
        <a:off x="503269" y="895782"/>
        <a:ext cx="1427178" cy="356794"/>
      </dsp:txXfrm>
    </dsp:sp>
    <dsp:sp modelId="{8D63AD8F-0689-4E43-92A2-BCA6A375C5B3}">
      <dsp:nvSpPr>
        <dsp:cNvPr id="0" name=""/>
        <dsp:cNvSpPr/>
      </dsp:nvSpPr>
      <dsp:spPr>
        <a:xfrm>
          <a:off x="1557612" y="1115299"/>
          <a:ext cx="535191" cy="5351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it-IT" sz="900" kern="1200" dirty="0"/>
            <a:t>Cluster 1</a:t>
          </a:r>
        </a:p>
      </dsp:txBody>
      <dsp:txXfrm>
        <a:off x="1635989" y="1193676"/>
        <a:ext cx="378437" cy="378437"/>
      </dsp:txXfrm>
    </dsp:sp>
    <dsp:sp modelId="{B770DE95-2AF6-4E31-BE57-C95D4061B129}">
      <dsp:nvSpPr>
        <dsp:cNvPr id="0" name=""/>
        <dsp:cNvSpPr/>
      </dsp:nvSpPr>
      <dsp:spPr>
        <a:xfrm>
          <a:off x="956508" y="1228009"/>
          <a:ext cx="535191" cy="5351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it-IT" sz="900" kern="1200" dirty="0"/>
            <a:t>Cluster 2</a:t>
          </a:r>
        </a:p>
      </dsp:txBody>
      <dsp:txXfrm>
        <a:off x="1034885" y="1306386"/>
        <a:ext cx="378437" cy="378437"/>
      </dsp:txXfrm>
    </dsp:sp>
    <dsp:sp modelId="{7ABF9225-A01A-4228-8B8E-2AA9987D57F8}">
      <dsp:nvSpPr>
        <dsp:cNvPr id="0" name=""/>
        <dsp:cNvSpPr/>
      </dsp:nvSpPr>
      <dsp:spPr>
        <a:xfrm>
          <a:off x="402270" y="1266111"/>
          <a:ext cx="535191" cy="5351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it-IT" sz="900" kern="1200" dirty="0"/>
            <a:t>Cluster </a:t>
          </a:r>
          <a14:m xmlns:a14="http://schemas.microsoft.com/office/drawing/2010/main">
            <m:oMath xmlns:m="http://schemas.openxmlformats.org/officeDocument/2006/math">
              <m:r>
                <a:rPr lang="it-IT" sz="900" i="1" kern="1200" smtClean="0">
                  <a:latin typeface="Cambria Math" panose="02040503050406030204" pitchFamily="18" charset="0"/>
                </a:rPr>
                <m:t>𝜃</m:t>
              </m:r>
            </m:oMath>
          </a14:m>
          <a:endParaRPr lang="it-IT" sz="900" kern="1200" dirty="0"/>
        </a:p>
      </dsp:txBody>
      <dsp:txXfrm>
        <a:off x="480647" y="1344488"/>
        <a:ext cx="378437" cy="378437"/>
      </dsp:txXfrm>
    </dsp:sp>
    <dsp:sp modelId="{CB414991-ACC1-4322-9830-3983BFA06430}">
      <dsp:nvSpPr>
        <dsp:cNvPr id="0" name=""/>
        <dsp:cNvSpPr/>
      </dsp:nvSpPr>
      <dsp:spPr>
        <a:xfrm>
          <a:off x="903031" y="153389"/>
          <a:ext cx="627653" cy="602691"/>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C5B95-0928-4D7A-B073-7356DBCF09E3}">
      <dsp:nvSpPr>
        <dsp:cNvPr id="0" name=""/>
        <dsp:cNvSpPr/>
      </dsp:nvSpPr>
      <dsp:spPr>
        <a:xfrm>
          <a:off x="931662" y="165104"/>
          <a:ext cx="578338" cy="24107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26820-2E9B-485A-9AE9-4F16A09C08A4}">
      <dsp:nvSpPr>
        <dsp:cNvPr id="0" name=""/>
        <dsp:cNvSpPr/>
      </dsp:nvSpPr>
      <dsp:spPr>
        <a:xfrm flipV="1">
          <a:off x="1068194" y="832451"/>
          <a:ext cx="297328" cy="19029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3F63CA-A206-4A7D-B1C3-DFD75BD7E162}">
      <dsp:nvSpPr>
        <dsp:cNvPr id="0" name=""/>
        <dsp:cNvSpPr/>
      </dsp:nvSpPr>
      <dsp:spPr>
        <a:xfrm>
          <a:off x="503269" y="895782"/>
          <a:ext cx="1427178" cy="356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it-IT" sz="1100" kern="1200" dirty="0"/>
            <a:t>Fuori dalla soluzione</a:t>
          </a:r>
        </a:p>
      </dsp:txBody>
      <dsp:txXfrm>
        <a:off x="503269" y="895782"/>
        <a:ext cx="1427178" cy="356794"/>
      </dsp:txXfrm>
    </dsp:sp>
    <dsp:sp modelId="{8D63AD8F-0689-4E43-92A2-BCA6A375C5B3}">
      <dsp:nvSpPr>
        <dsp:cNvPr id="0" name=""/>
        <dsp:cNvSpPr/>
      </dsp:nvSpPr>
      <dsp:spPr>
        <a:xfrm>
          <a:off x="1557612" y="1115299"/>
          <a:ext cx="535191" cy="5351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it-IT" sz="900" kern="1200" dirty="0"/>
            <a:t>Cluster 1</a:t>
          </a:r>
        </a:p>
      </dsp:txBody>
      <dsp:txXfrm>
        <a:off x="1635989" y="1193676"/>
        <a:ext cx="378437" cy="378437"/>
      </dsp:txXfrm>
    </dsp:sp>
    <dsp:sp modelId="{B770DE95-2AF6-4E31-BE57-C95D4061B129}">
      <dsp:nvSpPr>
        <dsp:cNvPr id="0" name=""/>
        <dsp:cNvSpPr/>
      </dsp:nvSpPr>
      <dsp:spPr>
        <a:xfrm>
          <a:off x="956508" y="1228009"/>
          <a:ext cx="535191" cy="5351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it-IT" sz="900" kern="1200" dirty="0"/>
            <a:t>Cluster 2</a:t>
          </a:r>
        </a:p>
      </dsp:txBody>
      <dsp:txXfrm>
        <a:off x="1034885" y="1306386"/>
        <a:ext cx="378437" cy="378437"/>
      </dsp:txXfrm>
    </dsp:sp>
    <dsp:sp modelId="{7ABF9225-A01A-4228-8B8E-2AA9987D57F8}">
      <dsp:nvSpPr>
        <dsp:cNvPr id="0" name=""/>
        <dsp:cNvSpPr/>
      </dsp:nvSpPr>
      <dsp:spPr>
        <a:xfrm>
          <a:off x="402270" y="1266111"/>
          <a:ext cx="535191" cy="5351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it-IT" sz="900" kern="1200" dirty="0"/>
            <a:t>Cluster </a:t>
          </a:r>
          <a14:m xmlns:a14="http://schemas.microsoft.com/office/drawing/2010/main">
            <m:oMath xmlns:m="http://schemas.openxmlformats.org/officeDocument/2006/math">
              <m:r>
                <a:rPr lang="it-IT" sz="900" i="1" kern="1200" smtClean="0">
                  <a:latin typeface="Cambria Math" panose="02040503050406030204" pitchFamily="18" charset="0"/>
                </a:rPr>
                <m:t>𝜃</m:t>
              </m:r>
            </m:oMath>
          </a14:m>
          <a:endParaRPr lang="it-IT" sz="900" kern="1200" dirty="0"/>
        </a:p>
      </dsp:txBody>
      <dsp:txXfrm>
        <a:off x="480647" y="1344488"/>
        <a:ext cx="378437" cy="378437"/>
      </dsp:txXfrm>
    </dsp:sp>
    <dsp:sp modelId="{CB414991-ACC1-4322-9830-3983BFA06430}">
      <dsp:nvSpPr>
        <dsp:cNvPr id="0" name=""/>
        <dsp:cNvSpPr/>
      </dsp:nvSpPr>
      <dsp:spPr>
        <a:xfrm>
          <a:off x="903031" y="153389"/>
          <a:ext cx="627653" cy="602691"/>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3BFBE-83F5-4691-9326-02C2A3AE1B16}">
      <dsp:nvSpPr>
        <dsp:cNvPr id="0" name=""/>
        <dsp:cNvSpPr/>
      </dsp:nvSpPr>
      <dsp:spPr>
        <a:xfrm>
          <a:off x="0" y="0"/>
          <a:ext cx="6909663" cy="5017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ts val="0"/>
            </a:spcAft>
            <a:buNone/>
          </a:pPr>
          <a:r>
            <a:rPr lang="it-IT" sz="1200" kern="1200" dirty="0"/>
            <a:t>All’inizio della ricerca (primo segmento), per ogni euristica</a:t>
          </a:r>
        </a:p>
        <a:p>
          <a:pPr marL="0" lvl="0" indent="0" algn="l"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it-IT" sz="1400" b="0" i="1" kern="1200" smtClean="0">
                    <a:latin typeface="Cambria Math" panose="02040503050406030204" pitchFamily="18" charset="0"/>
                  </a:rPr>
                  <m:t>𝑃</m:t>
                </m:r>
                <m:r>
                  <a:rPr lang="it-IT" sz="1400" b="0" i="1" kern="1200" smtClean="0">
                    <a:latin typeface="Cambria Math" panose="02040503050406030204" pitchFamily="18" charset="0"/>
                  </a:rPr>
                  <m:t>=1</m:t>
                </m:r>
              </m:oMath>
            </m:oMathPara>
          </a14:m>
          <a:endParaRPr lang="it-IT" sz="1400" kern="1200" dirty="0"/>
        </a:p>
      </dsp:txBody>
      <dsp:txXfrm>
        <a:off x="14695" y="14695"/>
        <a:ext cx="5965518" cy="472340"/>
      </dsp:txXfrm>
    </dsp:sp>
    <dsp:sp modelId="{D8CE4661-D73C-4FE3-8D50-6534A591BCEE}">
      <dsp:nvSpPr>
        <dsp:cNvPr id="0" name=""/>
        <dsp:cNvSpPr/>
      </dsp:nvSpPr>
      <dsp:spPr>
        <a:xfrm>
          <a:off x="609676" y="982877"/>
          <a:ext cx="6909663" cy="5017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ts val="0"/>
            </a:spcAft>
            <a:buNone/>
          </a:pPr>
          <a:r>
            <a:rPr lang="it-IT" sz="1200" i="0" kern="1200" dirty="0">
              <a:latin typeface="+mn-lt"/>
            </a:rPr>
            <a:t>Ad ogni iterazione:</a:t>
          </a:r>
        </a:p>
        <a:p>
          <a:pPr marL="0" lvl="0" indent="0" algn="l"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it-IT" sz="1400" i="1" kern="1200" dirty="0" smtClean="0">
                        <a:latin typeface="Cambria Math" panose="02040503050406030204" pitchFamily="18" charset="0"/>
                      </a:rPr>
                    </m:ctrlPr>
                  </m:sSubPr>
                  <m:e>
                    <m:r>
                      <a:rPr lang="it-IT" sz="1400" b="0" i="1" kern="1200" dirty="0" smtClean="0">
                        <a:latin typeface="Cambria Math" panose="02040503050406030204" pitchFamily="18" charset="0"/>
                      </a:rPr>
                      <m:t>𝑃</m:t>
                    </m:r>
                  </m:e>
                  <m:sub>
                    <m:r>
                      <a:rPr lang="it-IT" sz="1400" b="0" i="1" kern="1200" dirty="0" smtClean="0">
                        <a:latin typeface="Cambria Math" panose="02040503050406030204" pitchFamily="18" charset="0"/>
                      </a:rPr>
                      <m:t>𝑛𝑒𝑤</m:t>
                    </m:r>
                  </m:sub>
                </m:sSub>
                <m:r>
                  <a:rPr lang="it-IT" sz="1400" b="0" i="1" kern="1200" dirty="0" smtClean="0">
                    <a:latin typeface="Cambria Math" panose="02040503050406030204" pitchFamily="18" charset="0"/>
                  </a:rPr>
                  <m:t>=</m:t>
                </m:r>
                <m:r>
                  <a:rPr lang="el-GR" sz="1400" b="0" i="1" kern="1200" dirty="0" smtClean="0">
                    <a:latin typeface="Cambria Math" panose="02040503050406030204" pitchFamily="18" charset="0"/>
                  </a:rPr>
                  <m:t>𝜆</m:t>
                </m:r>
                <m:sSub>
                  <m:sSubPr>
                    <m:ctrlPr>
                      <a:rPr lang="it-IT" sz="1400" i="1" kern="1200" dirty="0" smtClean="0">
                        <a:latin typeface="Cambria Math" panose="02040503050406030204" pitchFamily="18" charset="0"/>
                      </a:rPr>
                    </m:ctrlPr>
                  </m:sSubPr>
                  <m:e>
                    <m:r>
                      <a:rPr lang="it-IT" sz="1400" b="0" i="1" kern="1200" dirty="0" smtClean="0">
                        <a:latin typeface="Cambria Math" panose="02040503050406030204" pitchFamily="18" charset="0"/>
                      </a:rPr>
                      <m:t> </m:t>
                    </m:r>
                    <m:r>
                      <a:rPr lang="it-IT" sz="1400" b="0" i="1" kern="1200" dirty="0" smtClean="0">
                        <a:latin typeface="Cambria Math" panose="02040503050406030204" pitchFamily="18" charset="0"/>
                      </a:rPr>
                      <m:t>𝑃</m:t>
                    </m:r>
                  </m:e>
                  <m:sub>
                    <m:r>
                      <a:rPr lang="it-IT" sz="1400" b="0" i="1" kern="1200" dirty="0" smtClean="0">
                        <a:latin typeface="Cambria Math" panose="02040503050406030204" pitchFamily="18" charset="0"/>
                      </a:rPr>
                      <m:t>𝑜𝑙𝑑</m:t>
                    </m:r>
                  </m:sub>
                </m:sSub>
                <m:r>
                  <a:rPr lang="it-IT" sz="1400" b="0" i="1" kern="1200" dirty="0" smtClean="0">
                    <a:latin typeface="Cambria Math" panose="02040503050406030204" pitchFamily="18" charset="0"/>
                  </a:rPr>
                  <m:t>+(1−</m:t>
                </m:r>
                <m:r>
                  <a:rPr lang="el-GR" sz="1400" b="0" i="1" kern="1200" dirty="0" smtClean="0">
                    <a:latin typeface="Cambria Math" panose="02040503050406030204" pitchFamily="18" charset="0"/>
                  </a:rPr>
                  <m:t>𝜆</m:t>
                </m:r>
                <m:r>
                  <a:rPr lang="el-GR" sz="1400" b="0" i="1" kern="1200" dirty="0" smtClean="0">
                    <a:latin typeface="Cambria Math" panose="02040503050406030204" pitchFamily="18" charset="0"/>
                  </a:rPr>
                  <m:t>)</m:t>
                </m:r>
                <m:r>
                  <m:rPr>
                    <m:sty m:val="p"/>
                  </m:rPr>
                  <a:rPr lang="el-GR" sz="1400" b="0" i="1" kern="1200" dirty="0" smtClean="0">
                    <a:latin typeface="Cambria Math" panose="02040503050406030204" pitchFamily="18" charset="0"/>
                  </a:rPr>
                  <m:t>Ψ</m:t>
                </m:r>
              </m:oMath>
            </m:oMathPara>
          </a14:m>
          <a:endParaRPr lang="it-IT" sz="1400" b="0" i="1" kern="1200" dirty="0">
            <a:latin typeface="Cambria Math" panose="02040503050406030204" pitchFamily="18" charset="0"/>
          </a:endParaRPr>
        </a:p>
      </dsp:txBody>
      <dsp:txXfrm>
        <a:off x="624371" y="997572"/>
        <a:ext cx="5687950" cy="472340"/>
      </dsp:txXfrm>
    </dsp:sp>
    <dsp:sp modelId="{F753358B-3353-4163-B702-D712C02949E0}">
      <dsp:nvSpPr>
        <dsp:cNvPr id="0" name=""/>
        <dsp:cNvSpPr/>
      </dsp:nvSpPr>
      <dsp:spPr>
        <a:xfrm>
          <a:off x="1219352" y="1979697"/>
          <a:ext cx="6909663" cy="10455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ts val="0"/>
            </a:spcAft>
            <a:buNone/>
          </a:pPr>
          <a:r>
            <a:rPr lang="it-IT" sz="1200" i="0" kern="1200" dirty="0">
              <a:latin typeface="+mn-lt"/>
            </a:rPr>
            <a:t>All’inizio di ogni segmento:</a:t>
          </a:r>
        </a:p>
        <a:p>
          <a:pPr marL="0" lvl="0" indent="0" algn="l" defTabSz="533400">
            <a:lnSpc>
              <a:spcPct val="90000"/>
            </a:lnSpc>
            <a:spcBef>
              <a:spcPct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it-IT" sz="1200" b="0" i="1" kern="1200" smtClean="0">
                        <a:latin typeface="Cambria Math" panose="02040503050406030204" pitchFamily="18" charset="0"/>
                      </a:rPr>
                    </m:ctrlPr>
                  </m:sSubPr>
                  <m:e>
                    <m:r>
                      <a:rPr lang="it-IT" sz="1200" b="0" i="1" kern="1200" smtClean="0">
                        <a:latin typeface="Cambria Math" panose="02040503050406030204" pitchFamily="18" charset="0"/>
                      </a:rPr>
                      <m:t>𝑃</m:t>
                    </m:r>
                  </m:e>
                  <m:sub>
                    <m:r>
                      <a:rPr lang="it-IT" sz="1200" b="0" i="1" kern="1200" smtClean="0">
                        <a:latin typeface="Cambria Math" panose="02040503050406030204" pitchFamily="18" charset="0"/>
                      </a:rPr>
                      <m:t>𝑜𝑡h𝑒𝑟</m:t>
                    </m:r>
                    <m:r>
                      <a:rPr lang="it-IT" sz="1200" b="0" i="1" kern="1200" smtClean="0">
                        <a:latin typeface="Cambria Math" panose="02040503050406030204" pitchFamily="18" charset="0"/>
                      </a:rPr>
                      <m:t> </m:t>
                    </m:r>
                    <m:r>
                      <a:rPr lang="it-IT" sz="1200" b="0" i="1" kern="1200" smtClean="0">
                        <a:latin typeface="Cambria Math" panose="02040503050406030204" pitchFamily="18" charset="0"/>
                      </a:rPr>
                      <m:t>h𝑒𝑢𝑟𝑖𝑠𝑡𝑖𝑐𝑠</m:t>
                    </m:r>
                  </m:sub>
                </m:sSub>
                <m:r>
                  <a:rPr lang="it-IT" sz="1200" b="0" i="1" kern="1200" smtClean="0">
                    <a:latin typeface="Cambria Math" panose="02040503050406030204" pitchFamily="18" charset="0"/>
                  </a:rPr>
                  <m:t>=1</m:t>
                </m:r>
              </m:oMath>
            </m:oMathPara>
          </a14:m>
          <a:endParaRPr lang="it-IT" sz="1200" i="0" kern="1200" dirty="0">
            <a:latin typeface="+mn-lt"/>
          </a:endParaRPr>
        </a:p>
        <a:p>
          <a:pPr marL="0" lvl="0" indent="0" algn="l" defTabSz="533400">
            <a:lnSpc>
              <a:spcPct val="90000"/>
            </a:lnSpc>
            <a:spcBef>
              <a:spcPct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it-IT" sz="1200" i="1" kern="1200" dirty="0" smtClean="0">
                        <a:latin typeface="Cambria Math" panose="02040503050406030204" pitchFamily="18" charset="0"/>
                      </a:rPr>
                    </m:ctrlPr>
                  </m:sSubPr>
                  <m:e>
                    <m:r>
                      <a:rPr lang="it-IT" sz="1200" i="1" kern="1200" dirty="0" smtClean="0">
                        <a:latin typeface="Cambria Math" panose="02040503050406030204" pitchFamily="18" charset="0"/>
                      </a:rPr>
                      <m:t>𝑃</m:t>
                    </m:r>
                  </m:e>
                  <m:sub>
                    <m:r>
                      <a:rPr lang="it-IT" sz="1200" i="1" kern="1200" dirty="0" smtClean="0">
                        <a:latin typeface="Cambria Math" panose="02040503050406030204" pitchFamily="18" charset="0"/>
                      </a:rPr>
                      <m:t>𝑏</m:t>
                    </m:r>
                    <m:r>
                      <a:rPr lang="it-IT" sz="1200" b="0" i="1" kern="1200" dirty="0" smtClean="0">
                        <a:latin typeface="Cambria Math" panose="02040503050406030204" pitchFamily="18" charset="0"/>
                      </a:rPr>
                      <m:t>𝑒𝑠𝑡</m:t>
                    </m:r>
                    <m:r>
                      <a:rPr lang="it-IT" sz="1200" b="0" i="1" kern="1200" dirty="0" smtClean="0">
                        <a:latin typeface="Cambria Math" panose="02040503050406030204" pitchFamily="18" charset="0"/>
                      </a:rPr>
                      <m:t> </m:t>
                    </m:r>
                    <m:r>
                      <a:rPr lang="it-IT" sz="1200" b="0" i="1" kern="1200" dirty="0" smtClean="0">
                        <a:latin typeface="Cambria Math" panose="02040503050406030204" pitchFamily="18" charset="0"/>
                      </a:rPr>
                      <m:t>𝑠𝑒𝑔𝑚𝑒𝑛𝑡</m:t>
                    </m:r>
                    <m:r>
                      <a:rPr lang="it-IT" sz="1200" b="0" i="1" kern="1200" dirty="0" smtClean="0">
                        <a:latin typeface="Cambria Math" panose="02040503050406030204" pitchFamily="18" charset="0"/>
                      </a:rPr>
                      <m:t> </m:t>
                    </m:r>
                    <m:r>
                      <a:rPr lang="it-IT" sz="1200" b="0" i="1" kern="1200" dirty="0" smtClean="0">
                        <a:latin typeface="Cambria Math" panose="02040503050406030204" pitchFamily="18" charset="0"/>
                      </a:rPr>
                      <m:t>h𝑒𝑢𝑟𝑖𝑠𝑡𝑖𝑐𝑠</m:t>
                    </m:r>
                  </m:sub>
                </m:sSub>
                <m:r>
                  <a:rPr lang="it-IT" sz="1200" i="1" kern="1200" dirty="0" smtClean="0">
                    <a:latin typeface="Cambria Math" panose="02040503050406030204" pitchFamily="18" charset="0"/>
                  </a:rPr>
                  <m:t>=</m:t>
                </m:r>
                <m:r>
                  <a:rPr lang="it-IT" sz="1200" i="1" kern="1200" dirty="0" err="1" smtClean="0">
                    <a:latin typeface="Cambria Math" panose="02040503050406030204" pitchFamily="18" charset="0"/>
                  </a:rPr>
                  <m:t>𝑅𝑒𝑤𝑎𝑟𝑑</m:t>
                </m:r>
                <m:r>
                  <a:rPr lang="it-IT" sz="1200" b="0" i="1" kern="1200" dirty="0" smtClean="0">
                    <a:latin typeface="Cambria Math" panose="02040503050406030204" pitchFamily="18" charset="0"/>
                  </a:rPr>
                  <m:t>𝐹𝑜𝑟𝐵𝑒𝑠𝑡𝑆𝑒𝑔𝑚𝑒𝑛𝑡𝐻𝑒𝑢𝑟𝑖𝑠𝑡𝑖𝑐𝑠</m:t>
                </m:r>
              </m:oMath>
            </m:oMathPara>
          </a14:m>
          <a:endParaRPr lang="it-IT" sz="1200" i="0" kern="1200" dirty="0">
            <a:latin typeface="+mn-lt"/>
          </a:endParaRPr>
        </a:p>
        <a:p>
          <a:pPr marL="0" lvl="0" indent="0" algn="l"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it-IT" sz="1200" i="1" kern="1200" dirty="0" smtClean="0">
                        <a:latin typeface="Cambria Math" panose="02040503050406030204" pitchFamily="18" charset="0"/>
                      </a:rPr>
                    </m:ctrlPr>
                  </m:sSubPr>
                  <m:e>
                    <m:r>
                      <a:rPr lang="it-IT" sz="1200" i="1" kern="1200" dirty="0" smtClean="0">
                        <a:latin typeface="Cambria Math" panose="02040503050406030204" pitchFamily="18" charset="0"/>
                      </a:rPr>
                      <m:t>𝑃</m:t>
                    </m:r>
                  </m:e>
                  <m:sub>
                    <m:r>
                      <a:rPr lang="it-IT" sz="1200" i="1" kern="1200" dirty="0" smtClean="0">
                        <a:latin typeface="Cambria Math" panose="02040503050406030204" pitchFamily="18" charset="0"/>
                      </a:rPr>
                      <m:t>𝑤</m:t>
                    </m:r>
                    <m:r>
                      <a:rPr lang="it-IT" sz="1200" b="0" i="1" kern="1200" dirty="0" smtClean="0">
                        <a:latin typeface="Cambria Math" panose="02040503050406030204" pitchFamily="18" charset="0"/>
                      </a:rPr>
                      <m:t>𝑜𝑟𝑠𝑡</m:t>
                    </m:r>
                    <m:r>
                      <a:rPr lang="it-IT" sz="1200" b="0" i="1" kern="1200" dirty="0" smtClean="0">
                        <a:latin typeface="Cambria Math" panose="02040503050406030204" pitchFamily="18" charset="0"/>
                      </a:rPr>
                      <m:t> </m:t>
                    </m:r>
                    <m:r>
                      <a:rPr lang="it-IT" sz="1200" b="0" i="1" kern="1200" dirty="0" smtClean="0">
                        <a:latin typeface="Cambria Math" panose="02040503050406030204" pitchFamily="18" charset="0"/>
                      </a:rPr>
                      <m:t>𝑠𝑒𝑔𝑚𝑒𝑛𝑡</m:t>
                    </m:r>
                    <m:r>
                      <a:rPr lang="it-IT" sz="1200" b="0" i="1" kern="1200" dirty="0" smtClean="0">
                        <a:latin typeface="Cambria Math" panose="02040503050406030204" pitchFamily="18" charset="0"/>
                      </a:rPr>
                      <m:t> </m:t>
                    </m:r>
                    <m:r>
                      <a:rPr lang="it-IT" sz="1200" b="0" i="1" kern="1200" dirty="0" smtClean="0">
                        <a:latin typeface="Cambria Math" panose="02040503050406030204" pitchFamily="18" charset="0"/>
                      </a:rPr>
                      <m:t>h𝑒𝑢𝑟𝑖𝑠𝑡𝑖𝑐𝑠</m:t>
                    </m:r>
                  </m:sub>
                </m:sSub>
                <m:r>
                  <a:rPr lang="it-IT" sz="1200" i="1" kern="1200" dirty="0" smtClean="0">
                    <a:latin typeface="Cambria Math" panose="02040503050406030204" pitchFamily="18" charset="0"/>
                  </a:rPr>
                  <m:t>=</m:t>
                </m:r>
                <m:r>
                  <a:rPr lang="it-IT" sz="1200" b="0" i="1" kern="1200" dirty="0" smtClean="0">
                    <a:latin typeface="Cambria Math" panose="02040503050406030204" pitchFamily="18" charset="0"/>
                  </a:rPr>
                  <m:t>𝑃𝑢𝑛𝑖𝑠h𝑚𝑒𝑛𝑡𝐹𝑜𝑟𝑊𝑜𝑟𝑠𝑡𝑆𝑒𝑔𝑚𝑒𝑛𝑡𝐻𝑒𝑢𝑟𝑖𝑠𝑡𝑖𝑐𝑠</m:t>
                </m:r>
              </m:oMath>
            </m:oMathPara>
          </a14:m>
          <a:endParaRPr lang="it-IT" sz="1400" kern="1200" dirty="0"/>
        </a:p>
      </dsp:txBody>
      <dsp:txXfrm>
        <a:off x="1249974" y="2010319"/>
        <a:ext cx="5656096" cy="984275"/>
      </dsp:txXfrm>
    </dsp:sp>
    <dsp:sp modelId="{8293D539-64F4-419E-BB46-B13D3E7B299B}">
      <dsp:nvSpPr>
        <dsp:cNvPr id="0" name=""/>
        <dsp:cNvSpPr/>
      </dsp:nvSpPr>
      <dsp:spPr>
        <a:xfrm>
          <a:off x="6327016" y="419607"/>
          <a:ext cx="582646" cy="582646"/>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it-IT" sz="2600" kern="1200"/>
        </a:p>
      </dsp:txBody>
      <dsp:txXfrm>
        <a:off x="6458111" y="419607"/>
        <a:ext cx="320456" cy="438441"/>
      </dsp:txXfrm>
    </dsp:sp>
    <dsp:sp modelId="{9EAAA404-8A91-4A88-913F-84FA79379BA9}">
      <dsp:nvSpPr>
        <dsp:cNvPr id="0" name=""/>
        <dsp:cNvSpPr/>
      </dsp:nvSpPr>
      <dsp:spPr>
        <a:xfrm>
          <a:off x="6936693" y="1415167"/>
          <a:ext cx="582646" cy="582646"/>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it-IT" sz="2600" kern="1200"/>
        </a:p>
      </dsp:txBody>
      <dsp:txXfrm>
        <a:off x="7067788" y="1415167"/>
        <a:ext cx="320456" cy="4384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82911-0CAE-684E-AF66-6D2670F6BDFC}">
      <dsp:nvSpPr>
        <dsp:cNvPr id="0" name=""/>
        <dsp:cNvSpPr/>
      </dsp:nvSpPr>
      <dsp:spPr>
        <a:xfrm>
          <a:off x="7633" y="1018034"/>
          <a:ext cx="1438013" cy="719006"/>
        </a:xfrm>
        <a:prstGeom prst="roundRect">
          <a:avLst>
            <a:gd name="adj" fmla="val 10000"/>
          </a:avLst>
        </a:prstGeom>
        <a:solidFill>
          <a:srgbClr val="64D3D2">
            <a:alpha val="10000"/>
          </a:srgbClr>
        </a:solidFill>
        <a:ln>
          <a:solidFill>
            <a:srgbClr val="2A728A"/>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it-IT" sz="2400" kern="1200" dirty="0">
              <a:solidFill>
                <a:srgbClr val="000000"/>
              </a:solidFill>
            </a:rPr>
            <a:t>Vincoli</a:t>
          </a:r>
        </a:p>
      </dsp:txBody>
      <dsp:txXfrm>
        <a:off x="28692" y="1039093"/>
        <a:ext cx="1395895" cy="676888"/>
      </dsp:txXfrm>
    </dsp:sp>
    <dsp:sp modelId="{D409E9B0-35E2-6643-A594-A3CAEF513C2C}">
      <dsp:nvSpPr>
        <dsp:cNvPr id="0" name=""/>
        <dsp:cNvSpPr/>
      </dsp:nvSpPr>
      <dsp:spPr>
        <a:xfrm rot="19457599">
          <a:off x="1379066" y="1147335"/>
          <a:ext cx="708367" cy="46975"/>
        </a:xfrm>
        <a:custGeom>
          <a:avLst/>
          <a:gdLst/>
          <a:ahLst/>
          <a:cxnLst/>
          <a:rect l="0" t="0" r="0" b="0"/>
          <a:pathLst>
            <a:path>
              <a:moveTo>
                <a:pt x="0" y="23487"/>
              </a:moveTo>
              <a:lnTo>
                <a:pt x="708367" y="2348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1715540" y="1153114"/>
        <a:ext cx="35418" cy="35418"/>
      </dsp:txXfrm>
    </dsp:sp>
    <dsp:sp modelId="{6854E45A-58F9-E040-AA96-BB064C05CAE8}">
      <dsp:nvSpPr>
        <dsp:cNvPr id="0" name=""/>
        <dsp:cNvSpPr/>
      </dsp:nvSpPr>
      <dsp:spPr>
        <a:xfrm>
          <a:off x="2020852" y="604605"/>
          <a:ext cx="1438013" cy="719006"/>
        </a:xfrm>
        <a:prstGeom prst="roundRect">
          <a:avLst>
            <a:gd name="adj" fmla="val 10000"/>
          </a:avLst>
        </a:prstGeom>
        <a:solidFill>
          <a:srgbClr val="64D3D2">
            <a:alpha val="10000"/>
          </a:srgbClr>
        </a:solidFill>
        <a:ln>
          <a:solidFill>
            <a:srgbClr val="2A728A"/>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it-IT" sz="2400" kern="1200" dirty="0">
              <a:solidFill>
                <a:srgbClr val="000000"/>
              </a:solidFill>
            </a:rPr>
            <a:t>Esatti</a:t>
          </a:r>
        </a:p>
      </dsp:txBody>
      <dsp:txXfrm>
        <a:off x="2041911" y="625664"/>
        <a:ext cx="1395895" cy="676888"/>
      </dsp:txXfrm>
    </dsp:sp>
    <dsp:sp modelId="{C85AC266-45E8-BB42-83D9-B50045A002C7}">
      <dsp:nvSpPr>
        <dsp:cNvPr id="0" name=""/>
        <dsp:cNvSpPr/>
      </dsp:nvSpPr>
      <dsp:spPr>
        <a:xfrm rot="2142401">
          <a:off x="1379066" y="1560764"/>
          <a:ext cx="708367" cy="46975"/>
        </a:xfrm>
        <a:custGeom>
          <a:avLst/>
          <a:gdLst/>
          <a:ahLst/>
          <a:cxnLst/>
          <a:rect l="0" t="0" r="0" b="0"/>
          <a:pathLst>
            <a:path>
              <a:moveTo>
                <a:pt x="0" y="23487"/>
              </a:moveTo>
              <a:lnTo>
                <a:pt x="708367" y="2348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1715540" y="1566543"/>
        <a:ext cx="35418" cy="35418"/>
      </dsp:txXfrm>
    </dsp:sp>
    <dsp:sp modelId="{69BED138-276F-1847-82C4-5E0DBDA69C07}">
      <dsp:nvSpPr>
        <dsp:cNvPr id="0" name=""/>
        <dsp:cNvSpPr/>
      </dsp:nvSpPr>
      <dsp:spPr>
        <a:xfrm>
          <a:off x="2020852" y="1431463"/>
          <a:ext cx="1438013" cy="719006"/>
        </a:xfrm>
        <a:prstGeom prst="roundRect">
          <a:avLst>
            <a:gd name="adj" fmla="val 10000"/>
          </a:avLst>
        </a:prstGeom>
        <a:solidFill>
          <a:srgbClr val="64D3D2">
            <a:alpha val="10000"/>
          </a:srgbClr>
        </a:solidFill>
        <a:ln>
          <a:solidFill>
            <a:srgbClr val="2A728A"/>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it-IT" sz="2400" kern="1200" dirty="0">
              <a:solidFill>
                <a:srgbClr val="000000"/>
              </a:solidFill>
            </a:rPr>
            <a:t>Euristici</a:t>
          </a:r>
        </a:p>
      </dsp:txBody>
      <dsp:txXfrm>
        <a:off x="2041911" y="1452522"/>
        <a:ext cx="1395895" cy="676888"/>
      </dsp:txXfrm>
    </dsp:sp>
    <dsp:sp modelId="{D5477918-35D7-D544-87CB-1047744B977B}">
      <dsp:nvSpPr>
        <dsp:cNvPr id="0" name=""/>
        <dsp:cNvSpPr/>
      </dsp:nvSpPr>
      <dsp:spPr>
        <a:xfrm rot="21504392">
          <a:off x="3458754" y="1759372"/>
          <a:ext cx="583064" cy="46975"/>
        </a:xfrm>
        <a:custGeom>
          <a:avLst/>
          <a:gdLst/>
          <a:ahLst/>
          <a:cxnLst/>
          <a:rect l="0" t="0" r="0" b="0"/>
          <a:pathLst>
            <a:path>
              <a:moveTo>
                <a:pt x="0" y="23487"/>
              </a:moveTo>
              <a:lnTo>
                <a:pt x="583064" y="2348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735709" y="1768283"/>
        <a:ext cx="29153" cy="29153"/>
      </dsp:txXfrm>
    </dsp:sp>
    <dsp:sp modelId="{69266A79-4EAC-4F41-BE55-06D5E1BB5ED0}">
      <dsp:nvSpPr>
        <dsp:cNvPr id="0" name=""/>
        <dsp:cNvSpPr/>
      </dsp:nvSpPr>
      <dsp:spPr>
        <a:xfrm>
          <a:off x="4041705" y="1415249"/>
          <a:ext cx="3121094" cy="719006"/>
        </a:xfrm>
        <a:prstGeom prst="roundRect">
          <a:avLst>
            <a:gd name="adj" fmla="val 10000"/>
          </a:avLst>
        </a:prstGeom>
        <a:solidFill>
          <a:srgbClr val="64D3D2">
            <a:alpha val="10000"/>
          </a:srgbClr>
        </a:solidFill>
        <a:ln>
          <a:solidFill>
            <a:srgbClr val="2A728A"/>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it-IT" sz="1600" kern="1200" dirty="0">
              <a:solidFill>
                <a:srgbClr val="000000"/>
              </a:solidFill>
              <a:sym typeface="Wingdings"/>
            </a:rPr>
            <a:t>Applicati al modello solo se mantengono </a:t>
          </a:r>
          <a:r>
            <a:rPr lang="it-IT" sz="1600" kern="1200" dirty="0" err="1">
              <a:solidFill>
                <a:srgbClr val="000000"/>
              </a:solidFill>
              <a:sym typeface="Wingdings"/>
            </a:rPr>
            <a:t>feasible</a:t>
          </a:r>
          <a:r>
            <a:rPr lang="it-IT" sz="1600" kern="1200" dirty="0">
              <a:solidFill>
                <a:srgbClr val="000000"/>
              </a:solidFill>
              <a:sym typeface="Wingdings"/>
            </a:rPr>
            <a:t> la soluzione del costruttivo</a:t>
          </a:r>
          <a:endParaRPr lang="it-IT" sz="1600" kern="1200" dirty="0">
            <a:solidFill>
              <a:srgbClr val="000000"/>
            </a:solidFill>
          </a:endParaRPr>
        </a:p>
      </dsp:txBody>
      <dsp:txXfrm>
        <a:off x="4062764" y="1436308"/>
        <a:ext cx="3078976" cy="6768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7797F-F1DA-45E7-9578-81DDFBA97F4F}">
      <dsp:nvSpPr>
        <dsp:cNvPr id="0" name=""/>
        <dsp:cNvSpPr/>
      </dsp:nvSpPr>
      <dsp:spPr>
        <a:xfrm>
          <a:off x="6272" y="310717"/>
          <a:ext cx="1932341" cy="11010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0" i="0" kern="1200" dirty="0">
              <a:latin typeface="Cambria Math" panose="02040503050406030204" pitchFamily="18" charset="0"/>
            </a:rPr>
            <a:t>All’inizio di ALNS</a:t>
          </a:r>
        </a:p>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it-IT" sz="1400" b="1" i="1" kern="1200" dirty="0" smtClean="0">
                    <a:latin typeface="Cambria Math" panose="02040503050406030204" pitchFamily="18" charset="0"/>
                  </a:rPr>
                  <m:t>𝒒</m:t>
                </m:r>
                <m:r>
                  <a:rPr lang="it-IT" sz="1400" b="1" i="1" kern="1200" dirty="0" smtClean="0">
                    <a:latin typeface="Cambria Math" panose="02040503050406030204" pitchFamily="18" charset="0"/>
                  </a:rPr>
                  <m:t> =</m:t>
                </m:r>
                <m:sSub>
                  <m:sSubPr>
                    <m:ctrlPr>
                      <a:rPr lang="it-IT" sz="1400" b="1" i="1" kern="1200" dirty="0" smtClean="0">
                        <a:latin typeface="Cambria Math" panose="02040503050406030204" pitchFamily="18" charset="0"/>
                      </a:rPr>
                    </m:ctrlPr>
                  </m:sSubPr>
                  <m:e>
                    <m:r>
                      <a:rPr lang="it-IT" sz="1400" b="1" i="1" kern="1200" dirty="0" smtClean="0">
                        <a:latin typeface="Cambria Math" panose="02040503050406030204" pitchFamily="18" charset="0"/>
                      </a:rPr>
                      <m:t>𝒒</m:t>
                    </m:r>
                  </m:e>
                  <m:sub>
                    <m:r>
                      <a:rPr lang="it-IT" sz="1400" b="1" i="1" kern="1200" dirty="0" smtClean="0">
                        <a:latin typeface="Cambria Math" panose="02040503050406030204" pitchFamily="18" charset="0"/>
                      </a:rPr>
                      <m:t>𝒊𝒏𝒊𝒕𝒊𝒂𝒍</m:t>
                    </m:r>
                  </m:sub>
                </m:sSub>
              </m:oMath>
            </m:oMathPara>
          </a14:m>
          <a:endParaRPr lang="it-IT" sz="1600" b="1" kern="1200" dirty="0"/>
        </a:p>
      </dsp:txBody>
      <dsp:txXfrm>
        <a:off x="38519" y="342964"/>
        <a:ext cx="1867847" cy="1036508"/>
      </dsp:txXfrm>
    </dsp:sp>
    <dsp:sp modelId="{57551E45-B63A-40CD-A7FA-9EBE4821AA1F}">
      <dsp:nvSpPr>
        <dsp:cNvPr id="0" name=""/>
        <dsp:cNvSpPr/>
      </dsp:nvSpPr>
      <dsp:spPr>
        <a:xfrm>
          <a:off x="2186859" y="553394"/>
          <a:ext cx="526280" cy="6156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t-IT" sz="1400" kern="1200"/>
        </a:p>
      </dsp:txBody>
      <dsp:txXfrm>
        <a:off x="2186859" y="676524"/>
        <a:ext cx="368396" cy="369388"/>
      </dsp:txXfrm>
    </dsp:sp>
    <dsp:sp modelId="{DCC25DE7-78D2-4B94-8927-E5A7938FA4E8}">
      <dsp:nvSpPr>
        <dsp:cNvPr id="0" name=""/>
        <dsp:cNvSpPr/>
      </dsp:nvSpPr>
      <dsp:spPr>
        <a:xfrm>
          <a:off x="2931594" y="310717"/>
          <a:ext cx="3156786" cy="11010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it-IT" sz="1200" kern="1200" dirty="0"/>
            <a:t>Alla fine di ogni segmento (evoluzione ciclica):</a:t>
          </a:r>
        </a:p>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it-IT" sz="1400" b="1" i="1" kern="1200" dirty="0" smtClean="0">
                    <a:latin typeface="Cambria Math" panose="02040503050406030204" pitchFamily="18" charset="0"/>
                  </a:rPr>
                  <m:t>𝒒</m:t>
                </m:r>
                <m:r>
                  <a:rPr lang="it-IT" sz="1400" b="1" i="1" kern="1200" baseline="-25000" dirty="0" smtClean="0">
                    <a:latin typeface="Cambria Math" panose="02040503050406030204" pitchFamily="18" charset="0"/>
                  </a:rPr>
                  <m:t>𝒏𝒆𝒘</m:t>
                </m:r>
                <m:r>
                  <a:rPr lang="it-IT" sz="1400" b="1" i="1" kern="1200" dirty="0" smtClean="0">
                    <a:latin typeface="Cambria Math" panose="02040503050406030204" pitchFamily="18" charset="0"/>
                  </a:rPr>
                  <m:t>=</m:t>
                </m:r>
                <m:d>
                  <m:dPr>
                    <m:ctrlPr>
                      <a:rPr lang="it-IT" sz="1400" b="1" i="1" kern="1200" dirty="0" smtClean="0">
                        <a:latin typeface="Cambria Math" panose="02040503050406030204" pitchFamily="18" charset="0"/>
                      </a:rPr>
                    </m:ctrlPr>
                  </m:dPr>
                  <m:e>
                    <m:r>
                      <a:rPr lang="it-IT" sz="1400" b="1" i="1" kern="1200" dirty="0" err="1" smtClean="0">
                        <a:latin typeface="Cambria Math" panose="02040503050406030204" pitchFamily="18" charset="0"/>
                      </a:rPr>
                      <m:t>𝒒</m:t>
                    </m:r>
                    <m:r>
                      <a:rPr lang="it-IT" sz="1400" b="1" i="1" kern="1200" baseline="-25000" dirty="0" err="1" smtClean="0">
                        <a:latin typeface="Cambria Math" panose="02040503050406030204" pitchFamily="18" charset="0"/>
                      </a:rPr>
                      <m:t>𝒐𝒍𝒅</m:t>
                    </m:r>
                    <m:r>
                      <a:rPr lang="it-IT" sz="1400" b="1" i="1" kern="1200" dirty="0" smtClean="0">
                        <a:latin typeface="Cambria Math" panose="02040503050406030204" pitchFamily="18" charset="0"/>
                      </a:rPr>
                      <m:t>+∆</m:t>
                    </m:r>
                    <m:r>
                      <a:rPr lang="it-IT" sz="1400" b="1" i="1" kern="1200" dirty="0" smtClean="0">
                        <a:latin typeface="Cambria Math" panose="02040503050406030204" pitchFamily="18" charset="0"/>
                      </a:rPr>
                      <m:t>𝒒</m:t>
                    </m:r>
                  </m:e>
                </m:d>
                <m:r>
                  <a:rPr lang="it-IT" sz="1400" b="1" i="1" kern="1200" dirty="0" smtClean="0">
                    <a:latin typeface="Cambria Math" panose="02040503050406030204" pitchFamily="18" charset="0"/>
                  </a:rPr>
                  <m:t>𝒎𝒐𝒅</m:t>
                </m:r>
                <m:r>
                  <a:rPr lang="it-IT" sz="1400" b="1" i="1" kern="1200" dirty="0" smtClean="0">
                    <a:latin typeface="Cambria Math" panose="02040503050406030204" pitchFamily="18" charset="0"/>
                  </a:rPr>
                  <m:t> </m:t>
                </m:r>
                <m:sSub>
                  <m:sSubPr>
                    <m:ctrlPr>
                      <a:rPr lang="it-IT" sz="1400" b="1" i="1" kern="1200" dirty="0" smtClean="0">
                        <a:latin typeface="Cambria Math" panose="02040503050406030204" pitchFamily="18" charset="0"/>
                      </a:rPr>
                    </m:ctrlPr>
                  </m:sSubPr>
                  <m:e>
                    <m:r>
                      <a:rPr lang="it-IT" sz="1400" b="1" i="1" kern="1200" dirty="0" smtClean="0">
                        <a:latin typeface="Cambria Math" panose="02040503050406030204" pitchFamily="18" charset="0"/>
                      </a:rPr>
                      <m:t>𝒒</m:t>
                    </m:r>
                  </m:e>
                  <m:sub>
                    <m:r>
                      <a:rPr lang="it-IT" sz="1400" b="1" i="1" kern="1200" dirty="0" smtClean="0">
                        <a:latin typeface="Cambria Math" panose="02040503050406030204" pitchFamily="18" charset="0"/>
                      </a:rPr>
                      <m:t>𝒎𝒂𝒙</m:t>
                    </m:r>
                  </m:sub>
                </m:sSub>
              </m:oMath>
            </m:oMathPara>
          </a14:m>
          <a:endParaRPr lang="it-IT" sz="1600" b="1" kern="1200" baseline="-25000" dirty="0"/>
        </a:p>
      </dsp:txBody>
      <dsp:txXfrm>
        <a:off x="2963841" y="342964"/>
        <a:ext cx="3092292" cy="1036508"/>
      </dsp:txXfrm>
    </dsp:sp>
    <dsp:sp modelId="{B84DC22D-F3D4-4743-B4CD-7FE26569194E}">
      <dsp:nvSpPr>
        <dsp:cNvPr id="0" name=""/>
        <dsp:cNvSpPr/>
      </dsp:nvSpPr>
      <dsp:spPr>
        <a:xfrm>
          <a:off x="6336626" y="553394"/>
          <a:ext cx="526280" cy="6156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t-IT" sz="1400" kern="1200"/>
        </a:p>
      </dsp:txBody>
      <dsp:txXfrm>
        <a:off x="6336626" y="676524"/>
        <a:ext cx="368396" cy="369388"/>
      </dsp:txXfrm>
    </dsp:sp>
    <dsp:sp modelId="{C55EAD6A-CD18-4797-B722-33B0E7732023}">
      <dsp:nvSpPr>
        <dsp:cNvPr id="0" name=""/>
        <dsp:cNvSpPr/>
      </dsp:nvSpPr>
      <dsp:spPr>
        <a:xfrm>
          <a:off x="7081362" y="310717"/>
          <a:ext cx="2056364" cy="11010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it-IT" sz="1200" kern="1200" dirty="0"/>
            <a:t>Nel caso in cui </a:t>
          </a:r>
          <a14:m xmlns:a14="http://schemas.microsoft.com/office/drawing/2010/main">
            <m:oMath xmlns:m="http://schemas.openxmlformats.org/officeDocument/2006/math">
              <m:r>
                <a:rPr lang="it-IT" sz="1200" i="1" kern="1200" dirty="0" smtClean="0">
                  <a:latin typeface="Cambria Math" panose="02040503050406030204" pitchFamily="18" charset="0"/>
                </a:rPr>
                <m:t>(</m:t>
              </m:r>
              <m:r>
                <a:rPr lang="it-IT" sz="1200" i="1" kern="1200" dirty="0" err="1" smtClean="0">
                  <a:latin typeface="Cambria Math" panose="02040503050406030204" pitchFamily="18" charset="0"/>
                </a:rPr>
                <m:t>𝑞</m:t>
              </m:r>
              <m:r>
                <a:rPr lang="it-IT" sz="1200" i="1" kern="1200" dirty="0" err="1" smtClean="0">
                  <a:latin typeface="Cambria Math" panose="02040503050406030204" pitchFamily="18" charset="0"/>
                </a:rPr>
                <m:t>_</m:t>
              </m:r>
              <m:r>
                <a:rPr lang="it-IT" sz="1200" i="1" kern="1200" dirty="0" err="1" smtClean="0">
                  <a:latin typeface="Cambria Math" panose="02040503050406030204" pitchFamily="18" charset="0"/>
                </a:rPr>
                <m:t>𝑜𝑙𝑑</m:t>
              </m:r>
              <m:r>
                <a:rPr lang="it-IT" sz="1200" i="1" kern="1200" dirty="0" smtClean="0">
                  <a:latin typeface="Cambria Math" panose="02040503050406030204" pitchFamily="18" charset="0"/>
                </a:rPr>
                <m:t>+∆</m:t>
              </m:r>
              <m:r>
                <a:rPr lang="it-IT" sz="1200" i="1" kern="1200" dirty="0" smtClean="0">
                  <a:latin typeface="Cambria Math" panose="02040503050406030204" pitchFamily="18" charset="0"/>
                </a:rPr>
                <m:t>𝑞</m:t>
              </m:r>
              <m:r>
                <a:rPr lang="it-IT" sz="1200" i="1" kern="1200" dirty="0" smtClean="0">
                  <a:latin typeface="Cambria Math" panose="02040503050406030204" pitchFamily="18" charset="0"/>
                </a:rPr>
                <m:t>)</m:t>
              </m:r>
            </m:oMath>
          </a14:m>
          <a:r>
            <a:rPr lang="it-IT" sz="1200" kern="1200" dirty="0"/>
            <a:t> è un multiplo intero di  </a:t>
          </a:r>
          <a14:m xmlns:a14="http://schemas.microsoft.com/office/drawing/2010/main">
            <m:oMath xmlns:m="http://schemas.openxmlformats.org/officeDocument/2006/math">
              <m:r>
                <a:rPr lang="it-IT" sz="1200" i="1" kern="1200" dirty="0" smtClean="0">
                  <a:latin typeface="Cambria Math" panose="02040503050406030204" pitchFamily="18" charset="0"/>
                </a:rPr>
                <m:t>𝑞</m:t>
              </m:r>
              <m:r>
                <a:rPr lang="it-IT" sz="1200" i="1" kern="1200" dirty="0" smtClean="0">
                  <a:latin typeface="Cambria Math" panose="02040503050406030204" pitchFamily="18" charset="0"/>
                </a:rPr>
                <m:t>_</m:t>
              </m:r>
              <m:r>
                <m:rPr>
                  <m:sty m:val="p"/>
                </m:rPr>
                <a:rPr lang="it-IT" sz="1200" i="1" kern="1200" dirty="0" smtClean="0">
                  <a:latin typeface="Cambria Math" panose="02040503050406030204" pitchFamily="18" charset="0"/>
                </a:rPr>
                <m:t>max</m:t>
              </m:r>
            </m:oMath>
          </a14:m>
          <a:r>
            <a:rPr lang="it-IT" sz="1200" kern="1200" dirty="0"/>
            <a:t>:</a:t>
          </a:r>
        </a:p>
        <a:p>
          <a:pPr marL="0" lvl="0" indent="0" algn="ctr" defTabSz="533400">
            <a:lnSpc>
              <a:spcPct val="90000"/>
            </a:lnSpc>
            <a:spcBef>
              <a:spcPct val="0"/>
            </a:spcBef>
            <a:spcAft>
              <a:spcPct val="35000"/>
            </a:spcAft>
            <a:buNone/>
          </a:pPr>
          <a:r>
            <a:rPr lang="it-IT" sz="1400" b="1" kern="1200" dirty="0" err="1"/>
            <a:t>q</a:t>
          </a:r>
          <a:r>
            <a:rPr lang="it-IT" sz="1400" b="1" kern="1200" baseline="-25000" dirty="0" err="1"/>
            <a:t>new</a:t>
          </a:r>
          <a:r>
            <a:rPr lang="it-IT" sz="1400" b="1" kern="1200" dirty="0"/>
            <a:t>=</a:t>
          </a:r>
          <a:r>
            <a:rPr lang="it-IT" sz="1400" b="1" kern="1200"/>
            <a:t>q</a:t>
          </a:r>
          <a:r>
            <a:rPr lang="it-IT" sz="1400" b="1" kern="1200" baseline="-25000"/>
            <a:t>min</a:t>
          </a:r>
          <a:r>
            <a:rPr lang="it-IT" sz="1400" b="1" kern="1200" dirty="0"/>
            <a:t>=1</a:t>
          </a:r>
        </a:p>
      </dsp:txBody>
      <dsp:txXfrm>
        <a:off x="7113609" y="342964"/>
        <a:ext cx="1991870" cy="10365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C5B95-0928-4D7A-B073-7356DBCF09E3}">
      <dsp:nvSpPr>
        <dsp:cNvPr id="0" name=""/>
        <dsp:cNvSpPr/>
      </dsp:nvSpPr>
      <dsp:spPr>
        <a:xfrm>
          <a:off x="570973" y="64887"/>
          <a:ext cx="1287777" cy="44722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26820-2E9B-485A-9AE9-4F16A09C08A4}">
      <dsp:nvSpPr>
        <dsp:cNvPr id="0" name=""/>
        <dsp:cNvSpPr/>
      </dsp:nvSpPr>
      <dsp:spPr>
        <a:xfrm>
          <a:off x="1092073" y="1159997"/>
          <a:ext cx="249569" cy="159724"/>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3F63CA-A206-4A7D-B1C3-DFD75BD7E162}">
      <dsp:nvSpPr>
        <dsp:cNvPr id="0" name=""/>
        <dsp:cNvSpPr/>
      </dsp:nvSpPr>
      <dsp:spPr>
        <a:xfrm>
          <a:off x="617892" y="1287777"/>
          <a:ext cx="1197932" cy="299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it-IT" sz="1000" kern="1200" dirty="0"/>
            <a:t>In soluzione</a:t>
          </a:r>
        </a:p>
      </dsp:txBody>
      <dsp:txXfrm>
        <a:off x="617892" y="1287777"/>
        <a:ext cx="1197932" cy="299483"/>
      </dsp:txXfrm>
    </dsp:sp>
    <dsp:sp modelId="{8D63AD8F-0689-4E43-92A2-BCA6A375C5B3}">
      <dsp:nvSpPr>
        <dsp:cNvPr id="0" name=""/>
        <dsp:cNvSpPr/>
      </dsp:nvSpPr>
      <dsp:spPr>
        <a:xfrm>
          <a:off x="1039165" y="546656"/>
          <a:ext cx="449224" cy="4492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it-IT" sz="800" kern="1200" dirty="0"/>
            <a:t>Cluster 1</a:t>
          </a:r>
        </a:p>
      </dsp:txBody>
      <dsp:txXfrm>
        <a:off x="1104952" y="612443"/>
        <a:ext cx="317650" cy="317650"/>
      </dsp:txXfrm>
    </dsp:sp>
    <dsp:sp modelId="{B770DE95-2AF6-4E31-BE57-C95D4061B129}">
      <dsp:nvSpPr>
        <dsp:cNvPr id="0" name=""/>
        <dsp:cNvSpPr/>
      </dsp:nvSpPr>
      <dsp:spPr>
        <a:xfrm>
          <a:off x="717720" y="209638"/>
          <a:ext cx="449224" cy="4492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it-IT" sz="800" kern="1200" dirty="0"/>
            <a:t>Cluster 2</a:t>
          </a:r>
        </a:p>
      </dsp:txBody>
      <dsp:txXfrm>
        <a:off x="783507" y="275425"/>
        <a:ext cx="317650" cy="317650"/>
      </dsp:txXfrm>
    </dsp:sp>
    <dsp:sp modelId="{7ABF9225-A01A-4228-8B8E-2AA9987D57F8}">
      <dsp:nvSpPr>
        <dsp:cNvPr id="0" name=""/>
        <dsp:cNvSpPr/>
      </dsp:nvSpPr>
      <dsp:spPr>
        <a:xfrm>
          <a:off x="1176927" y="101025"/>
          <a:ext cx="449224" cy="4492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it-IT" sz="800" kern="1200" dirty="0"/>
            <a:t>Cluster q</a:t>
          </a:r>
        </a:p>
      </dsp:txBody>
      <dsp:txXfrm>
        <a:off x="1242714" y="166812"/>
        <a:ext cx="317650" cy="317650"/>
      </dsp:txXfrm>
    </dsp:sp>
    <dsp:sp modelId="{CB414991-ACC1-4322-9830-3983BFA06430}">
      <dsp:nvSpPr>
        <dsp:cNvPr id="0" name=""/>
        <dsp:cNvSpPr/>
      </dsp:nvSpPr>
      <dsp:spPr>
        <a:xfrm>
          <a:off x="518064" y="9982"/>
          <a:ext cx="1397587" cy="1118070"/>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C5B95-0928-4D7A-B073-7356DBCF09E3}">
      <dsp:nvSpPr>
        <dsp:cNvPr id="0" name=""/>
        <dsp:cNvSpPr/>
      </dsp:nvSpPr>
      <dsp:spPr>
        <a:xfrm>
          <a:off x="570973" y="64887"/>
          <a:ext cx="1287777" cy="44722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26820-2E9B-485A-9AE9-4F16A09C08A4}">
      <dsp:nvSpPr>
        <dsp:cNvPr id="0" name=""/>
        <dsp:cNvSpPr/>
      </dsp:nvSpPr>
      <dsp:spPr>
        <a:xfrm>
          <a:off x="1092073" y="1159997"/>
          <a:ext cx="249569" cy="159724"/>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3F63CA-A206-4A7D-B1C3-DFD75BD7E162}">
      <dsp:nvSpPr>
        <dsp:cNvPr id="0" name=""/>
        <dsp:cNvSpPr/>
      </dsp:nvSpPr>
      <dsp:spPr>
        <a:xfrm>
          <a:off x="617892" y="1287777"/>
          <a:ext cx="1197932" cy="299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it-IT" sz="1000" kern="1200" dirty="0"/>
            <a:t>In soluzione</a:t>
          </a:r>
        </a:p>
      </dsp:txBody>
      <dsp:txXfrm>
        <a:off x="617892" y="1287777"/>
        <a:ext cx="1197932" cy="299483"/>
      </dsp:txXfrm>
    </dsp:sp>
    <dsp:sp modelId="{8D63AD8F-0689-4E43-92A2-BCA6A375C5B3}">
      <dsp:nvSpPr>
        <dsp:cNvPr id="0" name=""/>
        <dsp:cNvSpPr/>
      </dsp:nvSpPr>
      <dsp:spPr>
        <a:xfrm>
          <a:off x="1039165" y="546656"/>
          <a:ext cx="449224" cy="4492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it-IT" sz="800" kern="1200" dirty="0"/>
            <a:t>Cluster 1</a:t>
          </a:r>
        </a:p>
      </dsp:txBody>
      <dsp:txXfrm>
        <a:off x="1104952" y="612443"/>
        <a:ext cx="317650" cy="317650"/>
      </dsp:txXfrm>
    </dsp:sp>
    <dsp:sp modelId="{B770DE95-2AF6-4E31-BE57-C95D4061B129}">
      <dsp:nvSpPr>
        <dsp:cNvPr id="0" name=""/>
        <dsp:cNvSpPr/>
      </dsp:nvSpPr>
      <dsp:spPr>
        <a:xfrm>
          <a:off x="717720" y="209638"/>
          <a:ext cx="449224" cy="4492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it-IT" sz="800" kern="1200" dirty="0"/>
            <a:t>Cluster 2</a:t>
          </a:r>
        </a:p>
      </dsp:txBody>
      <dsp:txXfrm>
        <a:off x="783507" y="275425"/>
        <a:ext cx="317650" cy="317650"/>
      </dsp:txXfrm>
    </dsp:sp>
    <dsp:sp modelId="{7ABF9225-A01A-4228-8B8E-2AA9987D57F8}">
      <dsp:nvSpPr>
        <dsp:cNvPr id="0" name=""/>
        <dsp:cNvSpPr/>
      </dsp:nvSpPr>
      <dsp:spPr>
        <a:xfrm>
          <a:off x="1176927" y="101025"/>
          <a:ext cx="449224" cy="4492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it-IT" sz="800" kern="1200"/>
            <a:t>Cluster q</a:t>
          </a:r>
          <a:endParaRPr lang="it-IT" sz="800" kern="1200" dirty="0"/>
        </a:p>
      </dsp:txBody>
      <dsp:txXfrm>
        <a:off x="1242714" y="166812"/>
        <a:ext cx="317650" cy="317650"/>
      </dsp:txXfrm>
    </dsp:sp>
    <dsp:sp modelId="{CB414991-ACC1-4322-9830-3983BFA06430}">
      <dsp:nvSpPr>
        <dsp:cNvPr id="0" name=""/>
        <dsp:cNvSpPr/>
      </dsp:nvSpPr>
      <dsp:spPr>
        <a:xfrm>
          <a:off x="518064" y="9982"/>
          <a:ext cx="1397587" cy="1118070"/>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C5B95-0928-4D7A-B073-7356DBCF09E3}">
      <dsp:nvSpPr>
        <dsp:cNvPr id="0" name=""/>
        <dsp:cNvSpPr/>
      </dsp:nvSpPr>
      <dsp:spPr>
        <a:xfrm>
          <a:off x="570973" y="64887"/>
          <a:ext cx="1287777" cy="44722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26820-2E9B-485A-9AE9-4F16A09C08A4}">
      <dsp:nvSpPr>
        <dsp:cNvPr id="0" name=""/>
        <dsp:cNvSpPr/>
      </dsp:nvSpPr>
      <dsp:spPr>
        <a:xfrm>
          <a:off x="1092073" y="1159997"/>
          <a:ext cx="249569" cy="159724"/>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3F63CA-A206-4A7D-B1C3-DFD75BD7E162}">
      <dsp:nvSpPr>
        <dsp:cNvPr id="0" name=""/>
        <dsp:cNvSpPr/>
      </dsp:nvSpPr>
      <dsp:spPr>
        <a:xfrm>
          <a:off x="617892" y="1287777"/>
          <a:ext cx="1197932" cy="299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it-IT" sz="1000" kern="1200" dirty="0"/>
            <a:t>In soluzione</a:t>
          </a:r>
        </a:p>
      </dsp:txBody>
      <dsp:txXfrm>
        <a:off x="617892" y="1287777"/>
        <a:ext cx="1197932" cy="299483"/>
      </dsp:txXfrm>
    </dsp:sp>
    <dsp:sp modelId="{8D63AD8F-0689-4E43-92A2-BCA6A375C5B3}">
      <dsp:nvSpPr>
        <dsp:cNvPr id="0" name=""/>
        <dsp:cNvSpPr/>
      </dsp:nvSpPr>
      <dsp:spPr>
        <a:xfrm>
          <a:off x="1039165" y="546656"/>
          <a:ext cx="449224" cy="4492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it-IT" sz="800" kern="1200" dirty="0"/>
            <a:t>Cluster 1</a:t>
          </a:r>
        </a:p>
      </dsp:txBody>
      <dsp:txXfrm>
        <a:off x="1104952" y="612443"/>
        <a:ext cx="317650" cy="317650"/>
      </dsp:txXfrm>
    </dsp:sp>
    <dsp:sp modelId="{B770DE95-2AF6-4E31-BE57-C95D4061B129}">
      <dsp:nvSpPr>
        <dsp:cNvPr id="0" name=""/>
        <dsp:cNvSpPr/>
      </dsp:nvSpPr>
      <dsp:spPr>
        <a:xfrm>
          <a:off x="717720" y="209638"/>
          <a:ext cx="449224" cy="4492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it-IT" sz="800" kern="1200" dirty="0"/>
            <a:t>Cluster 2</a:t>
          </a:r>
        </a:p>
      </dsp:txBody>
      <dsp:txXfrm>
        <a:off x="783507" y="275425"/>
        <a:ext cx="317650" cy="317650"/>
      </dsp:txXfrm>
    </dsp:sp>
    <dsp:sp modelId="{7ABF9225-A01A-4228-8B8E-2AA9987D57F8}">
      <dsp:nvSpPr>
        <dsp:cNvPr id="0" name=""/>
        <dsp:cNvSpPr/>
      </dsp:nvSpPr>
      <dsp:spPr>
        <a:xfrm>
          <a:off x="1176927" y="101025"/>
          <a:ext cx="449224" cy="4492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it-IT" sz="800" kern="1200"/>
            <a:t>Cluster q</a:t>
          </a:r>
          <a:endParaRPr lang="it-IT" sz="800" kern="1200" dirty="0"/>
        </a:p>
      </dsp:txBody>
      <dsp:txXfrm>
        <a:off x="1242714" y="166812"/>
        <a:ext cx="317650" cy="317650"/>
      </dsp:txXfrm>
    </dsp:sp>
    <dsp:sp modelId="{CB414991-ACC1-4322-9830-3983BFA06430}">
      <dsp:nvSpPr>
        <dsp:cNvPr id="0" name=""/>
        <dsp:cNvSpPr/>
      </dsp:nvSpPr>
      <dsp:spPr>
        <a:xfrm>
          <a:off x="518064" y="9982"/>
          <a:ext cx="1397587" cy="1118070"/>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C5B95-0928-4D7A-B073-7356DBCF09E3}">
      <dsp:nvSpPr>
        <dsp:cNvPr id="0" name=""/>
        <dsp:cNvSpPr/>
      </dsp:nvSpPr>
      <dsp:spPr>
        <a:xfrm>
          <a:off x="570973" y="64887"/>
          <a:ext cx="1287777" cy="44722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26820-2E9B-485A-9AE9-4F16A09C08A4}">
      <dsp:nvSpPr>
        <dsp:cNvPr id="0" name=""/>
        <dsp:cNvSpPr/>
      </dsp:nvSpPr>
      <dsp:spPr>
        <a:xfrm>
          <a:off x="1092073" y="1159997"/>
          <a:ext cx="249569" cy="159724"/>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3F63CA-A206-4A7D-B1C3-DFD75BD7E162}">
      <dsp:nvSpPr>
        <dsp:cNvPr id="0" name=""/>
        <dsp:cNvSpPr/>
      </dsp:nvSpPr>
      <dsp:spPr>
        <a:xfrm>
          <a:off x="617892" y="1287777"/>
          <a:ext cx="1197932" cy="299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it-IT" sz="1000" kern="1200" dirty="0"/>
            <a:t>In soluzione</a:t>
          </a:r>
        </a:p>
      </dsp:txBody>
      <dsp:txXfrm>
        <a:off x="617892" y="1287777"/>
        <a:ext cx="1197932" cy="299483"/>
      </dsp:txXfrm>
    </dsp:sp>
    <dsp:sp modelId="{8D63AD8F-0689-4E43-92A2-BCA6A375C5B3}">
      <dsp:nvSpPr>
        <dsp:cNvPr id="0" name=""/>
        <dsp:cNvSpPr/>
      </dsp:nvSpPr>
      <dsp:spPr>
        <a:xfrm>
          <a:off x="1039165" y="546656"/>
          <a:ext cx="449224" cy="4492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it-IT" sz="800" kern="1200" dirty="0"/>
            <a:t>Cluster 1</a:t>
          </a:r>
        </a:p>
      </dsp:txBody>
      <dsp:txXfrm>
        <a:off x="1104952" y="612443"/>
        <a:ext cx="317650" cy="317650"/>
      </dsp:txXfrm>
    </dsp:sp>
    <dsp:sp modelId="{B770DE95-2AF6-4E31-BE57-C95D4061B129}">
      <dsp:nvSpPr>
        <dsp:cNvPr id="0" name=""/>
        <dsp:cNvSpPr/>
      </dsp:nvSpPr>
      <dsp:spPr>
        <a:xfrm>
          <a:off x="717720" y="209638"/>
          <a:ext cx="449224" cy="4492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it-IT" sz="800" kern="1200" dirty="0"/>
            <a:t>Cluster 2</a:t>
          </a:r>
        </a:p>
      </dsp:txBody>
      <dsp:txXfrm>
        <a:off x="783507" y="275425"/>
        <a:ext cx="317650" cy="317650"/>
      </dsp:txXfrm>
    </dsp:sp>
    <dsp:sp modelId="{7ABF9225-A01A-4228-8B8E-2AA9987D57F8}">
      <dsp:nvSpPr>
        <dsp:cNvPr id="0" name=""/>
        <dsp:cNvSpPr/>
      </dsp:nvSpPr>
      <dsp:spPr>
        <a:xfrm>
          <a:off x="1176927" y="101025"/>
          <a:ext cx="449224" cy="4492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it-IT" sz="800" kern="1200"/>
            <a:t>Cluster q</a:t>
          </a:r>
          <a:endParaRPr lang="it-IT" sz="800" kern="1200" dirty="0"/>
        </a:p>
      </dsp:txBody>
      <dsp:txXfrm>
        <a:off x="1242714" y="166812"/>
        <a:ext cx="317650" cy="317650"/>
      </dsp:txXfrm>
    </dsp:sp>
    <dsp:sp modelId="{CB414991-ACC1-4322-9830-3983BFA06430}">
      <dsp:nvSpPr>
        <dsp:cNvPr id="0" name=""/>
        <dsp:cNvSpPr/>
      </dsp:nvSpPr>
      <dsp:spPr>
        <a:xfrm>
          <a:off x="518064" y="9982"/>
          <a:ext cx="1397587" cy="1118070"/>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C5B95-0928-4D7A-B073-7356DBCF09E3}">
      <dsp:nvSpPr>
        <dsp:cNvPr id="0" name=""/>
        <dsp:cNvSpPr/>
      </dsp:nvSpPr>
      <dsp:spPr>
        <a:xfrm>
          <a:off x="570973" y="64887"/>
          <a:ext cx="1287777" cy="44722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26820-2E9B-485A-9AE9-4F16A09C08A4}">
      <dsp:nvSpPr>
        <dsp:cNvPr id="0" name=""/>
        <dsp:cNvSpPr/>
      </dsp:nvSpPr>
      <dsp:spPr>
        <a:xfrm>
          <a:off x="1092073" y="1159997"/>
          <a:ext cx="249569" cy="159724"/>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3F63CA-A206-4A7D-B1C3-DFD75BD7E162}">
      <dsp:nvSpPr>
        <dsp:cNvPr id="0" name=""/>
        <dsp:cNvSpPr/>
      </dsp:nvSpPr>
      <dsp:spPr>
        <a:xfrm>
          <a:off x="617892" y="1287777"/>
          <a:ext cx="1197932" cy="299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it-IT" sz="1000" kern="1200" dirty="0"/>
            <a:t>In soluzione</a:t>
          </a:r>
        </a:p>
      </dsp:txBody>
      <dsp:txXfrm>
        <a:off x="617892" y="1287777"/>
        <a:ext cx="1197932" cy="299483"/>
      </dsp:txXfrm>
    </dsp:sp>
    <dsp:sp modelId="{8D63AD8F-0689-4E43-92A2-BCA6A375C5B3}">
      <dsp:nvSpPr>
        <dsp:cNvPr id="0" name=""/>
        <dsp:cNvSpPr/>
      </dsp:nvSpPr>
      <dsp:spPr>
        <a:xfrm>
          <a:off x="1039165" y="546656"/>
          <a:ext cx="449224" cy="4492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it-IT" sz="800" kern="1200" dirty="0"/>
            <a:t>Cluster 1</a:t>
          </a:r>
        </a:p>
      </dsp:txBody>
      <dsp:txXfrm>
        <a:off x="1104952" y="612443"/>
        <a:ext cx="317650" cy="317650"/>
      </dsp:txXfrm>
    </dsp:sp>
    <dsp:sp modelId="{B770DE95-2AF6-4E31-BE57-C95D4061B129}">
      <dsp:nvSpPr>
        <dsp:cNvPr id="0" name=""/>
        <dsp:cNvSpPr/>
      </dsp:nvSpPr>
      <dsp:spPr>
        <a:xfrm>
          <a:off x="717720" y="209638"/>
          <a:ext cx="449224" cy="4492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it-IT" sz="800" kern="1200" dirty="0"/>
            <a:t>Cluster 2</a:t>
          </a:r>
        </a:p>
      </dsp:txBody>
      <dsp:txXfrm>
        <a:off x="783507" y="275425"/>
        <a:ext cx="317650" cy="317650"/>
      </dsp:txXfrm>
    </dsp:sp>
    <dsp:sp modelId="{7ABF9225-A01A-4228-8B8E-2AA9987D57F8}">
      <dsp:nvSpPr>
        <dsp:cNvPr id="0" name=""/>
        <dsp:cNvSpPr/>
      </dsp:nvSpPr>
      <dsp:spPr>
        <a:xfrm>
          <a:off x="1176927" y="101025"/>
          <a:ext cx="449224" cy="4492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it-IT" sz="800" kern="1200"/>
            <a:t>Cluster q</a:t>
          </a:r>
          <a:endParaRPr lang="it-IT" sz="800" kern="1200" dirty="0"/>
        </a:p>
      </dsp:txBody>
      <dsp:txXfrm>
        <a:off x="1242714" y="166812"/>
        <a:ext cx="317650" cy="317650"/>
      </dsp:txXfrm>
    </dsp:sp>
    <dsp:sp modelId="{CB414991-ACC1-4322-9830-3983BFA06430}">
      <dsp:nvSpPr>
        <dsp:cNvPr id="0" name=""/>
        <dsp:cNvSpPr/>
      </dsp:nvSpPr>
      <dsp:spPr>
        <a:xfrm>
          <a:off x="518064" y="9982"/>
          <a:ext cx="1397587" cy="1118070"/>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C5B95-0928-4D7A-B073-7356DBCF09E3}">
      <dsp:nvSpPr>
        <dsp:cNvPr id="0" name=""/>
        <dsp:cNvSpPr/>
      </dsp:nvSpPr>
      <dsp:spPr>
        <a:xfrm>
          <a:off x="931662" y="165104"/>
          <a:ext cx="578338" cy="24107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26820-2E9B-485A-9AE9-4F16A09C08A4}">
      <dsp:nvSpPr>
        <dsp:cNvPr id="0" name=""/>
        <dsp:cNvSpPr/>
      </dsp:nvSpPr>
      <dsp:spPr>
        <a:xfrm flipV="1">
          <a:off x="1068194" y="832451"/>
          <a:ext cx="297328" cy="19029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3F63CA-A206-4A7D-B1C3-DFD75BD7E162}">
      <dsp:nvSpPr>
        <dsp:cNvPr id="0" name=""/>
        <dsp:cNvSpPr/>
      </dsp:nvSpPr>
      <dsp:spPr>
        <a:xfrm>
          <a:off x="503269" y="895782"/>
          <a:ext cx="1427178" cy="356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it-IT" sz="1100" kern="1200" dirty="0"/>
            <a:t>Fuori dalla soluzione</a:t>
          </a:r>
        </a:p>
      </dsp:txBody>
      <dsp:txXfrm>
        <a:off x="503269" y="895782"/>
        <a:ext cx="1427178" cy="356794"/>
      </dsp:txXfrm>
    </dsp:sp>
    <dsp:sp modelId="{8D63AD8F-0689-4E43-92A2-BCA6A375C5B3}">
      <dsp:nvSpPr>
        <dsp:cNvPr id="0" name=""/>
        <dsp:cNvSpPr/>
      </dsp:nvSpPr>
      <dsp:spPr>
        <a:xfrm>
          <a:off x="1557612" y="1101010"/>
          <a:ext cx="535191" cy="5351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it-IT" sz="900" kern="1200" dirty="0"/>
            <a:t>Cluster 1</a:t>
          </a:r>
        </a:p>
      </dsp:txBody>
      <dsp:txXfrm>
        <a:off x="1635989" y="1179387"/>
        <a:ext cx="378437" cy="378437"/>
      </dsp:txXfrm>
    </dsp:sp>
    <dsp:sp modelId="{B770DE95-2AF6-4E31-BE57-C95D4061B129}">
      <dsp:nvSpPr>
        <dsp:cNvPr id="0" name=""/>
        <dsp:cNvSpPr/>
      </dsp:nvSpPr>
      <dsp:spPr>
        <a:xfrm>
          <a:off x="956508" y="1228009"/>
          <a:ext cx="535191" cy="5351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it-IT" sz="900" kern="1200" dirty="0"/>
            <a:t>Cluster 2</a:t>
          </a:r>
        </a:p>
      </dsp:txBody>
      <dsp:txXfrm>
        <a:off x="1034885" y="1306386"/>
        <a:ext cx="378437" cy="378437"/>
      </dsp:txXfrm>
    </dsp:sp>
    <dsp:sp modelId="{7ABF9225-A01A-4228-8B8E-2AA9987D57F8}">
      <dsp:nvSpPr>
        <dsp:cNvPr id="0" name=""/>
        <dsp:cNvSpPr/>
      </dsp:nvSpPr>
      <dsp:spPr>
        <a:xfrm>
          <a:off x="402270" y="1266111"/>
          <a:ext cx="535191" cy="5351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it-IT" sz="900" kern="1200" dirty="0"/>
            <a:t>Cluster </a:t>
          </a:r>
          <a14:m xmlns:a14="http://schemas.microsoft.com/office/drawing/2010/main">
            <m:oMath xmlns:m="http://schemas.openxmlformats.org/officeDocument/2006/math">
              <m:r>
                <a:rPr lang="it-IT" sz="900" i="1" kern="1200" smtClean="0">
                  <a:latin typeface="Cambria Math" panose="02040503050406030204" pitchFamily="18" charset="0"/>
                </a:rPr>
                <m:t>𝜃</m:t>
              </m:r>
            </m:oMath>
          </a14:m>
          <a:endParaRPr lang="it-IT" sz="900" kern="1200" dirty="0"/>
        </a:p>
      </dsp:txBody>
      <dsp:txXfrm>
        <a:off x="480647" y="1344488"/>
        <a:ext cx="378437" cy="378437"/>
      </dsp:txXfrm>
    </dsp:sp>
    <dsp:sp modelId="{CB414991-ACC1-4322-9830-3983BFA06430}">
      <dsp:nvSpPr>
        <dsp:cNvPr id="0" name=""/>
        <dsp:cNvSpPr/>
      </dsp:nvSpPr>
      <dsp:spPr>
        <a:xfrm>
          <a:off x="903031" y="153389"/>
          <a:ext cx="627653" cy="602691"/>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6.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7.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8.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9.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F3836A-BF0F-5548-8634-C28F9755B65B}" type="datetime1">
              <a:rPr lang="it-IT" smtClean="0"/>
              <a:t>09/02/2018</a:t>
            </a:fld>
            <a:endParaRPr lang="it-IT"/>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08FDD1-02FA-C246-8A71-BE321B87555D}" type="slidenum">
              <a:rPr lang="it-IT" smtClean="0"/>
              <a:t>‹N›</a:t>
            </a:fld>
            <a:endParaRPr lang="it-IT"/>
          </a:p>
        </p:txBody>
      </p:sp>
    </p:spTree>
    <p:extLst>
      <p:ext uri="{BB962C8B-B14F-4D97-AF65-F5344CB8AC3E}">
        <p14:creationId xmlns:p14="http://schemas.microsoft.com/office/powerpoint/2010/main" val="128037190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9018F5-082B-D24B-AEE3-38E544CDC1A2}" type="datetime1">
              <a:rPr lang="it-IT" smtClean="0"/>
              <a:t>09/02/2018</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308172-6A9F-2F4E-A831-D208153E2BA1}" type="slidenum">
              <a:rPr lang="it-IT" smtClean="0"/>
              <a:t>‹N›</a:t>
            </a:fld>
            <a:endParaRPr lang="it-IT"/>
          </a:p>
        </p:txBody>
      </p:sp>
    </p:spTree>
    <p:extLst>
      <p:ext uri="{BB962C8B-B14F-4D97-AF65-F5344CB8AC3E}">
        <p14:creationId xmlns:p14="http://schemas.microsoft.com/office/powerpoint/2010/main" val="265433462"/>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161102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484575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DIREI</a:t>
            </a:r>
            <a:r>
              <a:rPr lang="it-IT" baseline="0" dirty="0"/>
              <a:t> SOLO UN ESEMPIO DOPO AVER COMMENTATO IL GRAFICO:</a:t>
            </a:r>
          </a:p>
          <a:p>
            <a:r>
              <a:rPr lang="it-IT" dirty="0"/>
              <a:t>Passo 1 </a:t>
            </a:r>
            <a:r>
              <a:rPr lang="it-IT" dirty="0">
                <a:sym typeface="Wingdings"/>
              </a:rPr>
              <a:t> </a:t>
            </a:r>
            <a:r>
              <a:rPr lang="it-IT" dirty="0"/>
              <a:t>inserimento, uno alla volta, di tutti i cluster costituiti da un singolo nodo (e quindi serviti da un singolo veicolo).</a:t>
            </a:r>
          </a:p>
          <a:p>
            <a:r>
              <a:rPr lang="it-IT" dirty="0"/>
              <a:t>Passo 2 </a:t>
            </a:r>
            <a:r>
              <a:rPr lang="it-IT" dirty="0">
                <a:sym typeface="Wingdings"/>
              </a:rPr>
              <a:t> </a:t>
            </a:r>
            <a:r>
              <a:rPr lang="it-IT" dirty="0"/>
              <a:t>inserimento, uno alla volta, di tutti i cluster costituiti da due nodi (serviti da un singolo veicolo).</a:t>
            </a:r>
          </a:p>
          <a:p>
            <a:r>
              <a:rPr lang="it-IT" dirty="0"/>
              <a:t>Iterazioni successive </a:t>
            </a:r>
            <a:r>
              <a:rPr lang="it-IT" dirty="0">
                <a:sym typeface="Wingdings"/>
              </a:rPr>
              <a:t> stessa procedura </a:t>
            </a:r>
            <a:r>
              <a:rPr lang="it-IT" dirty="0"/>
              <a:t>aumentando il numero dei nodi dei cluster.</a:t>
            </a:r>
          </a:p>
          <a:p>
            <a:r>
              <a:rPr lang="it-IT" dirty="0"/>
              <a:t>Una volta presi tutti i cluster con i </a:t>
            </a:r>
            <a:r>
              <a:rPr lang="it-IT" u="sng" dirty="0"/>
              <a:t>nodi</a:t>
            </a:r>
            <a:r>
              <a:rPr lang="it-IT" dirty="0"/>
              <a:t> visitati da un singolo veicolo si passa a quei cluster i cui nodi sono soddisfatti da due veicoli. Si ripetono i passi precedenti per i cluster con due veicoli.</a:t>
            </a:r>
          </a:p>
          <a:p>
            <a:r>
              <a:rPr lang="it-IT" dirty="0"/>
              <a:t>Dopo di che si passa a cluster visitati da più di due veicoli facendo sempre lo stesso tipo di ragionamento.</a:t>
            </a:r>
          </a:p>
          <a:p>
            <a:endParaRPr lang="it-IT" dirty="0"/>
          </a:p>
        </p:txBody>
      </p:sp>
    </p:spTree>
    <p:extLst>
      <p:ext uri="{BB962C8B-B14F-4D97-AF65-F5344CB8AC3E}">
        <p14:creationId xmlns:p14="http://schemas.microsoft.com/office/powerpoint/2010/main" val="100715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624132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344674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indent="0">
                  <a:buNone/>
                </a:pPr>
                <a:endParaRPr lang="it-IT" sz="1200" dirty="0"/>
              </a:p>
              <a:p>
                <a:pPr marL="0" indent="0">
                  <a:buNone/>
                </a:pPr>
                <a:r>
                  <a:rPr lang="it-IT" sz="1200" dirty="0" err="1"/>
                  <a:t>q</a:t>
                </a:r>
                <a:r>
                  <a:rPr lang="it-IT" sz="1200" baseline="-25000" dirty="0" err="1"/>
                  <a:t>max</a:t>
                </a:r>
                <a:r>
                  <a:rPr lang="it-IT" sz="1200" dirty="0"/>
                  <a:t> </a:t>
                </a:r>
                <a:r>
                  <a:rPr lang="it-IT" sz="1200" dirty="0">
                    <a:sym typeface="Wingdings"/>
                  </a:rPr>
                  <a:t> </a:t>
                </a:r>
                <a:r>
                  <a:rPr lang="it-IT" sz="1200" dirty="0"/>
                  <a:t>numero totale di cluster all’interno dell’istanza </a:t>
                </a:r>
              </a:p>
              <a:p>
                <a:r>
                  <a:rPr lang="it-IT" sz="1200" dirty="0" err="1"/>
                  <a:t>q</a:t>
                </a:r>
                <a:r>
                  <a:rPr lang="it-IT" sz="1200" baseline="-25000" dirty="0" err="1"/>
                  <a:t>min</a:t>
                </a:r>
                <a:r>
                  <a:rPr lang="it-IT" sz="1200" baseline="-25000" dirty="0"/>
                  <a:t> </a:t>
                </a:r>
                <a:r>
                  <a:rPr lang="it-IT" sz="1200" dirty="0"/>
                  <a:t>= 1 </a:t>
                </a:r>
              </a:p>
              <a:p>
                <a:pPr marL="0" indent="0">
                  <a:buNone/>
                </a:pPr>
                <a:endParaRPr lang="it-IT" sz="1200" dirty="0"/>
              </a:p>
              <a:p>
                <a:pPr marL="0" indent="0">
                  <a:buNone/>
                </a:pPr>
                <a:r>
                  <a:rPr lang="it-IT" sz="1200" dirty="0"/>
                  <a:t>Il valore iniziale di q è </a:t>
                </a:r>
                <a:r>
                  <a:rPr lang="it-IT" sz="1200" dirty="0" err="1"/>
                  <a:t>q</a:t>
                </a:r>
                <a:r>
                  <a:rPr lang="it-IT" sz="1200" baseline="-25000" dirty="0" err="1"/>
                  <a:t>min</a:t>
                </a:r>
                <a:r>
                  <a:rPr lang="it-IT" sz="1200" baseline="-25000" dirty="0"/>
                  <a:t> . </a:t>
                </a:r>
                <a:r>
                  <a:rPr lang="it-IT" sz="1200" dirty="0"/>
                  <a:t>q è aggiornato all’inizio di ogni segmento.</a:t>
                </a:r>
              </a:p>
              <a:p>
                <a:pPr marL="0" indent="0">
                  <a:buNone/>
                </a:pPr>
                <a:endParaRPr lang="it-IT" sz="1200" dirty="0"/>
              </a:p>
              <a:p>
                <a:pPr marL="0" indent="0">
                  <a:buNone/>
                </a:pPr>
                <a:r>
                  <a:rPr lang="it-IT" sz="1200" dirty="0"/>
                  <a:t>Incremento graduale di q </a:t>
                </a:r>
                <a:r>
                  <a:rPr lang="it-IT" sz="1200" i="1" dirty="0"/>
                  <a:t>(es: q</a:t>
                </a:r>
                <a:r>
                  <a:rPr lang="it-IT" sz="1200" dirty="0"/>
                  <a:t> = </a:t>
                </a:r>
                <a:r>
                  <a:rPr lang="it-IT" sz="1200" i="1" dirty="0"/>
                  <a:t>numero di cluster/10)</a:t>
                </a:r>
                <a:endParaRPr lang="it-IT" sz="1200" dirty="0"/>
              </a:p>
              <a:p>
                <a:pPr>
                  <a:buFont typeface="Lucida Grande"/>
                  <a:buChar char="-"/>
                </a:pPr>
                <a:r>
                  <a:rPr lang="it-IT" sz="1200" dirty="0"/>
                  <a:t>Le ultime k iterazioni non migliorano più la soluzione</a:t>
                </a:r>
              </a:p>
              <a:p>
                <a:pPr>
                  <a:buFont typeface="Lucida Grande"/>
                  <a:buChar char="-"/>
                </a:pPr>
                <a:r>
                  <a:rPr lang="it-IT" sz="1200" dirty="0"/>
                  <a:t>La soluzione non è </a:t>
                </a:r>
                <a:r>
                  <a:rPr lang="it-IT" sz="1200" dirty="0" err="1"/>
                  <a:t>feasible</a:t>
                </a:r>
                <a:r>
                  <a:rPr lang="it-IT" sz="1200" dirty="0"/>
                  <a:t> </a:t>
                </a:r>
                <a:r>
                  <a:rPr lang="it-IT" sz="800" dirty="0"/>
                  <a:t>     </a:t>
                </a:r>
                <a:r>
                  <a:rPr lang="it-IT" sz="1000" dirty="0">
                    <a:sym typeface="Wingdings" panose="05000000000000000000" pitchFamily="2" charset="2"/>
                  </a:rPr>
                  <a:t> possibilità di accettare soluzioni non </a:t>
                </a:r>
                <a:r>
                  <a:rPr lang="it-IT" sz="1000" dirty="0" err="1">
                    <a:sym typeface="Wingdings" panose="05000000000000000000" pitchFamily="2" charset="2"/>
                  </a:rPr>
                  <a:t>feasible</a:t>
                </a:r>
                <a:endParaRPr lang="it-IT" sz="1000" dirty="0"/>
              </a:p>
              <a:p>
                <a:pPr marL="0" indent="0">
                  <a:buNone/>
                </a:pPr>
                <a:endParaRPr lang="it-IT" sz="1200" dirty="0"/>
              </a:p>
              <a:p>
                <a:pPr marL="0" indent="0">
                  <a:buNone/>
                </a:pPr>
                <a:r>
                  <a:rPr lang="it-IT" sz="1200" dirty="0" err="1"/>
                  <a:t>Stopping</a:t>
                </a:r>
                <a:r>
                  <a:rPr lang="it-IT" sz="1200" dirty="0"/>
                  <a:t> </a:t>
                </a:r>
                <a:r>
                  <a:rPr lang="it-IT" sz="1200" dirty="0" err="1"/>
                  <a:t>rule</a:t>
                </a:r>
                <a:r>
                  <a:rPr lang="it-IT" sz="1200" dirty="0"/>
                  <a:t>:</a:t>
                </a:r>
              </a:p>
              <a:p>
                <a:pPr>
                  <a:buFont typeface="Lucida Grande"/>
                  <a:buChar char="-"/>
                </a:pPr>
                <a:r>
                  <a:rPr lang="it-IT" sz="1200" dirty="0"/>
                  <a:t>Raggiungimento di </a:t>
                </a:r>
                <a14:m>
                  <m:oMath xmlns:m="http://schemas.openxmlformats.org/officeDocument/2006/math">
                    <m:sSub>
                      <m:sSubPr>
                        <m:ctrlPr>
                          <a:rPr lang="it-IT" sz="1200" i="1" smtClean="0">
                            <a:latin typeface="Cambria Math" panose="02040503050406030204" pitchFamily="18" charset="0"/>
                          </a:rPr>
                        </m:ctrlPr>
                      </m:sSubPr>
                      <m:e>
                        <m:r>
                          <a:rPr lang="it-IT" sz="1200" b="0" i="1" smtClean="0">
                            <a:latin typeface="Cambria Math"/>
                          </a:rPr>
                          <m:t>𝑞</m:t>
                        </m:r>
                      </m:e>
                      <m:sub>
                        <m:r>
                          <a:rPr lang="it-IT" sz="1200" b="0" i="1" smtClean="0">
                            <a:latin typeface="Cambria Math"/>
                          </a:rPr>
                          <m:t>𝑚𝑎𝑥</m:t>
                        </m:r>
                      </m:sub>
                    </m:sSub>
                  </m:oMath>
                </a14:m>
                <a:endParaRPr lang="it-IT" dirty="0"/>
              </a:p>
            </p:txBody>
          </p:sp>
        </mc:Choice>
        <mc:Fallback xmlns="">
          <p:sp>
            <p:nvSpPr>
              <p:cNvPr id="3" name="Segnaposto note 2"/>
              <p:cNvSpPr>
                <a:spLocks noGrp="1"/>
              </p:cNvSpPr>
              <p:nvPr>
                <p:ph type="body" idx="1"/>
              </p:nvPr>
            </p:nvSpPr>
            <p:spPr/>
            <p:txBody>
              <a:bodyPr/>
              <a:lstStyle/>
              <a:p>
                <a:pPr marL="0" indent="0">
                  <a:buNone/>
                </a:pPr>
                <a:endParaRPr lang="it-IT" sz="1200" dirty="0" smtClean="0"/>
              </a:p>
              <a:p>
                <a:pPr marL="0" indent="0">
                  <a:buNone/>
                </a:pPr>
                <a:r>
                  <a:rPr lang="it-IT" sz="1200" dirty="0" err="1" smtClean="0"/>
                  <a:t>q</a:t>
                </a:r>
                <a:r>
                  <a:rPr lang="it-IT" sz="1200" baseline="-25000" dirty="0" err="1" smtClean="0"/>
                  <a:t>max</a:t>
                </a:r>
                <a:r>
                  <a:rPr lang="it-IT" sz="1200" dirty="0" smtClean="0"/>
                  <a:t> </a:t>
                </a:r>
                <a:r>
                  <a:rPr lang="it-IT" sz="1200" dirty="0">
                    <a:sym typeface="Wingdings"/>
                  </a:rPr>
                  <a:t> </a:t>
                </a:r>
                <a:r>
                  <a:rPr lang="it-IT" sz="1200" dirty="0"/>
                  <a:t>numero totale di cluster all’interno dell’istanza </a:t>
                </a:r>
              </a:p>
              <a:p>
                <a:r>
                  <a:rPr lang="it-IT" sz="1200" dirty="0" err="1"/>
                  <a:t>q</a:t>
                </a:r>
                <a:r>
                  <a:rPr lang="it-IT" sz="1200" baseline="-25000" dirty="0" err="1"/>
                  <a:t>min</a:t>
                </a:r>
                <a:r>
                  <a:rPr lang="it-IT" sz="1200" baseline="-25000" dirty="0"/>
                  <a:t> </a:t>
                </a:r>
                <a:r>
                  <a:rPr lang="it-IT" sz="1200" dirty="0"/>
                  <a:t>= 1 </a:t>
                </a:r>
              </a:p>
              <a:p>
                <a:pPr marL="0" indent="0">
                  <a:buNone/>
                </a:pPr>
                <a:endParaRPr lang="it-IT" sz="1200" dirty="0"/>
              </a:p>
              <a:p>
                <a:pPr marL="0" indent="0">
                  <a:buNone/>
                </a:pPr>
                <a:r>
                  <a:rPr lang="it-IT" sz="1200" dirty="0"/>
                  <a:t>Il valore iniziale di q è </a:t>
                </a:r>
                <a:r>
                  <a:rPr lang="it-IT" sz="1200" dirty="0" err="1"/>
                  <a:t>q</a:t>
                </a:r>
                <a:r>
                  <a:rPr lang="it-IT" sz="1200" baseline="-25000" dirty="0" err="1"/>
                  <a:t>min</a:t>
                </a:r>
                <a:r>
                  <a:rPr lang="it-IT" sz="1200" baseline="-25000" dirty="0"/>
                  <a:t> </a:t>
                </a:r>
                <a:r>
                  <a:rPr lang="it-IT" sz="1200" baseline="-25000" dirty="0" smtClean="0"/>
                  <a:t>. </a:t>
                </a:r>
                <a:r>
                  <a:rPr lang="it-IT" sz="1200" dirty="0" smtClean="0"/>
                  <a:t>q è aggiornato all’inizio di ogni segmento.</a:t>
                </a:r>
                <a:endParaRPr lang="it-IT" sz="1200" dirty="0"/>
              </a:p>
              <a:p>
                <a:pPr marL="0" indent="0">
                  <a:buNone/>
                </a:pPr>
                <a:endParaRPr lang="it-IT" sz="1200" dirty="0"/>
              </a:p>
              <a:p>
                <a:pPr marL="0" indent="0">
                  <a:buNone/>
                </a:pPr>
                <a:r>
                  <a:rPr lang="it-IT" sz="1200" dirty="0"/>
                  <a:t>Incremento graduale di q </a:t>
                </a:r>
                <a:r>
                  <a:rPr lang="it-IT" sz="1200" i="1" dirty="0"/>
                  <a:t>(es: q</a:t>
                </a:r>
                <a:r>
                  <a:rPr lang="it-IT" sz="1200" dirty="0"/>
                  <a:t> = </a:t>
                </a:r>
                <a:r>
                  <a:rPr lang="it-IT" sz="1200" i="1" dirty="0"/>
                  <a:t>numero di cluster/10)</a:t>
                </a:r>
                <a:endParaRPr lang="it-IT" sz="1200" dirty="0"/>
              </a:p>
              <a:p>
                <a:pPr>
                  <a:buFont typeface="Lucida Grande"/>
                  <a:buChar char="-"/>
                </a:pPr>
                <a:r>
                  <a:rPr lang="it-IT" sz="1200" dirty="0"/>
                  <a:t>Le ultime k iterazioni non migliorano più la soluzione</a:t>
                </a:r>
              </a:p>
              <a:p>
                <a:pPr>
                  <a:buFont typeface="Lucida Grande"/>
                  <a:buChar char="-"/>
                </a:pPr>
                <a:r>
                  <a:rPr lang="it-IT" sz="1200" dirty="0"/>
                  <a:t>La soluzione non è </a:t>
                </a:r>
                <a:r>
                  <a:rPr lang="it-IT" sz="1200" dirty="0" err="1"/>
                  <a:t>feasible</a:t>
                </a:r>
                <a:r>
                  <a:rPr lang="it-IT" sz="1200" dirty="0"/>
                  <a:t> </a:t>
                </a:r>
                <a:r>
                  <a:rPr lang="it-IT" sz="800" dirty="0"/>
                  <a:t>     </a:t>
                </a:r>
                <a:r>
                  <a:rPr lang="it-IT" sz="1000" dirty="0">
                    <a:sym typeface="Wingdings" panose="05000000000000000000" pitchFamily="2" charset="2"/>
                  </a:rPr>
                  <a:t> possibilità di accettare soluzioni non </a:t>
                </a:r>
                <a:r>
                  <a:rPr lang="it-IT" sz="1000" dirty="0" err="1">
                    <a:sym typeface="Wingdings" panose="05000000000000000000" pitchFamily="2" charset="2"/>
                  </a:rPr>
                  <a:t>feasible</a:t>
                </a:r>
                <a:endParaRPr lang="it-IT" sz="1000" dirty="0"/>
              </a:p>
              <a:p>
                <a:pPr marL="0" indent="0">
                  <a:buNone/>
                </a:pPr>
                <a:endParaRPr lang="it-IT" sz="1200" dirty="0"/>
              </a:p>
              <a:p>
                <a:pPr marL="0" indent="0">
                  <a:buNone/>
                </a:pPr>
                <a:r>
                  <a:rPr lang="it-IT" sz="1200" dirty="0" err="1"/>
                  <a:t>Stopping</a:t>
                </a:r>
                <a:r>
                  <a:rPr lang="it-IT" sz="1200" dirty="0"/>
                  <a:t> </a:t>
                </a:r>
                <a:r>
                  <a:rPr lang="it-IT" sz="1200" dirty="0" err="1"/>
                  <a:t>rule</a:t>
                </a:r>
                <a:r>
                  <a:rPr lang="it-IT" sz="1200" dirty="0"/>
                  <a:t>:</a:t>
                </a:r>
              </a:p>
              <a:p>
                <a:pPr>
                  <a:buFont typeface="Lucida Grande"/>
                  <a:buChar char="-"/>
                </a:pPr>
                <a:r>
                  <a:rPr lang="it-IT" sz="1200" dirty="0"/>
                  <a:t>Raggiungimento di </a:t>
                </a:r>
                <a:r>
                  <a:rPr lang="it-IT" sz="1200" b="0" i="0" smtClean="0">
                    <a:latin typeface="Cambria Math"/>
                  </a:rPr>
                  <a:t>𝑞</a:t>
                </a:r>
                <a:r>
                  <a:rPr lang="it-IT" sz="1200" b="0" i="0" smtClean="0">
                    <a:latin typeface="Cambria Math" panose="02040503050406030204" pitchFamily="18" charset="0"/>
                  </a:rPr>
                  <a:t>_</a:t>
                </a:r>
                <a:r>
                  <a:rPr lang="it-IT" sz="1200" b="0" i="0" smtClean="0">
                    <a:latin typeface="Cambria Math"/>
                  </a:rPr>
                  <a:t>𝑚𝑎𝑥</a:t>
                </a:r>
                <a:endParaRPr lang="it-IT" dirty="0"/>
              </a:p>
            </p:txBody>
          </p:sp>
        </mc:Fallback>
      </mc:AlternateContent>
    </p:spTree>
    <p:extLst>
      <p:ext uri="{BB962C8B-B14F-4D97-AF65-F5344CB8AC3E}">
        <p14:creationId xmlns:p14="http://schemas.microsoft.com/office/powerpoint/2010/main" val="4148774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565229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253610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1530192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555165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821007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1694022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687811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79050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048071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1199068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1090156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563898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4325076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4086782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1809027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969001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968784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1806638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0733878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4266481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1676117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8799646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13478109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1110263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998606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2595824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200" dirty="0"/>
              <a:t>anche se lo scarto negativo è dell’8%, considerando i valori migliori, e del 12%, valutando i valori medi </a:t>
            </a:r>
          </a:p>
          <a:p>
            <a:endParaRPr lang="it-IT" dirty="0"/>
          </a:p>
        </p:txBody>
      </p:sp>
    </p:spTree>
    <p:extLst>
      <p:ext uri="{BB962C8B-B14F-4D97-AF65-F5344CB8AC3E}">
        <p14:creationId xmlns:p14="http://schemas.microsoft.com/office/powerpoint/2010/main" val="157837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15254995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200" dirty="0"/>
              <a:t>Euristiche specifiche “</a:t>
            </a:r>
            <a:r>
              <a:rPr lang="it-IT" sz="1200" i="1" dirty="0" err="1"/>
              <a:t>CloseToBarycenter</a:t>
            </a:r>
            <a:r>
              <a:rPr lang="it-IT" sz="1200" i="1" dirty="0"/>
              <a:t>”</a:t>
            </a:r>
            <a:r>
              <a:rPr lang="it-IT" sz="1200" dirty="0"/>
              <a:t> e “</a:t>
            </a:r>
            <a:r>
              <a:rPr lang="it-IT" sz="1200" i="1" dirty="0" err="1"/>
              <a:t>VehicleTime</a:t>
            </a:r>
            <a:r>
              <a:rPr lang="it-IT" sz="1200" i="1" dirty="0"/>
              <a:t>” </a:t>
            </a:r>
            <a:r>
              <a:rPr lang="it-IT" sz="1200" dirty="0"/>
              <a:t>tra le più efficaci.</a:t>
            </a:r>
          </a:p>
          <a:p>
            <a:endParaRPr lang="it-IT" dirty="0"/>
          </a:p>
        </p:txBody>
      </p:sp>
    </p:spTree>
    <p:extLst>
      <p:ext uri="{BB962C8B-B14F-4D97-AF65-F5344CB8AC3E}">
        <p14:creationId xmlns:p14="http://schemas.microsoft.com/office/powerpoint/2010/main" val="17382006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13152170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200" dirty="0"/>
              <a:t>Buona combinazione tra “</a:t>
            </a:r>
            <a:r>
              <a:rPr lang="it-IT" sz="1200" dirty="0" err="1"/>
              <a:t>GreedyProfitInsertion</a:t>
            </a:r>
            <a:r>
              <a:rPr lang="it-IT" sz="1200" dirty="0"/>
              <a:t>” e “</a:t>
            </a:r>
            <a:r>
              <a:rPr lang="it-IT" sz="1200" dirty="0" err="1"/>
              <a:t>WorstRemoval</a:t>
            </a:r>
            <a:r>
              <a:rPr lang="it-IT" sz="1200" dirty="0"/>
              <a:t>” grazie alla possibilità di considerare in modo congiunto il profitto e il costo (in termini di tempo) associati ad un cluster.</a:t>
            </a:r>
          </a:p>
          <a:p>
            <a:endParaRPr lang="it-IT" dirty="0"/>
          </a:p>
        </p:txBody>
      </p:sp>
    </p:spTree>
    <p:extLst>
      <p:ext uri="{BB962C8B-B14F-4D97-AF65-F5344CB8AC3E}">
        <p14:creationId xmlns:p14="http://schemas.microsoft.com/office/powerpoint/2010/main" val="7547312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161102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600435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1511523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4219123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it-IT" sz="1400" dirty="0">
                <a:solidFill>
                  <a:schemeClr val="tx1"/>
                </a:solidFill>
              </a:rPr>
              <a:t>(</a:t>
            </a:r>
            <a:r>
              <a:rPr lang="it-IT" sz="1400" i="1" dirty="0" err="1">
                <a:solidFill>
                  <a:schemeClr val="tx1"/>
                </a:solidFill>
              </a:rPr>
              <a:t>Streak</a:t>
            </a:r>
            <a:r>
              <a:rPr lang="it-IT" sz="1400" dirty="0">
                <a:solidFill>
                  <a:schemeClr val="tx1"/>
                </a:solidFill>
              </a:rPr>
              <a:t> </a:t>
            </a:r>
            <a:r>
              <a:rPr lang="it-IT" sz="1400" dirty="0">
                <a:solidFill>
                  <a:schemeClr val="tx1"/>
                </a:solidFill>
                <a:sym typeface="Wingdings"/>
              </a:rPr>
              <a:t> </a:t>
            </a:r>
            <a:r>
              <a:rPr lang="it-IT" sz="1400" dirty="0">
                <a:solidFill>
                  <a:schemeClr val="tx1"/>
                </a:solidFill>
              </a:rPr>
              <a:t>insieme di nodi in sequenza  in un cluster che possono essere serviti tutti in una volta dal veicolo )</a:t>
            </a:r>
          </a:p>
          <a:p>
            <a:endParaRPr lang="it-IT" dirty="0"/>
          </a:p>
        </p:txBody>
      </p:sp>
    </p:spTree>
    <p:extLst>
      <p:ext uri="{BB962C8B-B14F-4D97-AF65-F5344CB8AC3E}">
        <p14:creationId xmlns:p14="http://schemas.microsoft.com/office/powerpoint/2010/main" val="713818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it-IT" sz="1400" dirty="0">
                <a:solidFill>
                  <a:schemeClr val="tx1"/>
                </a:solidFill>
              </a:rPr>
              <a:t>(</a:t>
            </a:r>
            <a:r>
              <a:rPr lang="it-IT" sz="1400" i="1" dirty="0" err="1">
                <a:solidFill>
                  <a:schemeClr val="tx1"/>
                </a:solidFill>
              </a:rPr>
              <a:t>Streak</a:t>
            </a:r>
            <a:r>
              <a:rPr lang="it-IT" sz="1400" dirty="0">
                <a:solidFill>
                  <a:schemeClr val="tx1"/>
                </a:solidFill>
              </a:rPr>
              <a:t> </a:t>
            </a:r>
            <a:r>
              <a:rPr lang="it-IT" sz="1400" dirty="0">
                <a:solidFill>
                  <a:schemeClr val="tx1"/>
                </a:solidFill>
                <a:sym typeface="Wingdings"/>
              </a:rPr>
              <a:t> </a:t>
            </a:r>
            <a:r>
              <a:rPr lang="it-IT" sz="1400" dirty="0">
                <a:solidFill>
                  <a:schemeClr val="tx1"/>
                </a:solidFill>
              </a:rPr>
              <a:t>insieme di nodi in sequenza  in un cluster che possono essere serviti tutti in una volta dal veicolo )</a:t>
            </a:r>
          </a:p>
          <a:p>
            <a:endParaRPr lang="it-IT" dirty="0"/>
          </a:p>
        </p:txBody>
      </p:sp>
    </p:spTree>
    <p:extLst>
      <p:ext uri="{BB962C8B-B14F-4D97-AF65-F5344CB8AC3E}">
        <p14:creationId xmlns:p14="http://schemas.microsoft.com/office/powerpoint/2010/main" val="66527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stile</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5D850973-3AC7-487E-ADBB-336C01FB6A04}" type="datetime1">
              <a:rPr lang="it-IT" smtClean="0"/>
              <a:t>09/02/2018</a:t>
            </a:fld>
            <a:endParaRPr lang="it-IT"/>
          </a:p>
        </p:txBody>
      </p:sp>
      <p:sp>
        <p:nvSpPr>
          <p:cNvPr id="5" name="Segnaposto piè di pagina 4"/>
          <p:cNvSpPr>
            <a:spLocks noGrp="1"/>
          </p:cNvSpPr>
          <p:nvPr>
            <p:ph type="ftr" sz="quarter" idx="11"/>
          </p:nvPr>
        </p:nvSpPr>
        <p:spPr/>
        <p:txBody>
          <a:bodyPr/>
          <a:lstStyle/>
          <a:p>
            <a:r>
              <a:rPr lang="it-IT"/>
              <a:t>Università degli studi di Brescia - Anno Accademico 2015/2016 </a:t>
            </a:r>
          </a:p>
        </p:txBody>
      </p:sp>
      <p:sp>
        <p:nvSpPr>
          <p:cNvPr id="6" name="Segnaposto numero diapositiva 5"/>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‹N›</a:t>
            </a:fld>
            <a:endParaRPr kumimoji="0" lang="en-US"/>
          </a:p>
        </p:txBody>
      </p:sp>
    </p:spTree>
    <p:extLst>
      <p:ext uri="{BB962C8B-B14F-4D97-AF65-F5344CB8AC3E}">
        <p14:creationId xmlns:p14="http://schemas.microsoft.com/office/powerpoint/2010/main" val="1046920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4270031-BB7D-4807-88DE-C583D9CD59D5}" type="datetime1">
              <a:rPr lang="it-IT" smtClean="0"/>
              <a:t>09/02/2018</a:t>
            </a:fld>
            <a:endParaRPr lang="it-IT"/>
          </a:p>
        </p:txBody>
      </p:sp>
      <p:sp>
        <p:nvSpPr>
          <p:cNvPr id="5" name="Segnaposto piè di pagina 4"/>
          <p:cNvSpPr>
            <a:spLocks noGrp="1"/>
          </p:cNvSpPr>
          <p:nvPr>
            <p:ph type="ftr" sz="quarter" idx="11"/>
          </p:nvPr>
        </p:nvSpPr>
        <p:spPr/>
        <p:txBody>
          <a:bodyPr/>
          <a:lstStyle/>
          <a:p>
            <a:r>
              <a:rPr lang="it-IT"/>
              <a:t>Università degli studi di Brescia - Anno Accademico 2015/2016 </a:t>
            </a:r>
          </a:p>
        </p:txBody>
      </p:sp>
      <p:sp>
        <p:nvSpPr>
          <p:cNvPr id="6" name="Segnaposto numero diapositiva 5"/>
          <p:cNvSpPr>
            <a:spLocks noGrp="1"/>
          </p:cNvSpPr>
          <p:nvPr>
            <p:ph type="sldNum" sz="quarter" idx="12"/>
          </p:nvPr>
        </p:nvSpPr>
        <p:spPr/>
        <p:txBody>
          <a:bodyPr/>
          <a:lstStyle/>
          <a:p>
            <a:fld id="{EE55A936-D6DB-E647-B116-1851D5E4C387}" type="slidenum">
              <a:rPr lang="it-IT" smtClean="0"/>
              <a:t>‹N›</a:t>
            </a:fld>
            <a:endParaRPr lang="it-IT"/>
          </a:p>
        </p:txBody>
      </p:sp>
    </p:spTree>
    <p:extLst>
      <p:ext uri="{BB962C8B-B14F-4D97-AF65-F5344CB8AC3E}">
        <p14:creationId xmlns:p14="http://schemas.microsoft.com/office/powerpoint/2010/main" val="2363170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2F2AF4C-D703-4663-93FE-1A3117FBF1D1}" type="datetime1">
              <a:rPr lang="it-IT" smtClean="0"/>
              <a:t>09/02/2018</a:t>
            </a:fld>
            <a:endParaRPr lang="it-IT"/>
          </a:p>
        </p:txBody>
      </p:sp>
      <p:sp>
        <p:nvSpPr>
          <p:cNvPr id="5" name="Segnaposto piè di pagina 4"/>
          <p:cNvSpPr>
            <a:spLocks noGrp="1"/>
          </p:cNvSpPr>
          <p:nvPr>
            <p:ph type="ftr" sz="quarter" idx="11"/>
          </p:nvPr>
        </p:nvSpPr>
        <p:spPr/>
        <p:txBody>
          <a:bodyPr/>
          <a:lstStyle/>
          <a:p>
            <a:r>
              <a:rPr lang="it-IT"/>
              <a:t>Università degli studi di Brescia - Anno Accademico 2015/2016 </a:t>
            </a:r>
          </a:p>
        </p:txBody>
      </p:sp>
      <p:sp>
        <p:nvSpPr>
          <p:cNvPr id="6" name="Segnaposto numero diapositiva 5"/>
          <p:cNvSpPr>
            <a:spLocks noGrp="1"/>
          </p:cNvSpPr>
          <p:nvPr>
            <p:ph type="sldNum" sz="quarter" idx="12"/>
          </p:nvPr>
        </p:nvSpPr>
        <p:spPr/>
        <p:txBody>
          <a:bodyPr/>
          <a:lstStyle/>
          <a:p>
            <a:fld id="{EE55A936-D6DB-E647-B116-1851D5E4C387}" type="slidenum">
              <a:rPr lang="it-IT" smtClean="0"/>
              <a:t>‹N›</a:t>
            </a:fld>
            <a:endParaRPr lang="it-IT"/>
          </a:p>
        </p:txBody>
      </p:sp>
    </p:spTree>
    <p:extLst>
      <p:ext uri="{BB962C8B-B14F-4D97-AF65-F5344CB8AC3E}">
        <p14:creationId xmlns:p14="http://schemas.microsoft.com/office/powerpoint/2010/main" val="2954607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stile</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47ABD0BD-4DD2-4773-9790-4606A91AF973}" type="datetime1">
              <a:rPr lang="it-IT" smtClean="0">
                <a:solidFill>
                  <a:prstClr val="black">
                    <a:tint val="75000"/>
                  </a:prstClr>
                </a:solidFill>
                <a:latin typeface="Calibri"/>
              </a:rPr>
              <a:t>09/02/2018</a:t>
            </a:fld>
            <a:endParaRPr lang="it-IT">
              <a:solidFill>
                <a:prstClr val="black">
                  <a:tint val="75000"/>
                </a:prstClr>
              </a:solidFill>
              <a:latin typeface="Calibri"/>
            </a:endParaRPr>
          </a:p>
        </p:txBody>
      </p:sp>
      <p:sp>
        <p:nvSpPr>
          <p:cNvPr id="5" name="Segnaposto piè di pagina 4"/>
          <p:cNvSpPr>
            <a:spLocks noGrp="1"/>
          </p:cNvSpPr>
          <p:nvPr>
            <p:ph type="ftr" sz="quarter" idx="11"/>
          </p:nvPr>
        </p:nvSpPr>
        <p:spPr/>
        <p:txBody>
          <a:bodyPr/>
          <a:lstStyle/>
          <a:p>
            <a:r>
              <a:rPr lang="it-IT">
                <a:solidFill>
                  <a:prstClr val="black">
                    <a:tint val="75000"/>
                  </a:prstClr>
                </a:solidFill>
                <a:latin typeface="Calibri"/>
              </a:rPr>
              <a:t>Università degli studi di Brescia - Anno Accademico 2015/2016 </a:t>
            </a:r>
          </a:p>
        </p:txBody>
      </p:sp>
      <p:sp>
        <p:nvSpPr>
          <p:cNvPr id="6" name="Segnaposto numero diapositiva 5"/>
          <p:cNvSpPr>
            <a:spLocks noGrp="1"/>
          </p:cNvSpPr>
          <p:nvPr>
            <p:ph type="sldNum" sz="quarter" idx="12"/>
          </p:nvPr>
        </p:nvSpPr>
        <p:spPr/>
        <p:txBody>
          <a:bodyPr/>
          <a:lstStyle/>
          <a:p>
            <a:fld id="{98BCE628-0186-F444-BC0D-0C90325831E4}" type="slidenum">
              <a:rPr lang="it-IT">
                <a:solidFill>
                  <a:prstClr val="black">
                    <a:tint val="75000"/>
                  </a:prstClr>
                </a:solidFill>
                <a:latin typeface="Calibri"/>
              </a:rPr>
              <a:pPr/>
              <a:t>‹N›</a:t>
            </a:fld>
            <a:endParaRPr lang="it-IT">
              <a:solidFill>
                <a:prstClr val="black">
                  <a:tint val="75000"/>
                </a:prstClr>
              </a:solidFill>
              <a:latin typeface="Calibri"/>
            </a:endParaRPr>
          </a:p>
        </p:txBody>
      </p:sp>
    </p:spTree>
    <p:extLst>
      <p:ext uri="{BB962C8B-B14F-4D97-AF65-F5344CB8AC3E}">
        <p14:creationId xmlns:p14="http://schemas.microsoft.com/office/powerpoint/2010/main" val="4143685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E7DCCDBF-24A1-4BF2-94FA-50FD27B5A667}" type="datetime1">
              <a:rPr lang="it-IT" smtClean="0">
                <a:solidFill>
                  <a:prstClr val="black">
                    <a:tint val="75000"/>
                  </a:prstClr>
                </a:solidFill>
                <a:latin typeface="Calibri"/>
              </a:rPr>
              <a:t>09/02/2018</a:t>
            </a:fld>
            <a:endParaRPr lang="it-IT">
              <a:solidFill>
                <a:prstClr val="black">
                  <a:tint val="75000"/>
                </a:prstClr>
              </a:solidFill>
              <a:latin typeface="Calibri"/>
            </a:endParaRPr>
          </a:p>
        </p:txBody>
      </p:sp>
      <p:sp>
        <p:nvSpPr>
          <p:cNvPr id="5" name="Segnaposto piè di pagina 4"/>
          <p:cNvSpPr>
            <a:spLocks noGrp="1"/>
          </p:cNvSpPr>
          <p:nvPr>
            <p:ph type="ftr" sz="quarter" idx="11"/>
          </p:nvPr>
        </p:nvSpPr>
        <p:spPr/>
        <p:txBody>
          <a:bodyPr/>
          <a:lstStyle/>
          <a:p>
            <a:r>
              <a:rPr lang="it-IT">
                <a:solidFill>
                  <a:prstClr val="black">
                    <a:tint val="75000"/>
                  </a:prstClr>
                </a:solidFill>
                <a:latin typeface="Calibri"/>
              </a:rPr>
              <a:t>Università degli studi di Brescia - Anno Accademico 2015/2016 </a:t>
            </a:r>
          </a:p>
        </p:txBody>
      </p:sp>
      <p:sp>
        <p:nvSpPr>
          <p:cNvPr id="6" name="Segnaposto numero diapositiva 5"/>
          <p:cNvSpPr>
            <a:spLocks noGrp="1"/>
          </p:cNvSpPr>
          <p:nvPr>
            <p:ph type="sldNum" sz="quarter" idx="12"/>
          </p:nvPr>
        </p:nvSpPr>
        <p:spPr/>
        <p:txBody>
          <a:bodyPr/>
          <a:lstStyle/>
          <a:p>
            <a:fld id="{98BCE628-0186-F444-BC0D-0C90325831E4}" type="slidenum">
              <a:rPr lang="it-IT">
                <a:solidFill>
                  <a:prstClr val="black">
                    <a:tint val="75000"/>
                  </a:prstClr>
                </a:solidFill>
                <a:latin typeface="Calibri"/>
              </a:rPr>
              <a:pPr/>
              <a:t>‹N›</a:t>
            </a:fld>
            <a:endParaRPr lang="it-IT">
              <a:solidFill>
                <a:prstClr val="black">
                  <a:tint val="75000"/>
                </a:prstClr>
              </a:solidFill>
              <a:latin typeface="Calibri"/>
            </a:endParaRPr>
          </a:p>
        </p:txBody>
      </p:sp>
    </p:spTree>
    <p:extLst>
      <p:ext uri="{BB962C8B-B14F-4D97-AF65-F5344CB8AC3E}">
        <p14:creationId xmlns:p14="http://schemas.microsoft.com/office/powerpoint/2010/main" val="4137249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D9A8267F-AA7A-43EE-BBC2-A2DB2AF4DCF8}" type="datetime1">
              <a:rPr lang="it-IT" smtClean="0">
                <a:solidFill>
                  <a:prstClr val="black">
                    <a:tint val="75000"/>
                  </a:prstClr>
                </a:solidFill>
                <a:latin typeface="Calibri"/>
              </a:rPr>
              <a:t>09/02/2018</a:t>
            </a:fld>
            <a:endParaRPr lang="it-IT">
              <a:solidFill>
                <a:prstClr val="black">
                  <a:tint val="75000"/>
                </a:prstClr>
              </a:solidFill>
              <a:latin typeface="Calibri"/>
            </a:endParaRPr>
          </a:p>
        </p:txBody>
      </p:sp>
      <p:sp>
        <p:nvSpPr>
          <p:cNvPr id="5" name="Segnaposto piè di pagina 4"/>
          <p:cNvSpPr>
            <a:spLocks noGrp="1"/>
          </p:cNvSpPr>
          <p:nvPr>
            <p:ph type="ftr" sz="quarter" idx="11"/>
          </p:nvPr>
        </p:nvSpPr>
        <p:spPr/>
        <p:txBody>
          <a:bodyPr/>
          <a:lstStyle/>
          <a:p>
            <a:r>
              <a:rPr lang="it-IT">
                <a:solidFill>
                  <a:prstClr val="black">
                    <a:tint val="75000"/>
                  </a:prstClr>
                </a:solidFill>
                <a:latin typeface="Calibri"/>
              </a:rPr>
              <a:t>Università degli studi di Brescia - Anno Accademico 2015/2016 </a:t>
            </a:r>
          </a:p>
        </p:txBody>
      </p:sp>
      <p:sp>
        <p:nvSpPr>
          <p:cNvPr id="6" name="Segnaposto numero diapositiva 5"/>
          <p:cNvSpPr>
            <a:spLocks noGrp="1"/>
          </p:cNvSpPr>
          <p:nvPr>
            <p:ph type="sldNum" sz="quarter" idx="12"/>
          </p:nvPr>
        </p:nvSpPr>
        <p:spPr/>
        <p:txBody>
          <a:bodyPr/>
          <a:lstStyle/>
          <a:p>
            <a:fld id="{98BCE628-0186-F444-BC0D-0C90325831E4}" type="slidenum">
              <a:rPr lang="it-IT">
                <a:solidFill>
                  <a:prstClr val="black">
                    <a:tint val="75000"/>
                  </a:prstClr>
                </a:solidFill>
                <a:latin typeface="Calibri"/>
              </a:rPr>
              <a:pPr/>
              <a:t>‹N›</a:t>
            </a:fld>
            <a:endParaRPr lang="it-IT">
              <a:solidFill>
                <a:prstClr val="black">
                  <a:tint val="75000"/>
                </a:prstClr>
              </a:solidFill>
              <a:latin typeface="Calibri"/>
            </a:endParaRPr>
          </a:p>
        </p:txBody>
      </p:sp>
    </p:spTree>
    <p:extLst>
      <p:ext uri="{BB962C8B-B14F-4D97-AF65-F5344CB8AC3E}">
        <p14:creationId xmlns:p14="http://schemas.microsoft.com/office/powerpoint/2010/main" val="3637880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7C3D95FC-15DE-4B65-8E40-2E0FC04C9A45}" type="datetime1">
              <a:rPr lang="it-IT" smtClean="0">
                <a:solidFill>
                  <a:prstClr val="black">
                    <a:tint val="75000"/>
                  </a:prstClr>
                </a:solidFill>
                <a:latin typeface="Calibri"/>
              </a:rPr>
              <a:t>09/02/2018</a:t>
            </a:fld>
            <a:endParaRPr lang="it-IT">
              <a:solidFill>
                <a:prstClr val="black">
                  <a:tint val="75000"/>
                </a:prstClr>
              </a:solidFill>
              <a:latin typeface="Calibri"/>
            </a:endParaRPr>
          </a:p>
        </p:txBody>
      </p:sp>
      <p:sp>
        <p:nvSpPr>
          <p:cNvPr id="6" name="Segnaposto piè di pagina 5"/>
          <p:cNvSpPr>
            <a:spLocks noGrp="1"/>
          </p:cNvSpPr>
          <p:nvPr>
            <p:ph type="ftr" sz="quarter" idx="11"/>
          </p:nvPr>
        </p:nvSpPr>
        <p:spPr/>
        <p:txBody>
          <a:bodyPr/>
          <a:lstStyle/>
          <a:p>
            <a:r>
              <a:rPr lang="it-IT">
                <a:solidFill>
                  <a:prstClr val="black">
                    <a:tint val="75000"/>
                  </a:prstClr>
                </a:solidFill>
                <a:latin typeface="Calibri"/>
              </a:rPr>
              <a:t>Università degli studi di Brescia - Anno Accademico 2015/2016 </a:t>
            </a:r>
          </a:p>
        </p:txBody>
      </p:sp>
      <p:sp>
        <p:nvSpPr>
          <p:cNvPr id="7" name="Segnaposto numero diapositiva 6"/>
          <p:cNvSpPr>
            <a:spLocks noGrp="1"/>
          </p:cNvSpPr>
          <p:nvPr>
            <p:ph type="sldNum" sz="quarter" idx="12"/>
          </p:nvPr>
        </p:nvSpPr>
        <p:spPr/>
        <p:txBody>
          <a:bodyPr/>
          <a:lstStyle/>
          <a:p>
            <a:fld id="{98BCE628-0186-F444-BC0D-0C90325831E4}" type="slidenum">
              <a:rPr lang="it-IT">
                <a:solidFill>
                  <a:prstClr val="black">
                    <a:tint val="75000"/>
                  </a:prstClr>
                </a:solidFill>
                <a:latin typeface="Calibri"/>
              </a:rPr>
              <a:pPr/>
              <a:t>‹N›</a:t>
            </a:fld>
            <a:endParaRPr lang="it-IT">
              <a:solidFill>
                <a:prstClr val="black">
                  <a:tint val="75000"/>
                </a:prstClr>
              </a:solidFill>
              <a:latin typeface="Calibri"/>
            </a:endParaRPr>
          </a:p>
        </p:txBody>
      </p:sp>
    </p:spTree>
    <p:extLst>
      <p:ext uri="{BB962C8B-B14F-4D97-AF65-F5344CB8AC3E}">
        <p14:creationId xmlns:p14="http://schemas.microsoft.com/office/powerpoint/2010/main" val="3375910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19528B00-F31D-4E6D-B900-A1E9C37D01C2}" type="datetime1">
              <a:rPr lang="it-IT" smtClean="0">
                <a:solidFill>
                  <a:prstClr val="black">
                    <a:tint val="75000"/>
                  </a:prstClr>
                </a:solidFill>
                <a:latin typeface="Calibri"/>
              </a:rPr>
              <a:t>09/02/2018</a:t>
            </a:fld>
            <a:endParaRPr lang="it-IT">
              <a:solidFill>
                <a:prstClr val="black">
                  <a:tint val="75000"/>
                </a:prstClr>
              </a:solidFill>
              <a:latin typeface="Calibri"/>
            </a:endParaRPr>
          </a:p>
        </p:txBody>
      </p:sp>
      <p:sp>
        <p:nvSpPr>
          <p:cNvPr id="8" name="Segnaposto piè di pagina 7"/>
          <p:cNvSpPr>
            <a:spLocks noGrp="1"/>
          </p:cNvSpPr>
          <p:nvPr>
            <p:ph type="ftr" sz="quarter" idx="11"/>
          </p:nvPr>
        </p:nvSpPr>
        <p:spPr/>
        <p:txBody>
          <a:bodyPr/>
          <a:lstStyle/>
          <a:p>
            <a:r>
              <a:rPr lang="it-IT">
                <a:solidFill>
                  <a:prstClr val="black">
                    <a:tint val="75000"/>
                  </a:prstClr>
                </a:solidFill>
                <a:latin typeface="Calibri"/>
              </a:rPr>
              <a:t>Università degli studi di Brescia - Anno Accademico 2015/2016 </a:t>
            </a:r>
          </a:p>
        </p:txBody>
      </p:sp>
      <p:sp>
        <p:nvSpPr>
          <p:cNvPr id="9" name="Segnaposto numero diapositiva 8"/>
          <p:cNvSpPr>
            <a:spLocks noGrp="1"/>
          </p:cNvSpPr>
          <p:nvPr>
            <p:ph type="sldNum" sz="quarter" idx="12"/>
          </p:nvPr>
        </p:nvSpPr>
        <p:spPr/>
        <p:txBody>
          <a:bodyPr/>
          <a:lstStyle/>
          <a:p>
            <a:fld id="{98BCE628-0186-F444-BC0D-0C90325831E4}" type="slidenum">
              <a:rPr lang="it-IT">
                <a:solidFill>
                  <a:prstClr val="black">
                    <a:tint val="75000"/>
                  </a:prstClr>
                </a:solidFill>
                <a:latin typeface="Calibri"/>
              </a:rPr>
              <a:pPr/>
              <a:t>‹N›</a:t>
            </a:fld>
            <a:endParaRPr lang="it-IT">
              <a:solidFill>
                <a:prstClr val="black">
                  <a:tint val="75000"/>
                </a:prstClr>
              </a:solidFill>
              <a:latin typeface="Calibri"/>
            </a:endParaRPr>
          </a:p>
        </p:txBody>
      </p:sp>
    </p:spTree>
    <p:extLst>
      <p:ext uri="{BB962C8B-B14F-4D97-AF65-F5344CB8AC3E}">
        <p14:creationId xmlns:p14="http://schemas.microsoft.com/office/powerpoint/2010/main" val="1364368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p:txBody>
          <a:bodyPr/>
          <a:lstStyle/>
          <a:p>
            <a:fld id="{EC79D548-8FF3-4998-BC7D-645927079824}" type="datetime1">
              <a:rPr lang="it-IT" smtClean="0">
                <a:solidFill>
                  <a:prstClr val="black">
                    <a:tint val="75000"/>
                  </a:prstClr>
                </a:solidFill>
                <a:latin typeface="Calibri"/>
              </a:rPr>
              <a:t>09/02/2018</a:t>
            </a:fld>
            <a:endParaRPr lang="it-IT">
              <a:solidFill>
                <a:prstClr val="black">
                  <a:tint val="75000"/>
                </a:prstClr>
              </a:solidFill>
              <a:latin typeface="Calibri"/>
            </a:endParaRPr>
          </a:p>
        </p:txBody>
      </p:sp>
      <p:sp>
        <p:nvSpPr>
          <p:cNvPr id="4" name="Segnaposto piè di pagina 3"/>
          <p:cNvSpPr>
            <a:spLocks noGrp="1"/>
          </p:cNvSpPr>
          <p:nvPr>
            <p:ph type="ftr" sz="quarter" idx="11"/>
          </p:nvPr>
        </p:nvSpPr>
        <p:spPr/>
        <p:txBody>
          <a:bodyPr/>
          <a:lstStyle/>
          <a:p>
            <a:r>
              <a:rPr lang="it-IT">
                <a:solidFill>
                  <a:prstClr val="black">
                    <a:tint val="75000"/>
                  </a:prstClr>
                </a:solidFill>
                <a:latin typeface="Calibri"/>
              </a:rPr>
              <a:t>Università degli studi di Brescia - Anno Accademico 2015/2016 </a:t>
            </a:r>
          </a:p>
        </p:txBody>
      </p:sp>
      <p:sp>
        <p:nvSpPr>
          <p:cNvPr id="5" name="Segnaposto numero diapositiva 4"/>
          <p:cNvSpPr>
            <a:spLocks noGrp="1"/>
          </p:cNvSpPr>
          <p:nvPr>
            <p:ph type="sldNum" sz="quarter" idx="12"/>
          </p:nvPr>
        </p:nvSpPr>
        <p:spPr/>
        <p:txBody>
          <a:bodyPr/>
          <a:lstStyle/>
          <a:p>
            <a:fld id="{98BCE628-0186-F444-BC0D-0C90325831E4}" type="slidenum">
              <a:rPr lang="it-IT">
                <a:solidFill>
                  <a:prstClr val="black">
                    <a:tint val="75000"/>
                  </a:prstClr>
                </a:solidFill>
                <a:latin typeface="Calibri"/>
              </a:rPr>
              <a:pPr/>
              <a:t>‹N›</a:t>
            </a:fld>
            <a:endParaRPr lang="it-IT">
              <a:solidFill>
                <a:prstClr val="black">
                  <a:tint val="75000"/>
                </a:prstClr>
              </a:solidFill>
              <a:latin typeface="Calibri"/>
            </a:endParaRPr>
          </a:p>
        </p:txBody>
      </p:sp>
    </p:spTree>
    <p:extLst>
      <p:ext uri="{BB962C8B-B14F-4D97-AF65-F5344CB8AC3E}">
        <p14:creationId xmlns:p14="http://schemas.microsoft.com/office/powerpoint/2010/main" val="8763670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1187CF8-8437-4EE1-AEF9-32BC01E0193B}" type="datetime1">
              <a:rPr lang="it-IT" smtClean="0">
                <a:solidFill>
                  <a:prstClr val="black">
                    <a:tint val="75000"/>
                  </a:prstClr>
                </a:solidFill>
                <a:latin typeface="Calibri"/>
              </a:rPr>
              <a:t>09/02/2018</a:t>
            </a:fld>
            <a:endParaRPr lang="it-IT">
              <a:solidFill>
                <a:prstClr val="black">
                  <a:tint val="75000"/>
                </a:prstClr>
              </a:solidFill>
              <a:latin typeface="Calibri"/>
            </a:endParaRPr>
          </a:p>
        </p:txBody>
      </p:sp>
      <p:sp>
        <p:nvSpPr>
          <p:cNvPr id="3" name="Segnaposto piè di pagina 2"/>
          <p:cNvSpPr>
            <a:spLocks noGrp="1"/>
          </p:cNvSpPr>
          <p:nvPr>
            <p:ph type="ftr" sz="quarter" idx="11"/>
          </p:nvPr>
        </p:nvSpPr>
        <p:spPr/>
        <p:txBody>
          <a:bodyPr/>
          <a:lstStyle/>
          <a:p>
            <a:r>
              <a:rPr lang="it-IT">
                <a:solidFill>
                  <a:prstClr val="black">
                    <a:tint val="75000"/>
                  </a:prstClr>
                </a:solidFill>
                <a:latin typeface="Calibri"/>
              </a:rPr>
              <a:t>Università degli studi di Brescia - Anno Accademico 2015/2016 </a:t>
            </a:r>
          </a:p>
        </p:txBody>
      </p:sp>
      <p:sp>
        <p:nvSpPr>
          <p:cNvPr id="4" name="Segnaposto numero diapositiva 3"/>
          <p:cNvSpPr>
            <a:spLocks noGrp="1"/>
          </p:cNvSpPr>
          <p:nvPr>
            <p:ph type="sldNum" sz="quarter" idx="12"/>
          </p:nvPr>
        </p:nvSpPr>
        <p:spPr/>
        <p:txBody>
          <a:bodyPr/>
          <a:lstStyle/>
          <a:p>
            <a:fld id="{98BCE628-0186-F444-BC0D-0C90325831E4}" type="slidenum">
              <a:rPr lang="it-IT">
                <a:solidFill>
                  <a:prstClr val="black">
                    <a:tint val="75000"/>
                  </a:prstClr>
                </a:solidFill>
                <a:latin typeface="Calibri"/>
              </a:rPr>
              <a:pPr/>
              <a:t>‹N›</a:t>
            </a:fld>
            <a:endParaRPr lang="it-IT">
              <a:solidFill>
                <a:prstClr val="black">
                  <a:tint val="75000"/>
                </a:prstClr>
              </a:solidFill>
              <a:latin typeface="Calibri"/>
            </a:endParaRPr>
          </a:p>
        </p:txBody>
      </p:sp>
    </p:spTree>
    <p:extLst>
      <p:ext uri="{BB962C8B-B14F-4D97-AF65-F5344CB8AC3E}">
        <p14:creationId xmlns:p14="http://schemas.microsoft.com/office/powerpoint/2010/main" val="30942491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0FDC135E-2E0C-448B-B615-873B9D81030F}" type="datetime1">
              <a:rPr lang="it-IT" smtClean="0">
                <a:solidFill>
                  <a:prstClr val="black">
                    <a:tint val="75000"/>
                  </a:prstClr>
                </a:solidFill>
                <a:latin typeface="Calibri"/>
              </a:rPr>
              <a:t>09/02/2018</a:t>
            </a:fld>
            <a:endParaRPr lang="it-IT">
              <a:solidFill>
                <a:prstClr val="black">
                  <a:tint val="75000"/>
                </a:prstClr>
              </a:solidFill>
              <a:latin typeface="Calibri"/>
            </a:endParaRPr>
          </a:p>
        </p:txBody>
      </p:sp>
      <p:sp>
        <p:nvSpPr>
          <p:cNvPr id="6" name="Segnaposto piè di pagina 5"/>
          <p:cNvSpPr>
            <a:spLocks noGrp="1"/>
          </p:cNvSpPr>
          <p:nvPr>
            <p:ph type="ftr" sz="quarter" idx="11"/>
          </p:nvPr>
        </p:nvSpPr>
        <p:spPr/>
        <p:txBody>
          <a:bodyPr/>
          <a:lstStyle/>
          <a:p>
            <a:r>
              <a:rPr lang="it-IT">
                <a:solidFill>
                  <a:prstClr val="black">
                    <a:tint val="75000"/>
                  </a:prstClr>
                </a:solidFill>
                <a:latin typeface="Calibri"/>
              </a:rPr>
              <a:t>Università degli studi di Brescia - Anno Accademico 2015/2016 </a:t>
            </a:r>
          </a:p>
        </p:txBody>
      </p:sp>
      <p:sp>
        <p:nvSpPr>
          <p:cNvPr id="7" name="Segnaposto numero diapositiva 6"/>
          <p:cNvSpPr>
            <a:spLocks noGrp="1"/>
          </p:cNvSpPr>
          <p:nvPr>
            <p:ph type="sldNum" sz="quarter" idx="12"/>
          </p:nvPr>
        </p:nvSpPr>
        <p:spPr/>
        <p:txBody>
          <a:bodyPr/>
          <a:lstStyle/>
          <a:p>
            <a:fld id="{98BCE628-0186-F444-BC0D-0C90325831E4}" type="slidenum">
              <a:rPr lang="it-IT">
                <a:solidFill>
                  <a:prstClr val="black">
                    <a:tint val="75000"/>
                  </a:prstClr>
                </a:solidFill>
                <a:latin typeface="Calibri"/>
              </a:rPr>
              <a:pPr/>
              <a:t>‹N›</a:t>
            </a:fld>
            <a:endParaRPr lang="it-IT">
              <a:solidFill>
                <a:prstClr val="black">
                  <a:tint val="75000"/>
                </a:prstClr>
              </a:solidFill>
              <a:latin typeface="Calibri"/>
            </a:endParaRPr>
          </a:p>
        </p:txBody>
      </p:sp>
    </p:spTree>
    <p:extLst>
      <p:ext uri="{BB962C8B-B14F-4D97-AF65-F5344CB8AC3E}">
        <p14:creationId xmlns:p14="http://schemas.microsoft.com/office/powerpoint/2010/main" val="1370684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34CAF8E-8DAD-496A-B860-779D31A405D4}" type="datetime1">
              <a:rPr lang="it-IT" smtClean="0"/>
              <a:t>09/02/2018</a:t>
            </a:fld>
            <a:endParaRPr lang="it-IT"/>
          </a:p>
        </p:txBody>
      </p:sp>
      <p:sp>
        <p:nvSpPr>
          <p:cNvPr id="5" name="Segnaposto piè di pagina 4"/>
          <p:cNvSpPr>
            <a:spLocks noGrp="1"/>
          </p:cNvSpPr>
          <p:nvPr>
            <p:ph type="ftr" sz="quarter" idx="11"/>
          </p:nvPr>
        </p:nvSpPr>
        <p:spPr/>
        <p:txBody>
          <a:bodyPr/>
          <a:lstStyle/>
          <a:p>
            <a:r>
              <a:rPr lang="it-IT"/>
              <a:t>Università degli studi di Brescia - Anno Accademico 2015/2016 </a:t>
            </a:r>
          </a:p>
        </p:txBody>
      </p:sp>
      <p:sp>
        <p:nvSpPr>
          <p:cNvPr id="6" name="Segnaposto numero diapositiva 5"/>
          <p:cNvSpPr>
            <a:spLocks noGrp="1"/>
          </p:cNvSpPr>
          <p:nvPr>
            <p:ph type="sldNum" sz="quarter" idx="12"/>
          </p:nvPr>
        </p:nvSpPr>
        <p:spPr>
          <a:xfrm>
            <a:off x="3505200" y="6492875"/>
            <a:ext cx="2133600" cy="365125"/>
          </a:xfrm>
        </p:spPr>
        <p:txBody>
          <a:bodyPr/>
          <a:lstStyle>
            <a:lvl1pPr algn="ctr">
              <a:defRPr/>
            </a:lvl1pPr>
          </a:lstStyle>
          <a:p>
            <a:fld id="{EE55A936-D6DB-E647-B116-1851D5E4C387}" type="slidenum">
              <a:rPr lang="it-IT" smtClean="0"/>
              <a:pPr/>
              <a:t>‹N›</a:t>
            </a:fld>
            <a:endParaRPr lang="it-IT"/>
          </a:p>
        </p:txBody>
      </p:sp>
    </p:spTree>
    <p:extLst>
      <p:ext uri="{BB962C8B-B14F-4D97-AF65-F5344CB8AC3E}">
        <p14:creationId xmlns:p14="http://schemas.microsoft.com/office/powerpoint/2010/main" val="23942306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40941E6B-3D25-4B54-AE29-872597F5F10A}" type="datetime1">
              <a:rPr lang="it-IT" smtClean="0">
                <a:solidFill>
                  <a:prstClr val="black">
                    <a:tint val="75000"/>
                  </a:prstClr>
                </a:solidFill>
                <a:latin typeface="Calibri"/>
              </a:rPr>
              <a:t>09/02/2018</a:t>
            </a:fld>
            <a:endParaRPr lang="it-IT">
              <a:solidFill>
                <a:prstClr val="black">
                  <a:tint val="75000"/>
                </a:prstClr>
              </a:solidFill>
              <a:latin typeface="Calibri"/>
            </a:endParaRPr>
          </a:p>
        </p:txBody>
      </p:sp>
      <p:sp>
        <p:nvSpPr>
          <p:cNvPr id="6" name="Segnaposto piè di pagina 5"/>
          <p:cNvSpPr>
            <a:spLocks noGrp="1"/>
          </p:cNvSpPr>
          <p:nvPr>
            <p:ph type="ftr" sz="quarter" idx="11"/>
          </p:nvPr>
        </p:nvSpPr>
        <p:spPr/>
        <p:txBody>
          <a:bodyPr/>
          <a:lstStyle/>
          <a:p>
            <a:r>
              <a:rPr lang="it-IT">
                <a:solidFill>
                  <a:prstClr val="black">
                    <a:tint val="75000"/>
                  </a:prstClr>
                </a:solidFill>
                <a:latin typeface="Calibri"/>
              </a:rPr>
              <a:t>Università degli studi di Brescia - Anno Accademico 2015/2016 </a:t>
            </a:r>
          </a:p>
        </p:txBody>
      </p:sp>
      <p:sp>
        <p:nvSpPr>
          <p:cNvPr id="7" name="Segnaposto numero diapositiva 6"/>
          <p:cNvSpPr>
            <a:spLocks noGrp="1"/>
          </p:cNvSpPr>
          <p:nvPr>
            <p:ph type="sldNum" sz="quarter" idx="12"/>
          </p:nvPr>
        </p:nvSpPr>
        <p:spPr/>
        <p:txBody>
          <a:bodyPr/>
          <a:lstStyle/>
          <a:p>
            <a:fld id="{98BCE628-0186-F444-BC0D-0C90325831E4}" type="slidenum">
              <a:rPr lang="it-IT">
                <a:solidFill>
                  <a:prstClr val="black">
                    <a:tint val="75000"/>
                  </a:prstClr>
                </a:solidFill>
                <a:latin typeface="Calibri"/>
              </a:rPr>
              <a:pPr/>
              <a:t>‹N›</a:t>
            </a:fld>
            <a:endParaRPr lang="it-IT">
              <a:solidFill>
                <a:prstClr val="black">
                  <a:tint val="75000"/>
                </a:prstClr>
              </a:solidFill>
              <a:latin typeface="Calibri"/>
            </a:endParaRPr>
          </a:p>
        </p:txBody>
      </p:sp>
    </p:spTree>
    <p:extLst>
      <p:ext uri="{BB962C8B-B14F-4D97-AF65-F5344CB8AC3E}">
        <p14:creationId xmlns:p14="http://schemas.microsoft.com/office/powerpoint/2010/main" val="32408902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F6BC3FB-6AAD-496A-B080-866F524C98EE}" type="datetime1">
              <a:rPr lang="it-IT" smtClean="0">
                <a:solidFill>
                  <a:prstClr val="black">
                    <a:tint val="75000"/>
                  </a:prstClr>
                </a:solidFill>
                <a:latin typeface="Calibri"/>
              </a:rPr>
              <a:t>09/02/2018</a:t>
            </a:fld>
            <a:endParaRPr lang="it-IT">
              <a:solidFill>
                <a:prstClr val="black">
                  <a:tint val="75000"/>
                </a:prstClr>
              </a:solidFill>
              <a:latin typeface="Calibri"/>
            </a:endParaRPr>
          </a:p>
        </p:txBody>
      </p:sp>
      <p:sp>
        <p:nvSpPr>
          <p:cNvPr id="5" name="Segnaposto piè di pagina 4"/>
          <p:cNvSpPr>
            <a:spLocks noGrp="1"/>
          </p:cNvSpPr>
          <p:nvPr>
            <p:ph type="ftr" sz="quarter" idx="11"/>
          </p:nvPr>
        </p:nvSpPr>
        <p:spPr/>
        <p:txBody>
          <a:bodyPr/>
          <a:lstStyle/>
          <a:p>
            <a:r>
              <a:rPr lang="it-IT">
                <a:solidFill>
                  <a:prstClr val="black">
                    <a:tint val="75000"/>
                  </a:prstClr>
                </a:solidFill>
                <a:latin typeface="Calibri"/>
              </a:rPr>
              <a:t>Università degli studi di Brescia - Anno Accademico 2015/2016 </a:t>
            </a:r>
          </a:p>
        </p:txBody>
      </p:sp>
      <p:sp>
        <p:nvSpPr>
          <p:cNvPr id="6" name="Segnaposto numero diapositiva 5"/>
          <p:cNvSpPr>
            <a:spLocks noGrp="1"/>
          </p:cNvSpPr>
          <p:nvPr>
            <p:ph type="sldNum" sz="quarter" idx="12"/>
          </p:nvPr>
        </p:nvSpPr>
        <p:spPr/>
        <p:txBody>
          <a:bodyPr/>
          <a:lstStyle/>
          <a:p>
            <a:fld id="{98BCE628-0186-F444-BC0D-0C90325831E4}" type="slidenum">
              <a:rPr lang="it-IT">
                <a:solidFill>
                  <a:prstClr val="black">
                    <a:tint val="75000"/>
                  </a:prstClr>
                </a:solidFill>
                <a:latin typeface="Calibri"/>
              </a:rPr>
              <a:pPr/>
              <a:t>‹N›</a:t>
            </a:fld>
            <a:endParaRPr lang="it-IT">
              <a:solidFill>
                <a:prstClr val="black">
                  <a:tint val="75000"/>
                </a:prstClr>
              </a:solidFill>
              <a:latin typeface="Calibri"/>
            </a:endParaRPr>
          </a:p>
        </p:txBody>
      </p:sp>
    </p:spTree>
    <p:extLst>
      <p:ext uri="{BB962C8B-B14F-4D97-AF65-F5344CB8AC3E}">
        <p14:creationId xmlns:p14="http://schemas.microsoft.com/office/powerpoint/2010/main" val="2197499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6768AAE-403D-41C9-A2A9-EF5DD13C2F7D}" type="datetime1">
              <a:rPr lang="it-IT" smtClean="0">
                <a:solidFill>
                  <a:prstClr val="black">
                    <a:tint val="75000"/>
                  </a:prstClr>
                </a:solidFill>
                <a:latin typeface="Calibri"/>
              </a:rPr>
              <a:t>09/02/2018</a:t>
            </a:fld>
            <a:endParaRPr lang="it-IT">
              <a:solidFill>
                <a:prstClr val="black">
                  <a:tint val="75000"/>
                </a:prstClr>
              </a:solidFill>
              <a:latin typeface="Calibri"/>
            </a:endParaRPr>
          </a:p>
        </p:txBody>
      </p:sp>
      <p:sp>
        <p:nvSpPr>
          <p:cNvPr id="5" name="Segnaposto piè di pagina 4"/>
          <p:cNvSpPr>
            <a:spLocks noGrp="1"/>
          </p:cNvSpPr>
          <p:nvPr>
            <p:ph type="ftr" sz="quarter" idx="11"/>
          </p:nvPr>
        </p:nvSpPr>
        <p:spPr/>
        <p:txBody>
          <a:bodyPr/>
          <a:lstStyle/>
          <a:p>
            <a:r>
              <a:rPr lang="it-IT">
                <a:solidFill>
                  <a:prstClr val="black">
                    <a:tint val="75000"/>
                  </a:prstClr>
                </a:solidFill>
                <a:latin typeface="Calibri"/>
              </a:rPr>
              <a:t>Università degli studi di Brescia - Anno Accademico 2015/2016 </a:t>
            </a:r>
          </a:p>
        </p:txBody>
      </p:sp>
      <p:sp>
        <p:nvSpPr>
          <p:cNvPr id="6" name="Segnaposto numero diapositiva 5"/>
          <p:cNvSpPr>
            <a:spLocks noGrp="1"/>
          </p:cNvSpPr>
          <p:nvPr>
            <p:ph type="sldNum" sz="quarter" idx="12"/>
          </p:nvPr>
        </p:nvSpPr>
        <p:spPr/>
        <p:txBody>
          <a:bodyPr/>
          <a:lstStyle/>
          <a:p>
            <a:fld id="{98BCE628-0186-F444-BC0D-0C90325831E4}" type="slidenum">
              <a:rPr lang="it-IT">
                <a:solidFill>
                  <a:prstClr val="black">
                    <a:tint val="75000"/>
                  </a:prstClr>
                </a:solidFill>
                <a:latin typeface="Calibri"/>
              </a:rPr>
              <a:pPr/>
              <a:t>‹N›</a:t>
            </a:fld>
            <a:endParaRPr lang="it-IT">
              <a:solidFill>
                <a:prstClr val="black">
                  <a:tint val="75000"/>
                </a:prstClr>
              </a:solidFill>
              <a:latin typeface="Calibri"/>
            </a:endParaRPr>
          </a:p>
        </p:txBody>
      </p:sp>
    </p:spTree>
    <p:extLst>
      <p:ext uri="{BB962C8B-B14F-4D97-AF65-F5344CB8AC3E}">
        <p14:creationId xmlns:p14="http://schemas.microsoft.com/office/powerpoint/2010/main" val="6327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3F278F33-A7E5-44AE-B5EB-3AD72D6B36F6}" type="datetime1">
              <a:rPr lang="it-IT" smtClean="0"/>
              <a:t>09/02/2018</a:t>
            </a:fld>
            <a:endParaRPr lang="it-IT"/>
          </a:p>
        </p:txBody>
      </p:sp>
      <p:sp>
        <p:nvSpPr>
          <p:cNvPr id="5" name="Segnaposto piè di pagina 4"/>
          <p:cNvSpPr>
            <a:spLocks noGrp="1"/>
          </p:cNvSpPr>
          <p:nvPr>
            <p:ph type="ftr" sz="quarter" idx="11"/>
          </p:nvPr>
        </p:nvSpPr>
        <p:spPr/>
        <p:txBody>
          <a:bodyPr/>
          <a:lstStyle/>
          <a:p>
            <a:r>
              <a:rPr lang="it-IT"/>
              <a:t>Università degli studi di Brescia - Anno Accademico 2015/2016 </a:t>
            </a:r>
          </a:p>
        </p:txBody>
      </p:sp>
      <p:sp>
        <p:nvSpPr>
          <p:cNvPr id="6" name="Segnaposto numero diapositiva 5"/>
          <p:cNvSpPr>
            <a:spLocks noGrp="1"/>
          </p:cNvSpPr>
          <p:nvPr>
            <p:ph type="sldNum" sz="quarter" idx="12"/>
          </p:nvPr>
        </p:nvSpPr>
        <p:spPr/>
        <p:txBody>
          <a:bodyPr/>
          <a:lstStyle/>
          <a:p>
            <a:fld id="{EE55A936-D6DB-E647-B116-1851D5E4C387}" type="slidenum">
              <a:rPr lang="it-IT" smtClean="0"/>
              <a:t>‹N›</a:t>
            </a:fld>
            <a:endParaRPr lang="it-IT"/>
          </a:p>
        </p:txBody>
      </p:sp>
    </p:spTree>
    <p:extLst>
      <p:ext uri="{BB962C8B-B14F-4D97-AF65-F5344CB8AC3E}">
        <p14:creationId xmlns:p14="http://schemas.microsoft.com/office/powerpoint/2010/main" val="398386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F50AF938-762F-4DF9-8A06-91A21FCA883C}" type="datetime1">
              <a:rPr lang="it-IT" smtClean="0"/>
              <a:t>09/02/2018</a:t>
            </a:fld>
            <a:endParaRPr lang="it-IT"/>
          </a:p>
        </p:txBody>
      </p:sp>
      <p:sp>
        <p:nvSpPr>
          <p:cNvPr id="6" name="Segnaposto piè di pagina 5"/>
          <p:cNvSpPr>
            <a:spLocks noGrp="1"/>
          </p:cNvSpPr>
          <p:nvPr>
            <p:ph type="ftr" sz="quarter" idx="11"/>
          </p:nvPr>
        </p:nvSpPr>
        <p:spPr/>
        <p:txBody>
          <a:bodyPr/>
          <a:lstStyle/>
          <a:p>
            <a:r>
              <a:rPr lang="it-IT"/>
              <a:t>Università degli studi di Brescia - Anno Accademico 2015/2016 </a:t>
            </a:r>
          </a:p>
        </p:txBody>
      </p:sp>
      <p:sp>
        <p:nvSpPr>
          <p:cNvPr id="7" name="Segnaposto numero diapositiva 6"/>
          <p:cNvSpPr>
            <a:spLocks noGrp="1"/>
          </p:cNvSpPr>
          <p:nvPr>
            <p:ph type="sldNum" sz="quarter" idx="12"/>
          </p:nvPr>
        </p:nvSpPr>
        <p:spPr/>
        <p:txBody>
          <a:bodyPr/>
          <a:lstStyle/>
          <a:p>
            <a:fld id="{EE55A936-D6DB-E647-B116-1851D5E4C387}" type="slidenum">
              <a:rPr lang="it-IT" smtClean="0"/>
              <a:t>‹N›</a:t>
            </a:fld>
            <a:endParaRPr lang="it-IT"/>
          </a:p>
        </p:txBody>
      </p:sp>
    </p:spTree>
    <p:extLst>
      <p:ext uri="{BB962C8B-B14F-4D97-AF65-F5344CB8AC3E}">
        <p14:creationId xmlns:p14="http://schemas.microsoft.com/office/powerpoint/2010/main" val="976740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EE56E138-38C3-4808-91BD-B3A559E53CAD}" type="datetime1">
              <a:rPr lang="it-IT" smtClean="0"/>
              <a:t>09/02/2018</a:t>
            </a:fld>
            <a:endParaRPr lang="it-IT"/>
          </a:p>
        </p:txBody>
      </p:sp>
      <p:sp>
        <p:nvSpPr>
          <p:cNvPr id="8" name="Segnaposto piè di pagina 7"/>
          <p:cNvSpPr>
            <a:spLocks noGrp="1"/>
          </p:cNvSpPr>
          <p:nvPr>
            <p:ph type="ftr" sz="quarter" idx="11"/>
          </p:nvPr>
        </p:nvSpPr>
        <p:spPr/>
        <p:txBody>
          <a:bodyPr/>
          <a:lstStyle/>
          <a:p>
            <a:r>
              <a:rPr lang="it-IT"/>
              <a:t>Università degli studi di Brescia - Anno Accademico 2015/2016 </a:t>
            </a:r>
          </a:p>
        </p:txBody>
      </p:sp>
      <p:sp>
        <p:nvSpPr>
          <p:cNvPr id="9" name="Segnaposto numero diapositiva 8"/>
          <p:cNvSpPr>
            <a:spLocks noGrp="1"/>
          </p:cNvSpPr>
          <p:nvPr>
            <p:ph type="sldNum" sz="quarter" idx="12"/>
          </p:nvPr>
        </p:nvSpPr>
        <p:spPr/>
        <p:txBody>
          <a:bodyPr/>
          <a:lstStyle/>
          <a:p>
            <a:fld id="{EE55A936-D6DB-E647-B116-1851D5E4C387}" type="slidenum">
              <a:rPr lang="it-IT" smtClean="0"/>
              <a:t>‹N›</a:t>
            </a:fld>
            <a:endParaRPr lang="it-IT"/>
          </a:p>
        </p:txBody>
      </p:sp>
    </p:spTree>
    <p:extLst>
      <p:ext uri="{BB962C8B-B14F-4D97-AF65-F5344CB8AC3E}">
        <p14:creationId xmlns:p14="http://schemas.microsoft.com/office/powerpoint/2010/main" val="3934222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p:txBody>
          <a:bodyPr/>
          <a:lstStyle/>
          <a:p>
            <a:fld id="{37DA5E56-B3E8-41F9-B0AE-38D87CCF3567}" type="datetime1">
              <a:rPr lang="it-IT" smtClean="0"/>
              <a:t>09/02/2018</a:t>
            </a:fld>
            <a:endParaRPr lang="it-IT"/>
          </a:p>
        </p:txBody>
      </p:sp>
      <p:sp>
        <p:nvSpPr>
          <p:cNvPr id="4" name="Segnaposto piè di pagina 3"/>
          <p:cNvSpPr>
            <a:spLocks noGrp="1"/>
          </p:cNvSpPr>
          <p:nvPr>
            <p:ph type="ftr" sz="quarter" idx="11"/>
          </p:nvPr>
        </p:nvSpPr>
        <p:spPr/>
        <p:txBody>
          <a:bodyPr/>
          <a:lstStyle/>
          <a:p>
            <a:r>
              <a:rPr lang="it-IT"/>
              <a:t>Università degli studi di Brescia - Anno Accademico 2015/2016 </a:t>
            </a:r>
          </a:p>
        </p:txBody>
      </p:sp>
      <p:sp>
        <p:nvSpPr>
          <p:cNvPr id="5" name="Segnaposto numero diapositiva 4"/>
          <p:cNvSpPr>
            <a:spLocks noGrp="1"/>
          </p:cNvSpPr>
          <p:nvPr>
            <p:ph type="sldNum" sz="quarter" idx="12"/>
          </p:nvPr>
        </p:nvSpPr>
        <p:spPr/>
        <p:txBody>
          <a:bodyPr/>
          <a:lstStyle/>
          <a:p>
            <a:fld id="{EE55A936-D6DB-E647-B116-1851D5E4C387}" type="slidenum">
              <a:rPr lang="it-IT" smtClean="0"/>
              <a:t>‹N›</a:t>
            </a:fld>
            <a:endParaRPr lang="it-IT"/>
          </a:p>
        </p:txBody>
      </p:sp>
    </p:spTree>
    <p:extLst>
      <p:ext uri="{BB962C8B-B14F-4D97-AF65-F5344CB8AC3E}">
        <p14:creationId xmlns:p14="http://schemas.microsoft.com/office/powerpoint/2010/main" val="40826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9354F9F-8839-4367-BE68-54B83C50E896}" type="datetime1">
              <a:rPr lang="it-IT" smtClean="0"/>
              <a:t>09/02/2018</a:t>
            </a:fld>
            <a:endParaRPr lang="it-IT"/>
          </a:p>
        </p:txBody>
      </p:sp>
      <p:sp>
        <p:nvSpPr>
          <p:cNvPr id="3" name="Segnaposto piè di pagina 2"/>
          <p:cNvSpPr>
            <a:spLocks noGrp="1"/>
          </p:cNvSpPr>
          <p:nvPr>
            <p:ph type="ftr" sz="quarter" idx="11"/>
          </p:nvPr>
        </p:nvSpPr>
        <p:spPr/>
        <p:txBody>
          <a:bodyPr/>
          <a:lstStyle/>
          <a:p>
            <a:r>
              <a:rPr lang="it-IT"/>
              <a:t>Università degli studi di Brescia - Anno Accademico 2015/2016 </a:t>
            </a:r>
          </a:p>
        </p:txBody>
      </p:sp>
      <p:sp>
        <p:nvSpPr>
          <p:cNvPr id="4" name="Segnaposto numero diapositiva 3"/>
          <p:cNvSpPr>
            <a:spLocks noGrp="1"/>
          </p:cNvSpPr>
          <p:nvPr>
            <p:ph type="sldNum" sz="quarter" idx="12"/>
          </p:nvPr>
        </p:nvSpPr>
        <p:spPr/>
        <p:txBody>
          <a:bodyPr/>
          <a:lstStyle/>
          <a:p>
            <a:fld id="{EE55A936-D6DB-E647-B116-1851D5E4C387}" type="slidenum">
              <a:rPr lang="it-IT" smtClean="0"/>
              <a:t>‹N›</a:t>
            </a:fld>
            <a:endParaRPr lang="it-IT"/>
          </a:p>
        </p:txBody>
      </p:sp>
    </p:spTree>
    <p:extLst>
      <p:ext uri="{BB962C8B-B14F-4D97-AF65-F5344CB8AC3E}">
        <p14:creationId xmlns:p14="http://schemas.microsoft.com/office/powerpoint/2010/main" val="144734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4FA14EBB-9FF9-4366-A716-F175433EA734}" type="datetime1">
              <a:rPr lang="it-IT" smtClean="0"/>
              <a:t>09/02/2018</a:t>
            </a:fld>
            <a:endParaRPr lang="it-IT"/>
          </a:p>
        </p:txBody>
      </p:sp>
      <p:sp>
        <p:nvSpPr>
          <p:cNvPr id="6" name="Segnaposto piè di pagina 5"/>
          <p:cNvSpPr>
            <a:spLocks noGrp="1"/>
          </p:cNvSpPr>
          <p:nvPr>
            <p:ph type="ftr" sz="quarter" idx="11"/>
          </p:nvPr>
        </p:nvSpPr>
        <p:spPr/>
        <p:txBody>
          <a:bodyPr/>
          <a:lstStyle/>
          <a:p>
            <a:r>
              <a:rPr lang="it-IT"/>
              <a:t>Università degli studi di Brescia - Anno Accademico 2015/2016 </a:t>
            </a:r>
          </a:p>
        </p:txBody>
      </p:sp>
      <p:sp>
        <p:nvSpPr>
          <p:cNvPr id="7" name="Segnaposto numero diapositiva 6"/>
          <p:cNvSpPr>
            <a:spLocks noGrp="1"/>
          </p:cNvSpPr>
          <p:nvPr>
            <p:ph type="sldNum" sz="quarter" idx="12"/>
          </p:nvPr>
        </p:nvSpPr>
        <p:spPr/>
        <p:txBody>
          <a:bodyPr/>
          <a:lstStyle/>
          <a:p>
            <a:fld id="{5DBAE4E6-4D12-4A48-9B6B-6FA0B79BEE93}" type="slidenum">
              <a:rPr lang="en-US" smtClean="0"/>
              <a:t>‹N›</a:t>
            </a:fld>
            <a:endParaRPr lang="en-US"/>
          </a:p>
        </p:txBody>
      </p:sp>
    </p:spTree>
    <p:extLst>
      <p:ext uri="{BB962C8B-B14F-4D97-AF65-F5344CB8AC3E}">
        <p14:creationId xmlns:p14="http://schemas.microsoft.com/office/powerpoint/2010/main" val="184276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4B3CBED5-A387-493B-83F3-5FB1E4F0357A}" type="datetime1">
              <a:rPr lang="it-IT" smtClean="0"/>
              <a:t>09/02/2018</a:t>
            </a:fld>
            <a:endParaRPr lang="it-IT"/>
          </a:p>
        </p:txBody>
      </p:sp>
      <p:sp>
        <p:nvSpPr>
          <p:cNvPr id="6" name="Segnaposto piè di pagina 5"/>
          <p:cNvSpPr>
            <a:spLocks noGrp="1"/>
          </p:cNvSpPr>
          <p:nvPr>
            <p:ph type="ftr" sz="quarter" idx="11"/>
          </p:nvPr>
        </p:nvSpPr>
        <p:spPr/>
        <p:txBody>
          <a:bodyPr/>
          <a:lstStyle/>
          <a:p>
            <a:r>
              <a:rPr lang="it-IT"/>
              <a:t>Università degli studi di Brescia - Anno Accademico 2015/2016 </a:t>
            </a:r>
          </a:p>
        </p:txBody>
      </p:sp>
      <p:sp>
        <p:nvSpPr>
          <p:cNvPr id="7" name="Segnaposto numero diapositiva 6"/>
          <p:cNvSpPr>
            <a:spLocks noGrp="1"/>
          </p:cNvSpPr>
          <p:nvPr>
            <p:ph type="sldNum" sz="quarter" idx="12"/>
          </p:nvPr>
        </p:nvSpPr>
        <p:spPr/>
        <p:txBody>
          <a:bodyPr/>
          <a:lstStyle/>
          <a:p>
            <a:fld id="{EE55A936-D6DB-E647-B116-1851D5E4C387}" type="slidenum">
              <a:rPr lang="it-IT" smtClean="0"/>
              <a:t>‹N›</a:t>
            </a:fld>
            <a:endParaRPr lang="it-IT"/>
          </a:p>
        </p:txBody>
      </p:sp>
    </p:spTree>
    <p:extLst>
      <p:ext uri="{BB962C8B-B14F-4D97-AF65-F5344CB8AC3E}">
        <p14:creationId xmlns:p14="http://schemas.microsoft.com/office/powerpoint/2010/main" val="875622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stile</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88723-7257-4C0C-8140-218BC41E8B31}" type="datetime1">
              <a:rPr lang="it-IT" smtClean="0"/>
              <a:t>09/02/2018</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dirty="0"/>
              <a:t>Università degli studi di Brescia - Anno Accademico 2015/2016 </a:t>
            </a:r>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5A936-D6DB-E647-B116-1851D5E4C387}" type="slidenum">
              <a:rPr lang="it-IT" smtClean="0"/>
              <a:t>‹N›</a:t>
            </a:fld>
            <a:endParaRPr lang="it-IT"/>
          </a:p>
        </p:txBody>
      </p:sp>
      <p:sp>
        <p:nvSpPr>
          <p:cNvPr id="9" name="Rettangolo 8"/>
          <p:cNvSpPr/>
          <p:nvPr userDrawn="1"/>
        </p:nvSpPr>
        <p:spPr>
          <a:xfrm>
            <a:off x="0" y="6178550"/>
            <a:ext cx="9144000" cy="355600"/>
          </a:xfrm>
          <a:prstGeom prst="rect">
            <a:avLst/>
          </a:prstGeom>
          <a:solidFill>
            <a:srgbClr val="64D3D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Algoritmi</a:t>
            </a:r>
            <a:r>
              <a:rPr lang="it-IT" baseline="0" dirty="0"/>
              <a:t> di ottimizzazione </a:t>
            </a:r>
          </a:p>
        </p:txBody>
      </p:sp>
      <p:pic>
        <p:nvPicPr>
          <p:cNvPr id="7" name="Immagine 6"/>
          <p:cNvPicPr>
            <a:picLocks noChangeAspect="1"/>
          </p:cNvPicPr>
          <p:nvPr userDrawn="1"/>
        </p:nvPicPr>
        <p:blipFill>
          <a:blip r:embed="rId13">
            <a:alphaModFix/>
          </a:blip>
          <a:stretch>
            <a:fillRect/>
          </a:stretch>
        </p:blipFill>
        <p:spPr>
          <a:xfrm>
            <a:off x="7874001" y="5589681"/>
            <a:ext cx="1231900" cy="1249783"/>
          </a:xfrm>
          <a:prstGeom prst="ellipse">
            <a:avLst/>
          </a:prstGeom>
        </p:spPr>
      </p:pic>
    </p:spTree>
    <p:extLst>
      <p:ext uri="{BB962C8B-B14F-4D97-AF65-F5344CB8AC3E}">
        <p14:creationId xmlns:p14="http://schemas.microsoft.com/office/powerpoint/2010/main" val="325620027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stile</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CC271-F784-477F-8C2A-B3B2086AE82F}" type="datetime1">
              <a:rPr lang="it-IT" smtClean="0">
                <a:solidFill>
                  <a:prstClr val="black">
                    <a:tint val="75000"/>
                  </a:prstClr>
                </a:solidFill>
                <a:latin typeface="Calibri"/>
              </a:rPr>
              <a:t>09/02/2018</a:t>
            </a:fld>
            <a:endParaRPr lang="it-IT">
              <a:solidFill>
                <a:prstClr val="black">
                  <a:tint val="75000"/>
                </a:prstClr>
              </a:solidFill>
              <a:latin typeface="Calibri"/>
            </a:endParaRPr>
          </a:p>
        </p:txBody>
      </p:sp>
      <p:sp>
        <p:nvSpPr>
          <p:cNvPr id="5" name="Segnaposto piè di pagina 4"/>
          <p:cNvSpPr>
            <a:spLocks noGrp="1"/>
          </p:cNvSpPr>
          <p:nvPr>
            <p:ph type="ftr" sz="quarter" idx="3"/>
          </p:nvPr>
        </p:nvSpPr>
        <p:spPr>
          <a:xfrm>
            <a:off x="2590800" y="6173787"/>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solidFill>
                  <a:prstClr val="black">
                    <a:tint val="75000"/>
                  </a:prstClr>
                </a:solidFill>
                <a:latin typeface="Calibri"/>
              </a:rPr>
              <a:t>Università degli studi di Brescia - Anno Accademico 2015/2016 </a:t>
            </a:r>
            <a:endParaRPr lang="it-IT" dirty="0">
              <a:solidFill>
                <a:prstClr val="black">
                  <a:tint val="75000"/>
                </a:prstClr>
              </a:solidFill>
              <a:latin typeface="Calibri"/>
            </a:endParaRPr>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CE628-0186-F444-BC0D-0C90325831E4}" type="slidenum">
              <a:rPr lang="it-IT" smtClean="0">
                <a:solidFill>
                  <a:prstClr val="black">
                    <a:tint val="75000"/>
                  </a:prstClr>
                </a:solidFill>
                <a:latin typeface="Calibri"/>
              </a:rPr>
              <a:pPr/>
              <a:t>‹N›</a:t>
            </a:fld>
            <a:endParaRPr lang="it-IT">
              <a:solidFill>
                <a:prstClr val="black">
                  <a:tint val="75000"/>
                </a:prstClr>
              </a:solidFill>
              <a:latin typeface="Calibri"/>
            </a:endParaRPr>
          </a:p>
        </p:txBody>
      </p:sp>
    </p:spTree>
    <p:extLst>
      <p:ext uri="{BB962C8B-B14F-4D97-AF65-F5344CB8AC3E}">
        <p14:creationId xmlns:p14="http://schemas.microsoft.com/office/powerpoint/2010/main" val="386672287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10.png"/><Relationship Id="rId7" Type="http://schemas.openxmlformats.org/officeDocument/2006/relationships/diagramColors" Target="../diagrams/colors3.xml"/><Relationship Id="rId12" Type="http://schemas.openxmlformats.org/officeDocument/2006/relationships/diagramColors" Target="../diagrams/colors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7.png"/><Relationship Id="rId7"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5.xml"/></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8.png"/><Relationship Id="rId7" Type="http://schemas.openxmlformats.org/officeDocument/2006/relationships/diagramColors" Target="../diagrams/colors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9.png"/><Relationship Id="rId7" Type="http://schemas.openxmlformats.org/officeDocument/2006/relationships/diagramColors" Target="../diagrams/colors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7.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8.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9.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comments" Target="../comments/commen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2.png"/><Relationship Id="rId7" Type="http://schemas.openxmlformats.org/officeDocument/2006/relationships/diagramColors" Target="../diagrams/colors9.xml"/><Relationship Id="rId12" Type="http://schemas.openxmlformats.org/officeDocument/2006/relationships/diagramColors" Target="../diagrams/colors9.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9.xml"/><Relationship Id="rId11" Type="http://schemas.openxmlformats.org/officeDocument/2006/relationships/diagramQuickStyle" Target="../diagrams/quickStyle9.xml"/><Relationship Id="rId5" Type="http://schemas.openxmlformats.org/officeDocument/2006/relationships/diagramLayout" Target="../diagrams/layout9.xml"/><Relationship Id="rId10" Type="http://schemas.openxmlformats.org/officeDocument/2006/relationships/diagramLayout" Target="../diagrams/layout9.xml"/><Relationship Id="rId4" Type="http://schemas.openxmlformats.org/officeDocument/2006/relationships/diagramData" Target="../diagrams/data10.xml"/><Relationship Id="rId9" Type="http://schemas.openxmlformats.org/officeDocument/2006/relationships/diagramData" Target="../diagrams/data90.xml"/></Relationships>
</file>

<file path=ppt/slides/_rels/slide21.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23.png"/><Relationship Id="rId7" Type="http://schemas.openxmlformats.org/officeDocument/2006/relationships/diagramColors" Target="../diagrams/colors10.xml"/><Relationship Id="rId12" Type="http://schemas.openxmlformats.org/officeDocument/2006/relationships/diagramColors" Target="../diagrams/colors10.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10.xml"/><Relationship Id="rId11" Type="http://schemas.openxmlformats.org/officeDocument/2006/relationships/diagramQuickStyle" Target="../diagrams/quickStyle10.xml"/><Relationship Id="rId5" Type="http://schemas.openxmlformats.org/officeDocument/2006/relationships/diagramLayout" Target="../diagrams/layout10.xml"/><Relationship Id="rId10" Type="http://schemas.openxmlformats.org/officeDocument/2006/relationships/diagramLayout" Target="../diagrams/layout10.xml"/><Relationship Id="rId4" Type="http://schemas.openxmlformats.org/officeDocument/2006/relationships/diagramData" Target="../diagrams/data11.xml"/><Relationship Id="rId9" Type="http://schemas.openxmlformats.org/officeDocument/2006/relationships/diagramData" Target="../diagrams/data110.xml"/></Relationships>
</file>

<file path=ppt/slides/_rels/slide22.xml.rels><?xml version="1.0" encoding="UTF-8" standalone="yes"?>
<Relationships xmlns="http://schemas.openxmlformats.org/package/2006/relationships"><Relationship Id="rId8" Type="http://schemas.microsoft.com/office/2007/relationships/diagramDrawing" Target="../diagrams/drawing11.xml"/><Relationship Id="rId13" Type="http://schemas.openxmlformats.org/officeDocument/2006/relationships/image" Target="../media/image20.png"/><Relationship Id="rId3" Type="http://schemas.openxmlformats.org/officeDocument/2006/relationships/notesSlide" Target="../notesSlides/notesSlide22.xml"/><Relationship Id="rId7" Type="http://schemas.openxmlformats.org/officeDocument/2006/relationships/diagramColors" Target="../diagrams/colors11.xml"/><Relationship Id="rId12" Type="http://schemas.openxmlformats.org/officeDocument/2006/relationships/diagramColors" Target="../diagrams/colors1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11.xml"/><Relationship Id="rId11" Type="http://schemas.openxmlformats.org/officeDocument/2006/relationships/diagramQuickStyle" Target="../diagrams/quickStyle11.xml"/><Relationship Id="rId5" Type="http://schemas.openxmlformats.org/officeDocument/2006/relationships/diagramLayout" Target="../diagrams/layout11.xml"/><Relationship Id="rId10" Type="http://schemas.openxmlformats.org/officeDocument/2006/relationships/diagramLayout" Target="../diagrams/layout11.xml"/><Relationship Id="rId4" Type="http://schemas.openxmlformats.org/officeDocument/2006/relationships/diagramData" Target="../diagrams/data12.xml"/><Relationship Id="rId9" Type="http://schemas.openxmlformats.org/officeDocument/2006/relationships/diagramData" Target="../diagrams/data13.xml"/></Relationships>
</file>

<file path=ppt/slides/_rels/slide23.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24.png"/><Relationship Id="rId7" Type="http://schemas.openxmlformats.org/officeDocument/2006/relationships/diagramColors" Target="../diagrams/colors12.xml"/><Relationship Id="rId12" Type="http://schemas.openxmlformats.org/officeDocument/2006/relationships/diagramColors" Target="../diagrams/colors1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12.xml"/><Relationship Id="rId11" Type="http://schemas.openxmlformats.org/officeDocument/2006/relationships/diagramQuickStyle" Target="../diagrams/quickStyle12.xml"/><Relationship Id="rId5" Type="http://schemas.openxmlformats.org/officeDocument/2006/relationships/diagramLayout" Target="../diagrams/layout12.xml"/><Relationship Id="rId10" Type="http://schemas.openxmlformats.org/officeDocument/2006/relationships/diagramLayout" Target="../diagrams/layout12.xml"/><Relationship Id="rId4" Type="http://schemas.openxmlformats.org/officeDocument/2006/relationships/diagramData" Target="../diagrams/data14.xml"/><Relationship Id="rId9" Type="http://schemas.openxmlformats.org/officeDocument/2006/relationships/diagramData" Target="../diagrams/data15.xml"/></Relationships>
</file>

<file path=ppt/slides/_rels/slide2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5.png"/><Relationship Id="rId7" Type="http://schemas.openxmlformats.org/officeDocument/2006/relationships/diagramColors" Target="../diagrams/colors13.xml"/><Relationship Id="rId12" Type="http://schemas.openxmlformats.org/officeDocument/2006/relationships/diagramColors" Target="../diagrams/colors1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13.xml"/><Relationship Id="rId11" Type="http://schemas.openxmlformats.org/officeDocument/2006/relationships/diagramQuickStyle" Target="../diagrams/quickStyle13.xml"/><Relationship Id="rId5" Type="http://schemas.openxmlformats.org/officeDocument/2006/relationships/diagramLayout" Target="../diagrams/layout13.xml"/><Relationship Id="rId10" Type="http://schemas.openxmlformats.org/officeDocument/2006/relationships/diagramLayout" Target="../diagrams/layout13.xml"/><Relationship Id="rId4" Type="http://schemas.openxmlformats.org/officeDocument/2006/relationships/diagramData" Target="../diagrams/data16.xml"/><Relationship Id="rId9" Type="http://schemas.openxmlformats.org/officeDocument/2006/relationships/diagramData" Target="../diagrams/data17.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19.xml"/><Relationship Id="rId13" Type="http://schemas.openxmlformats.org/officeDocument/2006/relationships/image" Target="../media/image243.png"/><Relationship Id="rId3" Type="http://schemas.openxmlformats.org/officeDocument/2006/relationships/diagramData" Target="../diagrams/data18.xml"/><Relationship Id="rId7" Type="http://schemas.microsoft.com/office/2007/relationships/diagramDrawing" Target="../diagrams/drawing14.xml"/><Relationship Id="rId12" Type="http://schemas.openxmlformats.org/officeDocument/2006/relationships/image" Target="../media/image23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diagramColors" Target="../diagrams/colors14.xml"/><Relationship Id="rId5" Type="http://schemas.openxmlformats.org/officeDocument/2006/relationships/diagramQuickStyle" Target="../diagrams/quickStyle14.xml"/><Relationship Id="rId10"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diagramLayout" Target="../diagrams/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8.xml.rels><?xml version="1.0" encoding="UTF-8" standalone="yes"?>
<Relationships xmlns="http://schemas.openxmlformats.org/package/2006/relationships"><Relationship Id="rId3" Type="http://schemas.openxmlformats.org/officeDocument/2006/relationships/image" Target="../media/image25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320.png"/><Relationship Id="rId3" Type="http://schemas.openxmlformats.org/officeDocument/2006/relationships/image" Target="../media/image27.jpeg"/><Relationship Id="rId7" Type="http://schemas.openxmlformats.org/officeDocument/2006/relationships/image" Target="../media/image30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242.png"/><Relationship Id="rId5" Type="http://schemas.openxmlformats.org/officeDocument/2006/relationships/image" Target="../media/image34.png"/><Relationship Id="rId10" Type="http://schemas.openxmlformats.org/officeDocument/2006/relationships/image" Target="../media/image35.png"/><Relationship Id="rId4" Type="http://schemas.openxmlformats.org/officeDocument/2006/relationships/image" Target="../media/image27.png"/><Relationship Id="rId9"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221.png"/><Relationship Id="rId7" Type="http://schemas.openxmlformats.org/officeDocument/2006/relationships/image" Target="../media/image26.png"/><Relationship Id="rId12"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51.png"/><Relationship Id="rId11" Type="http://schemas.openxmlformats.org/officeDocument/2006/relationships/image" Target="../media/image39.png"/><Relationship Id="rId5" Type="http://schemas.openxmlformats.org/officeDocument/2006/relationships/image" Target="../media/image241.png"/><Relationship Id="rId10" Type="http://schemas.openxmlformats.org/officeDocument/2006/relationships/image" Target="../media/image38.png"/><Relationship Id="rId4" Type="http://schemas.openxmlformats.org/officeDocument/2006/relationships/image" Target="../media/image230.png"/><Relationship Id="rId9"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44.jpe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7.png"/><Relationship Id="rId4" Type="http://schemas.openxmlformats.org/officeDocument/2006/relationships/image" Target="NULL"/></Relationships>
</file>

<file path=ppt/slides/_rels/slide3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47.emf"/><Relationship Id="rId4" Type="http://schemas.openxmlformats.org/officeDocument/2006/relationships/chart" Target="../charts/chart3.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magine 15"/>
          <p:cNvPicPr>
            <a:picLocks noChangeAspect="1"/>
          </p:cNvPicPr>
          <p:nvPr/>
        </p:nvPicPr>
        <p:blipFill>
          <a:blip r:embed="rId3">
            <a:alphaModFix amt="23000"/>
          </a:blip>
          <a:stretch>
            <a:fillRect/>
          </a:stretch>
        </p:blipFill>
        <p:spPr>
          <a:xfrm>
            <a:off x="1720851" y="362052"/>
            <a:ext cx="5702299" cy="5785075"/>
          </a:xfrm>
          <a:prstGeom prst="rect">
            <a:avLst/>
          </a:prstGeom>
        </p:spPr>
      </p:pic>
      <p:sp>
        <p:nvSpPr>
          <p:cNvPr id="3" name="Rettangolo 2"/>
          <p:cNvSpPr/>
          <p:nvPr/>
        </p:nvSpPr>
        <p:spPr>
          <a:xfrm>
            <a:off x="317500" y="362052"/>
            <a:ext cx="8509000" cy="646331"/>
          </a:xfrm>
          <a:prstGeom prst="rect">
            <a:avLst/>
          </a:prstGeom>
        </p:spPr>
        <p:txBody>
          <a:bodyPr wrap="square">
            <a:spAutoFit/>
          </a:bodyPr>
          <a:lstStyle/>
          <a:p>
            <a:pPr algn="ctr"/>
            <a:r>
              <a:rPr lang="it-IT" dirty="0">
                <a:solidFill>
                  <a:prstClr val="black"/>
                </a:solidFill>
                <a:latin typeface="Arial"/>
                <a:cs typeface="Arial"/>
              </a:rPr>
              <a:t>UNIVERSITA’ DEGLI STUDI DI BRESCIA</a:t>
            </a:r>
          </a:p>
          <a:p>
            <a:pPr algn="ctr"/>
            <a:r>
              <a:rPr lang="it-IT" dirty="0">
                <a:solidFill>
                  <a:prstClr val="black"/>
                </a:solidFill>
                <a:latin typeface="Arial"/>
                <a:cs typeface="Arial"/>
              </a:rPr>
              <a:t> </a:t>
            </a:r>
          </a:p>
        </p:txBody>
      </p:sp>
      <p:sp>
        <p:nvSpPr>
          <p:cNvPr id="5" name="Rettangolo 4"/>
          <p:cNvSpPr/>
          <p:nvPr/>
        </p:nvSpPr>
        <p:spPr>
          <a:xfrm>
            <a:off x="1150166" y="5521168"/>
            <a:ext cx="7562033" cy="923330"/>
          </a:xfrm>
          <a:prstGeom prst="rect">
            <a:avLst/>
          </a:prstGeom>
        </p:spPr>
        <p:txBody>
          <a:bodyPr wrap="square">
            <a:spAutoFit/>
          </a:bodyPr>
          <a:lstStyle/>
          <a:p>
            <a:r>
              <a:rPr lang="it-IT" sz="1600" b="1" dirty="0">
                <a:solidFill>
                  <a:prstClr val="black"/>
                </a:solidFill>
                <a:latin typeface="Calibri"/>
              </a:rPr>
              <a:t>Angela Beltramelli</a:t>
            </a:r>
            <a:r>
              <a:rPr lang="it-IT" sz="1600" dirty="0">
                <a:solidFill>
                  <a:prstClr val="black"/>
                </a:solidFill>
                <a:latin typeface="Calibri"/>
              </a:rPr>
              <a:t> (704849) </a:t>
            </a:r>
            <a:r>
              <a:rPr lang="it-IT" sz="1600" b="1" dirty="0">
                <a:solidFill>
                  <a:prstClr val="black"/>
                </a:solidFill>
                <a:latin typeface="Calibri"/>
              </a:rPr>
              <a:t>– Davide Lonati</a:t>
            </a:r>
            <a:r>
              <a:rPr lang="it-IT" sz="1600" dirty="0">
                <a:solidFill>
                  <a:prstClr val="black"/>
                </a:solidFill>
                <a:latin typeface="Calibri"/>
              </a:rPr>
              <a:t> (705990) </a:t>
            </a:r>
            <a:r>
              <a:rPr lang="it-IT" sz="1600" b="1" dirty="0">
                <a:solidFill>
                  <a:prstClr val="black"/>
                </a:solidFill>
                <a:latin typeface="Calibri"/>
              </a:rPr>
              <a:t>– Caterina Pezzaioli </a:t>
            </a:r>
            <a:r>
              <a:rPr lang="it-IT" sz="1500" dirty="0">
                <a:solidFill>
                  <a:prstClr val="black"/>
                </a:solidFill>
                <a:latin typeface="Calibri"/>
              </a:rPr>
              <a:t>(705405)</a:t>
            </a:r>
            <a:r>
              <a:rPr lang="it-IT" dirty="0">
                <a:solidFill>
                  <a:prstClr val="black"/>
                </a:solidFill>
                <a:latin typeface="Calibri"/>
              </a:rPr>
              <a:t> – </a:t>
            </a:r>
            <a:r>
              <a:rPr lang="it-IT" sz="1600" b="1" dirty="0">
                <a:solidFill>
                  <a:prstClr val="black"/>
                </a:solidFill>
                <a:latin typeface="Calibri"/>
              </a:rPr>
              <a:t>Francesco Piazza </a:t>
            </a:r>
            <a:r>
              <a:rPr lang="it-IT" sz="1600" dirty="0">
                <a:solidFill>
                  <a:prstClr val="black"/>
                </a:solidFill>
                <a:latin typeface="Calibri"/>
              </a:rPr>
              <a:t>(</a:t>
            </a:r>
            <a:r>
              <a:rPr lang="it-IT" sz="1600" dirty="0">
                <a:solidFill>
                  <a:prstClr val="black"/>
                </a:solidFill>
              </a:rPr>
              <a:t>77205</a:t>
            </a:r>
            <a:r>
              <a:rPr lang="it-IT" sz="1600" dirty="0">
                <a:solidFill>
                  <a:prstClr val="black"/>
                </a:solidFill>
                <a:latin typeface="Calibri"/>
              </a:rPr>
              <a:t>) </a:t>
            </a:r>
            <a:r>
              <a:rPr lang="it-IT" dirty="0">
                <a:solidFill>
                  <a:prstClr val="black"/>
                </a:solidFill>
                <a:latin typeface="Calibri"/>
              </a:rPr>
              <a:t>–  </a:t>
            </a:r>
            <a:r>
              <a:rPr lang="it-IT" sz="1600" b="1" dirty="0">
                <a:solidFill>
                  <a:prstClr val="black"/>
                </a:solidFill>
                <a:latin typeface="Calibri"/>
              </a:rPr>
              <a:t>Francesca Varisco</a:t>
            </a:r>
            <a:r>
              <a:rPr lang="it-IT" sz="1600" dirty="0">
                <a:solidFill>
                  <a:prstClr val="black"/>
                </a:solidFill>
                <a:latin typeface="Calibri"/>
              </a:rPr>
              <a:t> </a:t>
            </a:r>
            <a:r>
              <a:rPr lang="it-IT" sz="1500" dirty="0">
                <a:solidFill>
                  <a:prstClr val="black"/>
                </a:solidFill>
                <a:latin typeface="Calibri"/>
              </a:rPr>
              <a:t>(706104) - </a:t>
            </a:r>
            <a:r>
              <a:rPr lang="it-IT" sz="1600" b="1" dirty="0">
                <a:solidFill>
                  <a:prstClr val="black"/>
                </a:solidFill>
                <a:latin typeface="Calibri"/>
              </a:rPr>
              <a:t>Giulia Zanoni</a:t>
            </a:r>
            <a:r>
              <a:rPr lang="it-IT" sz="1600" dirty="0">
                <a:solidFill>
                  <a:prstClr val="black"/>
                </a:solidFill>
                <a:latin typeface="Calibri"/>
              </a:rPr>
              <a:t> </a:t>
            </a:r>
            <a:r>
              <a:rPr lang="it-IT" sz="1500" dirty="0">
                <a:solidFill>
                  <a:prstClr val="black"/>
                </a:solidFill>
                <a:latin typeface="Calibri"/>
              </a:rPr>
              <a:t>(706021)</a:t>
            </a:r>
          </a:p>
          <a:p>
            <a:r>
              <a:rPr lang="it-IT" b="1" dirty="0">
                <a:solidFill>
                  <a:prstClr val="black"/>
                </a:solidFill>
                <a:latin typeface="Calibri"/>
              </a:rPr>
              <a:t> </a:t>
            </a:r>
            <a:endParaRPr lang="it-IT" dirty="0">
              <a:solidFill>
                <a:prstClr val="black"/>
              </a:solidFill>
              <a:latin typeface="Calibri"/>
            </a:endParaRPr>
          </a:p>
        </p:txBody>
      </p:sp>
      <p:sp>
        <p:nvSpPr>
          <p:cNvPr id="7" name="Rettangolo 6"/>
          <p:cNvSpPr/>
          <p:nvPr/>
        </p:nvSpPr>
        <p:spPr>
          <a:xfrm>
            <a:off x="756242" y="2751892"/>
            <a:ext cx="7955957" cy="1354217"/>
          </a:xfrm>
          <a:prstGeom prst="rect">
            <a:avLst/>
          </a:prstGeom>
        </p:spPr>
        <p:txBody>
          <a:bodyPr wrap="square">
            <a:spAutoFit/>
          </a:bodyPr>
          <a:lstStyle/>
          <a:p>
            <a:pPr algn="ctr"/>
            <a:r>
              <a:rPr lang="it-IT" sz="3200" b="1" dirty="0"/>
              <a:t>The </a:t>
            </a:r>
            <a:r>
              <a:rPr lang="it-IT" sz="3200" b="1" dirty="0" err="1"/>
              <a:t>Clustered</a:t>
            </a:r>
            <a:r>
              <a:rPr lang="it-IT" sz="3200" b="1" dirty="0"/>
              <a:t> Team Orienteering </a:t>
            </a:r>
            <a:r>
              <a:rPr lang="it-IT" sz="3200" b="1" dirty="0" err="1"/>
              <a:t>Problem</a:t>
            </a:r>
            <a:r>
              <a:rPr lang="it-IT" sz="3200" b="1" dirty="0"/>
              <a:t> with Services </a:t>
            </a:r>
            <a:r>
              <a:rPr lang="it-IT" sz="3200" b="1" dirty="0" err="1"/>
              <a:t>Sequence</a:t>
            </a:r>
            <a:endParaRPr lang="it-IT" sz="3200" b="1" dirty="0"/>
          </a:p>
          <a:p>
            <a:r>
              <a:rPr lang="it-IT" b="1" dirty="0"/>
              <a:t> </a:t>
            </a:r>
            <a:endParaRPr lang="it-IT" dirty="0"/>
          </a:p>
        </p:txBody>
      </p:sp>
      <p:sp>
        <p:nvSpPr>
          <p:cNvPr id="2" name="Segnaposto numero diapositiva 1"/>
          <p:cNvSpPr>
            <a:spLocks noGrp="1"/>
          </p:cNvSpPr>
          <p:nvPr>
            <p:ph type="sldNum" sz="quarter" idx="12"/>
          </p:nvPr>
        </p:nvSpPr>
        <p:spPr/>
        <p:txBody>
          <a:bodyPr/>
          <a:lstStyle/>
          <a:p>
            <a:fld id="{98BCE628-0186-F444-BC0D-0C90325831E4}" type="slidenum">
              <a:rPr lang="it-IT" smtClean="0">
                <a:solidFill>
                  <a:prstClr val="black">
                    <a:tint val="75000"/>
                  </a:prstClr>
                </a:solidFill>
                <a:latin typeface="Calibri"/>
              </a:rPr>
              <a:pPr/>
              <a:t>1</a:t>
            </a:fld>
            <a:endParaRPr lang="it-IT">
              <a:solidFill>
                <a:prstClr val="black">
                  <a:tint val="75000"/>
                </a:prstClr>
              </a:solidFill>
              <a:latin typeface="Calibri"/>
            </a:endParaRPr>
          </a:p>
        </p:txBody>
      </p:sp>
    </p:spTree>
    <p:extLst>
      <p:ext uri="{BB962C8B-B14F-4D97-AF65-F5344CB8AC3E}">
        <p14:creationId xmlns:p14="http://schemas.microsoft.com/office/powerpoint/2010/main" val="454726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r>
              <a:rPr lang="it-IT" sz="2800" b="1" dirty="0"/>
              <a:t>OBIETTIVO:</a:t>
            </a:r>
            <a:r>
              <a:rPr lang="it-IT" sz="2800" dirty="0"/>
              <a:t> creare rapidamente soluzione </a:t>
            </a:r>
            <a:r>
              <a:rPr lang="it-IT" sz="2800" i="1" dirty="0"/>
              <a:t>feasible </a:t>
            </a:r>
            <a:r>
              <a:rPr lang="it-IT" sz="2800" dirty="0"/>
              <a:t>per il problema di partenza.</a:t>
            </a:r>
            <a:br>
              <a:rPr lang="it-IT" sz="2800" dirty="0"/>
            </a:br>
            <a:endParaRPr lang="it-IT" sz="2800" dirty="0"/>
          </a:p>
          <a:p>
            <a:r>
              <a:rPr lang="it-IT" sz="2800" dirty="0"/>
              <a:t>Generalmente, si definisce una soluzione </a:t>
            </a:r>
            <a:r>
              <a:rPr lang="it-IT" sz="2800" i="1" dirty="0"/>
              <a:t>infeasible</a:t>
            </a:r>
            <a:r>
              <a:rPr lang="it-IT" sz="2800" dirty="0"/>
              <a:t> quando aggiungendo un cluster si viola qualche vincolo (il vincolo restrittivo è quello del tempo, </a:t>
            </a:r>
            <a:r>
              <a:rPr lang="it-IT" sz="2800" i="1" dirty="0" err="1"/>
              <a:t>T</a:t>
            </a:r>
            <a:r>
              <a:rPr lang="it-IT" sz="2800" i="1" baseline="-25000" dirty="0" err="1"/>
              <a:t>max</a:t>
            </a:r>
            <a:r>
              <a:rPr lang="it-IT" sz="2800" dirty="0"/>
              <a:t>). </a:t>
            </a:r>
            <a:endParaRPr lang="it-IT" sz="2800" i="1" dirty="0"/>
          </a:p>
        </p:txBody>
      </p:sp>
      <p:sp>
        <p:nvSpPr>
          <p:cNvPr id="4" name="Segnaposto numero diapositiva 3"/>
          <p:cNvSpPr>
            <a:spLocks noGrp="1"/>
          </p:cNvSpPr>
          <p:nvPr>
            <p:ph type="sldNum" sz="quarter" idx="12"/>
          </p:nvPr>
        </p:nvSpPr>
        <p:spPr/>
        <p:txBody>
          <a:bodyPr/>
          <a:lstStyle/>
          <a:p>
            <a:fld id="{EE55A936-D6DB-E647-B116-1851D5E4C387}" type="slidenum">
              <a:rPr lang="it-IT" smtClean="0"/>
              <a:pPr/>
              <a:t>10</a:t>
            </a:fld>
            <a:endParaRPr lang="it-IT"/>
          </a:p>
        </p:txBody>
      </p:sp>
      <p:sp>
        <p:nvSpPr>
          <p:cNvPr id="5" name="Titolo 1"/>
          <p:cNvSpPr txBox="1">
            <a:spLocks/>
          </p:cNvSpPr>
          <p:nvPr/>
        </p:nvSpPr>
        <p:spPr>
          <a:xfrm>
            <a:off x="457200" y="80750"/>
            <a:ext cx="8138542" cy="74833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it-IT" sz="3600" b="1" i="1">
                <a:solidFill>
                  <a:srgbClr val="31859C"/>
                </a:solidFill>
              </a:rPr>
              <a:t>ALGORITMO COSTRUTTIVO </a:t>
            </a:r>
            <a:endParaRPr lang="it-IT" sz="3600" b="1" i="1" dirty="0">
              <a:solidFill>
                <a:srgbClr val="31859C"/>
              </a:solidFill>
            </a:endParaRPr>
          </a:p>
        </p:txBody>
      </p:sp>
    </p:spTree>
    <p:extLst>
      <p:ext uri="{BB962C8B-B14F-4D97-AF65-F5344CB8AC3E}">
        <p14:creationId xmlns:p14="http://schemas.microsoft.com/office/powerpoint/2010/main" val="906019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80750"/>
            <a:ext cx="8138542" cy="748330"/>
          </a:xfrm>
        </p:spPr>
        <p:txBody>
          <a:bodyPr vert="horz" lIns="91440" tIns="45720" rIns="91440" bIns="45720" rtlCol="0" anchor="ctr">
            <a:normAutofit/>
          </a:bodyPr>
          <a:lstStyle/>
          <a:p>
            <a:r>
              <a:rPr lang="it-IT" sz="3600" b="1" i="1" dirty="0">
                <a:solidFill>
                  <a:srgbClr val="31859C"/>
                </a:solidFill>
              </a:rPr>
              <a:t>ALGORITMO COSTRUTTIVO </a:t>
            </a:r>
          </a:p>
        </p:txBody>
      </p:sp>
      <p:grpSp>
        <p:nvGrpSpPr>
          <p:cNvPr id="4" name="Gruppo 3"/>
          <p:cNvGrpSpPr/>
          <p:nvPr/>
        </p:nvGrpSpPr>
        <p:grpSpPr>
          <a:xfrm>
            <a:off x="3216413" y="693925"/>
            <a:ext cx="4392488" cy="5184576"/>
            <a:chOff x="1829005" y="693925"/>
            <a:chExt cx="4392488" cy="5184576"/>
          </a:xfrm>
        </p:grpSpPr>
        <mc:AlternateContent xmlns:mc="http://schemas.openxmlformats.org/markup-compatibility/2006" xmlns:a14="http://schemas.microsoft.com/office/drawing/2010/main">
          <mc:Choice Requires="a14">
            <p:sp>
              <p:nvSpPr>
                <p:cNvPr id="6" name="Elaborazione 5"/>
                <p:cNvSpPr/>
                <p:nvPr/>
              </p:nvSpPr>
              <p:spPr>
                <a:xfrm>
                  <a:off x="2322219" y="1269989"/>
                  <a:ext cx="1872208" cy="6480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t>Ordinamento decrescente dei clusters  </a:t>
                  </a:r>
                  <a14:m>
                    <m:oMath xmlns:m="http://schemas.openxmlformats.org/officeDocument/2006/math">
                      <m:r>
                        <a:rPr lang="it-IT" sz="900" b="0" i="1" smtClean="0">
                          <a:latin typeface="Cambria Math"/>
                        </a:rPr>
                        <m:t>𝐶</m:t>
                      </m:r>
                    </m:oMath>
                  </a14:m>
                  <a:r>
                    <a:rPr lang="it-IT" sz="900" dirty="0"/>
                    <a:t>  in base a</a:t>
                  </a:r>
                </a:p>
                <a:p>
                  <a:pPr algn="ctr"/>
                  <a14:m>
                    <m:oMath xmlns:m="http://schemas.openxmlformats.org/officeDocument/2006/math">
                      <m:f>
                        <m:fPr>
                          <m:ctrlPr>
                            <a:rPr lang="it-IT" sz="900" i="1" smtClean="0">
                              <a:latin typeface="Cambria Math" panose="02040503050406030204" pitchFamily="18" charset="0"/>
                            </a:rPr>
                          </m:ctrlPr>
                        </m:fPr>
                        <m:num>
                          <m:r>
                            <a:rPr lang="it-IT" sz="900" b="0" i="1" smtClean="0">
                              <a:latin typeface="Cambria Math"/>
                            </a:rPr>
                            <m:t>𝑝𝑟𝑜𝑓𝑖𝑡𝑡𝑜</m:t>
                          </m:r>
                        </m:num>
                        <m:den>
                          <m:d>
                            <m:dPr>
                              <m:begChr m:val="|"/>
                              <m:endChr m:val="|"/>
                              <m:ctrlPr>
                                <a:rPr lang="it-IT" sz="900" b="0" i="1" smtClean="0">
                                  <a:latin typeface="Cambria Math" panose="02040503050406030204" pitchFamily="18" charset="0"/>
                                </a:rPr>
                              </m:ctrlPr>
                            </m:dPr>
                            <m:e>
                              <m:r>
                                <a:rPr lang="it-IT" sz="900" b="0" i="1" smtClean="0">
                                  <a:latin typeface="Cambria Math"/>
                                </a:rPr>
                                <m:t>𝑣𝑒𝑖𝑐𝑜𝑙𝑖</m:t>
                              </m:r>
                              <m:r>
                                <a:rPr lang="it-IT" sz="900" b="0" i="1" smtClean="0">
                                  <a:latin typeface="Cambria Math"/>
                                </a:rPr>
                                <m:t> </m:t>
                              </m:r>
                              <m:r>
                                <a:rPr lang="it-IT" sz="900" b="0" i="1" smtClean="0">
                                  <a:latin typeface="Cambria Math"/>
                                </a:rPr>
                                <m:t>𝑑𝑒𝑙</m:t>
                              </m:r>
                              <m:r>
                                <a:rPr lang="it-IT" sz="900" b="0" i="1" smtClean="0">
                                  <a:latin typeface="Cambria Math"/>
                                </a:rPr>
                                <m:t> </m:t>
                              </m:r>
                              <m:r>
                                <a:rPr lang="it-IT" sz="900" b="0" i="1" smtClean="0">
                                  <a:latin typeface="Cambria Math"/>
                                </a:rPr>
                                <m:t>𝑐𝑙𝑢𝑠𝑡𝑒𝑟</m:t>
                              </m:r>
                            </m:e>
                          </m:d>
                          <m:r>
                            <a:rPr lang="it-IT" sz="900" b="0" i="1" smtClean="0">
                              <a:latin typeface="Cambria Math"/>
                            </a:rPr>
                            <m:t>∗</m:t>
                          </m:r>
                          <m:r>
                            <a:rPr lang="it-IT" sz="900" b="0" i="1" smtClean="0">
                              <a:latin typeface="Cambria Math"/>
                            </a:rPr>
                            <m:t>𝑑𝑢𝑟𝑎𝑡𝑎</m:t>
                          </m:r>
                          <m:r>
                            <a:rPr lang="it-IT" sz="900" b="0" i="1" smtClean="0">
                              <a:latin typeface="Cambria Math"/>
                            </a:rPr>
                            <m:t> </m:t>
                          </m:r>
                          <m:r>
                            <a:rPr lang="it-IT" sz="900" b="0" i="1" smtClean="0">
                              <a:latin typeface="Cambria Math"/>
                            </a:rPr>
                            <m:t>𝑑𝑒𝑙</m:t>
                          </m:r>
                          <m:r>
                            <a:rPr lang="it-IT" sz="900" b="0" i="1" smtClean="0">
                              <a:latin typeface="Cambria Math"/>
                            </a:rPr>
                            <m:t> </m:t>
                          </m:r>
                          <m:r>
                            <a:rPr lang="it-IT" sz="900" b="0" i="1" smtClean="0">
                              <a:latin typeface="Cambria Math"/>
                            </a:rPr>
                            <m:t>𝑠𝑒𝑟𝑣𝑖𝑧𝑖𝑜</m:t>
                          </m:r>
                        </m:den>
                      </m:f>
                    </m:oMath>
                  </a14:m>
                  <a:r>
                    <a:rPr lang="it-IT" sz="900" dirty="0"/>
                    <a:t> </a:t>
                  </a:r>
                </a:p>
              </p:txBody>
            </p:sp>
          </mc:Choice>
          <mc:Fallback xmlns="">
            <p:sp>
              <p:nvSpPr>
                <p:cNvPr id="6" name="Elaborazione 5"/>
                <p:cNvSpPr>
                  <a:spLocks noRot="1" noChangeAspect="1" noMove="1" noResize="1" noEditPoints="1" noAdjustHandles="1" noChangeArrowheads="1" noChangeShapeType="1" noTextEdit="1"/>
                </p:cNvSpPr>
                <p:nvPr/>
              </p:nvSpPr>
              <p:spPr>
                <a:xfrm>
                  <a:off x="2322219" y="1269989"/>
                  <a:ext cx="1872208" cy="648071"/>
                </a:xfrm>
                <a:prstGeom prst="flowChartProcess">
                  <a:avLst/>
                </a:prstGeom>
                <a:blipFill rotWithShape="0">
                  <a:blip r:embed="rId3"/>
                  <a:stretch>
                    <a:fillRect b="-15315"/>
                  </a:stretch>
                </a:blipFill>
              </p:spPr>
              <p:txBody>
                <a:bodyPr/>
                <a:lstStyle/>
                <a:p>
                  <a:r>
                    <a:rPr lang="it-IT">
                      <a:noFill/>
                    </a:rPr>
                    <a:t> </a:t>
                  </a:r>
                </a:p>
              </p:txBody>
            </p:sp>
          </mc:Fallback>
        </mc:AlternateContent>
        <p:sp>
          <p:nvSpPr>
            <p:cNvPr id="7" name="Connettore 6"/>
            <p:cNvSpPr/>
            <p:nvPr/>
          </p:nvSpPr>
          <p:spPr>
            <a:xfrm>
              <a:off x="3078303" y="693925"/>
              <a:ext cx="360040" cy="36004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900" baseline="-25000" dirty="0"/>
            </a:p>
          </p:txBody>
        </p:sp>
        <mc:AlternateContent xmlns:mc="http://schemas.openxmlformats.org/markup-compatibility/2006" xmlns:a14="http://schemas.microsoft.com/office/drawing/2010/main">
          <mc:Choice Requires="a14">
            <p:sp>
              <p:nvSpPr>
                <p:cNvPr id="8" name="Elaborazione 7"/>
                <p:cNvSpPr/>
                <p:nvPr/>
              </p:nvSpPr>
              <p:spPr>
                <a:xfrm>
                  <a:off x="2322219" y="3228278"/>
                  <a:ext cx="1872208" cy="3459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t>Fisso</a:t>
                  </a:r>
                  <a:endParaRPr lang="it-IT" sz="900" b="0" dirty="0"/>
                </a:p>
                <a:p>
                  <a:pPr algn="ctr"/>
                  <a14:m>
                    <m:oMathPara xmlns:m="http://schemas.openxmlformats.org/officeDocument/2006/math">
                      <m:oMathParaPr>
                        <m:jc m:val="centerGroup"/>
                      </m:oMathParaPr>
                      <m:oMath xmlns:m="http://schemas.openxmlformats.org/officeDocument/2006/math">
                        <m:r>
                          <a:rPr lang="it-IT" sz="900" b="0" i="1" smtClean="0">
                            <a:latin typeface="Cambria Math"/>
                          </a:rPr>
                          <m:t>𝑠𝑜𝑙𝑢𝑧𝑖𝑜𝑛𝑒</m:t>
                        </m:r>
                        <m:r>
                          <a:rPr lang="it-IT" sz="900" b="0" i="1" smtClean="0">
                            <a:latin typeface="Cambria Math"/>
                          </a:rPr>
                          <m:t>=</m:t>
                        </m:r>
                        <m:r>
                          <a:rPr lang="it-IT" sz="900" b="0" i="1" smtClean="0">
                            <a:latin typeface="Cambria Math"/>
                          </a:rPr>
                          <m:t>𝑠𝑜𝑙𝑢𝑧𝑖𝑜𝑛</m:t>
                        </m:r>
                        <m:sSub>
                          <m:sSubPr>
                            <m:ctrlPr>
                              <a:rPr lang="it-IT" sz="900" b="0" i="1" smtClean="0">
                                <a:latin typeface="Cambria Math" panose="02040503050406030204" pitchFamily="18" charset="0"/>
                              </a:rPr>
                            </m:ctrlPr>
                          </m:sSubPr>
                          <m:e>
                            <m:r>
                              <a:rPr lang="it-IT" sz="900" b="0" i="1" smtClean="0">
                                <a:latin typeface="Cambria Math"/>
                              </a:rPr>
                              <m:t>𝑒</m:t>
                            </m:r>
                          </m:e>
                          <m:sub>
                            <m:r>
                              <a:rPr lang="it-IT" sz="900" b="0" i="1" smtClean="0">
                                <a:latin typeface="Cambria Math"/>
                              </a:rPr>
                              <m:t>𝑛𝑒𝑤</m:t>
                            </m:r>
                          </m:sub>
                        </m:sSub>
                        <m:r>
                          <a:rPr lang="it-IT" sz="900" b="0" i="1" smtClean="0">
                            <a:latin typeface="Cambria Math"/>
                          </a:rPr>
                          <m:t>={}</m:t>
                        </m:r>
                      </m:oMath>
                    </m:oMathPara>
                  </a14:m>
                  <a:endParaRPr lang="it-IT" sz="900" dirty="0"/>
                </a:p>
              </p:txBody>
            </p:sp>
          </mc:Choice>
          <mc:Fallback xmlns="">
            <p:sp>
              <p:nvSpPr>
                <p:cNvPr id="8" name="Elaborazione 7"/>
                <p:cNvSpPr>
                  <a:spLocks noRot="1" noChangeAspect="1" noMove="1" noResize="1" noEditPoints="1" noAdjustHandles="1" noChangeArrowheads="1" noChangeShapeType="1" noTextEdit="1"/>
                </p:cNvSpPr>
                <p:nvPr/>
              </p:nvSpPr>
              <p:spPr>
                <a:xfrm>
                  <a:off x="2322219" y="3228278"/>
                  <a:ext cx="1872208" cy="345967"/>
                </a:xfrm>
                <a:prstGeom prst="flowChartProcess">
                  <a:avLst/>
                </a:prstGeom>
                <a:blipFill rotWithShape="0">
                  <a:blip r:embed="rId4"/>
                  <a:stretch>
                    <a:fillRect b="-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Elaborazione 8"/>
                <p:cNvSpPr/>
                <p:nvPr/>
              </p:nvSpPr>
              <p:spPr>
                <a:xfrm>
                  <a:off x="2322219" y="3790269"/>
                  <a:ext cx="1872208" cy="4320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t>Estraggo il primo </a:t>
                  </a:r>
                  <a14:m>
                    <m:oMath xmlns:m="http://schemas.openxmlformats.org/officeDocument/2006/math">
                      <m:sSub>
                        <m:sSubPr>
                          <m:ctrlPr>
                            <a:rPr lang="it-IT" sz="900" i="1" smtClean="0">
                              <a:latin typeface="Cambria Math" panose="02040503050406030204" pitchFamily="18" charset="0"/>
                            </a:rPr>
                          </m:ctrlPr>
                        </m:sSubPr>
                        <m:e>
                          <m:r>
                            <a:rPr lang="it-IT" sz="900" b="0" i="1" smtClean="0">
                              <a:latin typeface="Cambria Math"/>
                            </a:rPr>
                            <m:t>𝑐</m:t>
                          </m:r>
                        </m:e>
                        <m:sub>
                          <m:r>
                            <a:rPr lang="it-IT" sz="900" b="0" i="1" smtClean="0">
                              <a:latin typeface="Cambria Math"/>
                            </a:rPr>
                            <m:t>𝑖</m:t>
                          </m:r>
                        </m:sub>
                      </m:sSub>
                      <m:r>
                        <a:rPr lang="it-IT" sz="900" b="0" i="0" smtClean="0">
                          <a:latin typeface="Cambria Math"/>
                        </a:rPr>
                        <m:t> </m:t>
                      </m:r>
                    </m:oMath>
                  </a14:m>
                  <a:br>
                    <a:rPr lang="it-IT" sz="900" dirty="0"/>
                  </a:br>
                  <a:r>
                    <a:rPr lang="it-IT" sz="900" dirty="0"/>
                    <a:t>dai cluster ordinati e lo metto in </a:t>
                  </a:r>
                  <a14:m>
                    <m:oMath xmlns:m="http://schemas.openxmlformats.org/officeDocument/2006/math">
                      <m:r>
                        <a:rPr lang="it-IT" sz="900" b="0" i="1" smtClean="0">
                          <a:latin typeface="Cambria Math"/>
                        </a:rPr>
                        <m:t>𝑠𝑜𝑙𝑢𝑧𝑖𝑜𝑛</m:t>
                      </m:r>
                      <m:sSub>
                        <m:sSubPr>
                          <m:ctrlPr>
                            <a:rPr lang="it-IT" sz="900" b="0" i="1" smtClean="0">
                              <a:latin typeface="Cambria Math" panose="02040503050406030204" pitchFamily="18" charset="0"/>
                            </a:rPr>
                          </m:ctrlPr>
                        </m:sSubPr>
                        <m:e>
                          <m:r>
                            <a:rPr lang="it-IT" sz="900" b="0" i="1" smtClean="0">
                              <a:latin typeface="Cambria Math"/>
                            </a:rPr>
                            <m:t>𝑒</m:t>
                          </m:r>
                        </m:e>
                        <m:sub>
                          <m:r>
                            <a:rPr lang="it-IT" sz="900" b="0" i="1" smtClean="0">
                              <a:latin typeface="Cambria Math"/>
                            </a:rPr>
                            <m:t>𝑛𝑒𝑤</m:t>
                          </m:r>
                        </m:sub>
                      </m:sSub>
                    </m:oMath>
                  </a14:m>
                  <a:endParaRPr lang="it-IT" sz="900" dirty="0"/>
                </a:p>
              </p:txBody>
            </p:sp>
          </mc:Choice>
          <mc:Fallback xmlns="">
            <p:sp>
              <p:nvSpPr>
                <p:cNvPr id="9" name="Elaborazione 8"/>
                <p:cNvSpPr>
                  <a:spLocks noRot="1" noChangeAspect="1" noMove="1" noResize="1" noEditPoints="1" noAdjustHandles="1" noChangeArrowheads="1" noChangeShapeType="1" noTextEdit="1"/>
                </p:cNvSpPr>
                <p:nvPr/>
              </p:nvSpPr>
              <p:spPr>
                <a:xfrm>
                  <a:off x="2322219" y="3790269"/>
                  <a:ext cx="1872208" cy="432048"/>
                </a:xfrm>
                <a:prstGeom prst="flowChartProcess">
                  <a:avLst/>
                </a:prstGeom>
                <a:blipFill rotWithShape="0">
                  <a:blip r:embed="rId5"/>
                  <a:stretch>
                    <a:fillRect t="-38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Decisione 9"/>
                <p:cNvSpPr/>
                <p:nvPr/>
              </p:nvSpPr>
              <p:spPr>
                <a:xfrm>
                  <a:off x="1829005" y="4438341"/>
                  <a:ext cx="2880320" cy="9530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it-IT" sz="900" b="1" dirty="0">
                      <a:ea typeface="Cambria Math"/>
                    </a:rPr>
                  </a:br>
                  <a:r>
                    <a:rPr lang="it-IT" sz="900" b="1" dirty="0">
                      <a:ea typeface="Cambria Math"/>
                    </a:rPr>
                    <a:t>Verifica di </a:t>
                  </a:r>
                  <a:r>
                    <a:rPr lang="it-IT" sz="900" b="1" dirty="0" err="1">
                      <a:ea typeface="Cambria Math"/>
                    </a:rPr>
                    <a:t>feasibility</a:t>
                  </a:r>
                  <a:r>
                    <a:rPr lang="it-IT" sz="900" b="1" dirty="0">
                      <a:ea typeface="Cambria Math"/>
                    </a:rPr>
                    <a:t>:</a:t>
                  </a:r>
                </a:p>
                <a:p>
                  <a:pPr algn="ctr"/>
                  <a14:m>
                    <m:oMathPara xmlns:m="http://schemas.openxmlformats.org/officeDocument/2006/math">
                      <m:oMathParaPr>
                        <m:jc m:val="center"/>
                      </m:oMathParaPr>
                      <m:oMath xmlns:m="http://schemas.openxmlformats.org/officeDocument/2006/math">
                        <m:r>
                          <a:rPr lang="it-IT" sz="900" i="1" smtClean="0">
                            <a:latin typeface="Cambria Math"/>
                            <a:ea typeface="Cambria Math"/>
                          </a:rPr>
                          <m:t>∀</m:t>
                        </m:r>
                        <m:sSub>
                          <m:sSubPr>
                            <m:ctrlPr>
                              <a:rPr lang="it-IT" sz="900" i="1">
                                <a:latin typeface="Cambria Math" panose="02040503050406030204" pitchFamily="18" charset="0"/>
                              </a:rPr>
                            </m:ctrlPr>
                          </m:sSubPr>
                          <m:e>
                            <m:r>
                              <a:rPr lang="it-IT" sz="900" b="0" i="1" smtClean="0">
                                <a:latin typeface="Cambria Math"/>
                              </a:rPr>
                              <m:t> </m:t>
                            </m:r>
                            <m:r>
                              <a:rPr lang="it-IT" sz="900" i="1" smtClean="0">
                                <a:latin typeface="Cambria Math"/>
                              </a:rPr>
                              <m:t>𝑐</m:t>
                            </m:r>
                            <m:r>
                              <a:rPr lang="it-IT" sz="900" b="0" i="1" smtClean="0">
                                <a:latin typeface="Cambria Math"/>
                              </a:rPr>
                              <m:t>𝑙𝑢𝑠𝑡𝑒𝑟</m:t>
                            </m:r>
                          </m:e>
                          <m:sub>
                            <m:r>
                              <a:rPr lang="it-IT" sz="900" b="0" i="1" smtClean="0">
                                <a:latin typeface="Cambria Math"/>
                              </a:rPr>
                              <m:t>𝑘</m:t>
                            </m:r>
                          </m:sub>
                        </m:sSub>
                        <m:r>
                          <a:rPr lang="it-IT" sz="900" b="0" i="1" smtClean="0">
                            <a:latin typeface="Cambria Math"/>
                          </a:rPr>
                          <m:t> </m:t>
                        </m:r>
                        <m:r>
                          <a:rPr lang="it-IT" sz="900" i="1">
                            <a:latin typeface="Cambria Math"/>
                            <a:ea typeface="Cambria Math"/>
                          </a:rPr>
                          <m:t>∈</m:t>
                        </m:r>
                        <m:r>
                          <a:rPr lang="it-IT" sz="900" b="0" i="1" smtClean="0">
                            <a:latin typeface="Cambria Math"/>
                            <a:ea typeface="Cambria Math"/>
                          </a:rPr>
                          <m:t>𝑠𝑜𝑙𝑢𝑧𝑖𝑜𝑛</m:t>
                        </m:r>
                        <m:sSub>
                          <m:sSubPr>
                            <m:ctrlPr>
                              <a:rPr lang="it-IT" sz="900" b="0" i="1" smtClean="0">
                                <a:latin typeface="Cambria Math" panose="02040503050406030204" pitchFamily="18" charset="0"/>
                                <a:ea typeface="Cambria Math"/>
                              </a:rPr>
                            </m:ctrlPr>
                          </m:sSubPr>
                          <m:e>
                            <m:r>
                              <a:rPr lang="it-IT" sz="900" b="0" i="1" smtClean="0">
                                <a:latin typeface="Cambria Math"/>
                                <a:ea typeface="Cambria Math"/>
                              </a:rPr>
                              <m:t>𝑒</m:t>
                            </m:r>
                          </m:e>
                          <m:sub>
                            <m:r>
                              <a:rPr lang="it-IT" sz="900" b="0" i="1" smtClean="0">
                                <a:latin typeface="Cambria Math"/>
                                <a:ea typeface="Cambria Math"/>
                              </a:rPr>
                              <m:t>𝑛𝑒𝑤</m:t>
                            </m:r>
                          </m:sub>
                        </m:sSub>
                        <m:r>
                          <a:rPr lang="it-IT" sz="900" b="0" i="1" smtClean="0">
                            <a:latin typeface="Cambria Math"/>
                            <a:ea typeface="Cambria Math"/>
                          </a:rPr>
                          <m:t>,</m:t>
                        </m:r>
                      </m:oMath>
                      <m:oMath xmlns:m="http://schemas.openxmlformats.org/officeDocument/2006/math">
                        <m:r>
                          <a:rPr lang="it-IT" sz="900" i="1" smtClean="0">
                            <a:latin typeface="Cambria Math"/>
                            <a:ea typeface="Cambria Math"/>
                          </a:rPr>
                          <m:t>∀</m:t>
                        </m:r>
                        <m:r>
                          <a:rPr lang="it-IT" sz="900" b="0" i="1" smtClean="0">
                            <a:latin typeface="Cambria Math"/>
                            <a:ea typeface="Cambria Math"/>
                          </a:rPr>
                          <m:t> </m:t>
                        </m:r>
                        <m:sSub>
                          <m:sSubPr>
                            <m:ctrlPr>
                              <a:rPr lang="it-IT" sz="900" i="1">
                                <a:latin typeface="Cambria Math" panose="02040503050406030204" pitchFamily="18" charset="0"/>
                              </a:rPr>
                            </m:ctrlPr>
                          </m:sSubPr>
                          <m:e>
                            <m:r>
                              <a:rPr lang="it-IT" sz="900" i="1" smtClean="0">
                                <a:latin typeface="Cambria Math"/>
                              </a:rPr>
                              <m:t>𝑛</m:t>
                            </m:r>
                            <m:r>
                              <a:rPr lang="it-IT" sz="900" b="0" i="1" smtClean="0">
                                <a:latin typeface="Cambria Math"/>
                              </a:rPr>
                              <m:t>𝑜𝑑𝑜</m:t>
                            </m:r>
                          </m:e>
                          <m:sub>
                            <m:r>
                              <a:rPr lang="it-IT" sz="900" b="0" i="1" smtClean="0">
                                <a:latin typeface="Cambria Math"/>
                              </a:rPr>
                              <m:t>𝑗</m:t>
                            </m:r>
                          </m:sub>
                        </m:sSub>
                        <m:r>
                          <a:rPr lang="it-IT" sz="900" b="0" i="1" smtClean="0">
                            <a:latin typeface="Cambria Math"/>
                          </a:rPr>
                          <m:t> </m:t>
                        </m:r>
                        <m:r>
                          <a:rPr lang="it-IT" sz="900" i="1">
                            <a:latin typeface="Cambria Math"/>
                            <a:ea typeface="Cambria Math"/>
                          </a:rPr>
                          <m:t>∈</m:t>
                        </m:r>
                        <m:sSub>
                          <m:sSubPr>
                            <m:ctrlPr>
                              <a:rPr lang="it-IT" sz="900" i="1">
                                <a:latin typeface="Cambria Math" panose="02040503050406030204" pitchFamily="18" charset="0"/>
                                <a:ea typeface="Cambria Math"/>
                              </a:rPr>
                            </m:ctrlPr>
                          </m:sSubPr>
                          <m:e>
                            <m:r>
                              <a:rPr lang="it-IT" sz="900" b="0" i="1" smtClean="0">
                                <a:latin typeface="Cambria Math"/>
                                <a:ea typeface="Cambria Math"/>
                              </a:rPr>
                              <m:t>𝑐𝑙𝑢𝑠𝑡𝑒𝑟</m:t>
                            </m:r>
                          </m:e>
                          <m:sub>
                            <m:r>
                              <a:rPr lang="it-IT" sz="900" b="0" i="1" smtClean="0">
                                <a:latin typeface="Cambria Math"/>
                                <a:ea typeface="Cambria Math"/>
                              </a:rPr>
                              <m:t>𝑘</m:t>
                            </m:r>
                          </m:sub>
                        </m:sSub>
                      </m:oMath>
                    </m:oMathPara>
                  </a14:m>
                  <a:endParaRPr lang="it-IT" sz="900" b="0" dirty="0">
                    <a:ea typeface="Cambria Math"/>
                  </a:endParaRPr>
                </a:p>
                <a:p>
                  <a:pPr algn="ctr"/>
                  <a14:m>
                    <m:oMathPara xmlns:m="http://schemas.openxmlformats.org/officeDocument/2006/math">
                      <m:oMathParaPr>
                        <m:jc m:val="center"/>
                      </m:oMathParaPr>
                      <m:oMath xmlns:m="http://schemas.openxmlformats.org/officeDocument/2006/math">
                        <m:sSub>
                          <m:sSubPr>
                            <m:ctrlPr>
                              <a:rPr lang="it-IT" sz="900" i="1" smtClean="0">
                                <a:latin typeface="Cambria Math" panose="02040503050406030204" pitchFamily="18" charset="0"/>
                              </a:rPr>
                            </m:ctrlPr>
                          </m:sSubPr>
                          <m:e>
                            <m:r>
                              <a:rPr lang="it-IT" sz="900" i="1">
                                <a:latin typeface="Cambria Math"/>
                              </a:rPr>
                              <m:t>𝑧</m:t>
                            </m:r>
                          </m:e>
                          <m:sub>
                            <m:r>
                              <a:rPr lang="it-IT" sz="900" b="0" i="1" smtClean="0">
                                <a:latin typeface="Cambria Math" panose="02040503050406030204" pitchFamily="18" charset="0"/>
                              </a:rPr>
                              <m:t>𝑖</m:t>
                            </m:r>
                            <m:r>
                              <a:rPr lang="it-IT" sz="900" b="0" i="1" smtClean="0">
                                <a:latin typeface="Cambria Math"/>
                              </a:rPr>
                              <m:t>𝑗</m:t>
                            </m:r>
                          </m:sub>
                        </m:sSub>
                        <m:r>
                          <a:rPr lang="it-IT" sz="900" i="1">
                            <a:latin typeface="Cambria Math"/>
                            <a:ea typeface="Cambria Math"/>
                          </a:rPr>
                          <m:t>&lt;</m:t>
                        </m:r>
                        <m:sSub>
                          <m:sSubPr>
                            <m:ctrlPr>
                              <a:rPr lang="it-IT" sz="900" i="1">
                                <a:latin typeface="Cambria Math" panose="02040503050406030204" pitchFamily="18" charset="0"/>
                                <a:ea typeface="Cambria Math"/>
                              </a:rPr>
                            </m:ctrlPr>
                          </m:sSubPr>
                          <m:e>
                            <m:r>
                              <a:rPr lang="it-IT" sz="900" i="1">
                                <a:latin typeface="Cambria Math"/>
                                <a:ea typeface="Cambria Math"/>
                              </a:rPr>
                              <m:t>𝑇</m:t>
                            </m:r>
                          </m:e>
                          <m:sub>
                            <m:r>
                              <a:rPr lang="it-IT" sz="900" i="1">
                                <a:latin typeface="Cambria Math"/>
                                <a:ea typeface="Cambria Math"/>
                              </a:rPr>
                              <m:t>𝑚𝑎𝑥</m:t>
                            </m:r>
                          </m:sub>
                        </m:sSub>
                      </m:oMath>
                    </m:oMathPara>
                  </a14:m>
                  <a:endParaRPr lang="it-IT" sz="900" b="0" dirty="0">
                    <a:ea typeface="Cambria Math"/>
                  </a:endParaRPr>
                </a:p>
                <a:p>
                  <a:pPr algn="ctr"/>
                  <a:r>
                    <a:rPr lang="it-IT" sz="900" dirty="0">
                      <a:ea typeface="Cambria Math"/>
                    </a:rPr>
                    <a:t>?</a:t>
                  </a:r>
                  <a:endParaRPr lang="it-IT" sz="900" b="0" dirty="0">
                    <a:ea typeface="Cambria Math"/>
                  </a:endParaRPr>
                </a:p>
              </p:txBody>
            </p:sp>
          </mc:Choice>
          <mc:Fallback xmlns="">
            <p:sp>
              <p:nvSpPr>
                <p:cNvPr id="10" name="Decisione 9"/>
                <p:cNvSpPr>
                  <a:spLocks noRot="1" noChangeAspect="1" noMove="1" noResize="1" noEditPoints="1" noAdjustHandles="1" noChangeArrowheads="1" noChangeShapeType="1" noTextEdit="1"/>
                </p:cNvSpPr>
                <p:nvPr/>
              </p:nvSpPr>
              <p:spPr>
                <a:xfrm>
                  <a:off x="1829005" y="4438341"/>
                  <a:ext cx="2880320" cy="953052"/>
                </a:xfrm>
                <a:prstGeom prst="flowChartDecision">
                  <a:avLst/>
                </a:prstGeom>
                <a:blipFill>
                  <a:blip r:embed="rId6"/>
                  <a:stretch>
                    <a:fillRect b="-812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Terminatore 10"/>
                <p:cNvSpPr/>
                <p:nvPr/>
              </p:nvSpPr>
              <p:spPr>
                <a:xfrm>
                  <a:off x="4493301" y="5686572"/>
                  <a:ext cx="1728192" cy="1919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0" dirty="0"/>
                    <a:t>Ritorna </a:t>
                  </a:r>
                  <a14:m>
                    <m:oMath xmlns:m="http://schemas.openxmlformats.org/officeDocument/2006/math">
                      <m:r>
                        <a:rPr lang="it-IT" sz="1400" b="0" i="1" smtClean="0">
                          <a:latin typeface="Cambria Math"/>
                        </a:rPr>
                        <m:t>𝑠𝑜𝑙𝑢𝑧𝑖𝑜𝑛𝑒</m:t>
                      </m:r>
                    </m:oMath>
                  </a14:m>
                  <a:endParaRPr lang="it-IT" sz="1400" dirty="0"/>
                </a:p>
              </p:txBody>
            </p:sp>
          </mc:Choice>
          <mc:Fallback xmlns="">
            <p:sp>
              <p:nvSpPr>
                <p:cNvPr id="11" name="Terminatore 10"/>
                <p:cNvSpPr>
                  <a:spLocks noRot="1" noChangeAspect="1" noMove="1" noResize="1" noEditPoints="1" noAdjustHandles="1" noChangeArrowheads="1" noChangeShapeType="1" noTextEdit="1"/>
                </p:cNvSpPr>
                <p:nvPr/>
              </p:nvSpPr>
              <p:spPr>
                <a:xfrm>
                  <a:off x="4493301" y="5686572"/>
                  <a:ext cx="1728192" cy="191929"/>
                </a:xfrm>
                <a:prstGeom prst="flowChartTerminator">
                  <a:avLst/>
                </a:prstGeom>
                <a:blipFill rotWithShape="0">
                  <a:blip r:embed="rId7"/>
                  <a:stretch>
                    <a:fillRect t="-25714" b="-51429"/>
                  </a:stretch>
                </a:blipFill>
              </p:spPr>
              <p:txBody>
                <a:bodyPr/>
                <a:lstStyle/>
                <a:p>
                  <a:r>
                    <a:rPr lang="it-IT">
                      <a:noFill/>
                    </a:rPr>
                    <a:t> </a:t>
                  </a:r>
                </a:p>
              </p:txBody>
            </p:sp>
          </mc:Fallback>
        </mc:AlternateContent>
        <p:cxnSp>
          <p:nvCxnSpPr>
            <p:cNvPr id="12" name="Connettore 2 11"/>
            <p:cNvCxnSpPr>
              <a:stCxn id="6" idx="2"/>
              <a:endCxn id="21" idx="0"/>
            </p:cNvCxnSpPr>
            <p:nvPr/>
          </p:nvCxnSpPr>
          <p:spPr>
            <a:xfrm>
              <a:off x="3258323" y="1918060"/>
              <a:ext cx="10842" cy="216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Elaborazione 13"/>
                <p:cNvSpPr/>
                <p:nvPr/>
              </p:nvSpPr>
              <p:spPr>
                <a:xfrm>
                  <a:off x="2333061" y="5686294"/>
                  <a:ext cx="1872208" cy="19220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it-IT" sz="1000" b="0" i="1" smtClean="0">
                            <a:latin typeface="Cambria Math"/>
                          </a:rPr>
                          <m:t>𝑠𝑜𝑙𝑢𝑧𝑖𝑜𝑛𝑒</m:t>
                        </m:r>
                        <m:r>
                          <a:rPr lang="it-IT" sz="1000" b="0" i="1" smtClean="0">
                            <a:latin typeface="Cambria Math"/>
                          </a:rPr>
                          <m:t>=</m:t>
                        </m:r>
                        <m:r>
                          <a:rPr lang="it-IT" sz="1000" b="0" i="1" smtClean="0">
                            <a:latin typeface="Cambria Math"/>
                          </a:rPr>
                          <m:t>𝑠𝑜𝑙𝑢𝑧𝑖𝑜𝑛</m:t>
                        </m:r>
                        <m:sSub>
                          <m:sSubPr>
                            <m:ctrlPr>
                              <a:rPr lang="it-IT" sz="1000" b="0" i="1" smtClean="0">
                                <a:latin typeface="Cambria Math" panose="02040503050406030204" pitchFamily="18" charset="0"/>
                              </a:rPr>
                            </m:ctrlPr>
                          </m:sSubPr>
                          <m:e>
                            <m:r>
                              <a:rPr lang="it-IT" sz="1000" b="0" i="1" smtClean="0">
                                <a:latin typeface="Cambria Math"/>
                              </a:rPr>
                              <m:t>𝑒</m:t>
                            </m:r>
                          </m:e>
                          <m:sub>
                            <m:r>
                              <a:rPr lang="it-IT" sz="1000" b="0" i="1" smtClean="0">
                                <a:latin typeface="Cambria Math"/>
                              </a:rPr>
                              <m:t>𝑛𝑒𝑤</m:t>
                            </m:r>
                          </m:sub>
                        </m:sSub>
                      </m:oMath>
                    </m:oMathPara>
                  </a14:m>
                  <a:endParaRPr lang="it-IT" sz="1000" dirty="0"/>
                </a:p>
              </p:txBody>
            </p:sp>
          </mc:Choice>
          <mc:Fallback xmlns="">
            <p:sp>
              <p:nvSpPr>
                <p:cNvPr id="14" name="Elaborazione 13"/>
                <p:cNvSpPr>
                  <a:spLocks noRot="1" noChangeAspect="1" noMove="1" noResize="1" noEditPoints="1" noAdjustHandles="1" noChangeArrowheads="1" noChangeShapeType="1" noTextEdit="1"/>
                </p:cNvSpPr>
                <p:nvPr/>
              </p:nvSpPr>
              <p:spPr>
                <a:xfrm>
                  <a:off x="2333061" y="5686294"/>
                  <a:ext cx="1872208" cy="192207"/>
                </a:xfrm>
                <a:prstGeom prst="flowChartProcess">
                  <a:avLst/>
                </a:prstGeom>
                <a:blipFill rotWithShape="0">
                  <a:blip r:embed="rId8"/>
                  <a:stretch>
                    <a:fillRect/>
                  </a:stretch>
                </a:blipFill>
              </p:spPr>
              <p:txBody>
                <a:bodyPr/>
                <a:lstStyle/>
                <a:p>
                  <a:r>
                    <a:rPr lang="it-IT">
                      <a:noFill/>
                    </a:rPr>
                    <a:t> </a:t>
                  </a:r>
                </a:p>
              </p:txBody>
            </p:sp>
          </mc:Fallback>
        </mc:AlternateContent>
        <p:cxnSp>
          <p:nvCxnSpPr>
            <p:cNvPr id="15" name="Connettore 2 14"/>
            <p:cNvCxnSpPr>
              <a:stCxn id="10" idx="2"/>
              <a:endCxn id="14" idx="0"/>
            </p:cNvCxnSpPr>
            <p:nvPr/>
          </p:nvCxnSpPr>
          <p:spPr>
            <a:xfrm>
              <a:off x="3269165" y="5391393"/>
              <a:ext cx="0" cy="2949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4 15"/>
            <p:cNvCxnSpPr>
              <a:stCxn id="10" idx="3"/>
              <a:endCxn id="11" idx="0"/>
            </p:cNvCxnSpPr>
            <p:nvPr/>
          </p:nvCxnSpPr>
          <p:spPr>
            <a:xfrm>
              <a:off x="4709325" y="4914867"/>
              <a:ext cx="648072" cy="771705"/>
            </a:xfrm>
            <a:prstGeom prst="bentConnector2">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7" name="Connettore 2 16"/>
            <p:cNvCxnSpPr>
              <a:stCxn id="8" idx="2"/>
              <a:endCxn id="9" idx="0"/>
            </p:cNvCxnSpPr>
            <p:nvPr/>
          </p:nvCxnSpPr>
          <p:spPr>
            <a:xfrm>
              <a:off x="3258323" y="3574245"/>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CasellaDiTesto 17"/>
            <p:cNvSpPr txBox="1"/>
            <p:nvPr/>
          </p:nvSpPr>
          <p:spPr>
            <a:xfrm>
              <a:off x="2682145" y="5416256"/>
              <a:ext cx="587020" cy="246221"/>
            </a:xfrm>
            <a:prstGeom prst="rect">
              <a:avLst/>
            </a:prstGeom>
            <a:noFill/>
          </p:spPr>
          <p:txBody>
            <a:bodyPr wrap="none" rtlCol="0">
              <a:spAutoFit/>
            </a:bodyPr>
            <a:lstStyle/>
            <a:p>
              <a:r>
                <a:rPr lang="it-IT" sz="1000" dirty="0" err="1"/>
                <a:t>feasible</a:t>
              </a:r>
              <a:endParaRPr lang="it-IT" sz="1000" dirty="0"/>
            </a:p>
          </p:txBody>
        </p:sp>
        <p:sp>
          <p:nvSpPr>
            <p:cNvPr id="19" name="CasellaDiTesto 18"/>
            <p:cNvSpPr txBox="1"/>
            <p:nvPr/>
          </p:nvSpPr>
          <p:spPr>
            <a:xfrm>
              <a:off x="4709325" y="4624167"/>
              <a:ext cx="683200" cy="246221"/>
            </a:xfrm>
            <a:prstGeom prst="rect">
              <a:avLst/>
            </a:prstGeom>
            <a:noFill/>
          </p:spPr>
          <p:txBody>
            <a:bodyPr wrap="none" rtlCol="0">
              <a:spAutoFit/>
            </a:bodyPr>
            <a:lstStyle/>
            <a:p>
              <a:r>
                <a:rPr lang="it-IT" sz="1000" dirty="0" err="1"/>
                <a:t>infeasible</a:t>
              </a:r>
              <a:endParaRPr lang="it-IT" sz="1000" dirty="0"/>
            </a:p>
          </p:txBody>
        </p:sp>
        <p:cxnSp>
          <p:nvCxnSpPr>
            <p:cNvPr id="20" name="Connettore 2 19"/>
            <p:cNvCxnSpPr>
              <a:stCxn id="7" idx="4"/>
              <a:endCxn id="6" idx="0"/>
            </p:cNvCxnSpPr>
            <p:nvPr/>
          </p:nvCxnSpPr>
          <p:spPr>
            <a:xfrm>
              <a:off x="3258323" y="1053965"/>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Elaborazione 20"/>
            <p:cNvSpPr/>
            <p:nvPr/>
          </p:nvSpPr>
          <p:spPr>
            <a:xfrm>
              <a:off x="2333061" y="2134085"/>
              <a:ext cx="1872208" cy="35712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t>Ordinamento crescente in base al numero di nodi</a:t>
              </a:r>
            </a:p>
          </p:txBody>
        </p:sp>
        <p:sp>
          <p:nvSpPr>
            <p:cNvPr id="22" name="Elaborazione 21"/>
            <p:cNvSpPr/>
            <p:nvPr/>
          </p:nvSpPr>
          <p:spPr>
            <a:xfrm>
              <a:off x="2333061" y="2670094"/>
              <a:ext cx="1872208" cy="35712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t>Ordinamento crescente in base al numero di veicoli</a:t>
              </a:r>
            </a:p>
          </p:txBody>
        </p:sp>
        <p:cxnSp>
          <p:nvCxnSpPr>
            <p:cNvPr id="23" name="Connettore 2 22"/>
            <p:cNvCxnSpPr>
              <a:stCxn id="21" idx="2"/>
              <a:endCxn id="22" idx="0"/>
            </p:cNvCxnSpPr>
            <p:nvPr/>
          </p:nvCxnSpPr>
          <p:spPr>
            <a:xfrm>
              <a:off x="3269165" y="2491213"/>
              <a:ext cx="0" cy="178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ttore 2 23"/>
            <p:cNvCxnSpPr>
              <a:stCxn id="22" idx="2"/>
              <a:endCxn id="8" idx="0"/>
            </p:cNvCxnSpPr>
            <p:nvPr/>
          </p:nvCxnSpPr>
          <p:spPr>
            <a:xfrm flipH="1">
              <a:off x="3258323" y="3027222"/>
              <a:ext cx="10842" cy="201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onnettore 2 24"/>
            <p:cNvCxnSpPr>
              <a:stCxn id="9" idx="2"/>
              <a:endCxn id="10" idx="0"/>
            </p:cNvCxnSpPr>
            <p:nvPr/>
          </p:nvCxnSpPr>
          <p:spPr>
            <a:xfrm>
              <a:off x="3258323" y="4222317"/>
              <a:ext cx="1084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onnettore 4 25"/>
            <p:cNvCxnSpPr>
              <a:stCxn id="14" idx="2"/>
              <a:endCxn id="9" idx="1"/>
            </p:cNvCxnSpPr>
            <p:nvPr/>
          </p:nvCxnSpPr>
          <p:spPr>
            <a:xfrm rot="5400000" flipH="1">
              <a:off x="1859588" y="4468924"/>
              <a:ext cx="1872208" cy="946946"/>
            </a:xfrm>
            <a:prstGeom prst="bentConnector4">
              <a:avLst>
                <a:gd name="adj1" fmla="val -12210"/>
                <a:gd name="adj2" fmla="val 190930"/>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 name="Segnaposto numero diapositiva 2"/>
          <p:cNvSpPr>
            <a:spLocks noGrp="1"/>
          </p:cNvSpPr>
          <p:nvPr>
            <p:ph type="sldNum" sz="quarter" idx="12"/>
          </p:nvPr>
        </p:nvSpPr>
        <p:spPr/>
        <p:txBody>
          <a:bodyPr/>
          <a:lstStyle/>
          <a:p>
            <a:fld id="{EE55A936-D6DB-E647-B116-1851D5E4C387}" type="slidenum">
              <a:rPr lang="it-IT" smtClean="0"/>
              <a:t>11</a:t>
            </a:fld>
            <a:endParaRPr lang="it-IT"/>
          </a:p>
        </p:txBody>
      </p:sp>
    </p:spTree>
    <p:extLst>
      <p:ext uri="{BB962C8B-B14F-4D97-AF65-F5344CB8AC3E}">
        <p14:creationId xmlns:p14="http://schemas.microsoft.com/office/powerpoint/2010/main" val="3478064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457200" y="1098445"/>
                <a:ext cx="8229600" cy="5125065"/>
              </a:xfrm>
            </p:spPr>
            <p:txBody>
              <a:bodyPr>
                <a:normAutofit fontScale="92500"/>
              </a:bodyPr>
              <a:lstStyle/>
              <a:p>
                <a:pPr marL="168275" lvl="0" indent="-168275" algn="just">
                  <a:spcAft>
                    <a:spcPts val="600"/>
                  </a:spcAft>
                  <a:buFont typeface="Arial" panose="020B0604020202020204" pitchFamily="34" charset="0"/>
                  <a:buChar char="•"/>
                  <a:tabLst>
                    <a:tab pos="87313" algn="l"/>
                  </a:tabLst>
                </a:pPr>
                <a14:m>
                  <m:oMath xmlns:m="http://schemas.openxmlformats.org/officeDocument/2006/math">
                    <m:sSub>
                      <m:sSubPr>
                        <m:ctrlPr>
                          <a:rPr lang="it-IT" sz="2600" i="1">
                            <a:latin typeface="Cambria Math" panose="02040503050406030204" pitchFamily="18" charset="0"/>
                            <a:ea typeface="Calibri" panose="020F0502020204030204" pitchFamily="34" charset="0"/>
                            <a:cs typeface="Times New Roman" panose="02020603050405020304" pitchFamily="18" charset="0"/>
                          </a:rPr>
                        </m:ctrlPr>
                      </m:sSubPr>
                      <m:e>
                        <m:r>
                          <a:rPr lang="it-IT" sz="2600" i="1">
                            <a:latin typeface="Cambria Math" panose="02040503050406030204" pitchFamily="18" charset="0"/>
                            <a:ea typeface="Calibri" panose="020F0502020204030204" pitchFamily="34" charset="0"/>
                            <a:cs typeface="Times New Roman" panose="02020603050405020304" pitchFamily="18" charset="0"/>
                          </a:rPr>
                          <m:t>𝑐</m:t>
                        </m:r>
                      </m:e>
                      <m:sub>
                        <m:r>
                          <a:rPr lang="it-IT" sz="2600" i="1">
                            <a:latin typeface="Cambria Math" panose="02040503050406030204" pitchFamily="18" charset="0"/>
                            <a:ea typeface="Calibri" panose="020F0502020204030204" pitchFamily="34" charset="0"/>
                            <a:cs typeface="Times New Roman" panose="02020603050405020304" pitchFamily="18" charset="0"/>
                          </a:rPr>
                          <m:t>𝑖</m:t>
                        </m:r>
                      </m:sub>
                    </m:sSub>
                  </m:oMath>
                </a14:m>
                <a:r>
                  <a:rPr lang="it-IT" sz="2600" dirty="0">
                    <a:latin typeface="Calibri" panose="020F0502020204030204" pitchFamily="34" charset="0"/>
                    <a:ea typeface="Calibri" panose="020F0502020204030204" pitchFamily="34" charset="0"/>
                    <a:cs typeface="Times New Roman" panose="02020603050405020304" pitchFamily="18" charset="0"/>
                  </a:rPr>
                  <a:t> indica il cluster, con </a:t>
                </a:r>
                <a:r>
                  <a:rPr lang="it-IT" sz="2600" i="1" dirty="0">
                    <a:latin typeface="Calibri" panose="020F0502020204030204" pitchFamily="34" charset="0"/>
                    <a:ea typeface="Calibri" panose="020F0502020204030204" pitchFamily="34" charset="0"/>
                    <a:cs typeface="Times New Roman" panose="02020603050405020304" pitchFamily="18" charset="0"/>
                  </a:rPr>
                  <a:t>i</a:t>
                </a:r>
                <a:r>
                  <a:rPr lang="it-IT" sz="2600" dirty="0">
                    <a:latin typeface="Calibri" panose="020F0502020204030204" pitchFamily="34" charset="0"/>
                    <a:ea typeface="Calibri" panose="020F0502020204030204" pitchFamily="34" charset="0"/>
                    <a:cs typeface="Times New Roman" panose="02020603050405020304" pitchFamily="18" charset="0"/>
                  </a:rPr>
                  <a:t> pari alla sua posizione nella lista ordinata.</a:t>
                </a:r>
              </a:p>
              <a:p>
                <a:pPr marL="168275" lvl="0" indent="-168275" algn="just">
                  <a:spcAft>
                    <a:spcPts val="600"/>
                  </a:spcAft>
                  <a:buFont typeface="Arial" panose="020B0604020202020204" pitchFamily="34" charset="0"/>
                  <a:buChar char="•"/>
                  <a:tabLst>
                    <a:tab pos="87313" algn="l"/>
                  </a:tabLst>
                </a:pPr>
                <a:endParaRPr lang="it-IT" sz="2600" dirty="0">
                  <a:latin typeface="Calibri" panose="020F0502020204030204" pitchFamily="34" charset="0"/>
                  <a:ea typeface="Calibri" panose="020F0502020204030204" pitchFamily="34" charset="0"/>
                  <a:cs typeface="Times New Roman" panose="02020603050405020304" pitchFamily="18" charset="0"/>
                </a:endParaRPr>
              </a:p>
              <a:p>
                <a:pPr marL="168275" lvl="0" indent="-168275" algn="just">
                  <a:spcAft>
                    <a:spcPts val="600"/>
                  </a:spcAft>
                  <a:buFont typeface="Arial" panose="020B0604020202020204" pitchFamily="34" charset="0"/>
                  <a:buChar char="•"/>
                  <a:tabLst>
                    <a:tab pos="87313" algn="l"/>
                  </a:tabLst>
                </a:pPr>
                <a:r>
                  <a:rPr lang="it-IT" sz="2600" dirty="0">
                    <a:latin typeface="Calibri" panose="020F0502020204030204" pitchFamily="34" charset="0"/>
                    <a:ea typeface="Calibri" panose="020F0502020204030204" pitchFamily="34" charset="0"/>
                    <a:cs typeface="Times New Roman" panose="02020603050405020304" pitchFamily="18" charset="0"/>
                  </a:rPr>
                  <a:t>L’ultimo ordinamento compiuto è quello con priorità maggiore.</a:t>
                </a:r>
              </a:p>
              <a:p>
                <a:pPr marL="168275" lvl="0" indent="-168275" algn="just">
                  <a:spcAft>
                    <a:spcPts val="600"/>
                  </a:spcAft>
                  <a:buFont typeface="Arial" panose="020B0604020202020204" pitchFamily="34" charset="0"/>
                  <a:buChar char="•"/>
                  <a:tabLst>
                    <a:tab pos="87313" algn="l"/>
                  </a:tabLst>
                </a:pPr>
                <a:endParaRPr lang="it-IT" sz="2600" dirty="0">
                  <a:latin typeface="Calibri" panose="020F0502020204030204" pitchFamily="34" charset="0"/>
                  <a:ea typeface="Calibri" panose="020F0502020204030204" pitchFamily="34" charset="0"/>
                  <a:cs typeface="Times New Roman" panose="02020603050405020304" pitchFamily="18" charset="0"/>
                </a:endParaRPr>
              </a:p>
              <a:p>
                <a:pPr marL="168275" lvl="0" indent="-168275" algn="just">
                  <a:spcAft>
                    <a:spcPts val="600"/>
                  </a:spcAft>
                  <a:buFont typeface="Arial" panose="020B0604020202020204" pitchFamily="34" charset="0"/>
                  <a:buChar char="•"/>
                  <a:tabLst>
                    <a:tab pos="87313" algn="l"/>
                  </a:tabLst>
                </a:pPr>
                <a:r>
                  <a:rPr lang="it-IT" sz="2600" dirty="0">
                    <a:latin typeface="Calibri" panose="020F0502020204030204" pitchFamily="34" charset="0"/>
                    <a:ea typeface="Calibri" panose="020F0502020204030204" pitchFamily="34" charset="0"/>
                    <a:cs typeface="Times New Roman" panose="02020603050405020304" pitchFamily="18" charset="0"/>
                  </a:rPr>
                  <a:t>I cluster ordinati sono inseriti in una lista dalla quale possono essere estratti solamente una volta.</a:t>
                </a:r>
              </a:p>
              <a:p>
                <a:pPr marL="168275" lvl="0" indent="-168275" algn="just">
                  <a:spcAft>
                    <a:spcPts val="600"/>
                  </a:spcAft>
                  <a:buFont typeface="Arial" panose="020B0604020202020204" pitchFamily="34" charset="0"/>
                  <a:buChar char="•"/>
                  <a:tabLst>
                    <a:tab pos="87313" algn="l"/>
                  </a:tabLst>
                </a:pPr>
                <a:endParaRPr lang="it-IT" sz="2600" dirty="0">
                  <a:latin typeface="Calibri" panose="020F0502020204030204" pitchFamily="34" charset="0"/>
                  <a:ea typeface="Calibri" panose="020F0502020204030204" pitchFamily="34" charset="0"/>
                  <a:cs typeface="Times New Roman" panose="02020603050405020304" pitchFamily="18" charset="0"/>
                </a:endParaRPr>
              </a:p>
              <a:p>
                <a:pPr marL="168275" lvl="0" indent="-168275" algn="just">
                  <a:spcAft>
                    <a:spcPts val="600"/>
                  </a:spcAft>
                  <a:buFont typeface="Arial" panose="020B0604020202020204" pitchFamily="34" charset="0"/>
                  <a:buChar char="•"/>
                  <a:tabLst>
                    <a:tab pos="87313" algn="l"/>
                  </a:tabLst>
                </a:pPr>
                <a:r>
                  <a:rPr lang="it-IT" sz="2600" dirty="0">
                    <a:latin typeface="Calibri" panose="020F0502020204030204" pitchFamily="34" charset="0"/>
                    <a:ea typeface="Calibri" panose="020F0502020204030204" pitchFamily="34" charset="0"/>
                    <a:cs typeface="Times New Roman" panose="02020603050405020304" pitchFamily="18" charset="0"/>
                  </a:rPr>
                  <a:t>La funzione di ordinamento deve essere stabile, ovvero, quando trova due cluster equivalenti su un attributo, mantiene l’ordinamento relativo precedente.</a:t>
                </a:r>
              </a:p>
              <a:p>
                <a:pPr marL="168275" lvl="0" indent="-168275" algn="just">
                  <a:spcAft>
                    <a:spcPts val="600"/>
                  </a:spcAft>
                  <a:buFont typeface="Arial" panose="020B0604020202020204" pitchFamily="34" charset="0"/>
                  <a:buChar char="•"/>
                  <a:tabLst>
                    <a:tab pos="87313" algn="l"/>
                  </a:tabLst>
                </a:pPr>
                <a:endParaRPr lang="it-IT" sz="2600" dirty="0">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457200" y="1098445"/>
                <a:ext cx="8229600" cy="5125065"/>
              </a:xfrm>
              <a:blipFill>
                <a:blip r:embed="rId3"/>
                <a:stretch>
                  <a:fillRect l="-963" t="-951" r="-1111" b="-476"/>
                </a:stretch>
              </a:blipFill>
            </p:spPr>
            <p:txBody>
              <a:bodyPr/>
              <a:lstStyle/>
              <a:p>
                <a:r>
                  <a:rPr lang="it-IT">
                    <a:noFill/>
                  </a:rPr>
                  <a:t> </a:t>
                </a:r>
              </a:p>
            </p:txBody>
          </p:sp>
        </mc:Fallback>
      </mc:AlternateContent>
      <p:sp>
        <p:nvSpPr>
          <p:cNvPr id="4" name="Segnaposto numero diapositiva 3"/>
          <p:cNvSpPr>
            <a:spLocks noGrp="1"/>
          </p:cNvSpPr>
          <p:nvPr>
            <p:ph type="sldNum" sz="quarter" idx="12"/>
          </p:nvPr>
        </p:nvSpPr>
        <p:spPr/>
        <p:txBody>
          <a:bodyPr/>
          <a:lstStyle/>
          <a:p>
            <a:fld id="{EE55A936-D6DB-E647-B116-1851D5E4C387}" type="slidenum">
              <a:rPr lang="it-IT" smtClean="0"/>
              <a:pPr/>
              <a:t>12</a:t>
            </a:fld>
            <a:endParaRPr lang="it-IT"/>
          </a:p>
        </p:txBody>
      </p:sp>
      <p:sp>
        <p:nvSpPr>
          <p:cNvPr id="5" name="Titolo 1"/>
          <p:cNvSpPr txBox="1">
            <a:spLocks/>
          </p:cNvSpPr>
          <p:nvPr/>
        </p:nvSpPr>
        <p:spPr>
          <a:xfrm>
            <a:off x="457200" y="276373"/>
            <a:ext cx="8138542" cy="74833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it-IT" sz="3200" b="1" i="1" dirty="0">
                <a:solidFill>
                  <a:srgbClr val="31859C"/>
                </a:solidFill>
              </a:rPr>
              <a:t>ALGORITMO COSTRUTTIVO - osservazioni </a:t>
            </a:r>
          </a:p>
        </p:txBody>
      </p:sp>
    </p:spTree>
    <p:extLst>
      <p:ext uri="{BB962C8B-B14F-4D97-AF65-F5344CB8AC3E}">
        <p14:creationId xmlns:p14="http://schemas.microsoft.com/office/powerpoint/2010/main" val="492685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Segnaposto contenuto 5"/>
              <p:cNvSpPr>
                <a:spLocks noGrp="1"/>
              </p:cNvSpPr>
              <p:nvPr>
                <p:ph idx="1"/>
              </p:nvPr>
            </p:nvSpPr>
            <p:spPr>
              <a:xfrm>
                <a:off x="950495" y="1429369"/>
                <a:ext cx="7243011" cy="4271040"/>
              </a:xfrm>
            </p:spPr>
            <p:txBody>
              <a:bodyPr>
                <a:normAutofit lnSpcReduction="10000"/>
              </a:bodyPr>
              <a:lstStyle/>
              <a:p>
                <a:pPr marL="0" indent="0" algn="ctr">
                  <a:buNone/>
                </a:pPr>
                <a:r>
                  <a:rPr lang="it-IT" sz="2400" dirty="0"/>
                  <a:t>ALNS = </a:t>
                </a:r>
                <a:r>
                  <a:rPr lang="it-IT" sz="2400" i="1" dirty="0" err="1"/>
                  <a:t>Adaptive</a:t>
                </a:r>
                <a:r>
                  <a:rPr lang="it-IT" sz="2400" i="1" dirty="0"/>
                  <a:t> Large </a:t>
                </a:r>
                <a:r>
                  <a:rPr lang="it-IT" sz="2400" i="1" dirty="0" err="1"/>
                  <a:t>Neighborhood</a:t>
                </a:r>
                <a:r>
                  <a:rPr lang="it-IT" sz="2400" i="1" dirty="0"/>
                  <a:t> </a:t>
                </a:r>
                <a:r>
                  <a:rPr lang="it-IT" sz="2400" i="1" dirty="0" err="1"/>
                  <a:t>Search</a:t>
                </a:r>
                <a:endParaRPr lang="it-IT" sz="2400" i="1" dirty="0"/>
              </a:p>
              <a:p>
                <a:pPr marL="0" indent="0">
                  <a:buNone/>
                </a:pPr>
                <a:r>
                  <a:rPr lang="it-IT" sz="2400" dirty="0"/>
                  <a:t>Vantaggi:</a:t>
                </a:r>
              </a:p>
              <a:p>
                <a:pPr lvl="1">
                  <a:buFont typeface="Arial" panose="020B0604020202020204" pitchFamily="34" charset="0"/>
                  <a:buChar char="•"/>
                </a:pPr>
                <a:r>
                  <a:rPr lang="it-IT" sz="2000" dirty="0"/>
                  <a:t>Anche la prima implementazione di </a:t>
                </a:r>
                <a:r>
                  <a:rPr lang="it-IT" sz="2000" i="1" dirty="0" err="1"/>
                  <a:t>Ropke</a:t>
                </a:r>
                <a:r>
                  <a:rPr lang="it-IT" sz="2000" dirty="0"/>
                  <a:t> e </a:t>
                </a:r>
                <a:r>
                  <a:rPr lang="it-IT" sz="2000" i="1" dirty="0" err="1"/>
                  <a:t>Pisinger</a:t>
                </a:r>
                <a:r>
                  <a:rPr lang="it-IT" sz="2000" dirty="0"/>
                  <a:t> era su un problema con finestra temporale limitata</a:t>
                </a:r>
              </a:p>
              <a:p>
                <a:pPr lvl="1">
                  <a:buFont typeface="Arial" panose="020B0604020202020204" pitchFamily="34" charset="0"/>
                  <a:buChar char="•"/>
                </a:pPr>
                <a:r>
                  <a:rPr lang="it-IT" sz="2000" dirty="0"/>
                  <a:t>Maggiore flessibilità rispetto a LNS</a:t>
                </a:r>
              </a:p>
              <a:p>
                <a:pPr lvl="1">
                  <a:buFont typeface="Arial" panose="020B0604020202020204" pitchFamily="34" charset="0"/>
                  <a:buChar char="•"/>
                </a:pPr>
                <a:r>
                  <a:rPr lang="it-IT" sz="2000" dirty="0"/>
                  <a:t>Elevata diversificazione</a:t>
                </a:r>
              </a:p>
              <a:p>
                <a:pPr lvl="1">
                  <a:buFont typeface="Arial" panose="020B0604020202020204" pitchFamily="34" charset="0"/>
                  <a:buChar char="•"/>
                </a:pPr>
                <a:r>
                  <a:rPr lang="it-IT" sz="2000" dirty="0"/>
                  <a:t>Possibilità di includere altre </a:t>
                </a:r>
                <a:r>
                  <a:rPr lang="it-IT" sz="2000" dirty="0" err="1"/>
                  <a:t>metaeuristiche</a:t>
                </a:r>
                <a:r>
                  <a:rPr lang="it-IT" sz="2000" dirty="0"/>
                  <a:t> </a:t>
                </a:r>
              </a:p>
              <a:p>
                <a:pPr marL="0" indent="0">
                  <a:buNone/>
                </a:pPr>
                <a:endParaRPr lang="it-IT" sz="2400" dirty="0"/>
              </a:p>
              <a:p>
                <a:pPr marL="0" indent="0">
                  <a:buNone/>
                </a:pPr>
                <a:r>
                  <a:rPr lang="it-IT" sz="2400" dirty="0"/>
                  <a:t>Differenze:</a:t>
                </a:r>
              </a:p>
              <a:p>
                <a:pPr lvl="1">
                  <a:buFont typeface="Wingdings" panose="05000000000000000000" pitchFamily="2" charset="2"/>
                  <a:buChar char="§"/>
                </a:pPr>
                <a:r>
                  <a:rPr lang="it-IT" sz="2000" dirty="0"/>
                  <a:t>Euristica di distruzione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oMath>
                </a14:m>
                <a:r>
                  <a:rPr lang="it-IT" sz="2000" dirty="0"/>
                  <a:t> Euristica di inserimento</a:t>
                </a:r>
              </a:p>
              <a:p>
                <a:pPr lvl="1">
                  <a:buFont typeface="Wingdings" panose="05000000000000000000" pitchFamily="2" charset="2"/>
                  <a:buChar char="§"/>
                </a:pPr>
                <a:r>
                  <a:rPr lang="it-IT" sz="2000" dirty="0"/>
                  <a:t>Euristica di riparazione </a:t>
                </a:r>
                <a14:m>
                  <m:oMath xmlns:m="http://schemas.openxmlformats.org/officeDocument/2006/math">
                    <m:r>
                      <a:rPr lang="it-IT" sz="2000" i="1">
                        <a:latin typeface="Cambria Math" panose="02040503050406030204" pitchFamily="18" charset="0"/>
                        <a:ea typeface="Cambria Math" panose="02040503050406030204" pitchFamily="18" charset="0"/>
                      </a:rPr>
                      <m:t>≡</m:t>
                    </m:r>
                  </m:oMath>
                </a14:m>
                <a:r>
                  <a:rPr lang="it-IT" sz="2000" dirty="0"/>
                  <a:t> Euristica di rimozione</a:t>
                </a:r>
              </a:p>
            </p:txBody>
          </p:sp>
        </mc:Choice>
        <mc:Fallback xmlns="">
          <p:sp>
            <p:nvSpPr>
              <p:cNvPr id="6" name="Segnaposto contenuto 5"/>
              <p:cNvSpPr>
                <a:spLocks noGrp="1" noRot="1" noChangeAspect="1" noMove="1" noResize="1" noEditPoints="1" noAdjustHandles="1" noChangeArrowheads="1" noChangeShapeType="1" noTextEdit="1"/>
              </p:cNvSpPr>
              <p:nvPr>
                <p:ph idx="1"/>
              </p:nvPr>
            </p:nvSpPr>
            <p:spPr>
              <a:xfrm>
                <a:off x="950495" y="1429369"/>
                <a:ext cx="7243011" cy="4271040"/>
              </a:xfrm>
              <a:blipFill>
                <a:blip r:embed="rId3"/>
                <a:stretch>
                  <a:fillRect l="-1347" t="-1997"/>
                </a:stretch>
              </a:blipFill>
            </p:spPr>
            <p:txBody>
              <a:bodyPr/>
              <a:lstStyle/>
              <a:p>
                <a:r>
                  <a:rPr lang="it-IT">
                    <a:noFill/>
                  </a:rPr>
                  <a:t> </a:t>
                </a:r>
              </a:p>
            </p:txBody>
          </p:sp>
        </mc:Fallback>
      </mc:AlternateContent>
      <p:sp>
        <p:nvSpPr>
          <p:cNvPr id="5" name="Titolo 1"/>
          <p:cNvSpPr txBox="1">
            <a:spLocks/>
          </p:cNvSpPr>
          <p:nvPr/>
        </p:nvSpPr>
        <p:spPr>
          <a:xfrm>
            <a:off x="609600" y="681038"/>
            <a:ext cx="8138542" cy="748330"/>
          </a:xfrm>
          <a:prstGeom prst="rect">
            <a:avLst/>
          </a:prstGeom>
        </p:spPr>
        <p:txBody>
          <a:bodyPr vert="horz" lIns="91440" tIns="45720" rIns="91440" bIns="45720" rtlCol="0" anchor="ctr">
            <a:normAutofit/>
          </a:bodyPr>
          <a:lstStyle>
            <a:lvl1pPr algn="ctr">
              <a:spcBef>
                <a:spcPct val="0"/>
              </a:spcBef>
              <a:buNone/>
              <a:defRPr sz="3600" b="1" i="1">
                <a:solidFill>
                  <a:srgbClr val="31859C"/>
                </a:solidFill>
                <a:latin typeface="+mj-lt"/>
                <a:ea typeface="+mj-ea"/>
                <a:cs typeface="+mj-cs"/>
              </a:defRPr>
            </a:lvl1pPr>
          </a:lstStyle>
          <a:p>
            <a:r>
              <a:rPr lang="it-IT" dirty="0"/>
              <a:t>METAEURISTICA</a:t>
            </a:r>
          </a:p>
        </p:txBody>
      </p:sp>
      <p:sp>
        <p:nvSpPr>
          <p:cNvPr id="2" name="Segnaposto numero diapositiva 1"/>
          <p:cNvSpPr>
            <a:spLocks noGrp="1"/>
          </p:cNvSpPr>
          <p:nvPr>
            <p:ph type="sldNum" sz="quarter" idx="12"/>
          </p:nvPr>
        </p:nvSpPr>
        <p:spPr/>
        <p:txBody>
          <a:bodyPr/>
          <a:lstStyle/>
          <a:p>
            <a:fld id="{EE55A936-D6DB-E647-B116-1851D5E4C387}" type="slidenum">
              <a:rPr lang="it-IT" smtClean="0"/>
              <a:t>13</a:t>
            </a:fld>
            <a:endParaRPr lang="it-IT"/>
          </a:p>
        </p:txBody>
      </p:sp>
      <p:sp>
        <p:nvSpPr>
          <p:cNvPr id="3" name="Più 2"/>
          <p:cNvSpPr/>
          <p:nvPr/>
        </p:nvSpPr>
        <p:spPr>
          <a:xfrm>
            <a:off x="582048" y="1813938"/>
            <a:ext cx="396000" cy="396000"/>
          </a:xfrm>
          <a:prstGeom prst="mathPlus">
            <a:avLst/>
          </a:prstGeom>
          <a:solidFill>
            <a:schemeClr val="accent3"/>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4" name="Diverso da 3"/>
          <p:cNvSpPr/>
          <p:nvPr/>
        </p:nvSpPr>
        <p:spPr>
          <a:xfrm>
            <a:off x="582048" y="4253690"/>
            <a:ext cx="396000" cy="396000"/>
          </a:xfrm>
          <a:prstGeom prst="mathNotEqua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792221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8638"/>
            <a:ext cx="8138542" cy="748330"/>
          </a:xfrm>
        </p:spPr>
        <p:txBody>
          <a:bodyPr vert="horz" lIns="91440" tIns="45720" rIns="91440" bIns="45720" rtlCol="0" anchor="ctr">
            <a:normAutofit/>
          </a:bodyPr>
          <a:lstStyle/>
          <a:p>
            <a:r>
              <a:rPr lang="it-IT" sz="3600" b="1" i="1" dirty="0">
                <a:solidFill>
                  <a:srgbClr val="31859C"/>
                </a:solidFill>
              </a:rPr>
              <a:t>DEFINIZIONE DI q (grado di distruzione)</a:t>
            </a:r>
          </a:p>
        </p:txBody>
      </p:sp>
      <mc:AlternateContent xmlns:mc="http://schemas.openxmlformats.org/markup-compatibility/2006" xmlns:a14="http://schemas.microsoft.com/office/drawing/2010/main">
        <mc:Choice Requires="a14">
          <p:sp>
            <p:nvSpPr>
              <p:cNvPr id="6" name="Segnaposto contenuto 5"/>
              <p:cNvSpPr>
                <a:spLocks noGrp="1"/>
              </p:cNvSpPr>
              <p:nvPr>
                <p:ph idx="1"/>
              </p:nvPr>
            </p:nvSpPr>
            <p:spPr>
              <a:xfrm>
                <a:off x="732757" y="1445343"/>
                <a:ext cx="7697537" cy="777158"/>
              </a:xfrm>
            </p:spPr>
            <p:txBody>
              <a:bodyPr>
                <a:normAutofit/>
              </a:bodyPr>
              <a:lstStyle/>
              <a:p>
                <a:pPr marL="0" indent="0" algn="ctr">
                  <a:buNone/>
                </a:pPr>
                <a14:m>
                  <m:oMath xmlns:m="http://schemas.openxmlformats.org/officeDocument/2006/math">
                    <m:r>
                      <a:rPr lang="it-IT" sz="2400" b="1" i="1" smtClean="0">
                        <a:latin typeface="Cambria Math"/>
                      </a:rPr>
                      <m:t>𝒒</m:t>
                    </m:r>
                  </m:oMath>
                </a14:m>
                <a:r>
                  <a:rPr lang="it-IT" sz="2400" b="1" dirty="0"/>
                  <a:t> = numero di cluster rimossi ad ogni iterazione </a:t>
                </a:r>
              </a:p>
              <a:p>
                <a:pPr marL="0" indent="0">
                  <a:buNone/>
                </a:pPr>
                <a:endParaRPr lang="it-IT" sz="2400" dirty="0"/>
              </a:p>
              <a:p>
                <a:pPr marL="0" indent="0">
                  <a:buNone/>
                </a:pPr>
                <a:endParaRPr lang="it-IT" sz="2400" dirty="0"/>
              </a:p>
              <a:p>
                <a:pPr marL="0" indent="0">
                  <a:buNone/>
                </a:pPr>
                <a:endParaRPr lang="it-IT" sz="2400" dirty="0"/>
              </a:p>
              <a:p>
                <a:pPr marL="0" indent="0">
                  <a:buNone/>
                </a:pPr>
                <a:endParaRPr lang="it-IT" sz="2400" dirty="0"/>
              </a:p>
              <a:p>
                <a:pPr marL="0" indent="0">
                  <a:buNone/>
                </a:pPr>
                <a:endParaRPr lang="it-IT" sz="2400" dirty="0"/>
              </a:p>
              <a:p>
                <a:pPr marL="0" indent="0">
                  <a:buNone/>
                </a:pPr>
                <a:endParaRPr lang="it-IT" sz="2400" dirty="0"/>
              </a:p>
              <a:p>
                <a:pPr marL="0" indent="0">
                  <a:buNone/>
                </a:pPr>
                <a:endParaRPr lang="it-IT" sz="2400" dirty="0"/>
              </a:p>
              <a:p>
                <a:pPr marL="0" indent="0">
                  <a:buNone/>
                </a:pPr>
                <a:endParaRPr lang="it-IT" sz="2400" dirty="0"/>
              </a:p>
              <a:p>
                <a:pPr marL="0" indent="0">
                  <a:buNone/>
                </a:pPr>
                <a:endParaRPr lang="it-IT" sz="2400" dirty="0"/>
              </a:p>
              <a:p>
                <a:pPr marL="0" indent="0">
                  <a:buNone/>
                </a:pPr>
                <a:endParaRPr lang="it-IT" sz="2400" dirty="0"/>
              </a:p>
              <a:p>
                <a:pPr marL="0" indent="0">
                  <a:buNone/>
                </a:pPr>
                <a:endParaRPr lang="it-IT" sz="2400" dirty="0"/>
              </a:p>
              <a:p>
                <a:pPr marL="0" indent="0">
                  <a:buNone/>
                </a:pPr>
                <a:endParaRPr lang="it-IT" sz="2400" dirty="0"/>
              </a:p>
              <a:p>
                <a:pPr marL="0" indent="0">
                  <a:buNone/>
                </a:pPr>
                <a:endParaRPr lang="it-IT" sz="2400" dirty="0"/>
              </a:p>
              <a:p>
                <a:pPr marL="0" indent="0">
                  <a:buNone/>
                </a:pPr>
                <a:endParaRPr lang="it-IT" sz="2400" dirty="0"/>
              </a:p>
              <a:p>
                <a:pPr>
                  <a:buFont typeface="Lucida Grande"/>
                  <a:buChar char="-"/>
                </a:pPr>
                <a:endParaRPr lang="it-IT" sz="2000" dirty="0"/>
              </a:p>
            </p:txBody>
          </p:sp>
        </mc:Choice>
        <mc:Fallback xmlns="">
          <p:sp>
            <p:nvSpPr>
              <p:cNvPr id="6" name="Segnaposto contenuto 5"/>
              <p:cNvSpPr>
                <a:spLocks noGrp="1" noRot="1" noChangeAspect="1" noMove="1" noResize="1" noEditPoints="1" noAdjustHandles="1" noChangeArrowheads="1" noChangeShapeType="1" noTextEdit="1"/>
              </p:cNvSpPr>
              <p:nvPr>
                <p:ph idx="1"/>
              </p:nvPr>
            </p:nvSpPr>
            <p:spPr>
              <a:xfrm>
                <a:off x="732757" y="1445343"/>
                <a:ext cx="7697537" cy="777158"/>
              </a:xfrm>
              <a:blipFill rotWithShape="0">
                <a:blip r:embed="rId3"/>
                <a:stretch>
                  <a:fillRect t="-6250"/>
                </a:stretch>
              </a:blipFill>
            </p:spPr>
            <p:txBody>
              <a:bodyPr/>
              <a:lstStyle/>
              <a:p>
                <a:r>
                  <a:rPr lang="it-IT">
                    <a:noFill/>
                  </a:rPr>
                  <a:t> </a:t>
                </a:r>
              </a:p>
            </p:txBody>
          </p:sp>
        </mc:Fallback>
      </mc:AlternateContent>
      <p:sp>
        <p:nvSpPr>
          <p:cNvPr id="3" name="Segnaposto numero diapositiva 2"/>
          <p:cNvSpPr>
            <a:spLocks noGrp="1"/>
          </p:cNvSpPr>
          <p:nvPr>
            <p:ph type="sldNum" sz="quarter" idx="12"/>
          </p:nvPr>
        </p:nvSpPr>
        <p:spPr/>
        <p:txBody>
          <a:bodyPr/>
          <a:lstStyle/>
          <a:p>
            <a:fld id="{EE55A936-D6DB-E647-B116-1851D5E4C387}" type="slidenum">
              <a:rPr lang="it-IT" smtClean="0"/>
              <a:t>14</a:t>
            </a:fld>
            <a:endParaRPr lang="it-IT"/>
          </a:p>
        </p:txBody>
      </p:sp>
      <mc:AlternateContent xmlns:mc="http://schemas.openxmlformats.org/markup-compatibility/2006" xmlns:a14="http://schemas.microsoft.com/office/drawing/2010/main">
        <mc:Choice Requires="a14">
          <p:graphicFrame>
            <p:nvGraphicFramePr>
              <p:cNvPr id="5" name="Diagramma 4"/>
              <p:cNvGraphicFramePr/>
              <p:nvPr>
                <p:extLst>
                  <p:ext uri="{D42A27DB-BD31-4B8C-83A1-F6EECF244321}">
                    <p14:modId xmlns:p14="http://schemas.microsoft.com/office/powerpoint/2010/main" val="4122180875"/>
                  </p:ext>
                </p:extLst>
              </p:nvPr>
            </p:nvGraphicFramePr>
            <p:xfrm>
              <a:off x="0" y="1693863"/>
              <a:ext cx="9144000" cy="17224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5" name="Diagramma 4"/>
              <p:cNvGraphicFramePr/>
              <p:nvPr>
                <p:extLst>
                  <p:ext uri="{D42A27DB-BD31-4B8C-83A1-F6EECF244321}">
                    <p14:modId xmlns:p14="http://schemas.microsoft.com/office/powerpoint/2010/main" val="4122180875"/>
                  </p:ext>
                </p:extLst>
              </p:nvPr>
            </p:nvGraphicFramePr>
            <p:xfrm>
              <a:off x="0" y="1693863"/>
              <a:ext cx="9144000" cy="172243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
        <p:nvSpPr>
          <p:cNvPr id="7" name="Segnaposto contenuto 2"/>
          <p:cNvSpPr txBox="1">
            <a:spLocks/>
          </p:cNvSpPr>
          <p:nvPr/>
        </p:nvSpPr>
        <p:spPr>
          <a:xfrm>
            <a:off x="381000" y="3833196"/>
            <a:ext cx="8229600" cy="224181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it-IT" sz="2000" dirty="0">
                <a:sym typeface="Symbol" panose="05050102010706020507" pitchFamily="18" charset="2"/>
              </a:rPr>
              <a:t>Un segmento termina quando si verifica una di queste:</a:t>
            </a:r>
          </a:p>
          <a:p>
            <a:pPr lvl="1">
              <a:buFont typeface="Wingdings" panose="05000000000000000000" pitchFamily="2" charset="2"/>
              <a:buChar char="Ø"/>
            </a:pPr>
            <a:r>
              <a:rPr lang="it-IT" sz="1600" dirty="0">
                <a:sym typeface="Symbol" panose="05050102010706020507" pitchFamily="18" charset="2"/>
              </a:rPr>
              <a:t>Raggiungimento del massimo numero di iterazioni per un segmento</a:t>
            </a:r>
          </a:p>
          <a:p>
            <a:pPr lvl="1">
              <a:buFont typeface="Wingdings" panose="05000000000000000000" pitchFamily="2" charset="2"/>
              <a:buChar char="Ø"/>
            </a:pPr>
            <a:r>
              <a:rPr lang="it-IT" sz="1600" dirty="0">
                <a:sym typeface="Symbol" panose="05050102010706020507" pitchFamily="18" charset="2"/>
              </a:rPr>
              <a:t>Raggiungimento del massimo numero di iterazioni senza miglioramento</a:t>
            </a:r>
          </a:p>
          <a:p>
            <a:pPr lvl="1">
              <a:buFont typeface="Wingdings" panose="05000000000000000000" pitchFamily="2" charset="2"/>
              <a:buChar char="Ø"/>
            </a:pPr>
            <a:r>
              <a:rPr lang="it-IT" sz="1600" dirty="0" err="1">
                <a:sym typeface="Symbol" panose="05050102010706020507" pitchFamily="18" charset="2"/>
              </a:rPr>
              <a:t>xOld</a:t>
            </a:r>
            <a:r>
              <a:rPr lang="it-IT" sz="1600" dirty="0">
                <a:sym typeface="Symbol" panose="05050102010706020507" pitchFamily="18" charset="2"/>
              </a:rPr>
              <a:t> ha dimensione nulla</a:t>
            </a:r>
          </a:p>
          <a:p>
            <a:pPr lvl="1">
              <a:buFont typeface="Wingdings" panose="05000000000000000000" pitchFamily="2" charset="2"/>
              <a:buChar char="Ø"/>
            </a:pPr>
            <a:r>
              <a:rPr lang="it-IT" sz="1600" dirty="0">
                <a:sym typeface="Symbol" panose="05050102010706020507" pitchFamily="18" charset="2"/>
              </a:rPr>
              <a:t>È finito il tempo concesso all’esecuzione</a:t>
            </a:r>
          </a:p>
          <a:p>
            <a:pPr marL="457200" lvl="1" indent="0">
              <a:buNone/>
            </a:pPr>
            <a:endParaRPr lang="it-IT" sz="1600" dirty="0">
              <a:sym typeface="Symbol" panose="05050102010706020507" pitchFamily="18" charset="2"/>
            </a:endParaRPr>
          </a:p>
          <a:p>
            <a:pPr marL="0" lvl="1" indent="0" algn="ctr">
              <a:buNone/>
            </a:pPr>
            <a:r>
              <a:rPr lang="it-IT" sz="1800" u="sng" dirty="0">
                <a:sym typeface="Symbol" panose="05050102010706020507" pitchFamily="18" charset="2"/>
              </a:rPr>
              <a:t>ESPLORAZIONE PIÙ EFFICIENTE DELLO SPAZIO DELLA RICERCA</a:t>
            </a:r>
          </a:p>
          <a:p>
            <a:pPr marL="0" indent="0">
              <a:buFont typeface="Arial"/>
              <a:buNone/>
            </a:pPr>
            <a:endParaRPr lang="it-IT" sz="2000" dirty="0">
              <a:sym typeface="Symbol" panose="05050102010706020507" pitchFamily="18" charset="2"/>
            </a:endParaRPr>
          </a:p>
          <a:p>
            <a:pPr>
              <a:buFont typeface="Arial" panose="020B0604020202020204" pitchFamily="34" charset="0"/>
              <a:buChar char="•"/>
            </a:pPr>
            <a:endParaRPr lang="it-IT" sz="2000" dirty="0"/>
          </a:p>
        </p:txBody>
      </p:sp>
      <p:cxnSp>
        <p:nvCxnSpPr>
          <p:cNvPr id="9" name="Connettore 2 8"/>
          <p:cNvCxnSpPr/>
          <p:nvPr/>
        </p:nvCxnSpPr>
        <p:spPr>
          <a:xfrm>
            <a:off x="4495800" y="3136900"/>
            <a:ext cx="0" cy="696295"/>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0" name="Freccia a destra 9"/>
          <p:cNvSpPr/>
          <p:nvPr/>
        </p:nvSpPr>
        <p:spPr>
          <a:xfrm>
            <a:off x="1041944" y="5547487"/>
            <a:ext cx="468000" cy="54000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766680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8638"/>
            <a:ext cx="8138542" cy="748330"/>
          </a:xfrm>
        </p:spPr>
        <p:txBody>
          <a:bodyPr vert="horz" lIns="91440" tIns="45720" rIns="91440" bIns="45720" rtlCol="0" anchor="ctr">
            <a:normAutofit/>
          </a:bodyPr>
          <a:lstStyle/>
          <a:p>
            <a:r>
              <a:rPr lang="it-IT" sz="3600" b="1" i="1" dirty="0">
                <a:solidFill>
                  <a:srgbClr val="31859C"/>
                </a:solidFill>
              </a:rPr>
              <a:t>EURISTICHE DI DISTRUZIONE (1/5)</a:t>
            </a:r>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683127" y="1600200"/>
                <a:ext cx="7777747" cy="4525963"/>
              </a:xfrm>
            </p:spPr>
            <p:txBody>
              <a:bodyPr>
                <a:normAutofit lnSpcReduction="10000"/>
              </a:bodyPr>
              <a:lstStyle/>
              <a:p>
                <a:pPr marL="0" lvl="0" indent="0" algn="ctr">
                  <a:buNone/>
                </a:pPr>
                <a:r>
                  <a:rPr lang="it-IT" sz="3000" b="1" i="1" dirty="0"/>
                  <a:t>Best </a:t>
                </a:r>
                <a:r>
                  <a:rPr lang="it-IT" sz="3000" b="1" i="1" dirty="0" err="1"/>
                  <a:t>Insertion</a:t>
                </a:r>
                <a:endParaRPr lang="it-IT" sz="3000" dirty="0">
                  <a:sym typeface="Wingdings"/>
                </a:endParaRPr>
              </a:p>
              <a:p>
                <a:pPr marL="0" lvl="0" indent="0" algn="ctr">
                  <a:buNone/>
                </a:pPr>
                <a:endParaRPr lang="it-IT" sz="2400" dirty="0">
                  <a:sym typeface="Wingdings"/>
                </a:endParaRPr>
              </a:p>
              <a:p>
                <a:pPr marL="0" lvl="0" indent="0" algn="ctr">
                  <a:buNone/>
                </a:pPr>
                <a:endParaRPr lang="it-IT" sz="2400" dirty="0"/>
              </a:p>
              <a:p>
                <a:pPr marL="0" lvl="0" indent="0" algn="ctr">
                  <a:buNone/>
                </a:pPr>
                <a:endParaRPr lang="it-IT" sz="2400" dirty="0"/>
              </a:p>
              <a:p>
                <a:pPr marL="0" lvl="0" indent="0" algn="ctr">
                  <a:buNone/>
                </a:pPr>
                <a:r>
                  <a:rPr lang="it-IT" sz="2400" dirty="0"/>
                  <a:t>Inclusione nella soluzione di q cluster in base al rapporto: </a:t>
                </a:r>
              </a:p>
              <a:p>
                <a:pPr marL="0" lvl="0" indent="0" algn="ctr">
                  <a:buNone/>
                </a:pPr>
                <a:endParaRPr lang="it-IT" sz="2400" dirty="0"/>
              </a:p>
              <a:p>
                <a:pPr marL="0" lvl="0" indent="0" algn="ctr">
                  <a:buNone/>
                </a:pPr>
                <a14:m>
                  <m:oMathPara xmlns:m="http://schemas.openxmlformats.org/officeDocument/2006/math">
                    <m:oMathParaPr>
                      <m:jc m:val="centerGroup"/>
                    </m:oMathParaPr>
                    <m:oMath xmlns:m="http://schemas.openxmlformats.org/officeDocument/2006/math">
                      <m:f>
                        <m:fPr>
                          <m:ctrlPr>
                            <a:rPr lang="it-IT" sz="2400" i="1" smtClean="0">
                              <a:latin typeface="Cambria Math" panose="02040503050406030204" pitchFamily="18" charset="0"/>
                            </a:rPr>
                          </m:ctrlPr>
                        </m:fPr>
                        <m:num>
                          <m:r>
                            <a:rPr lang="it-IT" sz="2400" i="1">
                              <a:latin typeface="Cambria Math" panose="02040503050406030204" pitchFamily="18" charset="0"/>
                            </a:rPr>
                            <m:t>𝑝𝑟𝑜𝑓𝑖𝑡𝑡𝑜</m:t>
                          </m:r>
                          <m:r>
                            <a:rPr lang="it-IT" sz="2400" i="1">
                              <a:latin typeface="Cambria Math" panose="02040503050406030204" pitchFamily="18" charset="0"/>
                            </a:rPr>
                            <m:t>(</m:t>
                          </m:r>
                          <m:sSub>
                            <m:sSubPr>
                              <m:ctrlPr>
                                <a:rPr lang="it-IT" sz="2400" i="1">
                                  <a:latin typeface="Cambria Math" panose="02040503050406030204" pitchFamily="18" charset="0"/>
                                </a:rPr>
                              </m:ctrlPr>
                            </m:sSubPr>
                            <m:e>
                              <m:r>
                                <a:rPr lang="it-IT" sz="2400" i="1">
                                  <a:latin typeface="Cambria Math" panose="02040503050406030204" pitchFamily="18" charset="0"/>
                                </a:rPr>
                                <m:t>𝑐</m:t>
                              </m:r>
                            </m:e>
                            <m:sub>
                              <m:r>
                                <a:rPr lang="it-IT" sz="2400" i="1">
                                  <a:latin typeface="Cambria Math" panose="02040503050406030204" pitchFamily="18" charset="0"/>
                                </a:rPr>
                                <m:t>𝑖</m:t>
                              </m:r>
                            </m:sub>
                          </m:sSub>
                          <m:r>
                            <a:rPr lang="it-IT" sz="2400" i="1">
                              <a:latin typeface="Cambria Math" panose="02040503050406030204" pitchFamily="18" charset="0"/>
                            </a:rPr>
                            <m:t>)</m:t>
                          </m:r>
                        </m:num>
                        <m:den>
                          <m:r>
                            <a:rPr lang="it-IT" sz="2400" b="0" i="1" smtClean="0">
                              <a:latin typeface="Cambria Math" panose="02040503050406030204" pitchFamily="18" charset="0"/>
                            </a:rPr>
                            <m:t>𝑐𝑜𝑠𝑡𝑜𝑇𝑜𝑡𝑎𝑙𝑒</m:t>
                          </m:r>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𝑐</m:t>
                              </m:r>
                            </m:e>
                            <m:sub>
                              <m:r>
                                <a:rPr lang="it-IT" sz="2400" b="0" i="1" smtClean="0">
                                  <a:latin typeface="Cambria Math" panose="02040503050406030204" pitchFamily="18" charset="0"/>
                                </a:rPr>
                                <m:t>𝑖</m:t>
                              </m:r>
                            </m:sub>
                          </m:sSub>
                          <m:r>
                            <a:rPr lang="it-IT" sz="2400" b="0" i="1" smtClean="0">
                              <a:latin typeface="Cambria Math" panose="02040503050406030204" pitchFamily="18" charset="0"/>
                            </a:rPr>
                            <m:t>)</m:t>
                          </m:r>
                        </m:den>
                      </m:f>
                    </m:oMath>
                  </m:oMathPara>
                </a14:m>
                <a:endParaRPr lang="it-IT" sz="2400" dirty="0"/>
              </a:p>
              <a:p>
                <a:pPr marL="0" lvl="0" indent="0" algn="ctr">
                  <a:buNone/>
                </a:pPr>
                <a:endParaRPr lang="it-IT" sz="2400" dirty="0"/>
              </a:p>
              <a:p>
                <a:pPr marL="0" lvl="0" indent="0" algn="ctr">
                  <a:buNone/>
                </a:pPr>
                <a:r>
                  <a:rPr lang="it-IT" sz="2400" dirty="0"/>
                  <a:t>Inserimento dei primi q cluster </a:t>
                </a:r>
                <a:r>
                  <a:rPr lang="it-IT" sz="2400" u="sng" dirty="0"/>
                  <a:t>con rapporto maggiore</a:t>
                </a:r>
                <a:r>
                  <a:rPr lang="it-IT" sz="2400" dirty="0"/>
                  <a:t>. </a:t>
                </a:r>
              </a:p>
              <a:p>
                <a:pPr marL="0" indent="0" algn="ctr">
                  <a:buNone/>
                </a:pPr>
                <a:r>
                  <a:rPr lang="it-IT" sz="2400" dirty="0"/>
                  <a:t> </a:t>
                </a:r>
              </a:p>
              <a:p>
                <a:endParaRPr lang="it-IT"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683127" y="1600200"/>
                <a:ext cx="7777747" cy="4525963"/>
              </a:xfrm>
              <a:blipFill>
                <a:blip r:embed="rId3"/>
                <a:stretch>
                  <a:fillRect t="-2695"/>
                </a:stretch>
              </a:blipFill>
            </p:spPr>
            <p:txBody>
              <a:bodyPr/>
              <a:lstStyle/>
              <a:p>
                <a:r>
                  <a:rPr lang="it-IT">
                    <a:noFill/>
                  </a:rPr>
                  <a:t> </a:t>
                </a:r>
              </a:p>
            </p:txBody>
          </p:sp>
        </mc:Fallback>
      </mc:AlternateContent>
      <p:cxnSp>
        <p:nvCxnSpPr>
          <p:cNvPr id="5" name="Connettore 2 4"/>
          <p:cNvCxnSpPr/>
          <p:nvPr/>
        </p:nvCxnSpPr>
        <p:spPr>
          <a:xfrm>
            <a:off x="4556628" y="2291834"/>
            <a:ext cx="0" cy="748632"/>
          </a:xfrm>
          <a:prstGeom prst="straightConnector1">
            <a:avLst/>
          </a:prstGeom>
          <a:ln w="76200" cmpd="sng">
            <a:solidFill>
              <a:srgbClr val="376092"/>
            </a:solidFill>
            <a:tailEnd type="arrow"/>
          </a:ln>
        </p:spPr>
        <p:style>
          <a:lnRef idx="2">
            <a:schemeClr val="accent1"/>
          </a:lnRef>
          <a:fillRef idx="0">
            <a:schemeClr val="accent1"/>
          </a:fillRef>
          <a:effectRef idx="1">
            <a:schemeClr val="accent1"/>
          </a:effectRef>
          <a:fontRef idx="minor">
            <a:schemeClr val="tx1"/>
          </a:fontRef>
        </p:style>
      </p:cxnSp>
      <p:sp>
        <p:nvSpPr>
          <p:cNvPr id="4" name="Segnaposto numero diapositiva 3"/>
          <p:cNvSpPr>
            <a:spLocks noGrp="1"/>
          </p:cNvSpPr>
          <p:nvPr>
            <p:ph type="sldNum" sz="quarter" idx="12"/>
          </p:nvPr>
        </p:nvSpPr>
        <p:spPr/>
        <p:txBody>
          <a:bodyPr/>
          <a:lstStyle/>
          <a:p>
            <a:fld id="{EE55A936-D6DB-E647-B116-1851D5E4C387}" type="slidenum">
              <a:rPr lang="it-IT" smtClean="0"/>
              <a:t>15</a:t>
            </a:fld>
            <a:endParaRPr lang="it-IT"/>
          </a:p>
        </p:txBody>
      </p:sp>
      <p:graphicFrame>
        <p:nvGraphicFramePr>
          <p:cNvPr id="6" name="Diagramma 5"/>
          <p:cNvGraphicFramePr/>
          <p:nvPr/>
        </p:nvGraphicFramePr>
        <p:xfrm>
          <a:off x="-273381" y="4312268"/>
          <a:ext cx="2433717" cy="15972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6334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8638"/>
            <a:ext cx="8138542" cy="748330"/>
          </a:xfrm>
        </p:spPr>
        <p:txBody>
          <a:bodyPr vert="horz" lIns="91440" tIns="45720" rIns="91440" bIns="45720" rtlCol="0" anchor="ctr">
            <a:normAutofit/>
          </a:bodyPr>
          <a:lstStyle/>
          <a:p>
            <a:r>
              <a:rPr lang="it-IT" sz="3600" b="1" i="1" dirty="0">
                <a:solidFill>
                  <a:srgbClr val="31859C"/>
                </a:solidFill>
              </a:rPr>
              <a:t>EURISTICHE DI DISTRUZIONE (2/5)</a:t>
            </a:r>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683127" y="1600200"/>
                <a:ext cx="7777747" cy="4525963"/>
              </a:xfrm>
            </p:spPr>
            <p:txBody>
              <a:bodyPr>
                <a:normAutofit fontScale="92500" lnSpcReduction="20000"/>
              </a:bodyPr>
              <a:lstStyle/>
              <a:p>
                <a:pPr marL="0" lvl="0" indent="0" algn="ctr">
                  <a:buNone/>
                </a:pPr>
                <a:r>
                  <a:rPr lang="it-IT" b="1" i="1" dirty="0"/>
                  <a:t>Cost </a:t>
                </a:r>
                <a:r>
                  <a:rPr lang="it-IT" b="1" i="1" dirty="0" err="1"/>
                  <a:t>Insertion</a:t>
                </a:r>
                <a:endParaRPr lang="it-IT" dirty="0">
                  <a:sym typeface="Wingdings"/>
                </a:endParaRPr>
              </a:p>
              <a:p>
                <a:pPr marL="0" lvl="0" indent="0" algn="ctr">
                  <a:buNone/>
                </a:pPr>
                <a:endParaRPr lang="it-IT" sz="2400" dirty="0">
                  <a:sym typeface="Wingdings"/>
                </a:endParaRPr>
              </a:p>
              <a:p>
                <a:pPr marL="0" lvl="0" indent="0" algn="ctr">
                  <a:buNone/>
                </a:pPr>
                <a:endParaRPr lang="it-IT" sz="2400" dirty="0"/>
              </a:p>
              <a:p>
                <a:pPr marL="0" lvl="0" indent="0" algn="ctr">
                  <a:buNone/>
                </a:pPr>
                <a:endParaRPr lang="it-IT" sz="2400" dirty="0"/>
              </a:p>
              <a:p>
                <a:pPr marL="0" lvl="0" indent="0" algn="ctr">
                  <a:buNone/>
                </a:pPr>
                <a:r>
                  <a:rPr lang="it-IT" sz="2400" dirty="0"/>
                  <a:t>Inclusione nella soluzione di q cluster in base al valore: </a:t>
                </a:r>
              </a:p>
              <a:p>
                <a:pPr marL="0" lvl="0" indent="0" algn="ctr">
                  <a:buNone/>
                </a:pPr>
                <a:endParaRPr lang="it-IT" sz="2400" dirty="0"/>
              </a:p>
              <a:p>
                <a:pPr marL="0" lvl="0" indent="0" algn="ctr">
                  <a:buNone/>
                </a:pPr>
                <a:endParaRPr lang="it-IT" sz="2400" dirty="0"/>
              </a:p>
              <a:p>
                <a:pPr marL="0" lvl="0" indent="0" algn="ctr">
                  <a:buNone/>
                </a:pPr>
                <a:endParaRPr lang="it-IT" sz="2400" dirty="0"/>
              </a:p>
              <a:p>
                <a:pPr marL="0" lvl="0" indent="0" algn="ctr">
                  <a:buNone/>
                </a:pPr>
                <a14:m>
                  <m:oMathPara xmlns:m="http://schemas.openxmlformats.org/officeDocument/2006/math">
                    <m:oMathParaPr>
                      <m:jc m:val="centerGroup"/>
                    </m:oMathParaPr>
                    <m:oMath xmlns:m="http://schemas.openxmlformats.org/officeDocument/2006/math">
                      <m:r>
                        <a:rPr lang="it-IT" sz="2400" i="1">
                          <a:solidFill>
                            <a:prstClr val="black"/>
                          </a:solidFill>
                          <a:latin typeface="Cambria Math" panose="02040503050406030204" pitchFamily="18" charset="0"/>
                        </a:rPr>
                        <m:t>𝑐𝑜𝑠𝑡𝑜𝑇𝑜𝑡𝑎𝑙𝑒</m:t>
                      </m:r>
                      <m:r>
                        <a:rPr lang="it-IT" sz="2400" i="1">
                          <a:solidFill>
                            <a:prstClr val="black"/>
                          </a:solidFill>
                          <a:latin typeface="Cambria Math" panose="02040503050406030204" pitchFamily="18" charset="0"/>
                        </a:rPr>
                        <m:t>(</m:t>
                      </m:r>
                      <m:sSub>
                        <m:sSubPr>
                          <m:ctrlPr>
                            <a:rPr lang="it-IT" sz="2400" i="1">
                              <a:solidFill>
                                <a:prstClr val="black"/>
                              </a:solidFill>
                              <a:latin typeface="Cambria Math" panose="02040503050406030204" pitchFamily="18" charset="0"/>
                            </a:rPr>
                          </m:ctrlPr>
                        </m:sSubPr>
                        <m:e>
                          <m:r>
                            <a:rPr lang="it-IT" sz="2400" i="1">
                              <a:solidFill>
                                <a:prstClr val="black"/>
                              </a:solidFill>
                              <a:latin typeface="Cambria Math" panose="02040503050406030204" pitchFamily="18" charset="0"/>
                            </a:rPr>
                            <m:t>𝑐</m:t>
                          </m:r>
                        </m:e>
                        <m:sub>
                          <m:r>
                            <a:rPr lang="it-IT" sz="2400" i="1">
                              <a:solidFill>
                                <a:prstClr val="black"/>
                              </a:solidFill>
                              <a:latin typeface="Cambria Math" panose="02040503050406030204" pitchFamily="18" charset="0"/>
                            </a:rPr>
                            <m:t>𝑖</m:t>
                          </m:r>
                        </m:sub>
                      </m:sSub>
                      <m:r>
                        <a:rPr lang="it-IT" sz="2400" i="1">
                          <a:solidFill>
                            <a:prstClr val="black"/>
                          </a:solidFill>
                          <a:latin typeface="Cambria Math" panose="02040503050406030204" pitchFamily="18" charset="0"/>
                        </a:rPr>
                        <m:t>)</m:t>
                      </m:r>
                    </m:oMath>
                  </m:oMathPara>
                </a14:m>
                <a:endParaRPr lang="it-IT" sz="2400" dirty="0">
                  <a:solidFill>
                    <a:prstClr val="black"/>
                  </a:solidFill>
                </a:endParaRPr>
              </a:p>
              <a:p>
                <a:pPr marL="0" lvl="0" indent="0" algn="ctr">
                  <a:buNone/>
                </a:pPr>
                <a:endParaRPr lang="it-IT" sz="2400" dirty="0"/>
              </a:p>
              <a:p>
                <a:pPr marL="0" lvl="0" indent="0" algn="ctr">
                  <a:buNone/>
                </a:pPr>
                <a:endParaRPr lang="it-IT" sz="2400" dirty="0"/>
              </a:p>
              <a:p>
                <a:pPr marL="0" lvl="0" indent="0" algn="ctr">
                  <a:buNone/>
                </a:pPr>
                <a:r>
                  <a:rPr lang="it-IT" sz="2400" dirty="0"/>
                  <a:t>Inserimento dei primi q cluster </a:t>
                </a:r>
                <a:r>
                  <a:rPr lang="it-IT" sz="2400" u="sng" dirty="0"/>
                  <a:t>con valore minore</a:t>
                </a:r>
                <a:r>
                  <a:rPr lang="it-IT" sz="2400" dirty="0"/>
                  <a:t>. </a:t>
                </a:r>
              </a:p>
              <a:p>
                <a:pPr marL="0" indent="0" algn="ctr">
                  <a:buNone/>
                </a:pPr>
                <a:r>
                  <a:rPr lang="it-IT" sz="2400" dirty="0"/>
                  <a:t> </a:t>
                </a:r>
              </a:p>
              <a:p>
                <a:endParaRPr lang="it-IT"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683127" y="1600200"/>
                <a:ext cx="7777747" cy="4525963"/>
              </a:xfrm>
              <a:blipFill>
                <a:blip r:embed="rId3"/>
                <a:stretch>
                  <a:fillRect t="-3504"/>
                </a:stretch>
              </a:blipFill>
            </p:spPr>
            <p:txBody>
              <a:bodyPr/>
              <a:lstStyle/>
              <a:p>
                <a:r>
                  <a:rPr lang="it-IT">
                    <a:noFill/>
                  </a:rPr>
                  <a:t> </a:t>
                </a:r>
              </a:p>
            </p:txBody>
          </p:sp>
        </mc:Fallback>
      </mc:AlternateContent>
      <p:cxnSp>
        <p:nvCxnSpPr>
          <p:cNvPr id="5" name="Connettore 2 4"/>
          <p:cNvCxnSpPr/>
          <p:nvPr/>
        </p:nvCxnSpPr>
        <p:spPr>
          <a:xfrm>
            <a:off x="4556628" y="2110831"/>
            <a:ext cx="0" cy="748632"/>
          </a:xfrm>
          <a:prstGeom prst="straightConnector1">
            <a:avLst/>
          </a:prstGeom>
          <a:ln w="76200" cmpd="sng">
            <a:solidFill>
              <a:srgbClr val="376092"/>
            </a:solidFill>
            <a:tailEnd type="arrow"/>
          </a:ln>
        </p:spPr>
        <p:style>
          <a:lnRef idx="2">
            <a:schemeClr val="accent1"/>
          </a:lnRef>
          <a:fillRef idx="0">
            <a:schemeClr val="accent1"/>
          </a:fillRef>
          <a:effectRef idx="1">
            <a:schemeClr val="accent1"/>
          </a:effectRef>
          <a:fontRef idx="minor">
            <a:schemeClr val="tx1"/>
          </a:fontRef>
        </p:style>
      </p:cxnSp>
      <p:sp>
        <p:nvSpPr>
          <p:cNvPr id="4" name="Segnaposto numero diapositiva 3"/>
          <p:cNvSpPr>
            <a:spLocks noGrp="1"/>
          </p:cNvSpPr>
          <p:nvPr>
            <p:ph type="sldNum" sz="quarter" idx="12"/>
          </p:nvPr>
        </p:nvSpPr>
        <p:spPr/>
        <p:txBody>
          <a:bodyPr/>
          <a:lstStyle/>
          <a:p>
            <a:fld id="{EE55A936-D6DB-E647-B116-1851D5E4C387}" type="slidenum">
              <a:rPr lang="it-IT" smtClean="0"/>
              <a:t>16</a:t>
            </a:fld>
            <a:endParaRPr lang="it-IT"/>
          </a:p>
        </p:txBody>
      </p:sp>
      <p:graphicFrame>
        <p:nvGraphicFramePr>
          <p:cNvPr id="6" name="Diagramma 5"/>
          <p:cNvGraphicFramePr/>
          <p:nvPr/>
        </p:nvGraphicFramePr>
        <p:xfrm>
          <a:off x="-273381" y="4312268"/>
          <a:ext cx="2433717" cy="15972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49927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8638"/>
            <a:ext cx="8138542" cy="748330"/>
          </a:xfrm>
        </p:spPr>
        <p:txBody>
          <a:bodyPr vert="horz" lIns="91440" tIns="45720" rIns="91440" bIns="45720" rtlCol="0" anchor="ctr">
            <a:normAutofit/>
          </a:bodyPr>
          <a:lstStyle/>
          <a:p>
            <a:r>
              <a:rPr lang="it-IT" sz="3600" b="1" i="1" dirty="0">
                <a:solidFill>
                  <a:srgbClr val="31859C"/>
                </a:solidFill>
              </a:rPr>
              <a:t>EURISTICHE DI DISTRUZIONE (3/5)</a:t>
            </a:r>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683127" y="1600200"/>
                <a:ext cx="7777747" cy="4525963"/>
              </a:xfrm>
            </p:spPr>
            <p:txBody>
              <a:bodyPr>
                <a:normAutofit fontScale="85000" lnSpcReduction="20000"/>
              </a:bodyPr>
              <a:lstStyle/>
              <a:p>
                <a:pPr marL="0" lvl="0" indent="0" algn="ctr">
                  <a:buNone/>
                </a:pPr>
                <a:r>
                  <a:rPr lang="it-IT" sz="3500" b="1" i="1" dirty="0"/>
                  <a:t>Profit </a:t>
                </a:r>
                <a:r>
                  <a:rPr lang="it-IT" sz="3500" b="1" i="1" dirty="0" err="1"/>
                  <a:t>Insertion</a:t>
                </a:r>
                <a:endParaRPr lang="it-IT" sz="3500" dirty="0">
                  <a:sym typeface="Wingdings"/>
                </a:endParaRPr>
              </a:p>
              <a:p>
                <a:pPr marL="0" lvl="0" indent="0" algn="ctr">
                  <a:buNone/>
                </a:pPr>
                <a:endParaRPr lang="it-IT" sz="2400" dirty="0">
                  <a:sym typeface="Wingdings"/>
                </a:endParaRPr>
              </a:p>
              <a:p>
                <a:pPr marL="0" lvl="0" indent="0" algn="ctr">
                  <a:buNone/>
                </a:pPr>
                <a:endParaRPr lang="it-IT" sz="2400" dirty="0"/>
              </a:p>
              <a:p>
                <a:pPr marL="0" lvl="0" indent="0" algn="ctr">
                  <a:buNone/>
                </a:pPr>
                <a:endParaRPr lang="it-IT" sz="2400" dirty="0"/>
              </a:p>
              <a:p>
                <a:pPr marL="0" lvl="0" indent="0" algn="ctr">
                  <a:buNone/>
                </a:pPr>
                <a:r>
                  <a:rPr lang="it-IT" sz="2400" dirty="0"/>
                  <a:t>Inclusione nella soluzione di q cluster in base al valore: </a:t>
                </a:r>
              </a:p>
              <a:p>
                <a:pPr marL="0" lvl="0" indent="0" algn="ctr">
                  <a:buNone/>
                </a:pPr>
                <a:endParaRPr lang="it-IT" sz="2400" dirty="0"/>
              </a:p>
              <a:p>
                <a:pPr marL="0" lvl="0" indent="0" algn="ctr">
                  <a:buNone/>
                </a:pPr>
                <a:endParaRPr lang="it-IT" sz="2400" dirty="0">
                  <a:solidFill>
                    <a:prstClr val="black"/>
                  </a:solidFill>
                </a:endParaRPr>
              </a:p>
              <a:p>
                <a:pPr marL="0" lvl="0" indent="0" algn="ctr">
                  <a:buNone/>
                </a:pPr>
                <a14:m>
                  <m:oMathPara xmlns:m="http://schemas.openxmlformats.org/officeDocument/2006/math">
                    <m:oMathParaPr>
                      <m:jc m:val="centerGroup"/>
                    </m:oMathParaPr>
                    <m:oMath xmlns:m="http://schemas.openxmlformats.org/officeDocument/2006/math">
                      <m:r>
                        <a:rPr lang="it-IT" sz="2400" i="1">
                          <a:solidFill>
                            <a:prstClr val="black"/>
                          </a:solidFill>
                          <a:latin typeface="Cambria Math" panose="02040503050406030204" pitchFamily="18" charset="0"/>
                        </a:rPr>
                        <m:t>𝑝𝑟𝑜𝑓𝑖𝑡𝑡𝑜</m:t>
                      </m:r>
                      <m:r>
                        <a:rPr lang="it-IT" sz="2400" i="1">
                          <a:solidFill>
                            <a:prstClr val="black"/>
                          </a:solidFill>
                          <a:latin typeface="Cambria Math" panose="02040503050406030204" pitchFamily="18" charset="0"/>
                        </a:rPr>
                        <m:t>(</m:t>
                      </m:r>
                      <m:sSub>
                        <m:sSubPr>
                          <m:ctrlPr>
                            <a:rPr lang="it-IT" sz="2400" i="1">
                              <a:solidFill>
                                <a:prstClr val="black"/>
                              </a:solidFill>
                              <a:latin typeface="Cambria Math" panose="02040503050406030204" pitchFamily="18" charset="0"/>
                            </a:rPr>
                          </m:ctrlPr>
                        </m:sSubPr>
                        <m:e>
                          <m:r>
                            <a:rPr lang="it-IT" sz="2400" i="1">
                              <a:solidFill>
                                <a:prstClr val="black"/>
                              </a:solidFill>
                              <a:latin typeface="Cambria Math" panose="02040503050406030204" pitchFamily="18" charset="0"/>
                            </a:rPr>
                            <m:t>𝑐</m:t>
                          </m:r>
                        </m:e>
                        <m:sub>
                          <m:r>
                            <a:rPr lang="it-IT" sz="2400" i="1">
                              <a:solidFill>
                                <a:prstClr val="black"/>
                              </a:solidFill>
                              <a:latin typeface="Cambria Math" panose="02040503050406030204" pitchFamily="18" charset="0"/>
                            </a:rPr>
                            <m:t>𝑖</m:t>
                          </m:r>
                        </m:sub>
                      </m:sSub>
                      <m:r>
                        <a:rPr lang="it-IT" sz="2400" i="1">
                          <a:solidFill>
                            <a:prstClr val="black"/>
                          </a:solidFill>
                          <a:latin typeface="Cambria Math" panose="02040503050406030204" pitchFamily="18" charset="0"/>
                        </a:rPr>
                        <m:t>)</m:t>
                      </m:r>
                    </m:oMath>
                  </m:oMathPara>
                </a14:m>
                <a:endParaRPr lang="it-IT" sz="2400" dirty="0">
                  <a:solidFill>
                    <a:prstClr val="black"/>
                  </a:solidFill>
                </a:endParaRPr>
              </a:p>
              <a:p>
                <a:pPr marL="0" lvl="0" indent="0" algn="ctr">
                  <a:buNone/>
                </a:pPr>
                <a:endParaRPr lang="it-IT" sz="2400" dirty="0"/>
              </a:p>
              <a:p>
                <a:pPr marL="0" lvl="0" indent="0" algn="ctr">
                  <a:buNone/>
                </a:pPr>
                <a:endParaRPr lang="it-IT" sz="2400" dirty="0"/>
              </a:p>
              <a:p>
                <a:pPr marL="0" lvl="0" indent="0" algn="ctr">
                  <a:buNone/>
                </a:pPr>
                <a:endParaRPr lang="it-IT" sz="2400" dirty="0"/>
              </a:p>
              <a:p>
                <a:pPr marL="0" lvl="0" indent="0" algn="ctr">
                  <a:buNone/>
                </a:pPr>
                <a:endParaRPr lang="it-IT" sz="2400" dirty="0"/>
              </a:p>
              <a:p>
                <a:pPr marL="0" lvl="0" indent="0" algn="ctr">
                  <a:buNone/>
                </a:pPr>
                <a:r>
                  <a:rPr lang="it-IT" sz="2400" dirty="0"/>
                  <a:t>Inserimento dei primi q cluster </a:t>
                </a:r>
                <a:r>
                  <a:rPr lang="it-IT" sz="2400" u="sng" dirty="0"/>
                  <a:t>con valore maggiore</a:t>
                </a:r>
                <a:r>
                  <a:rPr lang="it-IT" sz="2400" dirty="0"/>
                  <a:t>. </a:t>
                </a:r>
              </a:p>
              <a:p>
                <a:pPr marL="0" indent="0" algn="ctr">
                  <a:buNone/>
                </a:pPr>
                <a:r>
                  <a:rPr lang="it-IT" sz="2400" dirty="0"/>
                  <a:t> </a:t>
                </a:r>
              </a:p>
              <a:p>
                <a:endParaRPr lang="it-IT"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683127" y="1600200"/>
                <a:ext cx="7777747" cy="4525963"/>
              </a:xfrm>
              <a:blipFill>
                <a:blip r:embed="rId3"/>
                <a:stretch>
                  <a:fillRect t="-3504"/>
                </a:stretch>
              </a:blipFill>
            </p:spPr>
            <p:txBody>
              <a:bodyPr/>
              <a:lstStyle/>
              <a:p>
                <a:r>
                  <a:rPr lang="it-IT">
                    <a:noFill/>
                  </a:rPr>
                  <a:t> </a:t>
                </a:r>
              </a:p>
            </p:txBody>
          </p:sp>
        </mc:Fallback>
      </mc:AlternateContent>
      <p:cxnSp>
        <p:nvCxnSpPr>
          <p:cNvPr id="5" name="Connettore 2 4"/>
          <p:cNvCxnSpPr/>
          <p:nvPr/>
        </p:nvCxnSpPr>
        <p:spPr>
          <a:xfrm>
            <a:off x="4556628" y="2104797"/>
            <a:ext cx="0" cy="748632"/>
          </a:xfrm>
          <a:prstGeom prst="straightConnector1">
            <a:avLst/>
          </a:prstGeom>
          <a:ln w="76200" cmpd="sng">
            <a:solidFill>
              <a:srgbClr val="376092"/>
            </a:solidFill>
            <a:tailEnd type="arrow"/>
          </a:ln>
        </p:spPr>
        <p:style>
          <a:lnRef idx="2">
            <a:schemeClr val="accent1"/>
          </a:lnRef>
          <a:fillRef idx="0">
            <a:schemeClr val="accent1"/>
          </a:fillRef>
          <a:effectRef idx="1">
            <a:schemeClr val="accent1"/>
          </a:effectRef>
          <a:fontRef idx="minor">
            <a:schemeClr val="tx1"/>
          </a:fontRef>
        </p:style>
      </p:cxnSp>
      <p:sp>
        <p:nvSpPr>
          <p:cNvPr id="4" name="Segnaposto numero diapositiva 3"/>
          <p:cNvSpPr>
            <a:spLocks noGrp="1"/>
          </p:cNvSpPr>
          <p:nvPr>
            <p:ph type="sldNum" sz="quarter" idx="12"/>
          </p:nvPr>
        </p:nvSpPr>
        <p:spPr/>
        <p:txBody>
          <a:bodyPr/>
          <a:lstStyle/>
          <a:p>
            <a:fld id="{EE55A936-D6DB-E647-B116-1851D5E4C387}" type="slidenum">
              <a:rPr lang="it-IT" smtClean="0"/>
              <a:t>17</a:t>
            </a:fld>
            <a:endParaRPr lang="it-IT"/>
          </a:p>
        </p:txBody>
      </p:sp>
      <p:graphicFrame>
        <p:nvGraphicFramePr>
          <p:cNvPr id="6" name="Diagramma 5"/>
          <p:cNvGraphicFramePr/>
          <p:nvPr/>
        </p:nvGraphicFramePr>
        <p:xfrm>
          <a:off x="-273381" y="4312268"/>
          <a:ext cx="2433717" cy="15972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28979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8638"/>
            <a:ext cx="8138542" cy="748330"/>
          </a:xfrm>
        </p:spPr>
        <p:txBody>
          <a:bodyPr vert="horz" lIns="91440" tIns="45720" rIns="91440" bIns="45720" rtlCol="0" anchor="ctr">
            <a:normAutofit/>
          </a:bodyPr>
          <a:lstStyle/>
          <a:p>
            <a:r>
              <a:rPr lang="it-IT" sz="3600" b="1" i="1" dirty="0">
                <a:solidFill>
                  <a:srgbClr val="31859C"/>
                </a:solidFill>
              </a:rPr>
              <a:t>EURISTICHE DI DISTRUZIONE (4/5)</a:t>
            </a:r>
          </a:p>
        </p:txBody>
      </p:sp>
      <p:sp>
        <p:nvSpPr>
          <p:cNvPr id="3" name="Segnaposto contenuto 2"/>
          <p:cNvSpPr>
            <a:spLocks noGrp="1"/>
          </p:cNvSpPr>
          <p:nvPr>
            <p:ph idx="1"/>
          </p:nvPr>
        </p:nvSpPr>
        <p:spPr>
          <a:xfrm>
            <a:off x="683127" y="1600200"/>
            <a:ext cx="7777747" cy="4525963"/>
          </a:xfrm>
        </p:spPr>
        <p:txBody>
          <a:bodyPr>
            <a:normAutofit/>
          </a:bodyPr>
          <a:lstStyle/>
          <a:p>
            <a:pPr marL="0" lvl="0" indent="0" algn="ctr">
              <a:buNone/>
            </a:pPr>
            <a:r>
              <a:rPr lang="it-IT" sz="3000" b="1" i="1" dirty="0"/>
              <a:t>Random </a:t>
            </a:r>
            <a:r>
              <a:rPr lang="it-IT" sz="3000" b="1" i="1" dirty="0" err="1"/>
              <a:t>Insertion</a:t>
            </a:r>
            <a:endParaRPr lang="it-IT" sz="3000" dirty="0">
              <a:sym typeface="Wingdings"/>
            </a:endParaRPr>
          </a:p>
          <a:p>
            <a:pPr marL="0" lvl="0" indent="0" algn="ctr">
              <a:buNone/>
            </a:pPr>
            <a:endParaRPr lang="it-IT" sz="2400" dirty="0">
              <a:sym typeface="Wingdings"/>
            </a:endParaRPr>
          </a:p>
          <a:p>
            <a:pPr marL="0" lvl="0" indent="0" algn="ctr">
              <a:buNone/>
            </a:pPr>
            <a:endParaRPr lang="it-IT" sz="2400" dirty="0"/>
          </a:p>
          <a:p>
            <a:pPr marL="0" lvl="0" indent="0" algn="ctr">
              <a:buNone/>
            </a:pPr>
            <a:r>
              <a:rPr lang="it-IT" sz="2400" dirty="0"/>
              <a:t>Inclusione nella soluzione di q cluster in modo casuale: </a:t>
            </a:r>
          </a:p>
          <a:p>
            <a:pPr marL="0" lvl="0" indent="0" algn="ctr">
              <a:buNone/>
            </a:pPr>
            <a:endParaRPr lang="it-IT" sz="2400" dirty="0"/>
          </a:p>
          <a:p>
            <a:pPr marL="0" lvl="0" indent="0" algn="ctr">
              <a:buNone/>
            </a:pPr>
            <a:r>
              <a:rPr lang="it-IT" sz="2400" dirty="0"/>
              <a:t> </a:t>
            </a:r>
          </a:p>
          <a:p>
            <a:pPr marL="0" indent="0" algn="ctr">
              <a:buNone/>
            </a:pPr>
            <a:r>
              <a:rPr lang="it-IT" sz="2400" dirty="0"/>
              <a:t> </a:t>
            </a:r>
          </a:p>
          <a:p>
            <a:endParaRPr lang="it-IT" dirty="0"/>
          </a:p>
        </p:txBody>
      </p:sp>
      <p:cxnSp>
        <p:nvCxnSpPr>
          <p:cNvPr id="5" name="Connettore 2 4"/>
          <p:cNvCxnSpPr/>
          <p:nvPr/>
        </p:nvCxnSpPr>
        <p:spPr>
          <a:xfrm>
            <a:off x="4572000" y="2219097"/>
            <a:ext cx="0" cy="748632"/>
          </a:xfrm>
          <a:prstGeom prst="straightConnector1">
            <a:avLst/>
          </a:prstGeom>
          <a:ln w="76200" cmpd="sng">
            <a:solidFill>
              <a:srgbClr val="376092"/>
            </a:solidFill>
            <a:tailEnd type="arrow"/>
          </a:ln>
        </p:spPr>
        <p:style>
          <a:lnRef idx="2">
            <a:schemeClr val="accent1"/>
          </a:lnRef>
          <a:fillRef idx="0">
            <a:schemeClr val="accent1"/>
          </a:fillRef>
          <a:effectRef idx="1">
            <a:schemeClr val="accent1"/>
          </a:effectRef>
          <a:fontRef idx="minor">
            <a:schemeClr val="tx1"/>
          </a:fontRef>
        </p:style>
      </p:cxnSp>
      <p:sp>
        <p:nvSpPr>
          <p:cNvPr id="4" name="Segnaposto numero diapositiva 3"/>
          <p:cNvSpPr>
            <a:spLocks noGrp="1"/>
          </p:cNvSpPr>
          <p:nvPr>
            <p:ph type="sldNum" sz="quarter" idx="12"/>
          </p:nvPr>
        </p:nvSpPr>
        <p:spPr/>
        <p:txBody>
          <a:bodyPr/>
          <a:lstStyle/>
          <a:p>
            <a:fld id="{EE55A936-D6DB-E647-B116-1851D5E4C387}" type="slidenum">
              <a:rPr lang="it-IT" smtClean="0"/>
              <a:t>18</a:t>
            </a:fld>
            <a:endParaRPr lang="it-IT"/>
          </a:p>
        </p:txBody>
      </p:sp>
      <p:graphicFrame>
        <p:nvGraphicFramePr>
          <p:cNvPr id="6" name="Diagramma 5"/>
          <p:cNvGraphicFramePr/>
          <p:nvPr/>
        </p:nvGraphicFramePr>
        <p:xfrm>
          <a:off x="-273381" y="4312268"/>
          <a:ext cx="2433717" cy="1597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magine 6"/>
          <p:cNvPicPr>
            <a:picLocks noChangeAspect="1"/>
          </p:cNvPicPr>
          <p:nvPr/>
        </p:nvPicPr>
        <p:blipFill>
          <a:blip r:embed="rId8"/>
          <a:stretch>
            <a:fillRect/>
          </a:stretch>
        </p:blipFill>
        <p:spPr>
          <a:xfrm>
            <a:off x="2972000" y="3600187"/>
            <a:ext cx="3200000" cy="1800000"/>
          </a:xfrm>
          <a:prstGeom prst="rect">
            <a:avLst/>
          </a:prstGeom>
          <a:effectLst>
            <a:softEdge rad="558800"/>
          </a:effectLst>
        </p:spPr>
      </p:pic>
    </p:spTree>
    <p:extLst>
      <p:ext uri="{BB962C8B-B14F-4D97-AF65-F5344CB8AC3E}">
        <p14:creationId xmlns:p14="http://schemas.microsoft.com/office/powerpoint/2010/main" val="3276723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8638"/>
            <a:ext cx="8138542" cy="748330"/>
          </a:xfrm>
        </p:spPr>
        <p:txBody>
          <a:bodyPr>
            <a:normAutofit/>
          </a:bodyPr>
          <a:lstStyle/>
          <a:p>
            <a:r>
              <a:rPr lang="it-IT" sz="3600" b="1" i="1" dirty="0">
                <a:solidFill>
                  <a:srgbClr val="31859C"/>
                </a:solidFill>
              </a:rPr>
              <a:t>EURISTICHE DI DISTRUZIONE (5/5)</a:t>
            </a:r>
          </a:p>
        </p:txBody>
      </p:sp>
      <p:sp>
        <p:nvSpPr>
          <p:cNvPr id="3" name="Segnaposto contenuto 2"/>
          <p:cNvSpPr>
            <a:spLocks noGrp="1"/>
          </p:cNvSpPr>
          <p:nvPr>
            <p:ph idx="1"/>
          </p:nvPr>
        </p:nvSpPr>
        <p:spPr>
          <a:xfrm>
            <a:off x="683127" y="1600200"/>
            <a:ext cx="7777747" cy="4525963"/>
          </a:xfrm>
        </p:spPr>
        <p:txBody>
          <a:bodyPr>
            <a:normAutofit/>
          </a:bodyPr>
          <a:lstStyle/>
          <a:p>
            <a:pPr marL="0" lvl="0" indent="0" algn="ctr">
              <a:buNone/>
            </a:pPr>
            <a:r>
              <a:rPr lang="it-IT" sz="3000" b="1" i="1" dirty="0"/>
              <a:t>Close to </a:t>
            </a:r>
            <a:r>
              <a:rPr lang="it-IT" sz="3000" b="1" i="1" dirty="0" err="1"/>
              <a:t>Barycenter</a:t>
            </a:r>
            <a:r>
              <a:rPr lang="it-IT" sz="3000" b="1" i="1" dirty="0"/>
              <a:t> </a:t>
            </a:r>
            <a:r>
              <a:rPr lang="it-IT" sz="3000" b="1" i="1" dirty="0" err="1"/>
              <a:t>Insertion</a:t>
            </a:r>
            <a:endParaRPr lang="it-IT" sz="3000" dirty="0">
              <a:sym typeface="Wingdings"/>
            </a:endParaRPr>
          </a:p>
          <a:p>
            <a:pPr marL="0" lvl="0" indent="0" algn="ctr">
              <a:buNone/>
            </a:pPr>
            <a:endParaRPr lang="it-IT" sz="2400" dirty="0">
              <a:sym typeface="Wingdings"/>
            </a:endParaRPr>
          </a:p>
          <a:p>
            <a:pPr marL="0" lvl="0" indent="0" algn="ctr">
              <a:buNone/>
            </a:pPr>
            <a:endParaRPr lang="it-IT" sz="2400" dirty="0"/>
          </a:p>
          <a:p>
            <a:pPr marL="0" lvl="0" indent="0" algn="ctr">
              <a:buNone/>
            </a:pPr>
            <a:r>
              <a:rPr lang="it-IT" sz="2400" dirty="0"/>
              <a:t>Inclusione di q cluster più vicini al baricentro della soluzione da distruggere: </a:t>
            </a:r>
          </a:p>
          <a:p>
            <a:pPr marL="0" lvl="0" indent="0" algn="ctr">
              <a:buNone/>
            </a:pPr>
            <a:endParaRPr lang="it-IT" sz="2400" dirty="0"/>
          </a:p>
          <a:p>
            <a:pPr marL="0" indent="0" algn="ctr">
              <a:buNone/>
            </a:pPr>
            <a:r>
              <a:rPr lang="it-IT" sz="2400" dirty="0"/>
              <a:t> </a:t>
            </a:r>
          </a:p>
          <a:p>
            <a:endParaRPr lang="it-IT" dirty="0"/>
          </a:p>
        </p:txBody>
      </p:sp>
      <p:cxnSp>
        <p:nvCxnSpPr>
          <p:cNvPr id="5" name="Connettore 2 4"/>
          <p:cNvCxnSpPr/>
          <p:nvPr/>
        </p:nvCxnSpPr>
        <p:spPr>
          <a:xfrm>
            <a:off x="4556628" y="2125579"/>
            <a:ext cx="0" cy="748632"/>
          </a:xfrm>
          <a:prstGeom prst="straightConnector1">
            <a:avLst/>
          </a:prstGeom>
          <a:ln w="76200" cmpd="sng">
            <a:solidFill>
              <a:srgbClr val="376092"/>
            </a:solidFill>
            <a:tailEnd type="arrow"/>
          </a:ln>
        </p:spPr>
        <p:style>
          <a:lnRef idx="2">
            <a:schemeClr val="accent1"/>
          </a:lnRef>
          <a:fillRef idx="0">
            <a:schemeClr val="accent1"/>
          </a:fillRef>
          <a:effectRef idx="1">
            <a:schemeClr val="accent1"/>
          </a:effectRef>
          <a:fontRef idx="minor">
            <a:schemeClr val="tx1"/>
          </a:fontRef>
        </p:style>
      </p:cxnSp>
      <p:sp>
        <p:nvSpPr>
          <p:cNvPr id="4" name="Segnaposto numero diapositiva 3"/>
          <p:cNvSpPr>
            <a:spLocks noGrp="1"/>
          </p:cNvSpPr>
          <p:nvPr>
            <p:ph type="sldNum" sz="quarter" idx="12"/>
          </p:nvPr>
        </p:nvSpPr>
        <p:spPr/>
        <p:txBody>
          <a:bodyPr/>
          <a:lstStyle/>
          <a:p>
            <a:fld id="{EE55A936-D6DB-E647-B116-1851D5E4C387}" type="slidenum">
              <a:rPr lang="it-IT" smtClean="0"/>
              <a:t>19</a:t>
            </a:fld>
            <a:endParaRPr lang="it-IT"/>
          </a:p>
        </p:txBody>
      </p:sp>
      <p:graphicFrame>
        <p:nvGraphicFramePr>
          <p:cNvPr id="6" name="Diagramma 5"/>
          <p:cNvGraphicFramePr/>
          <p:nvPr/>
        </p:nvGraphicFramePr>
        <p:xfrm>
          <a:off x="-273381" y="4312268"/>
          <a:ext cx="2433717" cy="1597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2" name="Picture 4" descr="https://userscontent2.emaze.com/images/f1ceb669-61a7-465d-a8dd-2e132e9de4ce/9c3a0f08-9d60-4680-840c-282fc62edffc.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4029911"/>
            <a:ext cx="2647950" cy="1714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32421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8638"/>
            <a:ext cx="8138542" cy="748330"/>
          </a:xfrm>
        </p:spPr>
        <p:txBody>
          <a:bodyPr>
            <a:normAutofit/>
          </a:bodyPr>
          <a:lstStyle/>
          <a:p>
            <a:r>
              <a:rPr lang="it-IT" sz="3600" b="1" i="1" dirty="0">
                <a:solidFill>
                  <a:schemeClr val="accent5">
                    <a:lumMod val="75000"/>
                  </a:schemeClr>
                </a:solidFill>
              </a:rPr>
              <a:t>PROBLEMA INIZIALE</a:t>
            </a:r>
          </a:p>
        </p:txBody>
      </p:sp>
      <p:sp>
        <p:nvSpPr>
          <p:cNvPr id="3" name="Segnaposto contenuto 2"/>
          <p:cNvSpPr>
            <a:spLocks noGrp="1"/>
          </p:cNvSpPr>
          <p:nvPr>
            <p:ph idx="1"/>
          </p:nvPr>
        </p:nvSpPr>
        <p:spPr>
          <a:xfrm>
            <a:off x="447675" y="1267443"/>
            <a:ext cx="8229600" cy="4849195"/>
          </a:xfrm>
        </p:spPr>
        <p:txBody>
          <a:bodyPr>
            <a:normAutofit/>
          </a:bodyPr>
          <a:lstStyle/>
          <a:p>
            <a:pPr marL="0" indent="0">
              <a:buNone/>
            </a:pPr>
            <a:endParaRPr lang="it-IT" sz="2400" i="1" dirty="0"/>
          </a:p>
          <a:p>
            <a:pPr marL="0" indent="0" algn="ctr">
              <a:buNone/>
            </a:pPr>
            <a:r>
              <a:rPr lang="it-IT" sz="2800" b="1" i="1" dirty="0"/>
              <a:t>Team Orienteering </a:t>
            </a:r>
            <a:r>
              <a:rPr lang="it-IT" sz="2800" b="1" i="1" dirty="0" err="1"/>
              <a:t>Problem</a:t>
            </a:r>
            <a:r>
              <a:rPr lang="it-IT" sz="2800" b="1" i="1" dirty="0"/>
              <a:t> (TOP)</a:t>
            </a:r>
          </a:p>
          <a:p>
            <a:pPr marL="0" indent="0" algn="ctr">
              <a:buNone/>
            </a:pPr>
            <a:endParaRPr lang="it-IT" sz="2400" b="1" i="1" dirty="0"/>
          </a:p>
          <a:p>
            <a:r>
              <a:rPr lang="it-IT" sz="2400" dirty="0"/>
              <a:t>Squadre composte da più persone/veicoli. </a:t>
            </a:r>
          </a:p>
          <a:p>
            <a:r>
              <a:rPr lang="it-IT" sz="2400" dirty="0"/>
              <a:t>Punti di controllo costituiti da più nodi, raggruppati insieme tramite cluster. </a:t>
            </a:r>
          </a:p>
          <a:p>
            <a:r>
              <a:rPr lang="it-IT" sz="2400" dirty="0"/>
              <a:t>Obiettivo: massimizzazione del punteggio totale</a:t>
            </a:r>
          </a:p>
          <a:p>
            <a:r>
              <a:rPr lang="it-IT" sz="2400" dirty="0"/>
              <a:t>Rientro al deposito finale entro un tempo prestabilito.</a:t>
            </a:r>
          </a:p>
          <a:p>
            <a:endParaRPr lang="it-IT" sz="2400" dirty="0"/>
          </a:p>
          <a:p>
            <a:pPr marL="0" indent="0">
              <a:buNone/>
            </a:pPr>
            <a:endParaRPr lang="it-IT" dirty="0"/>
          </a:p>
          <a:p>
            <a:endParaRPr lang="it-IT" dirty="0"/>
          </a:p>
        </p:txBody>
      </p:sp>
      <p:sp>
        <p:nvSpPr>
          <p:cNvPr id="4" name="Segnaposto numero diapositiva 3"/>
          <p:cNvSpPr>
            <a:spLocks noGrp="1"/>
          </p:cNvSpPr>
          <p:nvPr>
            <p:ph type="sldNum" sz="quarter" idx="12"/>
          </p:nvPr>
        </p:nvSpPr>
        <p:spPr/>
        <p:txBody>
          <a:bodyPr/>
          <a:lstStyle/>
          <a:p>
            <a:fld id="{EE55A936-D6DB-E647-B116-1851D5E4C387}" type="slidenum">
              <a:rPr lang="it-IT" smtClean="0"/>
              <a:pPr/>
              <a:t>2</a:t>
            </a:fld>
            <a:endParaRPr lang="it-IT"/>
          </a:p>
        </p:txBody>
      </p:sp>
    </p:spTree>
    <p:extLst>
      <p:ext uri="{BB962C8B-B14F-4D97-AF65-F5344CB8AC3E}">
        <p14:creationId xmlns:p14="http://schemas.microsoft.com/office/powerpoint/2010/main" val="1036551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8638"/>
            <a:ext cx="8138542" cy="748330"/>
          </a:xfrm>
        </p:spPr>
        <p:txBody>
          <a:bodyPr vert="horz" lIns="91440" tIns="45720" rIns="91440" bIns="45720" rtlCol="0" anchor="ctr">
            <a:normAutofit/>
          </a:bodyPr>
          <a:lstStyle/>
          <a:p>
            <a:r>
              <a:rPr lang="it-IT" sz="3600" b="1" i="1" dirty="0">
                <a:solidFill>
                  <a:srgbClr val="31859C"/>
                </a:solidFill>
              </a:rPr>
              <a:t>EURISTICHE DI RIPARAZIONE (1/5)</a:t>
            </a:r>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683127" y="1600200"/>
                <a:ext cx="7777747" cy="4525963"/>
              </a:xfrm>
            </p:spPr>
            <p:txBody>
              <a:bodyPr>
                <a:normAutofit fontScale="92500" lnSpcReduction="20000"/>
              </a:bodyPr>
              <a:lstStyle/>
              <a:p>
                <a:pPr marL="0" lvl="0" indent="0" algn="ctr">
                  <a:buNone/>
                </a:pPr>
                <a:r>
                  <a:rPr lang="it-IT" b="1" i="1" dirty="0" err="1"/>
                  <a:t>Worst</a:t>
                </a:r>
                <a:r>
                  <a:rPr lang="it-IT" b="1" i="1" dirty="0"/>
                  <a:t> </a:t>
                </a:r>
                <a:r>
                  <a:rPr lang="it-IT" b="1" i="1" dirty="0" err="1"/>
                  <a:t>removal</a:t>
                </a:r>
                <a:r>
                  <a:rPr lang="it-IT" b="1" i="1" dirty="0"/>
                  <a:t> </a:t>
                </a:r>
              </a:p>
              <a:p>
                <a:pPr marL="0" lvl="0" indent="0" algn="ctr">
                  <a:buNone/>
                </a:pPr>
                <a:endParaRPr lang="it-IT" sz="2400" dirty="0">
                  <a:sym typeface="Wingdings"/>
                </a:endParaRPr>
              </a:p>
              <a:p>
                <a:pPr marL="0" lvl="0" indent="0" algn="ctr">
                  <a:buNone/>
                </a:pPr>
                <a:endParaRPr lang="it-IT" sz="2400" dirty="0"/>
              </a:p>
              <a:p>
                <a:pPr marL="0" lvl="0" indent="0" algn="ctr">
                  <a:buNone/>
                </a:pPr>
                <a:endParaRPr lang="it-IT" sz="2400" dirty="0"/>
              </a:p>
              <a:p>
                <a:pPr marL="0" lvl="0" indent="0" algn="ctr">
                  <a:buNone/>
                </a:pPr>
                <a:r>
                  <a:rPr lang="it-IT" sz="2400" dirty="0"/>
                  <a:t>Rimozione dalla soluzione di cluster in base al rapporto: </a:t>
                </a:r>
              </a:p>
              <a:p>
                <a:pPr marL="0" lvl="0" indent="0" algn="ctr">
                  <a:buNone/>
                </a:pPr>
                <a:endParaRPr lang="it-IT" sz="2400" dirty="0"/>
              </a:p>
              <a:p>
                <a:pPr marL="0" lvl="0" indent="0" algn="ctr">
                  <a:buNone/>
                </a:pPr>
                <a:endParaRPr lang="it-IT" sz="2400" dirty="0"/>
              </a:p>
              <a:p>
                <a:pPr marL="0" lvl="0" indent="0" algn="ctr">
                  <a:buNone/>
                </a:pPr>
                <a14:m>
                  <m:oMathPara xmlns:m="http://schemas.openxmlformats.org/officeDocument/2006/math">
                    <m:oMathParaPr>
                      <m:jc m:val="centerGroup"/>
                    </m:oMathParaPr>
                    <m:oMath xmlns:m="http://schemas.openxmlformats.org/officeDocument/2006/math">
                      <m:f>
                        <m:fPr>
                          <m:ctrlPr>
                            <a:rPr lang="it-IT" sz="2400" i="1">
                              <a:latin typeface="Cambria Math" panose="02040503050406030204" pitchFamily="18" charset="0"/>
                            </a:rPr>
                          </m:ctrlPr>
                        </m:fPr>
                        <m:num>
                          <m:r>
                            <a:rPr lang="it-IT" sz="2400" i="1">
                              <a:latin typeface="Cambria Math" panose="02040503050406030204" pitchFamily="18" charset="0"/>
                            </a:rPr>
                            <m:t>𝑝𝑟𝑜𝑓𝑖𝑡𝑡𝑜</m:t>
                          </m:r>
                          <m:r>
                            <a:rPr lang="it-IT" sz="2400" i="1">
                              <a:latin typeface="Cambria Math" panose="02040503050406030204" pitchFamily="18" charset="0"/>
                            </a:rPr>
                            <m:t>(</m:t>
                          </m:r>
                          <m:sSub>
                            <m:sSubPr>
                              <m:ctrlPr>
                                <a:rPr lang="it-IT" sz="2400" i="1">
                                  <a:latin typeface="Cambria Math" panose="02040503050406030204" pitchFamily="18" charset="0"/>
                                </a:rPr>
                              </m:ctrlPr>
                            </m:sSubPr>
                            <m:e>
                              <m:r>
                                <a:rPr lang="it-IT" sz="2400" i="1">
                                  <a:latin typeface="Cambria Math" panose="02040503050406030204" pitchFamily="18" charset="0"/>
                                </a:rPr>
                                <m:t>𝑐</m:t>
                              </m:r>
                            </m:e>
                            <m:sub>
                              <m:r>
                                <a:rPr lang="it-IT" sz="2400" i="1">
                                  <a:latin typeface="Cambria Math" panose="02040503050406030204" pitchFamily="18" charset="0"/>
                                </a:rPr>
                                <m:t>𝑖</m:t>
                              </m:r>
                            </m:sub>
                          </m:sSub>
                          <m:r>
                            <a:rPr lang="it-IT" sz="2400" i="1">
                              <a:latin typeface="Cambria Math" panose="02040503050406030204" pitchFamily="18" charset="0"/>
                            </a:rPr>
                            <m:t>)</m:t>
                          </m:r>
                        </m:num>
                        <m:den>
                          <m:r>
                            <a:rPr lang="it-IT" sz="2400" i="1">
                              <a:latin typeface="Cambria Math" panose="02040503050406030204" pitchFamily="18" charset="0"/>
                            </a:rPr>
                            <m:t>𝑐𝑜𝑠𝑡𝑜𝑇𝑜𝑡𝑎𝑙𝑒</m:t>
                          </m:r>
                          <m:r>
                            <a:rPr lang="it-IT" sz="2400" i="1">
                              <a:latin typeface="Cambria Math" panose="02040503050406030204" pitchFamily="18" charset="0"/>
                            </a:rPr>
                            <m:t>(</m:t>
                          </m:r>
                          <m:sSub>
                            <m:sSubPr>
                              <m:ctrlPr>
                                <a:rPr lang="it-IT" sz="2400" i="1">
                                  <a:latin typeface="Cambria Math" panose="02040503050406030204" pitchFamily="18" charset="0"/>
                                </a:rPr>
                              </m:ctrlPr>
                            </m:sSubPr>
                            <m:e>
                              <m:r>
                                <a:rPr lang="it-IT" sz="2400" i="1">
                                  <a:latin typeface="Cambria Math" panose="02040503050406030204" pitchFamily="18" charset="0"/>
                                </a:rPr>
                                <m:t>𝑐</m:t>
                              </m:r>
                            </m:e>
                            <m:sub>
                              <m:r>
                                <a:rPr lang="it-IT" sz="2400" i="1">
                                  <a:latin typeface="Cambria Math" panose="02040503050406030204" pitchFamily="18" charset="0"/>
                                </a:rPr>
                                <m:t>𝑖</m:t>
                              </m:r>
                            </m:sub>
                          </m:sSub>
                          <m:r>
                            <a:rPr lang="it-IT" sz="2400" i="1">
                              <a:latin typeface="Cambria Math" panose="02040503050406030204" pitchFamily="18" charset="0"/>
                            </a:rPr>
                            <m:t>)</m:t>
                          </m:r>
                        </m:den>
                      </m:f>
                    </m:oMath>
                  </m:oMathPara>
                </a14:m>
                <a:endParaRPr lang="it-IT" sz="2400" dirty="0"/>
              </a:p>
              <a:p>
                <a:pPr marL="0" lvl="0" indent="0" algn="ctr">
                  <a:buNone/>
                </a:pPr>
                <a:endParaRPr lang="it-IT" sz="2400" dirty="0"/>
              </a:p>
              <a:p>
                <a:pPr marL="0" lvl="0" indent="0" algn="ctr">
                  <a:buNone/>
                </a:pPr>
                <a:endParaRPr lang="it-IT" sz="2400" dirty="0"/>
              </a:p>
              <a:p>
                <a:pPr marL="0" lvl="0" indent="0" algn="ctr">
                  <a:buNone/>
                </a:pPr>
                <a:r>
                  <a:rPr lang="it-IT" sz="2400" dirty="0"/>
                  <a:t>Rimozione dei cluster </a:t>
                </a:r>
                <a:r>
                  <a:rPr lang="it-IT" sz="2400" u="sng" dirty="0"/>
                  <a:t>con rapporto minore</a:t>
                </a:r>
                <a:r>
                  <a:rPr lang="it-IT" sz="2400" dirty="0"/>
                  <a:t>. </a:t>
                </a:r>
              </a:p>
              <a:p>
                <a:pPr marL="0" indent="0" algn="ctr">
                  <a:buNone/>
                </a:pPr>
                <a:r>
                  <a:rPr lang="it-IT" sz="2400" dirty="0"/>
                  <a:t> </a:t>
                </a:r>
              </a:p>
              <a:p>
                <a:endParaRPr lang="it-IT"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683127" y="1600200"/>
                <a:ext cx="7777747" cy="4525963"/>
              </a:xfrm>
              <a:blipFill>
                <a:blip r:embed="rId3"/>
                <a:stretch>
                  <a:fillRect t="-3504"/>
                </a:stretch>
              </a:blipFill>
            </p:spPr>
            <p:txBody>
              <a:bodyPr/>
              <a:lstStyle/>
              <a:p>
                <a:r>
                  <a:rPr lang="it-IT">
                    <a:noFill/>
                  </a:rPr>
                  <a:t> </a:t>
                </a:r>
              </a:p>
            </p:txBody>
          </p:sp>
        </mc:Fallback>
      </mc:AlternateContent>
      <p:cxnSp>
        <p:nvCxnSpPr>
          <p:cNvPr id="5" name="Connettore 2 4"/>
          <p:cNvCxnSpPr/>
          <p:nvPr/>
        </p:nvCxnSpPr>
        <p:spPr>
          <a:xfrm>
            <a:off x="4556628" y="2125579"/>
            <a:ext cx="0" cy="748632"/>
          </a:xfrm>
          <a:prstGeom prst="straightConnector1">
            <a:avLst/>
          </a:prstGeom>
          <a:ln w="76200" cmpd="sng">
            <a:solidFill>
              <a:srgbClr val="376092"/>
            </a:solidFill>
            <a:tailEnd type="arrow"/>
          </a:ln>
        </p:spPr>
        <p:style>
          <a:lnRef idx="2">
            <a:schemeClr val="accent1"/>
          </a:lnRef>
          <a:fillRef idx="0">
            <a:schemeClr val="accent1"/>
          </a:fillRef>
          <a:effectRef idx="1">
            <a:schemeClr val="accent1"/>
          </a:effectRef>
          <a:fontRef idx="minor">
            <a:schemeClr val="tx1"/>
          </a:fontRef>
        </p:style>
      </p:cxnSp>
      <p:sp>
        <p:nvSpPr>
          <p:cNvPr id="4" name="Segnaposto numero diapositiva 3"/>
          <p:cNvSpPr>
            <a:spLocks noGrp="1"/>
          </p:cNvSpPr>
          <p:nvPr>
            <p:ph type="sldNum" sz="quarter" idx="12"/>
          </p:nvPr>
        </p:nvSpPr>
        <p:spPr/>
        <p:txBody>
          <a:bodyPr/>
          <a:lstStyle/>
          <a:p>
            <a:fld id="{EE55A936-D6DB-E647-B116-1851D5E4C387}" type="slidenum">
              <a:rPr lang="it-IT" smtClean="0"/>
              <a:t>20</a:t>
            </a:fld>
            <a:endParaRPr lang="it-IT"/>
          </a:p>
        </p:txBody>
      </p:sp>
      <mc:AlternateContent xmlns:mc="http://schemas.openxmlformats.org/markup-compatibility/2006" xmlns:a14="http://schemas.microsoft.com/office/drawing/2010/main">
        <mc:Choice Requires="a14">
          <p:graphicFrame>
            <p:nvGraphicFramePr>
              <p:cNvPr id="6" name="Diagramma 5"/>
              <p:cNvGraphicFramePr/>
              <p:nvPr/>
            </p:nvGraphicFramePr>
            <p:xfrm>
              <a:off x="-273381" y="4223259"/>
              <a:ext cx="2433717" cy="19029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6" name="Diagramma 5"/>
              <p:cNvGraphicFramePr/>
              <p:nvPr/>
            </p:nvGraphicFramePr>
            <p:xfrm>
              <a:off x="-273381" y="4223259"/>
              <a:ext cx="2433717" cy="190290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842063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8638"/>
            <a:ext cx="8138542" cy="748330"/>
          </a:xfrm>
        </p:spPr>
        <p:txBody>
          <a:bodyPr vert="horz" lIns="91440" tIns="45720" rIns="91440" bIns="45720" rtlCol="0" anchor="ctr">
            <a:normAutofit/>
          </a:bodyPr>
          <a:lstStyle/>
          <a:p>
            <a:r>
              <a:rPr lang="it-IT" sz="3600" b="1" i="1" dirty="0">
                <a:solidFill>
                  <a:srgbClr val="31859C"/>
                </a:solidFill>
              </a:rPr>
              <a:t>EURISTICHE DI RIPARAZIONE (2/5)</a:t>
            </a:r>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683127" y="1600200"/>
                <a:ext cx="7777747" cy="4525963"/>
              </a:xfrm>
            </p:spPr>
            <p:txBody>
              <a:bodyPr>
                <a:normAutofit fontScale="92500" lnSpcReduction="20000"/>
              </a:bodyPr>
              <a:lstStyle/>
              <a:p>
                <a:pPr marL="0" lvl="0" indent="0" algn="ctr">
                  <a:buNone/>
                </a:pPr>
                <a:r>
                  <a:rPr lang="it-IT" b="1" i="1" dirty="0"/>
                  <a:t>High Cost </a:t>
                </a:r>
                <a:r>
                  <a:rPr lang="it-IT" b="1" i="1" dirty="0" err="1"/>
                  <a:t>removal</a:t>
                </a:r>
                <a:r>
                  <a:rPr lang="it-IT" b="1" i="1" dirty="0"/>
                  <a:t> </a:t>
                </a:r>
                <a:endParaRPr lang="it-IT" dirty="0">
                  <a:sym typeface="Wingdings"/>
                </a:endParaRPr>
              </a:p>
              <a:p>
                <a:pPr marL="0" lvl="0" indent="0" algn="ctr">
                  <a:buNone/>
                </a:pPr>
                <a:endParaRPr lang="it-IT" sz="2400" dirty="0"/>
              </a:p>
              <a:p>
                <a:pPr marL="0" lvl="0" indent="0" algn="ctr">
                  <a:buNone/>
                </a:pPr>
                <a:endParaRPr lang="it-IT" sz="2400" dirty="0"/>
              </a:p>
              <a:p>
                <a:pPr marL="0" lvl="0" indent="0" algn="ctr">
                  <a:buNone/>
                </a:pPr>
                <a:r>
                  <a:rPr lang="it-IT" sz="2400" dirty="0"/>
                  <a:t>Rimozione dalla soluzione di cluster in base al valore: </a:t>
                </a:r>
              </a:p>
              <a:p>
                <a:pPr marL="0" lvl="0" indent="0" algn="ctr">
                  <a:buNone/>
                </a:pPr>
                <a:endParaRPr lang="it-IT" sz="2400" dirty="0"/>
              </a:p>
              <a:p>
                <a:pPr marL="0" lvl="0" indent="0" algn="ctr">
                  <a:buNone/>
                </a:pPr>
                <a:endParaRPr lang="it-IT" sz="2400" dirty="0"/>
              </a:p>
              <a:p>
                <a:pPr marL="0" lvl="0" indent="0" algn="ctr">
                  <a:buNone/>
                </a:pPr>
                <a14:m>
                  <m:oMathPara xmlns:m="http://schemas.openxmlformats.org/officeDocument/2006/math">
                    <m:oMathParaPr>
                      <m:jc m:val="centerGroup"/>
                    </m:oMathParaPr>
                    <m:oMath xmlns:m="http://schemas.openxmlformats.org/officeDocument/2006/math">
                      <m:r>
                        <a:rPr lang="it-IT" sz="2400" i="1">
                          <a:solidFill>
                            <a:prstClr val="black"/>
                          </a:solidFill>
                          <a:latin typeface="Cambria Math" panose="02040503050406030204" pitchFamily="18" charset="0"/>
                        </a:rPr>
                        <m:t>𝑐𝑜𝑠𝑡𝑜𝑇𝑜𝑡𝑎𝑙𝑒</m:t>
                      </m:r>
                      <m:r>
                        <a:rPr lang="it-IT" sz="2400" i="1">
                          <a:solidFill>
                            <a:prstClr val="black"/>
                          </a:solidFill>
                          <a:latin typeface="Cambria Math" panose="02040503050406030204" pitchFamily="18" charset="0"/>
                        </a:rPr>
                        <m:t>(</m:t>
                      </m:r>
                      <m:sSub>
                        <m:sSubPr>
                          <m:ctrlPr>
                            <a:rPr lang="it-IT" sz="2400" i="1">
                              <a:solidFill>
                                <a:prstClr val="black"/>
                              </a:solidFill>
                              <a:latin typeface="Cambria Math" panose="02040503050406030204" pitchFamily="18" charset="0"/>
                            </a:rPr>
                          </m:ctrlPr>
                        </m:sSubPr>
                        <m:e>
                          <m:r>
                            <a:rPr lang="it-IT" sz="2400" i="1">
                              <a:solidFill>
                                <a:prstClr val="black"/>
                              </a:solidFill>
                              <a:latin typeface="Cambria Math" panose="02040503050406030204" pitchFamily="18" charset="0"/>
                            </a:rPr>
                            <m:t>𝑐</m:t>
                          </m:r>
                        </m:e>
                        <m:sub>
                          <m:r>
                            <a:rPr lang="it-IT" sz="2400" i="1">
                              <a:solidFill>
                                <a:prstClr val="black"/>
                              </a:solidFill>
                              <a:latin typeface="Cambria Math" panose="02040503050406030204" pitchFamily="18" charset="0"/>
                            </a:rPr>
                            <m:t>𝑖</m:t>
                          </m:r>
                        </m:sub>
                      </m:sSub>
                      <m:r>
                        <a:rPr lang="it-IT" sz="2400" i="1">
                          <a:solidFill>
                            <a:prstClr val="black"/>
                          </a:solidFill>
                          <a:latin typeface="Cambria Math" panose="02040503050406030204" pitchFamily="18" charset="0"/>
                        </a:rPr>
                        <m:t>)</m:t>
                      </m:r>
                    </m:oMath>
                  </m:oMathPara>
                </a14:m>
                <a:endParaRPr lang="it-IT" sz="2400" dirty="0">
                  <a:solidFill>
                    <a:prstClr val="black"/>
                  </a:solidFill>
                </a:endParaRPr>
              </a:p>
              <a:p>
                <a:pPr marL="0" indent="0" algn="ctr">
                  <a:buNone/>
                </a:pPr>
                <a:endParaRPr lang="it-IT" sz="2400" dirty="0"/>
              </a:p>
              <a:p>
                <a:pPr marL="0" lvl="0" indent="0" algn="ctr">
                  <a:buNone/>
                </a:pPr>
                <a:endParaRPr lang="it-IT" sz="2400" dirty="0"/>
              </a:p>
              <a:p>
                <a:pPr marL="0" lvl="0" indent="0" algn="ctr">
                  <a:buNone/>
                </a:pPr>
                <a:endParaRPr lang="it-IT" sz="2400" dirty="0"/>
              </a:p>
              <a:p>
                <a:pPr marL="0" lvl="0" indent="0" algn="ctr">
                  <a:buNone/>
                </a:pPr>
                <a:r>
                  <a:rPr lang="it-IT" sz="2400" dirty="0"/>
                  <a:t>Rimozione dei cluster </a:t>
                </a:r>
                <a:r>
                  <a:rPr lang="it-IT" sz="2400" u="sng" dirty="0"/>
                  <a:t>con valore maggiore</a:t>
                </a:r>
                <a:r>
                  <a:rPr lang="it-IT" sz="2400" dirty="0"/>
                  <a:t>.  </a:t>
                </a:r>
              </a:p>
              <a:p>
                <a:pPr marL="0" indent="0" algn="ctr">
                  <a:buNone/>
                </a:pPr>
                <a:r>
                  <a:rPr lang="it-IT" sz="2400" dirty="0"/>
                  <a:t> </a:t>
                </a:r>
              </a:p>
              <a:p>
                <a:endParaRPr lang="it-IT"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683127" y="1600200"/>
                <a:ext cx="7777747" cy="4525963"/>
              </a:xfrm>
              <a:blipFill>
                <a:blip r:embed="rId3"/>
                <a:stretch>
                  <a:fillRect t="-3504"/>
                </a:stretch>
              </a:blipFill>
            </p:spPr>
            <p:txBody>
              <a:bodyPr/>
              <a:lstStyle/>
              <a:p>
                <a:r>
                  <a:rPr lang="it-IT">
                    <a:noFill/>
                  </a:rPr>
                  <a:t> </a:t>
                </a:r>
              </a:p>
            </p:txBody>
          </p:sp>
        </mc:Fallback>
      </mc:AlternateContent>
      <p:cxnSp>
        <p:nvCxnSpPr>
          <p:cNvPr id="5" name="Connettore 2 4"/>
          <p:cNvCxnSpPr/>
          <p:nvPr/>
        </p:nvCxnSpPr>
        <p:spPr>
          <a:xfrm>
            <a:off x="4556628" y="2125579"/>
            <a:ext cx="0" cy="748632"/>
          </a:xfrm>
          <a:prstGeom prst="straightConnector1">
            <a:avLst/>
          </a:prstGeom>
          <a:ln w="76200" cmpd="sng">
            <a:solidFill>
              <a:srgbClr val="376092"/>
            </a:solidFill>
            <a:tailEnd type="arrow"/>
          </a:ln>
        </p:spPr>
        <p:style>
          <a:lnRef idx="2">
            <a:schemeClr val="accent1"/>
          </a:lnRef>
          <a:fillRef idx="0">
            <a:schemeClr val="accent1"/>
          </a:fillRef>
          <a:effectRef idx="1">
            <a:schemeClr val="accent1"/>
          </a:effectRef>
          <a:fontRef idx="minor">
            <a:schemeClr val="tx1"/>
          </a:fontRef>
        </p:style>
      </p:cxnSp>
      <p:sp>
        <p:nvSpPr>
          <p:cNvPr id="4" name="Segnaposto numero diapositiva 3"/>
          <p:cNvSpPr>
            <a:spLocks noGrp="1"/>
          </p:cNvSpPr>
          <p:nvPr>
            <p:ph type="sldNum" sz="quarter" idx="12"/>
          </p:nvPr>
        </p:nvSpPr>
        <p:spPr/>
        <p:txBody>
          <a:bodyPr/>
          <a:lstStyle/>
          <a:p>
            <a:fld id="{EE55A936-D6DB-E647-B116-1851D5E4C387}" type="slidenum">
              <a:rPr lang="it-IT" smtClean="0"/>
              <a:t>21</a:t>
            </a:fld>
            <a:endParaRPr lang="it-IT"/>
          </a:p>
        </p:txBody>
      </p:sp>
      <mc:AlternateContent xmlns:mc="http://schemas.openxmlformats.org/markup-compatibility/2006" xmlns:a14="http://schemas.microsoft.com/office/drawing/2010/main">
        <mc:Choice Requires="a14">
          <p:graphicFrame>
            <p:nvGraphicFramePr>
              <p:cNvPr id="6" name="Diagramma 5"/>
              <p:cNvGraphicFramePr/>
              <p:nvPr/>
            </p:nvGraphicFramePr>
            <p:xfrm>
              <a:off x="-273381" y="4223259"/>
              <a:ext cx="2433717" cy="19029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6" name="Diagramma 5"/>
              <p:cNvGraphicFramePr/>
              <p:nvPr/>
            </p:nvGraphicFramePr>
            <p:xfrm>
              <a:off x="-273381" y="4223259"/>
              <a:ext cx="2433717" cy="190290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1340143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457200" y="528638"/>
            <a:ext cx="8138542" cy="748330"/>
          </a:xfrm>
        </p:spPr>
        <p:txBody>
          <a:bodyPr>
            <a:normAutofit/>
          </a:bodyPr>
          <a:lstStyle/>
          <a:p>
            <a:r>
              <a:rPr lang="it-IT" sz="3600" b="1" i="1" dirty="0">
                <a:solidFill>
                  <a:srgbClr val="31859C"/>
                </a:solidFill>
              </a:rPr>
              <a:t>EURISTICHE DI RIPARAZIONE (3/5)</a:t>
            </a:r>
          </a:p>
        </p:txBody>
      </p:sp>
      <p:sp>
        <p:nvSpPr>
          <p:cNvPr id="3" name="Segnaposto contenuto 2"/>
          <p:cNvSpPr>
            <a:spLocks noGrp="1"/>
          </p:cNvSpPr>
          <p:nvPr>
            <p:ph idx="1"/>
          </p:nvPr>
        </p:nvSpPr>
        <p:spPr>
          <a:xfrm>
            <a:off x="683127" y="1600200"/>
            <a:ext cx="7777747" cy="4525963"/>
          </a:xfrm>
        </p:spPr>
        <p:txBody>
          <a:bodyPr>
            <a:normAutofit/>
          </a:bodyPr>
          <a:lstStyle/>
          <a:p>
            <a:pPr marL="0" lvl="0" indent="0" algn="ctr">
              <a:buNone/>
            </a:pPr>
            <a:r>
              <a:rPr lang="it-IT" sz="3000" b="1" i="1" dirty="0"/>
              <a:t>Random </a:t>
            </a:r>
            <a:r>
              <a:rPr lang="it-IT" sz="3000" b="1" i="1" dirty="0" err="1"/>
              <a:t>Removal</a:t>
            </a:r>
            <a:endParaRPr lang="it-IT" sz="3000" dirty="0"/>
          </a:p>
          <a:p>
            <a:pPr marL="0" lvl="0" indent="0" algn="ctr">
              <a:buNone/>
            </a:pPr>
            <a:endParaRPr lang="it-IT" sz="2400" dirty="0"/>
          </a:p>
          <a:p>
            <a:pPr marL="0" lvl="0" indent="0" algn="ctr">
              <a:buNone/>
            </a:pPr>
            <a:endParaRPr lang="it-IT" sz="2400" dirty="0"/>
          </a:p>
          <a:p>
            <a:pPr marL="0" lvl="0" indent="0" algn="ctr">
              <a:buNone/>
            </a:pPr>
            <a:r>
              <a:rPr lang="it-IT" sz="2400" dirty="0"/>
              <a:t>Rimozione dalla soluzione di cluster in modo casuale: </a:t>
            </a:r>
          </a:p>
          <a:p>
            <a:pPr marL="0" lvl="0" indent="0" algn="ctr">
              <a:buNone/>
            </a:pPr>
            <a:endParaRPr lang="it-IT" sz="2400" dirty="0"/>
          </a:p>
          <a:p>
            <a:pPr marL="0" lvl="0" indent="0" algn="ctr">
              <a:buNone/>
            </a:pPr>
            <a:endParaRPr lang="it-IT" sz="2400" dirty="0"/>
          </a:p>
          <a:p>
            <a:pPr marL="0" indent="0" algn="ctr">
              <a:buNone/>
            </a:pPr>
            <a:r>
              <a:rPr lang="it-IT" sz="2400" dirty="0"/>
              <a:t> </a:t>
            </a:r>
          </a:p>
          <a:p>
            <a:endParaRPr lang="it-IT" dirty="0"/>
          </a:p>
        </p:txBody>
      </p:sp>
      <p:sp>
        <p:nvSpPr>
          <p:cNvPr id="4" name="Segnaposto numero diapositiva 3"/>
          <p:cNvSpPr>
            <a:spLocks noGrp="1"/>
          </p:cNvSpPr>
          <p:nvPr>
            <p:ph type="sldNum" sz="quarter" idx="12"/>
          </p:nvPr>
        </p:nvSpPr>
        <p:spPr/>
        <p:txBody>
          <a:bodyPr/>
          <a:lstStyle/>
          <a:p>
            <a:fld id="{EE55A936-D6DB-E647-B116-1851D5E4C387}" type="slidenum">
              <a:rPr lang="it-IT" smtClean="0"/>
              <a:t>22</a:t>
            </a:fld>
            <a:endParaRPr lang="it-IT"/>
          </a:p>
        </p:txBody>
      </p:sp>
      <p:cxnSp>
        <p:nvCxnSpPr>
          <p:cNvPr id="5" name="Connettore 2 4"/>
          <p:cNvCxnSpPr/>
          <p:nvPr/>
        </p:nvCxnSpPr>
        <p:spPr>
          <a:xfrm>
            <a:off x="4556628" y="2125579"/>
            <a:ext cx="0" cy="748632"/>
          </a:xfrm>
          <a:prstGeom prst="straightConnector1">
            <a:avLst/>
          </a:prstGeom>
          <a:ln w="76200" cmpd="sng">
            <a:solidFill>
              <a:srgbClr val="376092"/>
            </a:solidFill>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6" name="Diagramma 5"/>
              <p:cNvGraphicFramePr/>
              <p:nvPr/>
            </p:nvGraphicFramePr>
            <p:xfrm>
              <a:off x="-273381" y="4223259"/>
              <a:ext cx="2433717" cy="19029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6" name="Diagramma 5"/>
              <p:cNvGraphicFramePr/>
              <p:nvPr/>
            </p:nvGraphicFramePr>
            <p:xfrm>
              <a:off x="-273381" y="4223259"/>
              <a:ext cx="2433717" cy="190290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pic>
        <p:nvPicPr>
          <p:cNvPr id="7" name="Immagine 6"/>
          <p:cNvPicPr>
            <a:picLocks noChangeAspect="1"/>
          </p:cNvPicPr>
          <p:nvPr/>
        </p:nvPicPr>
        <p:blipFill>
          <a:blip r:embed="rId13"/>
          <a:stretch>
            <a:fillRect/>
          </a:stretch>
        </p:blipFill>
        <p:spPr>
          <a:xfrm>
            <a:off x="2972000" y="3600187"/>
            <a:ext cx="3200000" cy="1800000"/>
          </a:xfrm>
          <a:prstGeom prst="rect">
            <a:avLst/>
          </a:prstGeom>
          <a:effectLst>
            <a:softEdge rad="558800"/>
          </a:effectLst>
        </p:spPr>
      </p:pic>
    </p:spTree>
    <p:extLst>
      <p:ext uri="{BB962C8B-B14F-4D97-AF65-F5344CB8AC3E}">
        <p14:creationId xmlns:p14="http://schemas.microsoft.com/office/powerpoint/2010/main" val="3599242883"/>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8638"/>
            <a:ext cx="8138542" cy="748330"/>
          </a:xfrm>
        </p:spPr>
        <p:txBody>
          <a:bodyPr>
            <a:normAutofit/>
          </a:bodyPr>
          <a:lstStyle/>
          <a:p>
            <a:r>
              <a:rPr lang="it-IT" sz="3600" b="1" i="1" dirty="0">
                <a:solidFill>
                  <a:srgbClr val="31859C"/>
                </a:solidFill>
              </a:rPr>
              <a:t>EURISTICHE DI RIPARAZIONE (4/5)</a:t>
            </a:r>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204502" y="1276968"/>
                <a:ext cx="8643937" cy="4525963"/>
              </a:xfrm>
            </p:spPr>
            <p:txBody>
              <a:bodyPr>
                <a:normAutofit/>
              </a:bodyPr>
              <a:lstStyle/>
              <a:p>
                <a:pPr marL="0" lvl="0" indent="0" algn="ctr">
                  <a:buNone/>
                </a:pPr>
                <a:r>
                  <a:rPr lang="it-IT" sz="3000" b="1" i="1" dirty="0"/>
                  <a:t>Travel Time </a:t>
                </a:r>
                <a:endParaRPr lang="it-IT" sz="3000" dirty="0">
                  <a:sym typeface="Wingdings"/>
                </a:endParaRPr>
              </a:p>
              <a:p>
                <a:pPr marL="0" lvl="0" indent="0" algn="ctr">
                  <a:buNone/>
                </a:pPr>
                <a:endParaRPr lang="it-IT" sz="2400" dirty="0"/>
              </a:p>
              <a:p>
                <a:pPr marL="271463" lvl="0" indent="-185738" algn="ctr">
                  <a:buNone/>
                </a:pPr>
                <a:endParaRPr lang="it-IT" sz="1200" dirty="0"/>
              </a:p>
              <a:p>
                <a:pPr marL="271463" lvl="0" indent="-185738" algn="ctr">
                  <a:buNone/>
                </a:pPr>
                <a:r>
                  <a:rPr lang="it-IT" sz="1800" dirty="0"/>
                  <a:t>Eliminazione del 1° cluster </a:t>
                </a:r>
                <a14:m>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𝑐</m:t>
                        </m:r>
                      </m:e>
                      <m:sub>
                        <m:r>
                          <a:rPr lang="it-IT" sz="1800" i="1">
                            <a:latin typeface="Cambria Math" panose="02040503050406030204" pitchFamily="18" charset="0"/>
                          </a:rPr>
                          <m:t>𝑖</m:t>
                        </m:r>
                      </m:sub>
                    </m:sSub>
                  </m:oMath>
                </a14:m>
                <a:r>
                  <a:rPr lang="it-IT" sz="1800" dirty="0"/>
                  <a:t> in base al </a:t>
                </a:r>
                <a:r>
                  <a:rPr lang="it-IT" sz="1800" i="1" dirty="0" err="1"/>
                  <a:t>Worst</a:t>
                </a:r>
                <a:r>
                  <a:rPr lang="it-IT" sz="1800" i="1" dirty="0"/>
                  <a:t> </a:t>
                </a:r>
                <a:r>
                  <a:rPr lang="it-IT" sz="1800" i="1" dirty="0" err="1"/>
                  <a:t>removal</a:t>
                </a:r>
                <a:r>
                  <a:rPr lang="it-IT" sz="1800" i="1" dirty="0"/>
                  <a:t>,</a:t>
                </a:r>
              </a:p>
              <a:p>
                <a:pPr marL="85725" lvl="0" indent="0" algn="ctr">
                  <a:buNone/>
                </a:pPr>
                <a:r>
                  <a:rPr lang="it-IT" sz="1800" dirty="0"/>
                  <a:t>eliminazione dei </a:t>
                </a:r>
                <a14:m>
                  <m:oMath xmlns:m="http://schemas.openxmlformats.org/officeDocument/2006/math">
                    <m:r>
                      <a:rPr lang="it-IT" sz="1800" i="1">
                        <a:latin typeface="Cambria Math" panose="02040503050406030204" pitchFamily="18" charset="0"/>
                      </a:rPr>
                      <m:t>𝜃</m:t>
                    </m:r>
                    <m:r>
                      <a:rPr lang="it-IT" sz="1800" i="1">
                        <a:latin typeface="Cambria Math" panose="02040503050406030204" pitchFamily="18" charset="0"/>
                      </a:rPr>
                      <m:t>−1</m:t>
                    </m:r>
                  </m:oMath>
                </a14:m>
                <a:r>
                  <a:rPr lang="it-IT" sz="1800" dirty="0"/>
                  <a:t> cluster che sono più simili al primo scelto (</a:t>
                </a:r>
                <a14:m>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𝑐</m:t>
                        </m:r>
                      </m:e>
                      <m:sub>
                        <m:r>
                          <a:rPr lang="it-IT" sz="1800" i="1">
                            <a:latin typeface="Cambria Math" panose="02040503050406030204" pitchFamily="18" charset="0"/>
                          </a:rPr>
                          <m:t>𝑖</m:t>
                        </m:r>
                      </m:sub>
                    </m:sSub>
                  </m:oMath>
                </a14:m>
                <a:r>
                  <a:rPr lang="it-IT" sz="1800" dirty="0"/>
                  <a:t>).</a:t>
                </a:r>
              </a:p>
              <a:p>
                <a:pPr marL="0" lvl="0" indent="0" algn="ctr">
                  <a:buNone/>
                </a:pPr>
                <a:endParaRPr lang="it-IT" sz="1800" dirty="0"/>
              </a:p>
              <a:p>
                <a:pPr marL="0" lvl="0" indent="0" algn="ctr">
                  <a:buNone/>
                </a:pPr>
                <a:r>
                  <a:rPr lang="it-IT" sz="1800" dirty="0"/>
                  <a:t>Rimozione dalla soluzione di </a:t>
                </a:r>
                <a14:m>
                  <m:oMath xmlns:m="http://schemas.openxmlformats.org/officeDocument/2006/math">
                    <m:r>
                      <a:rPr lang="it-IT" sz="1800" i="1" smtClean="0">
                        <a:latin typeface="Cambria Math" panose="02040503050406030204" pitchFamily="18" charset="0"/>
                      </a:rPr>
                      <m:t>𝜃</m:t>
                    </m:r>
                    <m:r>
                      <a:rPr lang="it-IT" sz="1800" b="0" i="0" smtClean="0">
                        <a:latin typeface="Cambria Math" panose="02040503050406030204" pitchFamily="18" charset="0"/>
                      </a:rPr>
                      <m:t> </m:t>
                    </m:r>
                  </m:oMath>
                </a14:m>
                <a:r>
                  <a:rPr lang="it-IT" sz="1800" dirty="0"/>
                  <a:t>cluster in base al rapporto di relatività: </a:t>
                </a:r>
              </a:p>
              <a:p>
                <a:pPr marL="0" lvl="0" indent="0" algn="ctr">
                  <a:buNone/>
                </a:pPr>
                <a:endParaRPr lang="it-IT" sz="1800" dirty="0"/>
              </a:p>
              <a:p>
                <a:pPr marL="0" lvl="0" indent="0" algn="ctr">
                  <a:buNone/>
                </a:pPr>
                <a14:m>
                  <m:oMathPara xmlns:m="http://schemas.openxmlformats.org/officeDocument/2006/math">
                    <m:oMathParaPr>
                      <m:jc m:val="centerGroup"/>
                    </m:oMathParaPr>
                    <m:oMath xmlns:m="http://schemas.openxmlformats.org/officeDocument/2006/math">
                      <m:f>
                        <m:fPr>
                          <m:ctrlPr>
                            <a:rPr lang="it-IT" sz="1800" i="1">
                              <a:latin typeface="Cambria Math" panose="02040503050406030204" pitchFamily="18" charset="0"/>
                            </a:rPr>
                          </m:ctrlPr>
                        </m:fPr>
                        <m:num>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it-IT" sz="1800" i="1">
                              <a:effectLst/>
                              <a:latin typeface="Cambria Math" panose="02040503050406030204" pitchFamily="18" charset="0"/>
                              <a:ea typeface="Calibri" panose="020F0502020204030204" pitchFamily="34" charset="0"/>
                              <a:cs typeface="Times New Roman" panose="02020603050405020304" pitchFamily="18" charset="0"/>
                            </a:rPr>
                            <m:t>3</m:t>
                          </m:r>
                        </m:den>
                      </m:f>
                      <m:d>
                        <m:dPr>
                          <m:ctrlPr>
                            <a:rPr lang="it-IT" sz="1800" i="1">
                              <a:effectLst/>
                              <a:latin typeface="Cambria Math" panose="020405030504060302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𝑑</m:t>
                          </m:r>
                          <m:d>
                            <m:dPr>
                              <m:ctrlPr>
                                <a:rPr lang="it-IT" sz="1800" i="1">
                                  <a:effectLst/>
                                  <a:latin typeface="Cambria Math" panose="020405030504060302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𝑖</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𝑗</m:t>
                              </m:r>
                            </m:e>
                          </m:d>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𝑑</m:t>
                          </m:r>
                          <m:d>
                            <m:dPr>
                              <m:ctrlPr>
                                <a:rPr lang="it-IT" sz="1800" i="1">
                                  <a:effectLst/>
                                  <a:latin typeface="Cambria Math" panose="02040503050406030204" pitchFamily="18" charset="0"/>
                                </a:rPr>
                              </m:ctrlPr>
                            </m:dPr>
                            <m:e>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𝑑𝑒𝑝𝑜𝑠𝑖𝑡𝑜𝐼𝑛𝑖𝑧𝑖𝑎𝑙𝑒</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𝑗</m:t>
                              </m:r>
                            </m:e>
                          </m:d>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𝑑</m:t>
                          </m:r>
                          <m:d>
                            <m:dPr>
                              <m:ctrlPr>
                                <a:rPr lang="it-IT" sz="1800" i="1">
                                  <a:effectLst/>
                                  <a:latin typeface="Cambria Math" panose="020405030504060302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𝑗</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𝑑𝑒𝑝𝑜𝑠𝑖𝑡𝑜𝐹𝑖𝑛𝑎𝑙𝑒</m:t>
                              </m:r>
                            </m:e>
                          </m:d>
                        </m:e>
                      </m:d>
                    </m:oMath>
                  </m:oMathPara>
                </a14:m>
                <a:endParaRPr lang="it-IT" sz="1800" i="1" dirty="0">
                  <a:effectLst/>
                  <a:latin typeface="Cambria Math" panose="02040503050406030204" pitchFamily="18" charset="0"/>
                  <a:ea typeface="Calibri" panose="020F0502020204030204" pitchFamily="34" charset="0"/>
                  <a:cs typeface="Times New Roman" panose="02020603050405020304" pitchFamily="18" charset="0"/>
                </a:endParaRPr>
              </a:p>
              <a:p>
                <a:pPr marL="0" lvl="0" indent="0" algn="ctr">
                  <a:buNone/>
                </a:pPr>
                <a14:m>
                  <m:oMathPara xmlns:m="http://schemas.openxmlformats.org/officeDocument/2006/math">
                    <m:oMathParaPr>
                      <m:jc m:val="centerGroup"/>
                    </m:oMathParaPr>
                    <m:oMath xmlns:m="http://schemas.openxmlformats.org/officeDocument/2006/math">
                      <m:d>
                        <m:dPr>
                          <m:begChr m:val="{"/>
                          <m:endChr m:val=""/>
                          <m:ctrlPr>
                            <a:rPr lang="it-IT" sz="1800" i="1">
                              <a:latin typeface="Cambria Math" panose="02040503050406030204" pitchFamily="18" charset="0"/>
                            </a:rPr>
                          </m:ctrlPr>
                        </m:dPr>
                        <m:e>
                          <m:eqArr>
                            <m:eqArrPr>
                              <m:ctrlPr>
                                <a:rPr lang="it-IT" sz="1800" i="1">
                                  <a:latin typeface="Cambria Math" panose="02040503050406030204" pitchFamily="18" charset="0"/>
                                </a:rPr>
                              </m:ctrlPr>
                            </m:eqArrPr>
                            <m:e>
                              <m:r>
                                <a:rPr lang="it-IT" sz="1800" i="1">
                                  <a:latin typeface="Cambria Math" panose="02040503050406030204" pitchFamily="18" charset="0"/>
                                </a:rPr>
                                <m:t>𝑖</m:t>
                              </m:r>
                              <m:r>
                                <a:rPr lang="it-IT" sz="1800" i="1">
                                  <a:latin typeface="Cambria Math" panose="02040503050406030204" pitchFamily="18" charset="0"/>
                                </a:rPr>
                                <m:t>=</m:t>
                              </m:r>
                              <m:r>
                                <m:rPr>
                                  <m:sty m:val="p"/>
                                </m:rPr>
                                <a:rPr lang="it-IT" sz="1800">
                                  <a:latin typeface="Cambria Math" panose="02040503050406030204" pitchFamily="18" charset="0"/>
                                </a:rPr>
                                <m:t>primo</m:t>
                              </m:r>
                              <m:r>
                                <a:rPr lang="it-IT" sz="1800">
                                  <a:latin typeface="Cambria Math" panose="02040503050406030204" pitchFamily="18" charset="0"/>
                                </a:rPr>
                                <m:t> </m:t>
                              </m:r>
                              <m:r>
                                <m:rPr>
                                  <m:sty m:val="p"/>
                                </m:rPr>
                                <a:rPr lang="it-IT" sz="1800">
                                  <a:latin typeface="Cambria Math" panose="02040503050406030204" pitchFamily="18" charset="0"/>
                                </a:rPr>
                                <m:t>cluster</m:t>
                              </m:r>
                              <m:r>
                                <a:rPr lang="it-IT" sz="1800">
                                  <a:latin typeface="Cambria Math" panose="02040503050406030204" pitchFamily="18" charset="0"/>
                                </a:rPr>
                                <m:t> </m:t>
                              </m:r>
                              <m:r>
                                <m:rPr>
                                  <m:sty m:val="p"/>
                                </m:rPr>
                                <a:rPr lang="it-IT" sz="1800">
                                  <a:latin typeface="Cambria Math" panose="02040503050406030204" pitchFamily="18" charset="0"/>
                                </a:rPr>
                                <m:t>rimosso</m:t>
                              </m:r>
                              <m:r>
                                <a:rPr lang="it-IT" sz="1800">
                                  <a:latin typeface="Cambria Math" panose="02040503050406030204" pitchFamily="18" charset="0"/>
                                </a:rPr>
                                <m:t> </m:t>
                              </m:r>
                              <m:r>
                                <m:rPr>
                                  <m:sty m:val="p"/>
                                </m:rPr>
                                <a:rPr lang="it-IT" sz="1800">
                                  <a:latin typeface="Cambria Math" panose="02040503050406030204" pitchFamily="18" charset="0"/>
                                </a:rPr>
                                <m:t>dalla</m:t>
                              </m:r>
                              <m:r>
                                <a:rPr lang="it-IT" sz="1800">
                                  <a:latin typeface="Cambria Math" panose="02040503050406030204" pitchFamily="18" charset="0"/>
                                </a:rPr>
                                <m:t> </m:t>
                              </m:r>
                              <m:r>
                                <m:rPr>
                                  <m:sty m:val="p"/>
                                </m:rPr>
                                <a:rPr lang="it-IT" sz="1800">
                                  <a:latin typeface="Cambria Math" panose="02040503050406030204" pitchFamily="18" charset="0"/>
                                </a:rPr>
                                <m:t>soluzione</m:t>
                              </m:r>
                            </m:e>
                            <m:e>
                              <m:r>
                                <a:rPr lang="it-IT" sz="1800" i="1">
                                  <a:latin typeface="Cambria Math" panose="02040503050406030204" pitchFamily="18" charset="0"/>
                                </a:rPr>
                                <m:t>𝑗</m:t>
                              </m:r>
                              <m:r>
                                <a:rPr lang="it-IT" sz="1800" i="1">
                                  <a:latin typeface="Cambria Math" panose="02040503050406030204" pitchFamily="18" charset="0"/>
                                </a:rPr>
                                <m:t>=</m:t>
                              </m:r>
                              <m:r>
                                <m:rPr>
                                  <m:sty m:val="p"/>
                                </m:rPr>
                                <a:rPr lang="it-IT" sz="1800">
                                  <a:latin typeface="Cambria Math" panose="02040503050406030204" pitchFamily="18" charset="0"/>
                                </a:rPr>
                                <m:t>cluster</m:t>
                              </m:r>
                              <m:r>
                                <a:rPr lang="it-IT" sz="1800">
                                  <a:latin typeface="Cambria Math" panose="02040503050406030204" pitchFamily="18" charset="0"/>
                                </a:rPr>
                                <m:t> </m:t>
                              </m:r>
                              <m:r>
                                <m:rPr>
                                  <m:sty m:val="p"/>
                                </m:rPr>
                                <a:rPr lang="it-IT" sz="1800">
                                  <a:latin typeface="Cambria Math" panose="02040503050406030204" pitchFamily="18" charset="0"/>
                                </a:rPr>
                                <m:t>su</m:t>
                              </m:r>
                              <m:r>
                                <a:rPr lang="it-IT" sz="1800">
                                  <a:latin typeface="Cambria Math" panose="02040503050406030204" pitchFamily="18" charset="0"/>
                                </a:rPr>
                                <m:t> </m:t>
                              </m:r>
                              <m:r>
                                <m:rPr>
                                  <m:sty m:val="p"/>
                                </m:rPr>
                                <a:rPr lang="it-IT" sz="1800">
                                  <a:latin typeface="Cambria Math" panose="02040503050406030204" pitchFamily="18" charset="0"/>
                                </a:rPr>
                                <m:t>cui</m:t>
                              </m:r>
                              <m:r>
                                <a:rPr lang="it-IT" sz="1800">
                                  <a:latin typeface="Cambria Math" panose="02040503050406030204" pitchFamily="18" charset="0"/>
                                </a:rPr>
                                <m:t> </m:t>
                              </m:r>
                              <m:r>
                                <m:rPr>
                                  <m:sty m:val="p"/>
                                </m:rPr>
                                <a:rPr lang="it-IT" sz="1800">
                                  <a:latin typeface="Cambria Math" panose="02040503050406030204" pitchFamily="18" charset="0"/>
                                </a:rPr>
                                <m:t>valutare</m:t>
                              </m:r>
                              <m:r>
                                <a:rPr lang="it-IT" sz="1800">
                                  <a:latin typeface="Cambria Math" panose="02040503050406030204" pitchFamily="18" charset="0"/>
                                </a:rPr>
                                <m:t> </m:t>
                              </m:r>
                              <m:r>
                                <m:rPr>
                                  <m:sty m:val="p"/>
                                </m:rPr>
                                <a:rPr lang="it-IT" sz="1800">
                                  <a:latin typeface="Cambria Math" panose="02040503050406030204" pitchFamily="18" charset="0"/>
                                </a:rPr>
                                <m:t>la</m:t>
                              </m:r>
                              <m:r>
                                <a:rPr lang="it-IT" sz="1800">
                                  <a:latin typeface="Cambria Math" panose="02040503050406030204" pitchFamily="18" charset="0"/>
                                </a:rPr>
                                <m:t> </m:t>
                              </m:r>
                              <m:r>
                                <m:rPr>
                                  <m:sty m:val="p"/>
                                </m:rPr>
                                <a:rPr lang="it-IT" sz="1800">
                                  <a:latin typeface="Cambria Math" panose="02040503050406030204" pitchFamily="18" charset="0"/>
                                </a:rPr>
                                <m:t>rimozione</m:t>
                              </m:r>
                              <m:r>
                                <a:rPr lang="it-IT" sz="1800">
                                  <a:latin typeface="Cambria Math" panose="02040503050406030204" pitchFamily="18" charset="0"/>
                                </a:rPr>
                                <m:t>     </m:t>
                              </m:r>
                            </m:e>
                            <m:e>
                              <m:r>
                                <a:rPr lang="it-IT" sz="1800" i="1">
                                  <a:latin typeface="Cambria Math" panose="02040503050406030204" pitchFamily="18" charset="0"/>
                                </a:rPr>
                                <m:t>𝑑</m:t>
                              </m:r>
                              <m:d>
                                <m:dPr>
                                  <m:ctrlPr>
                                    <a:rPr lang="it-IT" sz="1800" i="1">
                                      <a:latin typeface="Cambria Math" panose="02040503050406030204" pitchFamily="18" charset="0"/>
                                    </a:rPr>
                                  </m:ctrlPr>
                                </m:dPr>
                                <m:e>
                                  <m:r>
                                    <a:rPr lang="it-IT" sz="1800" i="1">
                                      <a:latin typeface="Cambria Math" panose="02040503050406030204" pitchFamily="18" charset="0"/>
                                    </a:rPr>
                                    <m:t>𝑥</m:t>
                                  </m:r>
                                  <m:r>
                                    <a:rPr lang="it-IT" sz="1800" i="1">
                                      <a:latin typeface="Cambria Math" panose="02040503050406030204" pitchFamily="18" charset="0"/>
                                    </a:rPr>
                                    <m:t>,</m:t>
                                  </m:r>
                                  <m:r>
                                    <a:rPr lang="it-IT" sz="1800" i="1">
                                      <a:latin typeface="Cambria Math" panose="02040503050406030204" pitchFamily="18" charset="0"/>
                                    </a:rPr>
                                    <m:t>𝑦</m:t>
                                  </m:r>
                                </m:e>
                              </m:d>
                              <m:r>
                                <a:rPr lang="it-IT" sz="1800" i="1">
                                  <a:latin typeface="Cambria Math" panose="02040503050406030204" pitchFamily="18" charset="0"/>
                                </a:rPr>
                                <m:t>=</m:t>
                              </m:r>
                              <m:r>
                                <a:rPr lang="it-IT" sz="1800" i="1">
                                  <a:latin typeface="Cambria Math" panose="02040503050406030204" pitchFamily="18" charset="0"/>
                                </a:rPr>
                                <m:t>𝑑𝑖𝑠𝑡𝑎𝑛𝑧𝑎</m:t>
                              </m:r>
                              <m:r>
                                <a:rPr lang="it-IT" sz="1800" i="1">
                                  <a:latin typeface="Cambria Math" panose="02040503050406030204" pitchFamily="18" charset="0"/>
                                </a:rPr>
                                <m:t> </m:t>
                              </m:r>
                              <m:r>
                                <a:rPr lang="it-IT" sz="1800" i="1">
                                  <a:latin typeface="Cambria Math" panose="02040503050406030204" pitchFamily="18" charset="0"/>
                                </a:rPr>
                                <m:t>𝑡𝑟𝑎</m:t>
                              </m:r>
                              <m:r>
                                <a:rPr lang="it-IT" sz="1800" i="1">
                                  <a:latin typeface="Cambria Math" panose="02040503050406030204" pitchFamily="18" charset="0"/>
                                </a:rPr>
                                <m:t> </m:t>
                              </m:r>
                              <m:r>
                                <a:rPr lang="it-IT" sz="1800" i="1">
                                  <a:latin typeface="Cambria Math" panose="02040503050406030204" pitchFamily="18" charset="0"/>
                                </a:rPr>
                                <m:t>𝑥</m:t>
                              </m:r>
                              <m:r>
                                <a:rPr lang="it-IT" sz="1800" i="1">
                                  <a:latin typeface="Cambria Math" panose="02040503050406030204" pitchFamily="18" charset="0"/>
                                </a:rPr>
                                <m:t> </m:t>
                              </m:r>
                              <m:r>
                                <a:rPr lang="it-IT" sz="1800" i="1">
                                  <a:latin typeface="Cambria Math" panose="02040503050406030204" pitchFamily="18" charset="0"/>
                                </a:rPr>
                                <m:t>𝑒</m:t>
                              </m:r>
                              <m:r>
                                <a:rPr lang="it-IT" sz="1800" i="1">
                                  <a:latin typeface="Cambria Math" panose="02040503050406030204" pitchFamily="18" charset="0"/>
                                </a:rPr>
                                <m:t> </m:t>
                              </m:r>
                              <m:r>
                                <a:rPr lang="it-IT" sz="1800" i="1">
                                  <a:latin typeface="Cambria Math" panose="02040503050406030204" pitchFamily="18" charset="0"/>
                                </a:rPr>
                                <m:t>𝑦</m:t>
                              </m:r>
                              <m:r>
                                <a:rPr lang="it-IT" sz="1800" i="1">
                                  <a:latin typeface="Cambria Math" panose="02040503050406030204" pitchFamily="18" charset="0"/>
                                </a:rPr>
                                <m:t>                         </m:t>
                              </m:r>
                            </m:e>
                          </m:eqArr>
                        </m:e>
                      </m:d>
                    </m:oMath>
                  </m:oMathPara>
                </a14:m>
                <a:endParaRPr lang="it-IT" sz="1800"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204502" y="1276968"/>
                <a:ext cx="8643937" cy="4525963"/>
              </a:xfrm>
              <a:blipFill>
                <a:blip r:embed="rId3"/>
                <a:stretch>
                  <a:fillRect t="-1615"/>
                </a:stretch>
              </a:blipFill>
            </p:spPr>
            <p:txBody>
              <a:bodyPr/>
              <a:lstStyle/>
              <a:p>
                <a:r>
                  <a:rPr lang="it-IT">
                    <a:noFill/>
                  </a:rPr>
                  <a:t> </a:t>
                </a:r>
              </a:p>
            </p:txBody>
          </p:sp>
        </mc:Fallback>
      </mc:AlternateContent>
      <p:cxnSp>
        <p:nvCxnSpPr>
          <p:cNvPr id="5" name="Connettore 2 4"/>
          <p:cNvCxnSpPr>
            <a:cxnSpLocks/>
          </p:cNvCxnSpPr>
          <p:nvPr/>
        </p:nvCxnSpPr>
        <p:spPr>
          <a:xfrm>
            <a:off x="4556628" y="1764117"/>
            <a:ext cx="0" cy="656964"/>
          </a:xfrm>
          <a:prstGeom prst="straightConnector1">
            <a:avLst/>
          </a:prstGeom>
          <a:ln w="76200" cmpd="sng">
            <a:solidFill>
              <a:srgbClr val="376092"/>
            </a:solidFill>
            <a:tailEnd type="arrow"/>
          </a:ln>
        </p:spPr>
        <p:style>
          <a:lnRef idx="2">
            <a:schemeClr val="accent1"/>
          </a:lnRef>
          <a:fillRef idx="0">
            <a:schemeClr val="accent1"/>
          </a:fillRef>
          <a:effectRef idx="1">
            <a:schemeClr val="accent1"/>
          </a:effectRef>
          <a:fontRef idx="minor">
            <a:schemeClr val="tx1"/>
          </a:fontRef>
        </p:style>
      </p:cxnSp>
      <p:sp>
        <p:nvSpPr>
          <p:cNvPr id="4" name="Segnaposto numero diapositiva 3"/>
          <p:cNvSpPr>
            <a:spLocks noGrp="1"/>
          </p:cNvSpPr>
          <p:nvPr>
            <p:ph type="sldNum" sz="quarter" idx="12"/>
          </p:nvPr>
        </p:nvSpPr>
        <p:spPr/>
        <p:txBody>
          <a:bodyPr/>
          <a:lstStyle/>
          <a:p>
            <a:fld id="{EE55A936-D6DB-E647-B116-1851D5E4C387}" type="slidenum">
              <a:rPr lang="it-IT" smtClean="0"/>
              <a:t>23</a:t>
            </a:fld>
            <a:endParaRPr lang="it-IT"/>
          </a:p>
        </p:txBody>
      </p:sp>
      <mc:AlternateContent xmlns:mc="http://schemas.openxmlformats.org/markup-compatibility/2006" xmlns:a14="http://schemas.microsoft.com/office/drawing/2010/main">
        <mc:Choice Requires="a14">
          <p:graphicFrame>
            <p:nvGraphicFramePr>
              <p:cNvPr id="6" name="Diagramma 5"/>
              <p:cNvGraphicFramePr/>
              <p:nvPr>
                <p:extLst>
                  <p:ext uri="{D42A27DB-BD31-4B8C-83A1-F6EECF244321}">
                    <p14:modId xmlns:p14="http://schemas.microsoft.com/office/powerpoint/2010/main" val="4150841625"/>
                  </p:ext>
                </p:extLst>
              </p:nvPr>
            </p:nvGraphicFramePr>
            <p:xfrm>
              <a:off x="-227661" y="4223259"/>
              <a:ext cx="2433717" cy="19029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6" name="Diagramma 5"/>
              <p:cNvGraphicFramePr/>
              <p:nvPr>
                <p:extLst>
                  <p:ext uri="{D42A27DB-BD31-4B8C-83A1-F6EECF244321}">
                    <p14:modId xmlns:p14="http://schemas.microsoft.com/office/powerpoint/2010/main" val="4150841625"/>
                  </p:ext>
                </p:extLst>
              </p:nvPr>
            </p:nvGraphicFramePr>
            <p:xfrm>
              <a:off x="-227661" y="4223259"/>
              <a:ext cx="2433717" cy="190290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1930611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8638"/>
            <a:ext cx="8138542" cy="748330"/>
          </a:xfrm>
        </p:spPr>
        <p:txBody>
          <a:bodyPr>
            <a:normAutofit/>
          </a:bodyPr>
          <a:lstStyle/>
          <a:p>
            <a:r>
              <a:rPr lang="it-IT" sz="3600" b="1" i="1" dirty="0">
                <a:solidFill>
                  <a:srgbClr val="31859C"/>
                </a:solidFill>
              </a:rPr>
              <a:t>EURISTICHE DI RIPARAZIONE (5/5)</a:t>
            </a:r>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457200" y="1381126"/>
                <a:ext cx="8415337" cy="4745038"/>
              </a:xfrm>
            </p:spPr>
            <p:txBody>
              <a:bodyPr>
                <a:normAutofit/>
              </a:bodyPr>
              <a:lstStyle/>
              <a:p>
                <a:pPr marL="0" lvl="0" indent="0" algn="ctr">
                  <a:buNone/>
                </a:pPr>
                <a:r>
                  <a:rPr lang="it-IT" sz="3000" b="1" i="1" dirty="0"/>
                  <a:t>Vehicle Time</a:t>
                </a:r>
              </a:p>
              <a:p>
                <a:pPr marL="0" lvl="0" indent="0" algn="ctr">
                  <a:buNone/>
                </a:pPr>
                <a:endParaRPr lang="it-IT" sz="3600" dirty="0">
                  <a:sym typeface="Wingdings"/>
                </a:endParaRPr>
              </a:p>
              <a:p>
                <a:pPr marL="271463" lvl="0" indent="-185738" algn="ctr">
                  <a:buNone/>
                </a:pPr>
                <a:r>
                  <a:rPr lang="it-IT" sz="1400" dirty="0">
                    <a:solidFill>
                      <a:prstClr val="black"/>
                    </a:solidFill>
                  </a:rPr>
                  <a:t>Eliminazione del 1° cluster </a:t>
                </a:r>
                <a14:m>
                  <m:oMath xmlns:m="http://schemas.openxmlformats.org/officeDocument/2006/math">
                    <m:sSub>
                      <m:sSubPr>
                        <m:ctrlPr>
                          <a:rPr lang="it-IT" sz="1400" i="1">
                            <a:solidFill>
                              <a:prstClr val="black"/>
                            </a:solidFill>
                            <a:latin typeface="Cambria Math" panose="02040503050406030204" pitchFamily="18" charset="0"/>
                          </a:rPr>
                        </m:ctrlPr>
                      </m:sSubPr>
                      <m:e>
                        <m:r>
                          <a:rPr lang="it-IT" sz="1400" i="1">
                            <a:solidFill>
                              <a:prstClr val="black"/>
                            </a:solidFill>
                            <a:latin typeface="Cambria Math" panose="02040503050406030204" pitchFamily="18" charset="0"/>
                          </a:rPr>
                          <m:t>𝑐</m:t>
                        </m:r>
                      </m:e>
                      <m:sub>
                        <m:r>
                          <a:rPr lang="it-IT" sz="1400" i="1">
                            <a:solidFill>
                              <a:prstClr val="black"/>
                            </a:solidFill>
                            <a:latin typeface="Cambria Math" panose="02040503050406030204" pitchFamily="18" charset="0"/>
                          </a:rPr>
                          <m:t>𝑖</m:t>
                        </m:r>
                      </m:sub>
                    </m:sSub>
                  </m:oMath>
                </a14:m>
                <a:r>
                  <a:rPr lang="it-IT" sz="1400" dirty="0">
                    <a:solidFill>
                      <a:prstClr val="black"/>
                    </a:solidFill>
                  </a:rPr>
                  <a:t> in base al </a:t>
                </a:r>
                <a:r>
                  <a:rPr lang="it-IT" sz="1400" i="1" dirty="0" err="1">
                    <a:solidFill>
                      <a:prstClr val="black"/>
                    </a:solidFill>
                  </a:rPr>
                  <a:t>Worst</a:t>
                </a:r>
                <a:r>
                  <a:rPr lang="it-IT" sz="1400" i="1" dirty="0">
                    <a:solidFill>
                      <a:prstClr val="black"/>
                    </a:solidFill>
                  </a:rPr>
                  <a:t> </a:t>
                </a:r>
                <a:r>
                  <a:rPr lang="it-IT" sz="1400" i="1" dirty="0" err="1">
                    <a:solidFill>
                      <a:prstClr val="black"/>
                    </a:solidFill>
                  </a:rPr>
                  <a:t>removal</a:t>
                </a:r>
                <a:r>
                  <a:rPr lang="it-IT" sz="1400" i="1" dirty="0">
                    <a:solidFill>
                      <a:prstClr val="black"/>
                    </a:solidFill>
                  </a:rPr>
                  <a:t>,</a:t>
                </a:r>
                <a:endParaRPr lang="it-IT" sz="1400" dirty="0">
                  <a:solidFill>
                    <a:prstClr val="black"/>
                  </a:solidFill>
                </a:endParaRPr>
              </a:p>
              <a:p>
                <a:pPr marL="0" lvl="0" indent="0" algn="ctr">
                  <a:buNone/>
                </a:pPr>
                <a:r>
                  <a:rPr lang="it-IT" sz="1400" dirty="0">
                    <a:solidFill>
                      <a:prstClr val="black"/>
                    </a:solidFill>
                  </a:rPr>
                  <a:t>Rimozione dalla soluzione di </a:t>
                </a:r>
                <a14:m>
                  <m:oMath xmlns:m="http://schemas.openxmlformats.org/officeDocument/2006/math">
                    <m:r>
                      <a:rPr lang="it-IT" sz="1400" i="1">
                        <a:solidFill>
                          <a:prstClr val="black"/>
                        </a:solidFill>
                        <a:latin typeface="Cambria Math" panose="02040503050406030204" pitchFamily="18" charset="0"/>
                      </a:rPr>
                      <m:t>𝜃</m:t>
                    </m:r>
                    <m:r>
                      <a:rPr lang="it-IT" sz="1400" b="0" i="1" smtClean="0">
                        <a:solidFill>
                          <a:prstClr val="black"/>
                        </a:solidFill>
                        <a:latin typeface="Cambria Math" panose="02040503050406030204" pitchFamily="18" charset="0"/>
                      </a:rPr>
                      <m:t>−1</m:t>
                    </m:r>
                  </m:oMath>
                </a14:m>
                <a:r>
                  <a:rPr lang="it-IT" sz="1400" dirty="0">
                    <a:solidFill>
                      <a:prstClr val="black"/>
                    </a:solidFill>
                  </a:rPr>
                  <a:t> cluster in base alla misura di relatività così definita: </a:t>
                </a:r>
              </a:p>
              <a:p>
                <a:pPr marL="0" lvl="0" indent="0" algn="ctr">
                  <a:buNone/>
                </a:pPr>
                <a:endParaRPr lang="it-IT" sz="1400" dirty="0">
                  <a:solidFill>
                    <a:prstClr val="black"/>
                  </a:solidFill>
                </a:endParaRPr>
              </a:p>
              <a:p>
                <a:pPr marL="1357312" lvl="0" indent="0">
                  <a:buNone/>
                </a:pPr>
                <a:r>
                  <a:rPr lang="it-IT" sz="1400" b="1" dirty="0">
                    <a:solidFill>
                      <a:prstClr val="black"/>
                    </a:solidFill>
                    <a:latin typeface="Cambria Math" panose="02040503050406030204" pitchFamily="18" charset="0"/>
                  </a:rPr>
                  <a:t>1.</a:t>
                </a:r>
                <a:r>
                  <a:rPr lang="it-IT" sz="1400" dirty="0">
                    <a:solidFill>
                      <a:prstClr val="black"/>
                    </a:solidFill>
                    <a:latin typeface="Cambria Math" panose="02040503050406030204" pitchFamily="18" charset="0"/>
                  </a:rPr>
                  <a:t> Per il primo cluster </a:t>
                </a:r>
                <a14:m>
                  <m:oMath xmlns:m="http://schemas.openxmlformats.org/officeDocument/2006/math">
                    <m:sSub>
                      <m:sSubPr>
                        <m:ctrlPr>
                          <a:rPr lang="it-IT" sz="1400" i="1">
                            <a:solidFill>
                              <a:prstClr val="black"/>
                            </a:solidFill>
                            <a:latin typeface="Cambria Math" panose="02040503050406030204" pitchFamily="18" charset="0"/>
                          </a:rPr>
                        </m:ctrlPr>
                      </m:sSubPr>
                      <m:e>
                        <m:r>
                          <a:rPr lang="it-IT" sz="1400" i="1">
                            <a:solidFill>
                              <a:prstClr val="black"/>
                            </a:solidFill>
                            <a:latin typeface="Cambria Math" panose="02040503050406030204" pitchFamily="18" charset="0"/>
                          </a:rPr>
                          <m:t>𝑐</m:t>
                        </m:r>
                      </m:e>
                      <m:sub>
                        <m:r>
                          <a:rPr lang="it-IT" sz="1400" i="1">
                            <a:solidFill>
                              <a:prstClr val="black"/>
                            </a:solidFill>
                            <a:latin typeface="Cambria Math" panose="02040503050406030204" pitchFamily="18" charset="0"/>
                          </a:rPr>
                          <m:t>𝑖</m:t>
                        </m:r>
                      </m:sub>
                    </m:sSub>
                  </m:oMath>
                </a14:m>
                <a:br>
                  <a:rPr lang="it-IT" sz="1400" b="0" i="1" dirty="0">
                    <a:solidFill>
                      <a:prstClr val="black"/>
                    </a:solidFill>
                    <a:latin typeface="Cambria Math" panose="02040503050406030204" pitchFamily="18" charset="0"/>
                  </a:rPr>
                </a:br>
                <a14:m>
                  <m:oMathPara xmlns:m="http://schemas.openxmlformats.org/officeDocument/2006/math">
                    <m:oMathParaPr>
                      <m:jc m:val="center"/>
                    </m:oMathParaPr>
                    <m:oMath xmlns:m="http://schemas.openxmlformats.org/officeDocument/2006/math">
                      <m:m>
                        <m:mPr>
                          <m:mcs>
                            <m:mc>
                              <m:mcPr>
                                <m:count m:val="1"/>
                                <m:mcJc m:val="center"/>
                              </m:mcPr>
                            </m:mc>
                          </m:mcs>
                          <m:ctrlPr>
                            <a:rPr lang="it-IT" sz="1400" b="0" i="1" smtClean="0">
                              <a:solidFill>
                                <a:prstClr val="black"/>
                              </a:solidFill>
                              <a:latin typeface="Cambria Math" panose="02040503050406030204" pitchFamily="18" charset="0"/>
                            </a:rPr>
                          </m:ctrlPr>
                        </m:mPr>
                        <m:mr>
                          <m:e>
                            <m:r>
                              <a:rPr lang="it-IT" sz="1400" i="1">
                                <a:solidFill>
                                  <a:prstClr val="black"/>
                                </a:solidFill>
                                <a:latin typeface="Cambria Math" panose="02040503050406030204" pitchFamily="18" charset="0"/>
                              </a:rPr>
                              <m:t>𝑣</m:t>
                            </m:r>
                            <m:r>
                              <a:rPr lang="it-IT" sz="1400" i="1">
                                <a:solidFill>
                                  <a:prstClr val="black"/>
                                </a:solidFill>
                                <a:latin typeface="Cambria Math" panose="02040503050406030204" pitchFamily="18" charset="0"/>
                              </a:rPr>
                              <m:t>≔</m:t>
                            </m:r>
                            <m:r>
                              <a:rPr lang="it-IT" sz="1400" i="1">
                                <a:solidFill>
                                  <a:prstClr val="black"/>
                                </a:solidFill>
                                <a:latin typeface="Cambria Math" panose="02040503050406030204" pitchFamily="18" charset="0"/>
                              </a:rPr>
                              <m:t>𝑣𝑒𝑖𝑐𝑜𝑙𝑜</m:t>
                            </m:r>
                            <m:r>
                              <a:rPr lang="it-IT" sz="1400" i="1">
                                <a:solidFill>
                                  <a:prstClr val="black"/>
                                </a:solidFill>
                                <a:latin typeface="Cambria Math" panose="02040503050406030204" pitchFamily="18" charset="0"/>
                              </a:rPr>
                              <m:t> </m:t>
                            </m:r>
                            <m:r>
                              <a:rPr lang="it-IT" sz="1400" i="1">
                                <a:solidFill>
                                  <a:prstClr val="black"/>
                                </a:solidFill>
                                <a:latin typeface="Cambria Math" panose="02040503050406030204" pitchFamily="18" charset="0"/>
                              </a:rPr>
                              <m:t>𝑐𝑜𝑙</m:t>
                            </m:r>
                            <m:r>
                              <a:rPr lang="it-IT" sz="1400" i="1">
                                <a:solidFill>
                                  <a:prstClr val="black"/>
                                </a:solidFill>
                                <a:latin typeface="Cambria Math" panose="02040503050406030204" pitchFamily="18" charset="0"/>
                              </a:rPr>
                              <m:t> </m:t>
                            </m:r>
                            <m:r>
                              <a:rPr lang="it-IT" sz="1400" i="1">
                                <a:solidFill>
                                  <a:prstClr val="black"/>
                                </a:solidFill>
                                <a:latin typeface="Cambria Math" panose="02040503050406030204" pitchFamily="18" charset="0"/>
                              </a:rPr>
                              <m:t>𝑡𝑒𝑚𝑝𝑜</m:t>
                            </m:r>
                            <m:r>
                              <a:rPr lang="it-IT" sz="1400" i="1">
                                <a:solidFill>
                                  <a:prstClr val="black"/>
                                </a:solidFill>
                                <a:latin typeface="Cambria Math" panose="02040503050406030204" pitchFamily="18" charset="0"/>
                              </a:rPr>
                              <m:t> </m:t>
                            </m:r>
                            <m:r>
                              <a:rPr lang="it-IT" sz="1400" i="1">
                                <a:solidFill>
                                  <a:prstClr val="black"/>
                                </a:solidFill>
                                <a:latin typeface="Cambria Math" panose="02040503050406030204" pitchFamily="18" charset="0"/>
                              </a:rPr>
                              <m:t>𝑑𝑖</m:t>
                            </m:r>
                            <m:r>
                              <a:rPr lang="it-IT" sz="1400" i="1">
                                <a:solidFill>
                                  <a:prstClr val="black"/>
                                </a:solidFill>
                                <a:latin typeface="Cambria Math" panose="02040503050406030204" pitchFamily="18" charset="0"/>
                              </a:rPr>
                              <m:t> </m:t>
                            </m:r>
                            <m:r>
                              <a:rPr lang="it-IT" sz="1400" i="1">
                                <a:solidFill>
                                  <a:prstClr val="black"/>
                                </a:solidFill>
                                <a:latin typeface="Cambria Math" panose="02040503050406030204" pitchFamily="18" charset="0"/>
                              </a:rPr>
                              <m:t>𝑠𝑒𝑟𝑣𝑖𝑧𝑖𝑜</m:t>
                            </m:r>
                            <m:r>
                              <a:rPr lang="it-IT" sz="1400" i="1">
                                <a:solidFill>
                                  <a:prstClr val="black"/>
                                </a:solidFill>
                                <a:latin typeface="Cambria Math" panose="02040503050406030204" pitchFamily="18" charset="0"/>
                              </a:rPr>
                              <m:t> </m:t>
                            </m:r>
                            <m:r>
                              <a:rPr lang="it-IT" sz="1400" i="1">
                                <a:solidFill>
                                  <a:prstClr val="black"/>
                                </a:solidFill>
                                <a:latin typeface="Cambria Math" panose="02040503050406030204" pitchFamily="18" charset="0"/>
                              </a:rPr>
                              <m:t>𝑚𝑎𝑠𝑠𝑖𝑚𝑜</m:t>
                            </m:r>
                            <m:r>
                              <a:rPr lang="it-IT" sz="1400" i="1">
                                <a:solidFill>
                                  <a:prstClr val="black"/>
                                </a:solidFill>
                                <a:latin typeface="Cambria Math" panose="02040503050406030204" pitchFamily="18" charset="0"/>
                              </a:rPr>
                              <m:t> </m:t>
                            </m:r>
                            <m:r>
                              <a:rPr lang="it-IT" sz="1400" i="1">
                                <a:solidFill>
                                  <a:prstClr val="black"/>
                                </a:solidFill>
                                <a:latin typeface="Cambria Math" panose="02040503050406030204" pitchFamily="18" charset="0"/>
                              </a:rPr>
                              <m:t>𝑖𝑛</m:t>
                            </m:r>
                            <m:r>
                              <a:rPr lang="it-IT" sz="1400" i="1">
                                <a:solidFill>
                                  <a:prstClr val="black"/>
                                </a:solidFill>
                                <a:latin typeface="Cambria Math" panose="02040503050406030204" pitchFamily="18" charset="0"/>
                              </a:rPr>
                              <m:t> </m:t>
                            </m:r>
                            <m:sSub>
                              <m:sSubPr>
                                <m:ctrlPr>
                                  <a:rPr lang="it-IT" sz="1400" i="1">
                                    <a:solidFill>
                                      <a:prstClr val="black"/>
                                    </a:solidFill>
                                    <a:latin typeface="Cambria Math" panose="02040503050406030204" pitchFamily="18" charset="0"/>
                                  </a:rPr>
                                </m:ctrlPr>
                              </m:sSubPr>
                              <m:e>
                                <m:r>
                                  <a:rPr lang="it-IT" sz="1400" i="1">
                                    <a:solidFill>
                                      <a:prstClr val="black"/>
                                    </a:solidFill>
                                    <a:latin typeface="Cambria Math" panose="02040503050406030204" pitchFamily="18" charset="0"/>
                                  </a:rPr>
                                  <m:t>𝑐</m:t>
                                </m:r>
                              </m:e>
                              <m:sub>
                                <m:r>
                                  <a:rPr lang="it-IT" sz="1400" i="1">
                                    <a:solidFill>
                                      <a:prstClr val="black"/>
                                    </a:solidFill>
                                    <a:latin typeface="Cambria Math" panose="02040503050406030204" pitchFamily="18" charset="0"/>
                                  </a:rPr>
                                  <m:t>𝑖</m:t>
                                </m:r>
                              </m:sub>
                            </m:sSub>
                            <m:r>
                              <m:rPr>
                                <m:nor/>
                              </m:rPr>
                              <a:rPr lang="it-IT" sz="1400" i="1" dirty="0">
                                <a:solidFill>
                                  <a:prstClr val="black"/>
                                </a:solidFill>
                                <a:latin typeface="Cambria Math" panose="02040503050406030204" pitchFamily="18" charset="0"/>
                              </a:rPr>
                              <m:t> </m:t>
                            </m:r>
                          </m:e>
                        </m:mr>
                        <m:mr>
                          <m:e>
                            <m:r>
                              <a:rPr lang="it-IT" sz="1400" i="1">
                                <a:solidFill>
                                  <a:prstClr val="black"/>
                                </a:solidFill>
                                <a:latin typeface="Cambria Math" panose="02040503050406030204" pitchFamily="18" charset="0"/>
                              </a:rPr>
                              <m:t>𝑟𝑎𝑡𝑖𝑜</m:t>
                            </m:r>
                            <m:d>
                              <m:dPr>
                                <m:ctrlPr>
                                  <a:rPr lang="it-IT" sz="1400" i="1">
                                    <a:solidFill>
                                      <a:prstClr val="black"/>
                                    </a:solidFill>
                                    <a:latin typeface="Cambria Math" panose="02040503050406030204" pitchFamily="18" charset="0"/>
                                  </a:rPr>
                                </m:ctrlPr>
                              </m:dPr>
                              <m:e>
                                <m:sSub>
                                  <m:sSubPr>
                                    <m:ctrlPr>
                                      <a:rPr lang="it-IT" sz="1400" i="1">
                                        <a:solidFill>
                                          <a:prstClr val="black"/>
                                        </a:solidFill>
                                        <a:latin typeface="Cambria Math" panose="02040503050406030204" pitchFamily="18" charset="0"/>
                                      </a:rPr>
                                    </m:ctrlPr>
                                  </m:sSubPr>
                                  <m:e>
                                    <m:r>
                                      <a:rPr lang="it-IT" sz="1400" i="1">
                                        <a:solidFill>
                                          <a:prstClr val="black"/>
                                        </a:solidFill>
                                        <a:latin typeface="Cambria Math" panose="02040503050406030204" pitchFamily="18" charset="0"/>
                                      </a:rPr>
                                      <m:t>𝑐</m:t>
                                    </m:r>
                                  </m:e>
                                  <m:sub>
                                    <m:r>
                                      <a:rPr lang="it-IT" sz="1400" i="1">
                                        <a:solidFill>
                                          <a:prstClr val="black"/>
                                        </a:solidFill>
                                        <a:latin typeface="Cambria Math" panose="02040503050406030204" pitchFamily="18" charset="0"/>
                                      </a:rPr>
                                      <m:t>𝑖</m:t>
                                    </m:r>
                                  </m:sub>
                                </m:sSub>
                              </m:e>
                            </m:d>
                            <m:r>
                              <a:rPr lang="it-IT" sz="1400" i="1">
                                <a:solidFill>
                                  <a:prstClr val="black"/>
                                </a:solidFill>
                                <a:latin typeface="Cambria Math" panose="02040503050406030204" pitchFamily="18" charset="0"/>
                              </a:rPr>
                              <m:t>≔</m:t>
                            </m:r>
                            <m:f>
                              <m:fPr>
                                <m:ctrlPr>
                                  <a:rPr lang="it-IT" sz="1400" i="1">
                                    <a:solidFill>
                                      <a:prstClr val="black"/>
                                    </a:solidFill>
                                    <a:latin typeface="Cambria Math" panose="02040503050406030204" pitchFamily="18" charset="0"/>
                                  </a:rPr>
                                </m:ctrlPr>
                              </m:fPr>
                              <m:num>
                                <m:r>
                                  <a:rPr lang="it-IT" sz="1400" i="1">
                                    <a:solidFill>
                                      <a:prstClr val="black"/>
                                    </a:solidFill>
                                    <a:latin typeface="Cambria Math" panose="02040503050406030204" pitchFamily="18" charset="0"/>
                                  </a:rPr>
                                  <m:t>𝑚𝑎𝑥𝐶𝑜𝑠𝑡</m:t>
                                </m:r>
                                <m:r>
                                  <a:rPr lang="it-IT" sz="1400" i="1">
                                    <a:solidFill>
                                      <a:prstClr val="black"/>
                                    </a:solidFill>
                                    <a:latin typeface="Cambria Math" panose="02040503050406030204" pitchFamily="18" charset="0"/>
                                  </a:rPr>
                                  <m:t>(</m:t>
                                </m:r>
                                <m:r>
                                  <a:rPr lang="it-IT" sz="1400" i="1">
                                    <a:solidFill>
                                      <a:prstClr val="black"/>
                                    </a:solidFill>
                                    <a:latin typeface="Cambria Math" panose="02040503050406030204" pitchFamily="18" charset="0"/>
                                  </a:rPr>
                                  <m:t>𝑣</m:t>
                                </m:r>
                                <m:r>
                                  <a:rPr lang="it-IT" sz="1400" i="1">
                                    <a:solidFill>
                                      <a:prstClr val="black"/>
                                    </a:solidFill>
                                    <a:latin typeface="Cambria Math" panose="02040503050406030204" pitchFamily="18" charset="0"/>
                                  </a:rPr>
                                  <m:t>, </m:t>
                                </m:r>
                                <m:sSub>
                                  <m:sSubPr>
                                    <m:ctrlPr>
                                      <a:rPr lang="it-IT" sz="1400" i="1">
                                        <a:solidFill>
                                          <a:prstClr val="black"/>
                                        </a:solidFill>
                                        <a:latin typeface="Cambria Math" panose="02040503050406030204" pitchFamily="18" charset="0"/>
                                      </a:rPr>
                                    </m:ctrlPr>
                                  </m:sSubPr>
                                  <m:e>
                                    <m:r>
                                      <a:rPr lang="it-IT" sz="1400" i="1">
                                        <a:solidFill>
                                          <a:prstClr val="black"/>
                                        </a:solidFill>
                                        <a:latin typeface="Cambria Math" panose="02040503050406030204" pitchFamily="18" charset="0"/>
                                      </a:rPr>
                                      <m:t>𝑐</m:t>
                                    </m:r>
                                  </m:e>
                                  <m:sub>
                                    <m:r>
                                      <a:rPr lang="it-IT" sz="1400" i="1">
                                        <a:solidFill>
                                          <a:prstClr val="black"/>
                                        </a:solidFill>
                                        <a:latin typeface="Cambria Math" panose="02040503050406030204" pitchFamily="18" charset="0"/>
                                      </a:rPr>
                                      <m:t>𝑖</m:t>
                                    </m:r>
                                  </m:sub>
                                </m:sSub>
                                <m:r>
                                  <a:rPr lang="it-IT" sz="1400" i="1">
                                    <a:solidFill>
                                      <a:prstClr val="black"/>
                                    </a:solidFill>
                                    <a:latin typeface="Cambria Math" panose="02040503050406030204" pitchFamily="18" charset="0"/>
                                  </a:rPr>
                                  <m:t>)</m:t>
                                </m:r>
                              </m:num>
                              <m:den>
                                <m:r>
                                  <a:rPr lang="it-IT" sz="1400" i="1">
                                    <a:solidFill>
                                      <a:prstClr val="black"/>
                                    </a:solidFill>
                                    <a:latin typeface="Cambria Math" panose="02040503050406030204" pitchFamily="18" charset="0"/>
                                  </a:rPr>
                                  <m:t>1+</m:t>
                                </m:r>
                                <m:r>
                                  <a:rPr lang="it-IT" sz="1400" i="1">
                                    <a:solidFill>
                                      <a:prstClr val="black"/>
                                    </a:solidFill>
                                    <a:latin typeface="Cambria Math" panose="02040503050406030204" pitchFamily="18" charset="0"/>
                                  </a:rPr>
                                  <m:t>𝑡𝑜𝑡𝑎𝑙𝐶𝑜𝑠𝑡</m:t>
                                </m:r>
                                <m:r>
                                  <a:rPr lang="it-IT" sz="1400" i="1">
                                    <a:solidFill>
                                      <a:prstClr val="black"/>
                                    </a:solidFill>
                                    <a:latin typeface="Cambria Math" panose="02040503050406030204" pitchFamily="18" charset="0"/>
                                  </a:rPr>
                                  <m:t>(</m:t>
                                </m:r>
                                <m:sSub>
                                  <m:sSubPr>
                                    <m:ctrlPr>
                                      <a:rPr lang="it-IT" sz="1400" i="1">
                                        <a:solidFill>
                                          <a:prstClr val="black"/>
                                        </a:solidFill>
                                        <a:latin typeface="Cambria Math" panose="02040503050406030204" pitchFamily="18" charset="0"/>
                                      </a:rPr>
                                    </m:ctrlPr>
                                  </m:sSubPr>
                                  <m:e>
                                    <m:r>
                                      <a:rPr lang="it-IT" sz="1400" i="1">
                                        <a:solidFill>
                                          <a:prstClr val="black"/>
                                        </a:solidFill>
                                        <a:latin typeface="Cambria Math" panose="02040503050406030204" pitchFamily="18" charset="0"/>
                                      </a:rPr>
                                      <m:t>𝑐</m:t>
                                    </m:r>
                                  </m:e>
                                  <m:sub>
                                    <m:r>
                                      <a:rPr lang="it-IT" sz="1400" i="1">
                                        <a:solidFill>
                                          <a:prstClr val="black"/>
                                        </a:solidFill>
                                        <a:latin typeface="Cambria Math" panose="02040503050406030204" pitchFamily="18" charset="0"/>
                                      </a:rPr>
                                      <m:t>𝑖</m:t>
                                    </m:r>
                                  </m:sub>
                                </m:sSub>
                                <m:r>
                                  <a:rPr lang="it-IT" sz="1400" i="1">
                                    <a:solidFill>
                                      <a:prstClr val="black"/>
                                    </a:solidFill>
                                    <a:latin typeface="Cambria Math" panose="02040503050406030204" pitchFamily="18" charset="0"/>
                                  </a:rPr>
                                  <m:t>)</m:t>
                                </m:r>
                              </m:den>
                            </m:f>
                            <m:r>
                              <m:rPr>
                                <m:nor/>
                              </m:rPr>
                              <a:rPr lang="it-IT" sz="1400" dirty="0">
                                <a:solidFill>
                                  <a:prstClr val="black"/>
                                </a:solidFill>
                              </a:rPr>
                              <m:t> </m:t>
                            </m:r>
                          </m:e>
                        </m:mr>
                      </m:m>
                    </m:oMath>
                  </m:oMathPara>
                </a14:m>
                <a:endParaRPr lang="it-IT" sz="1400" b="0" i="1" dirty="0">
                  <a:solidFill>
                    <a:prstClr val="black"/>
                  </a:solidFill>
                  <a:latin typeface="Cambria Math" panose="02040503050406030204" pitchFamily="18" charset="0"/>
                </a:endParaRPr>
              </a:p>
              <a:p>
                <a:pPr marL="1357312" lvl="0" indent="0">
                  <a:buNone/>
                </a:pPr>
                <a:br>
                  <a:rPr lang="it-IT" sz="1400" dirty="0">
                    <a:solidFill>
                      <a:prstClr val="black"/>
                    </a:solidFill>
                  </a:rPr>
                </a:br>
                <a:r>
                  <a:rPr lang="it-IT" sz="1400" b="1" dirty="0">
                    <a:solidFill>
                      <a:prstClr val="black"/>
                    </a:solidFill>
                  </a:rPr>
                  <a:t>2.</a:t>
                </a:r>
                <a:r>
                  <a:rPr lang="it-IT" sz="1400" dirty="0">
                    <a:solidFill>
                      <a:prstClr val="black"/>
                    </a:solidFill>
                  </a:rPr>
                  <a:t> Per ogni altro cluster </a:t>
                </a:r>
                <a14:m>
                  <m:oMath xmlns:m="http://schemas.openxmlformats.org/officeDocument/2006/math">
                    <m:sSub>
                      <m:sSubPr>
                        <m:ctrlPr>
                          <a:rPr lang="it-IT" sz="1400" i="1">
                            <a:solidFill>
                              <a:prstClr val="black"/>
                            </a:solidFill>
                            <a:latin typeface="Cambria Math" panose="02040503050406030204" pitchFamily="18" charset="0"/>
                          </a:rPr>
                        </m:ctrlPr>
                      </m:sSubPr>
                      <m:e>
                        <m:r>
                          <a:rPr lang="it-IT" sz="1400" i="1">
                            <a:solidFill>
                              <a:prstClr val="black"/>
                            </a:solidFill>
                            <a:latin typeface="Cambria Math" panose="02040503050406030204" pitchFamily="18" charset="0"/>
                          </a:rPr>
                          <m:t>𝑐</m:t>
                        </m:r>
                      </m:e>
                      <m:sub>
                        <m:r>
                          <a:rPr lang="it-IT" sz="1400" i="1">
                            <a:solidFill>
                              <a:prstClr val="black"/>
                            </a:solidFill>
                            <a:latin typeface="Cambria Math" panose="02040503050406030204" pitchFamily="18" charset="0"/>
                          </a:rPr>
                          <m:t>𝑗</m:t>
                        </m:r>
                      </m:sub>
                    </m:sSub>
                  </m:oMath>
                </a14:m>
                <a:r>
                  <a:rPr lang="it-IT" sz="1400" dirty="0">
                    <a:solidFill>
                      <a:prstClr val="black"/>
                    </a:solidFill>
                  </a:rPr>
                  <a:t> con </a:t>
                </a:r>
                <a14:m>
                  <m:oMath xmlns:m="http://schemas.openxmlformats.org/officeDocument/2006/math">
                    <m:r>
                      <a:rPr lang="it-IT" sz="1400" i="1">
                        <a:solidFill>
                          <a:prstClr val="black"/>
                        </a:solidFill>
                        <a:latin typeface="Cambria Math" panose="02040503050406030204" pitchFamily="18" charset="0"/>
                      </a:rPr>
                      <m:t>𝑗</m:t>
                    </m:r>
                    <m:r>
                      <a:rPr lang="it-IT" sz="1400" i="1">
                        <a:solidFill>
                          <a:prstClr val="black"/>
                        </a:solidFill>
                        <a:latin typeface="Cambria Math" panose="02040503050406030204" pitchFamily="18" charset="0"/>
                        <a:ea typeface="Cambria Math" panose="02040503050406030204" pitchFamily="18" charset="0"/>
                      </a:rPr>
                      <m:t>≠</m:t>
                    </m:r>
                    <m:r>
                      <a:rPr lang="it-IT" sz="1400" i="1">
                        <a:solidFill>
                          <a:prstClr val="black"/>
                        </a:solidFill>
                        <a:latin typeface="Cambria Math" panose="02040503050406030204" pitchFamily="18" charset="0"/>
                        <a:ea typeface="Cambria Math" panose="02040503050406030204" pitchFamily="18" charset="0"/>
                      </a:rPr>
                      <m:t>𝑖</m:t>
                    </m:r>
                  </m:oMath>
                </a14:m>
                <a:r>
                  <a:rPr lang="it-IT" sz="1400" dirty="0">
                    <a:solidFill>
                      <a:prstClr val="black"/>
                    </a:solidFill>
                  </a:rPr>
                  <a:t> in soluzione</a:t>
                </a:r>
                <a:br>
                  <a:rPr lang="it-IT" sz="1400" dirty="0">
                    <a:solidFill>
                      <a:prstClr val="black"/>
                    </a:solidFill>
                  </a:rPr>
                </a:br>
                <a14:m>
                  <m:oMathPara xmlns:m="http://schemas.openxmlformats.org/officeDocument/2006/math">
                    <m:oMathParaPr>
                      <m:jc m:val="center"/>
                    </m:oMathParaPr>
                    <m:oMath xmlns:m="http://schemas.openxmlformats.org/officeDocument/2006/math">
                      <m:r>
                        <a:rPr lang="it-IT" sz="1400" i="1">
                          <a:solidFill>
                            <a:prstClr val="black"/>
                          </a:solidFill>
                          <a:latin typeface="Cambria Math" panose="02040503050406030204" pitchFamily="18" charset="0"/>
                        </a:rPr>
                        <m:t>𝑟𝑎𝑡𝑖𝑜</m:t>
                      </m:r>
                      <m:d>
                        <m:dPr>
                          <m:ctrlPr>
                            <a:rPr lang="it-IT" sz="1400" i="1">
                              <a:solidFill>
                                <a:prstClr val="black"/>
                              </a:solidFill>
                              <a:latin typeface="Cambria Math" panose="02040503050406030204" pitchFamily="18" charset="0"/>
                            </a:rPr>
                          </m:ctrlPr>
                        </m:dPr>
                        <m:e>
                          <m:sSub>
                            <m:sSubPr>
                              <m:ctrlPr>
                                <a:rPr lang="it-IT" sz="1400" i="1">
                                  <a:solidFill>
                                    <a:prstClr val="black"/>
                                  </a:solidFill>
                                  <a:latin typeface="Cambria Math" panose="02040503050406030204" pitchFamily="18" charset="0"/>
                                </a:rPr>
                              </m:ctrlPr>
                            </m:sSubPr>
                            <m:e>
                              <m:r>
                                <a:rPr lang="it-IT" sz="1400" i="1">
                                  <a:solidFill>
                                    <a:prstClr val="black"/>
                                  </a:solidFill>
                                  <a:latin typeface="Cambria Math" panose="02040503050406030204" pitchFamily="18" charset="0"/>
                                </a:rPr>
                                <m:t>𝑐</m:t>
                              </m:r>
                            </m:e>
                            <m:sub>
                              <m:r>
                                <a:rPr lang="it-IT" sz="1400" i="1">
                                  <a:solidFill>
                                    <a:prstClr val="black"/>
                                  </a:solidFill>
                                  <a:latin typeface="Cambria Math" panose="02040503050406030204" pitchFamily="18" charset="0"/>
                                </a:rPr>
                                <m:t>𝑗</m:t>
                              </m:r>
                            </m:sub>
                          </m:sSub>
                        </m:e>
                      </m:d>
                      <m:r>
                        <a:rPr lang="it-IT" sz="1400" b="0" i="1" smtClean="0">
                          <a:solidFill>
                            <a:prstClr val="black"/>
                          </a:solidFill>
                          <a:latin typeface="Cambria Math" panose="02040503050406030204" pitchFamily="18" charset="0"/>
                        </a:rPr>
                        <m:t>≔</m:t>
                      </m:r>
                      <m:f>
                        <m:fPr>
                          <m:ctrlPr>
                            <a:rPr lang="it-IT" sz="1400" i="1">
                              <a:solidFill>
                                <a:prstClr val="black"/>
                              </a:solidFill>
                              <a:latin typeface="Cambria Math" panose="02040503050406030204" pitchFamily="18" charset="0"/>
                            </a:rPr>
                          </m:ctrlPr>
                        </m:fPr>
                        <m:num>
                          <m:r>
                            <a:rPr lang="it-IT" sz="1400" b="0" i="1" smtClean="0">
                              <a:solidFill>
                                <a:prstClr val="black"/>
                              </a:solidFill>
                              <a:latin typeface="Cambria Math" panose="02040503050406030204" pitchFamily="18" charset="0"/>
                            </a:rPr>
                            <m:t>𝑚𝑎𝑥</m:t>
                          </m:r>
                          <m:r>
                            <a:rPr lang="it-IT" sz="1400" i="1">
                              <a:solidFill>
                                <a:prstClr val="black"/>
                              </a:solidFill>
                              <a:latin typeface="Cambria Math" panose="02040503050406030204" pitchFamily="18" charset="0"/>
                            </a:rPr>
                            <m:t>𝐶𝑜𝑠𝑡</m:t>
                          </m:r>
                          <m:r>
                            <a:rPr lang="it-IT" sz="1400" i="1">
                              <a:solidFill>
                                <a:prstClr val="black"/>
                              </a:solidFill>
                              <a:latin typeface="Cambria Math" panose="02040503050406030204" pitchFamily="18" charset="0"/>
                            </a:rPr>
                            <m:t>(</m:t>
                          </m:r>
                          <m:r>
                            <a:rPr lang="it-IT" sz="1400" i="1">
                              <a:solidFill>
                                <a:prstClr val="black"/>
                              </a:solidFill>
                              <a:latin typeface="Cambria Math" panose="02040503050406030204" pitchFamily="18" charset="0"/>
                            </a:rPr>
                            <m:t>𝑣</m:t>
                          </m:r>
                          <m:r>
                            <a:rPr lang="it-IT" sz="1400" i="1">
                              <a:solidFill>
                                <a:prstClr val="black"/>
                              </a:solidFill>
                              <a:latin typeface="Cambria Math" panose="02040503050406030204" pitchFamily="18" charset="0"/>
                            </a:rPr>
                            <m:t>,</m:t>
                          </m:r>
                          <m:sSub>
                            <m:sSubPr>
                              <m:ctrlPr>
                                <a:rPr lang="it-IT" sz="1400" i="1">
                                  <a:solidFill>
                                    <a:prstClr val="black"/>
                                  </a:solidFill>
                                  <a:latin typeface="Cambria Math" panose="02040503050406030204" pitchFamily="18" charset="0"/>
                                </a:rPr>
                              </m:ctrlPr>
                            </m:sSubPr>
                            <m:e>
                              <m:r>
                                <a:rPr lang="it-IT" sz="1400" i="1">
                                  <a:solidFill>
                                    <a:prstClr val="black"/>
                                  </a:solidFill>
                                  <a:latin typeface="Cambria Math" panose="02040503050406030204" pitchFamily="18" charset="0"/>
                                </a:rPr>
                                <m:t>𝑐</m:t>
                              </m:r>
                            </m:e>
                            <m:sub>
                              <m:r>
                                <a:rPr lang="it-IT" sz="1400" i="1">
                                  <a:solidFill>
                                    <a:prstClr val="black"/>
                                  </a:solidFill>
                                  <a:latin typeface="Cambria Math" panose="02040503050406030204" pitchFamily="18" charset="0"/>
                                </a:rPr>
                                <m:t>𝑗</m:t>
                              </m:r>
                            </m:sub>
                          </m:sSub>
                          <m:r>
                            <a:rPr lang="it-IT" sz="1400" i="1">
                              <a:solidFill>
                                <a:prstClr val="black"/>
                              </a:solidFill>
                              <a:latin typeface="Cambria Math" panose="02040503050406030204" pitchFamily="18" charset="0"/>
                            </a:rPr>
                            <m:t>)</m:t>
                          </m:r>
                        </m:num>
                        <m:den>
                          <m:r>
                            <a:rPr lang="it-IT" sz="1400" i="1">
                              <a:solidFill>
                                <a:prstClr val="black"/>
                              </a:solidFill>
                              <a:latin typeface="Cambria Math" panose="02040503050406030204" pitchFamily="18" charset="0"/>
                            </a:rPr>
                            <m:t>1+</m:t>
                          </m:r>
                          <m:r>
                            <a:rPr lang="it-IT" sz="1400" i="1">
                              <a:solidFill>
                                <a:prstClr val="black"/>
                              </a:solidFill>
                              <a:latin typeface="Cambria Math" panose="02040503050406030204" pitchFamily="18" charset="0"/>
                            </a:rPr>
                            <m:t>𝑡𝑜𝑡𝑎𝑙𝐶𝑜𝑠𝑡</m:t>
                          </m:r>
                          <m:r>
                            <a:rPr lang="it-IT" sz="1400" i="1">
                              <a:solidFill>
                                <a:prstClr val="black"/>
                              </a:solidFill>
                              <a:latin typeface="Cambria Math" panose="02040503050406030204" pitchFamily="18" charset="0"/>
                            </a:rPr>
                            <m:t>(</m:t>
                          </m:r>
                          <m:sSub>
                            <m:sSubPr>
                              <m:ctrlPr>
                                <a:rPr lang="it-IT" sz="1400" i="1">
                                  <a:solidFill>
                                    <a:prstClr val="black"/>
                                  </a:solidFill>
                                  <a:latin typeface="Cambria Math" panose="02040503050406030204" pitchFamily="18" charset="0"/>
                                </a:rPr>
                              </m:ctrlPr>
                            </m:sSubPr>
                            <m:e>
                              <m:r>
                                <a:rPr lang="it-IT" sz="1400" i="1">
                                  <a:solidFill>
                                    <a:prstClr val="black"/>
                                  </a:solidFill>
                                  <a:latin typeface="Cambria Math" panose="02040503050406030204" pitchFamily="18" charset="0"/>
                                </a:rPr>
                                <m:t>𝑐</m:t>
                              </m:r>
                            </m:e>
                            <m:sub>
                              <m:r>
                                <a:rPr lang="it-IT" sz="1400" i="1">
                                  <a:solidFill>
                                    <a:prstClr val="black"/>
                                  </a:solidFill>
                                  <a:latin typeface="Cambria Math" panose="02040503050406030204" pitchFamily="18" charset="0"/>
                                </a:rPr>
                                <m:t>𝑗</m:t>
                              </m:r>
                            </m:sub>
                          </m:sSub>
                          <m:r>
                            <a:rPr lang="it-IT" sz="1400" i="1">
                              <a:solidFill>
                                <a:prstClr val="black"/>
                              </a:solidFill>
                              <a:latin typeface="Cambria Math" panose="02040503050406030204" pitchFamily="18" charset="0"/>
                            </a:rPr>
                            <m:t>)</m:t>
                          </m:r>
                        </m:den>
                      </m:f>
                    </m:oMath>
                  </m:oMathPara>
                </a14:m>
                <a:endParaRPr lang="it-IT" sz="1400" dirty="0">
                  <a:solidFill>
                    <a:prstClr val="black"/>
                  </a:solidFill>
                </a:endParaRPr>
              </a:p>
              <a:p>
                <a:pPr marL="1357312" lvl="0" indent="0">
                  <a:buNone/>
                </a:pPr>
                <a:br>
                  <a:rPr lang="it-IT" sz="1400" dirty="0">
                    <a:solidFill>
                      <a:prstClr val="black"/>
                    </a:solidFill>
                  </a:rPr>
                </a:br>
                <a:r>
                  <a:rPr lang="it-IT" sz="1400" b="1" dirty="0">
                    <a:solidFill>
                      <a:prstClr val="black"/>
                    </a:solidFill>
                  </a:rPr>
                  <a:t>3.</a:t>
                </a:r>
                <a:r>
                  <a:rPr lang="it-IT" sz="1400" dirty="0">
                    <a:solidFill>
                      <a:prstClr val="black"/>
                    </a:solidFill>
                  </a:rPr>
                  <a:t> Misura di somiglianza</a:t>
                </a:r>
              </a:p>
              <a:p>
                <a:pPr marL="0" lvl="0" indent="0">
                  <a:buNone/>
                </a:pPr>
                <a14:m>
                  <m:oMathPara xmlns:m="http://schemas.openxmlformats.org/officeDocument/2006/math">
                    <m:oMathParaPr>
                      <m:jc m:val="centerGroup"/>
                    </m:oMathParaPr>
                    <m:oMath xmlns:m="http://schemas.openxmlformats.org/officeDocument/2006/math">
                      <m:r>
                        <a:rPr lang="it-IT" sz="1400" i="1">
                          <a:solidFill>
                            <a:prstClr val="black"/>
                          </a:solidFill>
                          <a:latin typeface="Cambria Math" panose="02040503050406030204" pitchFamily="18" charset="0"/>
                        </a:rPr>
                        <m:t>𝑠𝑖𝑚𝑖𝑙𝑎𝑟𝑖𝑡𝑦</m:t>
                      </m:r>
                      <m:r>
                        <a:rPr lang="it-IT" sz="1400" i="1">
                          <a:solidFill>
                            <a:prstClr val="black"/>
                          </a:solidFill>
                          <a:latin typeface="Cambria Math" panose="02040503050406030204" pitchFamily="18" charset="0"/>
                        </a:rPr>
                        <m:t>(</m:t>
                      </m:r>
                      <m:sSub>
                        <m:sSubPr>
                          <m:ctrlPr>
                            <a:rPr lang="it-IT" sz="1400" i="1">
                              <a:solidFill>
                                <a:prstClr val="black"/>
                              </a:solidFill>
                              <a:latin typeface="Cambria Math" panose="02040503050406030204" pitchFamily="18" charset="0"/>
                            </a:rPr>
                          </m:ctrlPr>
                        </m:sSubPr>
                        <m:e>
                          <m:r>
                            <a:rPr lang="it-IT" sz="1400" i="1">
                              <a:solidFill>
                                <a:prstClr val="black"/>
                              </a:solidFill>
                              <a:latin typeface="Cambria Math" panose="02040503050406030204" pitchFamily="18" charset="0"/>
                            </a:rPr>
                            <m:t>𝑐</m:t>
                          </m:r>
                        </m:e>
                        <m:sub>
                          <m:r>
                            <a:rPr lang="it-IT" sz="1400" i="1">
                              <a:solidFill>
                                <a:prstClr val="black"/>
                              </a:solidFill>
                              <a:latin typeface="Cambria Math" panose="02040503050406030204" pitchFamily="18" charset="0"/>
                            </a:rPr>
                            <m:t>𝑗</m:t>
                          </m:r>
                        </m:sub>
                      </m:sSub>
                      <m:r>
                        <a:rPr lang="it-IT" sz="1400" i="1">
                          <a:solidFill>
                            <a:prstClr val="black"/>
                          </a:solidFill>
                          <a:latin typeface="Cambria Math" panose="02040503050406030204" pitchFamily="18" charset="0"/>
                        </a:rPr>
                        <m:t>)=|</m:t>
                      </m:r>
                      <m:r>
                        <a:rPr lang="it-IT" sz="1400" i="1">
                          <a:solidFill>
                            <a:prstClr val="black"/>
                          </a:solidFill>
                          <a:latin typeface="Cambria Math" panose="02040503050406030204" pitchFamily="18" charset="0"/>
                        </a:rPr>
                        <m:t>𝑟𝑎𝑡𝑖𝑜</m:t>
                      </m:r>
                      <m:d>
                        <m:dPr>
                          <m:ctrlPr>
                            <a:rPr lang="it-IT" sz="1400" i="1">
                              <a:solidFill>
                                <a:prstClr val="black"/>
                              </a:solidFill>
                              <a:latin typeface="Cambria Math" panose="02040503050406030204" pitchFamily="18" charset="0"/>
                            </a:rPr>
                          </m:ctrlPr>
                        </m:dPr>
                        <m:e>
                          <m:sSub>
                            <m:sSubPr>
                              <m:ctrlPr>
                                <a:rPr lang="it-IT" sz="1400" i="1">
                                  <a:solidFill>
                                    <a:prstClr val="black"/>
                                  </a:solidFill>
                                  <a:latin typeface="Cambria Math" panose="02040503050406030204" pitchFamily="18" charset="0"/>
                                </a:rPr>
                              </m:ctrlPr>
                            </m:sSubPr>
                            <m:e>
                              <m:r>
                                <a:rPr lang="it-IT" sz="1400" i="1">
                                  <a:solidFill>
                                    <a:prstClr val="black"/>
                                  </a:solidFill>
                                  <a:latin typeface="Cambria Math" panose="02040503050406030204" pitchFamily="18" charset="0"/>
                                </a:rPr>
                                <m:t>𝑐</m:t>
                              </m:r>
                            </m:e>
                            <m:sub>
                              <m:r>
                                <a:rPr lang="it-IT" sz="1400" i="1">
                                  <a:solidFill>
                                    <a:prstClr val="black"/>
                                  </a:solidFill>
                                  <a:latin typeface="Cambria Math" panose="02040503050406030204" pitchFamily="18" charset="0"/>
                                </a:rPr>
                                <m:t>𝑖</m:t>
                              </m:r>
                            </m:sub>
                          </m:sSub>
                        </m:e>
                      </m:d>
                      <m:r>
                        <a:rPr lang="it-IT" sz="1400" i="1">
                          <a:solidFill>
                            <a:prstClr val="black"/>
                          </a:solidFill>
                          <a:latin typeface="Cambria Math" panose="02040503050406030204" pitchFamily="18" charset="0"/>
                        </a:rPr>
                        <m:t>−</m:t>
                      </m:r>
                      <m:r>
                        <a:rPr lang="it-IT" sz="1400" i="1">
                          <a:solidFill>
                            <a:prstClr val="black"/>
                          </a:solidFill>
                          <a:latin typeface="Cambria Math" panose="02040503050406030204" pitchFamily="18" charset="0"/>
                        </a:rPr>
                        <m:t>𝑟𝑎𝑡𝑖𝑜</m:t>
                      </m:r>
                      <m:d>
                        <m:dPr>
                          <m:ctrlPr>
                            <a:rPr lang="it-IT" sz="1400" i="1">
                              <a:solidFill>
                                <a:prstClr val="black"/>
                              </a:solidFill>
                              <a:latin typeface="Cambria Math" panose="02040503050406030204" pitchFamily="18" charset="0"/>
                            </a:rPr>
                          </m:ctrlPr>
                        </m:dPr>
                        <m:e>
                          <m:sSub>
                            <m:sSubPr>
                              <m:ctrlPr>
                                <a:rPr lang="it-IT" sz="1400" i="1">
                                  <a:solidFill>
                                    <a:prstClr val="black"/>
                                  </a:solidFill>
                                  <a:latin typeface="Cambria Math" panose="02040503050406030204" pitchFamily="18" charset="0"/>
                                </a:rPr>
                              </m:ctrlPr>
                            </m:sSubPr>
                            <m:e>
                              <m:r>
                                <a:rPr lang="it-IT" sz="1400" i="1">
                                  <a:solidFill>
                                    <a:prstClr val="black"/>
                                  </a:solidFill>
                                  <a:latin typeface="Cambria Math" panose="02040503050406030204" pitchFamily="18" charset="0"/>
                                </a:rPr>
                                <m:t>𝑐</m:t>
                              </m:r>
                            </m:e>
                            <m:sub>
                              <m:r>
                                <a:rPr lang="it-IT" sz="1400" i="1">
                                  <a:solidFill>
                                    <a:prstClr val="black"/>
                                  </a:solidFill>
                                  <a:latin typeface="Cambria Math" panose="02040503050406030204" pitchFamily="18" charset="0"/>
                                </a:rPr>
                                <m:t>𝑗</m:t>
                              </m:r>
                            </m:sub>
                          </m:sSub>
                        </m:e>
                      </m:d>
                      <m:r>
                        <a:rPr lang="it-IT" sz="1400" i="1">
                          <a:solidFill>
                            <a:prstClr val="black"/>
                          </a:solidFill>
                          <a:latin typeface="Cambria Math" panose="02040503050406030204" pitchFamily="18" charset="0"/>
                        </a:rPr>
                        <m:t>|</m:t>
                      </m:r>
                    </m:oMath>
                  </m:oMathPara>
                </a14:m>
                <a:endParaRPr lang="it-IT" sz="1300" dirty="0">
                  <a:solidFill>
                    <a:prstClr val="black"/>
                  </a:solidFill>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457200" y="1381126"/>
                <a:ext cx="8415337" cy="4745038"/>
              </a:xfrm>
              <a:blipFill>
                <a:blip r:embed="rId3"/>
                <a:stretch>
                  <a:fillRect t="-1542"/>
                </a:stretch>
              </a:blipFill>
            </p:spPr>
            <p:txBody>
              <a:bodyPr/>
              <a:lstStyle/>
              <a:p>
                <a:r>
                  <a:rPr lang="it-IT">
                    <a:noFill/>
                  </a:rPr>
                  <a:t> </a:t>
                </a:r>
              </a:p>
            </p:txBody>
          </p:sp>
        </mc:Fallback>
      </mc:AlternateContent>
      <p:cxnSp>
        <p:nvCxnSpPr>
          <p:cNvPr id="5" name="Connettore 2 4"/>
          <p:cNvCxnSpPr>
            <a:cxnSpLocks/>
          </p:cNvCxnSpPr>
          <p:nvPr/>
        </p:nvCxnSpPr>
        <p:spPr>
          <a:xfrm>
            <a:off x="4582391" y="1852455"/>
            <a:ext cx="0" cy="651754"/>
          </a:xfrm>
          <a:prstGeom prst="straightConnector1">
            <a:avLst/>
          </a:prstGeom>
          <a:ln w="76200" cmpd="sng">
            <a:solidFill>
              <a:srgbClr val="376092"/>
            </a:solidFill>
            <a:tailEnd type="arrow"/>
          </a:ln>
        </p:spPr>
        <p:style>
          <a:lnRef idx="2">
            <a:schemeClr val="accent1"/>
          </a:lnRef>
          <a:fillRef idx="0">
            <a:schemeClr val="accent1"/>
          </a:fillRef>
          <a:effectRef idx="1">
            <a:schemeClr val="accent1"/>
          </a:effectRef>
          <a:fontRef idx="minor">
            <a:schemeClr val="tx1"/>
          </a:fontRef>
        </p:style>
      </p:cxnSp>
      <p:sp>
        <p:nvSpPr>
          <p:cNvPr id="4" name="Segnaposto numero diapositiva 3"/>
          <p:cNvSpPr>
            <a:spLocks noGrp="1"/>
          </p:cNvSpPr>
          <p:nvPr>
            <p:ph type="sldNum" sz="quarter" idx="12"/>
          </p:nvPr>
        </p:nvSpPr>
        <p:spPr/>
        <p:txBody>
          <a:bodyPr/>
          <a:lstStyle/>
          <a:p>
            <a:fld id="{EE55A936-D6DB-E647-B116-1851D5E4C387}" type="slidenum">
              <a:rPr lang="it-IT" smtClean="0"/>
              <a:t>24</a:t>
            </a:fld>
            <a:endParaRPr lang="it-IT"/>
          </a:p>
        </p:txBody>
      </p:sp>
      <mc:AlternateContent xmlns:mc="http://schemas.openxmlformats.org/markup-compatibility/2006" xmlns:a14="http://schemas.microsoft.com/office/drawing/2010/main">
        <mc:Choice Requires="a14">
          <p:graphicFrame>
            <p:nvGraphicFramePr>
              <p:cNvPr id="6" name="Diagramma 5"/>
              <p:cNvGraphicFramePr/>
              <p:nvPr>
                <p:extLst>
                  <p:ext uri="{D42A27DB-BD31-4B8C-83A1-F6EECF244321}">
                    <p14:modId xmlns:p14="http://schemas.microsoft.com/office/powerpoint/2010/main" val="754746340"/>
                  </p:ext>
                </p:extLst>
              </p:nvPr>
            </p:nvGraphicFramePr>
            <p:xfrm>
              <a:off x="-331034" y="3863181"/>
              <a:ext cx="2433717" cy="19029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6" name="Diagramma 5"/>
              <p:cNvGraphicFramePr/>
              <p:nvPr>
                <p:extLst>
                  <p:ext uri="{D42A27DB-BD31-4B8C-83A1-F6EECF244321}">
                    <p14:modId xmlns:p14="http://schemas.microsoft.com/office/powerpoint/2010/main" val="754746340"/>
                  </p:ext>
                </p:extLst>
              </p:nvPr>
            </p:nvGraphicFramePr>
            <p:xfrm>
              <a:off x="-331034" y="3863181"/>
              <a:ext cx="2433717" cy="190290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148045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txBox="1">
            <a:spLocks/>
          </p:cNvSpPr>
          <p:nvPr/>
        </p:nvSpPr>
        <p:spPr>
          <a:xfrm>
            <a:off x="457200" y="528638"/>
            <a:ext cx="8138542" cy="74833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it-IT" sz="3600" b="1" i="1" dirty="0">
                <a:solidFill>
                  <a:srgbClr val="31859C"/>
                </a:solidFill>
              </a:rPr>
              <a:t>PESI delle EURISTICHE</a:t>
            </a:r>
          </a:p>
        </p:txBody>
      </p:sp>
      <p:sp>
        <p:nvSpPr>
          <p:cNvPr id="2" name="Segnaposto numero diapositiva 1"/>
          <p:cNvSpPr>
            <a:spLocks noGrp="1"/>
          </p:cNvSpPr>
          <p:nvPr>
            <p:ph type="sldNum" sz="quarter" idx="12"/>
          </p:nvPr>
        </p:nvSpPr>
        <p:spPr/>
        <p:txBody>
          <a:bodyPr/>
          <a:lstStyle/>
          <a:p>
            <a:fld id="{EE55A936-D6DB-E647-B116-1851D5E4C387}" type="slidenum">
              <a:rPr lang="it-IT" smtClean="0"/>
              <a:t>25</a:t>
            </a:fld>
            <a:endParaRPr lang="it-IT"/>
          </a:p>
        </p:txBody>
      </p:sp>
      <mc:AlternateContent xmlns:mc="http://schemas.openxmlformats.org/markup-compatibility/2006" xmlns:a14="http://schemas.microsoft.com/office/drawing/2010/main">
        <mc:Choice Requires="a14">
          <p:graphicFrame>
            <p:nvGraphicFramePr>
              <p:cNvPr id="5" name="Diagramma 4"/>
              <p:cNvGraphicFramePr/>
              <p:nvPr>
                <p:extLst>
                  <p:ext uri="{D42A27DB-BD31-4B8C-83A1-F6EECF244321}">
                    <p14:modId xmlns:p14="http://schemas.microsoft.com/office/powerpoint/2010/main" val="1327197448"/>
                  </p:ext>
                </p:extLst>
              </p:nvPr>
            </p:nvGraphicFramePr>
            <p:xfrm>
              <a:off x="466726" y="1276967"/>
              <a:ext cx="8129016" cy="29879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ma 4"/>
              <p:cNvGraphicFramePr/>
              <p:nvPr>
                <p:extLst>
                  <p:ext uri="{D42A27DB-BD31-4B8C-83A1-F6EECF244321}">
                    <p14:modId xmlns:p14="http://schemas.microsoft.com/office/powerpoint/2010/main" val="1327197448"/>
                  </p:ext>
                </p:extLst>
              </p:nvPr>
            </p:nvGraphicFramePr>
            <p:xfrm>
              <a:off x="466726" y="1276967"/>
              <a:ext cx="8129016" cy="29879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sp>
            <p:nvSpPr>
              <p:cNvPr id="9" name="CasellaDiTesto 8"/>
              <p:cNvSpPr txBox="1"/>
              <p:nvPr/>
            </p:nvSpPr>
            <p:spPr>
              <a:xfrm>
                <a:off x="322361" y="4434177"/>
                <a:ext cx="8408220" cy="338554"/>
              </a:xfrm>
              <a:prstGeom prst="rect">
                <a:avLst/>
              </a:prstGeom>
              <a:noFill/>
            </p:spPr>
            <p:txBody>
              <a:bodyPr wrap="square" rtlCol="0">
                <a:spAutoFit/>
              </a:bodyPr>
              <a:lstStyle/>
              <a:p>
                <a:r>
                  <a:rPr lang="it-IT" sz="1600" dirty="0"/>
                  <a:t>Dove </a:t>
                </a:r>
                <a14:m>
                  <m:oMath xmlns:m="http://schemas.openxmlformats.org/officeDocument/2006/math">
                    <m:r>
                      <m:rPr>
                        <m:sty m:val="p"/>
                      </m:rPr>
                      <a:rPr lang="el-GR" sz="1600" i="1" dirty="0">
                        <a:latin typeface="Cambria Math" panose="02040503050406030204" pitchFamily="18" charset="0"/>
                      </a:rPr>
                      <m:t>Ψ</m:t>
                    </m:r>
                  </m:oMath>
                </a14:m>
                <a:r>
                  <a:rPr lang="it-IT" sz="1600" i="1" dirty="0">
                    <a:latin typeface="Cambria Math" panose="02040503050406030204" pitchFamily="18" charset="0"/>
                  </a:rPr>
                  <a:t> </a:t>
                </a:r>
                <a:r>
                  <a:rPr lang="it-IT" sz="1600" dirty="0">
                    <a:latin typeface="Cambria Math" panose="02040503050406030204" pitchFamily="18" charset="0"/>
                  </a:rPr>
                  <a:t>è calcolato in funzione dei seguenti parametri:</a:t>
                </a:r>
              </a:p>
            </p:txBody>
          </p:sp>
        </mc:Choice>
        <mc:Fallback xmlns="">
          <p:sp>
            <p:nvSpPr>
              <p:cNvPr id="9" name="CasellaDiTesto 8"/>
              <p:cNvSpPr txBox="1">
                <a:spLocks noRot="1" noChangeAspect="1" noMove="1" noResize="1" noEditPoints="1" noAdjustHandles="1" noChangeArrowheads="1" noChangeShapeType="1" noTextEdit="1"/>
              </p:cNvSpPr>
              <p:nvPr/>
            </p:nvSpPr>
            <p:spPr>
              <a:xfrm>
                <a:off x="322361" y="4434177"/>
                <a:ext cx="8408220" cy="338554"/>
              </a:xfrm>
              <a:prstGeom prst="rect">
                <a:avLst/>
              </a:prstGeom>
              <a:blipFill>
                <a:blip r:embed="rId12"/>
                <a:stretch>
                  <a:fillRect l="-435" t="-8929" b="-21429"/>
                </a:stretch>
              </a:blipFill>
            </p:spPr>
            <p:txBody>
              <a:bodyPr/>
              <a:lstStyle/>
              <a:p>
                <a:r>
                  <a:rPr lang="it-IT">
                    <a:noFill/>
                  </a:rPr>
                  <a:t> </a:t>
                </a:r>
              </a:p>
            </p:txBody>
          </p:sp>
        </mc:Fallback>
      </mc:AlternateContent>
      <p:cxnSp>
        <p:nvCxnSpPr>
          <p:cNvPr id="25" name="Connettore 7 24"/>
          <p:cNvCxnSpPr>
            <a:endCxn id="9" idx="1"/>
          </p:cNvCxnSpPr>
          <p:nvPr/>
        </p:nvCxnSpPr>
        <p:spPr>
          <a:xfrm rot="5400000">
            <a:off x="-397331" y="3153177"/>
            <a:ext cx="2169970" cy="730585"/>
          </a:xfrm>
          <a:prstGeom prst="curvedConnector4">
            <a:avLst>
              <a:gd name="adj1" fmla="val -5553"/>
              <a:gd name="adj2" fmla="val 123215"/>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27" name="Rettangolo arrotondato 26"/>
          <p:cNvSpPr/>
          <p:nvPr/>
        </p:nvSpPr>
        <p:spPr>
          <a:xfrm>
            <a:off x="1052946" y="2272145"/>
            <a:ext cx="1163781" cy="725312"/>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3" name="Rettangolo 2">
                <a:extLst>
                  <a:ext uri="{FF2B5EF4-FFF2-40B4-BE49-F238E27FC236}">
                    <a16:creationId xmlns:a16="http://schemas.microsoft.com/office/drawing/2014/main" id="{491E4B4E-D8BC-4309-8C69-842C7641ABB0}"/>
                  </a:ext>
                </a:extLst>
              </p:cNvPr>
              <p:cNvSpPr/>
              <p:nvPr/>
            </p:nvSpPr>
            <p:spPr>
              <a:xfrm>
                <a:off x="322361" y="4931843"/>
                <a:ext cx="8135839" cy="10633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it-IT" sz="1400" i="1" smtClean="0">
                          <a:latin typeface="Cambria Math" panose="02040503050406030204" pitchFamily="18" charset="0"/>
                        </a:rPr>
                        <m:t>𝛹</m:t>
                      </m:r>
                      <m:r>
                        <a:rPr lang="it-IT" sz="1400" i="0">
                          <a:latin typeface="Cambria Math" panose="02040503050406030204" pitchFamily="18" charset="0"/>
                        </a:rPr>
                        <m:t>=</m:t>
                      </m:r>
                      <m:r>
                        <a:rPr lang="it-IT" sz="1400" i="1">
                          <a:latin typeface="Cambria Math" panose="02040503050406030204" pitchFamily="18" charset="0"/>
                        </a:rPr>
                        <m:t>𝑚𝑎𝑥</m:t>
                      </m:r>
                      <m:d>
                        <m:dPr>
                          <m:begChr m:val="{"/>
                          <m:endChr m:val=""/>
                          <m:ctrlPr>
                            <a:rPr lang="it-IT" sz="1400" i="1">
                              <a:latin typeface="Cambria Math" panose="02040503050406030204" pitchFamily="18" charset="0"/>
                            </a:rPr>
                          </m:ctrlPr>
                        </m:dPr>
                        <m:e>
                          <m:eqArr>
                            <m:eqArrPr>
                              <m:ctrlPr>
                                <a:rPr lang="it-IT" sz="1400" i="1">
                                  <a:latin typeface="Cambria Math" panose="02040503050406030204" pitchFamily="18" charset="0"/>
                                </a:rPr>
                              </m:ctrlPr>
                            </m:eqArrPr>
                            <m:e>
                              <m:r>
                                <a:rPr lang="it-IT" sz="1400" i="0">
                                  <a:latin typeface="Cambria Math" panose="02040503050406030204" pitchFamily="18" charset="0"/>
                                </a:rPr>
                                <m:t>&amp;</m:t>
                              </m:r>
                              <m:sSub>
                                <m:sSubPr>
                                  <m:ctrlPr>
                                    <a:rPr lang="it-IT" sz="1400" i="1">
                                      <a:latin typeface="Cambria Math" panose="02040503050406030204" pitchFamily="18" charset="0"/>
                                    </a:rPr>
                                  </m:ctrlPr>
                                </m:sSubPr>
                                <m:e>
                                  <m:r>
                                    <a:rPr lang="it-IT" sz="1400" i="1">
                                      <a:latin typeface="Cambria Math" panose="02040503050406030204" pitchFamily="18" charset="0"/>
                                    </a:rPr>
                                    <m:t>𝜔</m:t>
                                  </m:r>
                                </m:e>
                                <m:sub>
                                  <m:r>
                                    <a:rPr lang="it-IT" sz="1400" i="0">
                                      <a:latin typeface="Cambria Math" panose="02040503050406030204" pitchFamily="18" charset="0"/>
                                    </a:rPr>
                                    <m:t>1</m:t>
                                  </m:r>
                                </m:sub>
                              </m:sSub>
                              <m:r>
                                <a:rPr lang="it-IT" sz="1400" i="0">
                                  <a:latin typeface="Cambria Math" panose="02040503050406030204" pitchFamily="18" charset="0"/>
                                </a:rPr>
                                <m:t>   </m:t>
                              </m:r>
                              <m:r>
                                <a:rPr lang="it-IT" sz="1400" i="1">
                                  <a:latin typeface="Cambria Math" panose="02040503050406030204" pitchFamily="18" charset="0"/>
                                </a:rPr>
                                <m:t>𝑠𝑒</m:t>
                              </m:r>
                              <m:r>
                                <a:rPr lang="it-IT" sz="1400" i="0">
                                  <a:latin typeface="Cambria Math" panose="02040503050406030204" pitchFamily="18" charset="0"/>
                                </a:rPr>
                                <m:t> </m:t>
                              </m:r>
                              <m:r>
                                <a:rPr lang="it-IT" sz="1400" i="1">
                                  <a:latin typeface="Cambria Math" panose="02040503050406030204" pitchFamily="18" charset="0"/>
                                </a:rPr>
                                <m:t>𝑙𝑎</m:t>
                              </m:r>
                              <m:r>
                                <a:rPr lang="it-IT" sz="1400" i="0">
                                  <a:latin typeface="Cambria Math" panose="02040503050406030204" pitchFamily="18" charset="0"/>
                                </a:rPr>
                                <m:t> </m:t>
                              </m:r>
                              <m:r>
                                <a:rPr lang="it-IT" sz="1400" i="1">
                                  <a:latin typeface="Cambria Math" panose="02040503050406030204" pitchFamily="18" charset="0"/>
                                </a:rPr>
                                <m:t>𝑛𝑢𝑜𝑣𝑎</m:t>
                              </m:r>
                              <m:r>
                                <a:rPr lang="it-IT" sz="1400" i="0">
                                  <a:latin typeface="Cambria Math" panose="02040503050406030204" pitchFamily="18" charset="0"/>
                                </a:rPr>
                                <m:t> </m:t>
                              </m:r>
                              <m:r>
                                <a:rPr lang="it-IT" sz="1400" i="1">
                                  <a:latin typeface="Cambria Math" panose="02040503050406030204" pitchFamily="18" charset="0"/>
                                </a:rPr>
                                <m:t>𝑠𝑜𝑙𝑢𝑧𝑖𝑜𝑛𝑒</m:t>
                              </m:r>
                              <m:r>
                                <a:rPr lang="it-IT" sz="1400" i="0">
                                  <a:latin typeface="Cambria Math" panose="02040503050406030204" pitchFamily="18" charset="0"/>
                                </a:rPr>
                                <m:t> è </m:t>
                              </m:r>
                              <m:r>
                                <a:rPr lang="it-IT" sz="1400" i="1">
                                  <a:latin typeface="Cambria Math" panose="02040503050406030204" pitchFamily="18" charset="0"/>
                                </a:rPr>
                                <m:t>𝑢𝑛</m:t>
                              </m:r>
                              <m:r>
                                <a:rPr lang="it-IT" sz="1400" i="0">
                                  <a:latin typeface="Cambria Math" panose="02040503050406030204" pitchFamily="18" charset="0"/>
                                </a:rPr>
                                <m:t> </m:t>
                              </m:r>
                              <m:r>
                                <a:rPr lang="it-IT" sz="1400" i="1">
                                  <a:latin typeface="Cambria Math" panose="02040503050406030204" pitchFamily="18" charset="0"/>
                                </a:rPr>
                                <m:t>𝑜𝑡𝑡𝑖𝑚𝑜</m:t>
                              </m:r>
                              <m:r>
                                <a:rPr lang="it-IT" sz="1400" i="0">
                                  <a:latin typeface="Cambria Math" panose="02040503050406030204" pitchFamily="18" charset="0"/>
                                </a:rPr>
                                <m:t> </m:t>
                              </m:r>
                              <m:r>
                                <a:rPr lang="it-IT" sz="1400" i="1">
                                  <a:latin typeface="Cambria Math" panose="02040503050406030204" pitchFamily="18" charset="0"/>
                                </a:rPr>
                                <m:t>𝑔𝑙𝑜𝑏𝑎𝑙𝑒</m:t>
                              </m:r>
                              <m:r>
                                <a:rPr lang="it-IT" sz="1400" i="0">
                                  <a:latin typeface="Cambria Math" panose="02040503050406030204" pitchFamily="18" charset="0"/>
                                </a:rPr>
                                <m:t>                                                                </m:t>
                              </m:r>
                            </m:e>
                            <m:e>
                              <m:r>
                                <a:rPr lang="it-IT" sz="1400" i="0">
                                  <a:latin typeface="Cambria Math" panose="02040503050406030204" pitchFamily="18" charset="0"/>
                                </a:rPr>
                                <m:t>&amp;</m:t>
                              </m:r>
                              <m:sSub>
                                <m:sSubPr>
                                  <m:ctrlPr>
                                    <a:rPr lang="it-IT" sz="1400" i="1">
                                      <a:latin typeface="Cambria Math" panose="02040503050406030204" pitchFamily="18" charset="0"/>
                                    </a:rPr>
                                  </m:ctrlPr>
                                </m:sSubPr>
                                <m:e>
                                  <m:r>
                                    <a:rPr lang="it-IT" sz="1400" i="1">
                                      <a:latin typeface="Cambria Math" panose="02040503050406030204" pitchFamily="18" charset="0"/>
                                    </a:rPr>
                                    <m:t>𝜔</m:t>
                                  </m:r>
                                </m:e>
                                <m:sub>
                                  <m:r>
                                    <a:rPr lang="it-IT" sz="1400" i="0">
                                      <a:latin typeface="Cambria Math" panose="02040503050406030204" pitchFamily="18" charset="0"/>
                                    </a:rPr>
                                    <m:t>2</m:t>
                                  </m:r>
                                </m:sub>
                              </m:sSub>
                              <m:r>
                                <a:rPr lang="it-IT" sz="1400" i="0">
                                  <a:latin typeface="Cambria Math" panose="02040503050406030204" pitchFamily="18" charset="0"/>
                                </a:rPr>
                                <m:t>   </m:t>
                              </m:r>
                              <m:r>
                                <a:rPr lang="it-IT" sz="1400" i="1">
                                  <a:latin typeface="Cambria Math" panose="02040503050406030204" pitchFamily="18" charset="0"/>
                                </a:rPr>
                                <m:t>𝑠𝑒</m:t>
                              </m:r>
                              <m:r>
                                <a:rPr lang="it-IT" sz="1400" i="0">
                                  <a:latin typeface="Cambria Math" panose="02040503050406030204" pitchFamily="18" charset="0"/>
                                </a:rPr>
                                <m:t> </m:t>
                              </m:r>
                              <m:r>
                                <a:rPr lang="it-IT" sz="1400" i="1">
                                  <a:latin typeface="Cambria Math" panose="02040503050406030204" pitchFamily="18" charset="0"/>
                                </a:rPr>
                                <m:t>𝑙𝑎</m:t>
                              </m:r>
                              <m:r>
                                <a:rPr lang="it-IT" sz="1400" i="0">
                                  <a:latin typeface="Cambria Math" panose="02040503050406030204" pitchFamily="18" charset="0"/>
                                </a:rPr>
                                <m:t> </m:t>
                              </m:r>
                              <m:r>
                                <a:rPr lang="it-IT" sz="1400" i="1">
                                  <a:latin typeface="Cambria Math" panose="02040503050406030204" pitchFamily="18" charset="0"/>
                                </a:rPr>
                                <m:t>𝑛𝑢𝑜𝑣𝑎</m:t>
                              </m:r>
                              <m:r>
                                <a:rPr lang="it-IT" sz="1400" i="0">
                                  <a:latin typeface="Cambria Math" panose="02040503050406030204" pitchFamily="18" charset="0"/>
                                </a:rPr>
                                <m:t> </m:t>
                              </m:r>
                              <m:r>
                                <a:rPr lang="it-IT" sz="1400" i="1">
                                  <a:latin typeface="Cambria Math" panose="02040503050406030204" pitchFamily="18" charset="0"/>
                                </a:rPr>
                                <m:t>𝑠𝑜𝑙𝑢𝑧𝑖𝑜𝑛𝑒</m:t>
                              </m:r>
                              <m:r>
                                <a:rPr lang="it-IT" sz="1400" i="0">
                                  <a:latin typeface="Cambria Math" panose="02040503050406030204" pitchFamily="18" charset="0"/>
                                </a:rPr>
                                <m:t> è </m:t>
                              </m:r>
                              <m:r>
                                <a:rPr lang="it-IT" sz="1400" i="1">
                                  <a:latin typeface="Cambria Math" panose="02040503050406030204" pitchFamily="18" charset="0"/>
                                </a:rPr>
                                <m:t>𝑚𝑖𝑔𝑙𝑖𝑜𝑟𝑒</m:t>
                              </m:r>
                              <m:r>
                                <a:rPr lang="it-IT" sz="1400" i="0">
                                  <a:latin typeface="Cambria Math" panose="02040503050406030204" pitchFamily="18" charset="0"/>
                                </a:rPr>
                                <m:t> </m:t>
                              </m:r>
                              <m:r>
                                <a:rPr lang="it-IT" sz="1400" i="1">
                                  <a:latin typeface="Cambria Math" panose="02040503050406030204" pitchFamily="18" charset="0"/>
                                </a:rPr>
                                <m:t>𝑑𝑖</m:t>
                              </m:r>
                              <m:r>
                                <a:rPr lang="it-IT" sz="1400" i="0">
                                  <a:latin typeface="Cambria Math" panose="02040503050406030204" pitchFamily="18" charset="0"/>
                                </a:rPr>
                                <m:t> </m:t>
                              </m:r>
                              <m:r>
                                <a:rPr lang="it-IT" sz="1400" i="1">
                                  <a:latin typeface="Cambria Math" panose="02040503050406030204" pitchFamily="18" charset="0"/>
                                </a:rPr>
                                <m:t>𝑞𝑢𝑒𝑙𝑙𝑎</m:t>
                              </m:r>
                              <m:r>
                                <a:rPr lang="it-IT" sz="1400" i="0">
                                  <a:latin typeface="Cambria Math" panose="02040503050406030204" pitchFamily="18" charset="0"/>
                                </a:rPr>
                                <m:t> </m:t>
                              </m:r>
                              <m:r>
                                <a:rPr lang="it-IT" sz="1400" i="1">
                                  <a:latin typeface="Cambria Math" panose="02040503050406030204" pitchFamily="18" charset="0"/>
                                </a:rPr>
                                <m:t>𝑐𝑜𝑟𝑟𝑒𝑛𝑡𝑒</m:t>
                              </m:r>
                              <m:r>
                                <a:rPr lang="it-IT" sz="1400" i="0">
                                  <a:latin typeface="Cambria Math" panose="02040503050406030204" pitchFamily="18" charset="0"/>
                                </a:rPr>
                                <m:t>                                               </m:t>
                              </m:r>
                            </m:e>
                            <m:e>
                              <m:r>
                                <a:rPr lang="it-IT" sz="1400" i="0">
                                  <a:latin typeface="Cambria Math" panose="02040503050406030204" pitchFamily="18" charset="0"/>
                                </a:rPr>
                                <m:t>&amp;</m:t>
                              </m:r>
                              <m:sSub>
                                <m:sSubPr>
                                  <m:ctrlPr>
                                    <a:rPr lang="it-IT" sz="1400" i="1">
                                      <a:latin typeface="Cambria Math" panose="02040503050406030204" pitchFamily="18" charset="0"/>
                                    </a:rPr>
                                  </m:ctrlPr>
                                </m:sSubPr>
                                <m:e>
                                  <m:r>
                                    <a:rPr lang="it-IT" sz="1400" i="1">
                                      <a:latin typeface="Cambria Math" panose="02040503050406030204" pitchFamily="18" charset="0"/>
                                    </a:rPr>
                                    <m:t>𝜔</m:t>
                                  </m:r>
                                </m:e>
                                <m:sub>
                                  <m:r>
                                    <a:rPr lang="it-IT" sz="1400" i="0">
                                      <a:latin typeface="Cambria Math" panose="02040503050406030204" pitchFamily="18" charset="0"/>
                                    </a:rPr>
                                    <m:t>3  </m:t>
                                  </m:r>
                                </m:sub>
                              </m:sSub>
                              <m:r>
                                <a:rPr lang="it-IT" sz="1400" i="0">
                                  <a:latin typeface="Cambria Math" panose="02040503050406030204" pitchFamily="18" charset="0"/>
                                </a:rPr>
                                <m:t> </m:t>
                              </m:r>
                              <m:r>
                                <a:rPr lang="it-IT" sz="1400" i="1">
                                  <a:latin typeface="Cambria Math" panose="02040503050406030204" pitchFamily="18" charset="0"/>
                                </a:rPr>
                                <m:t>𝑠𝑒</m:t>
                              </m:r>
                              <m:r>
                                <a:rPr lang="it-IT" sz="1400" i="0">
                                  <a:latin typeface="Cambria Math" panose="02040503050406030204" pitchFamily="18" charset="0"/>
                                </a:rPr>
                                <m:t> </m:t>
                              </m:r>
                              <m:r>
                                <a:rPr lang="it-IT" sz="1400" i="1">
                                  <a:latin typeface="Cambria Math" panose="02040503050406030204" pitchFamily="18" charset="0"/>
                                </a:rPr>
                                <m:t>𝑙𝑎</m:t>
                              </m:r>
                              <m:r>
                                <a:rPr lang="it-IT" sz="1400" i="0">
                                  <a:latin typeface="Cambria Math" panose="02040503050406030204" pitchFamily="18" charset="0"/>
                                </a:rPr>
                                <m:t> </m:t>
                              </m:r>
                              <m:r>
                                <a:rPr lang="it-IT" sz="1400" i="1">
                                  <a:latin typeface="Cambria Math" panose="02040503050406030204" pitchFamily="18" charset="0"/>
                                </a:rPr>
                                <m:t>𝑠𝑜𝑙𝑢𝑧𝑖𝑜𝑛𝑒</m:t>
                              </m:r>
                              <m:r>
                                <a:rPr lang="it-IT" sz="1400" i="0">
                                  <a:latin typeface="Cambria Math" panose="02040503050406030204" pitchFamily="18" charset="0"/>
                                </a:rPr>
                                <m:t> </m:t>
                              </m:r>
                              <m:r>
                                <a:rPr lang="it-IT" sz="1400" i="1">
                                  <a:latin typeface="Cambria Math" panose="02040503050406030204" pitchFamily="18" charset="0"/>
                                </a:rPr>
                                <m:t>𝑛𝑜𝑛</m:t>
                              </m:r>
                              <m:r>
                                <a:rPr lang="it-IT" sz="1400" i="0">
                                  <a:latin typeface="Cambria Math" panose="02040503050406030204" pitchFamily="18" charset="0"/>
                                </a:rPr>
                                <m:t> è </m:t>
                              </m:r>
                              <m:r>
                                <a:rPr lang="it-IT" sz="1400" i="1">
                                  <a:latin typeface="Cambria Math" panose="02040503050406030204" pitchFamily="18" charset="0"/>
                                </a:rPr>
                                <m:t>𝑚𝑖𝑔𝑙𝑖𝑜𝑟𝑒</m:t>
                              </m:r>
                              <m:r>
                                <a:rPr lang="it-IT" sz="1400" i="0">
                                  <a:latin typeface="Cambria Math" panose="02040503050406030204" pitchFamily="18" charset="0"/>
                                </a:rPr>
                                <m:t> </m:t>
                              </m:r>
                              <m:r>
                                <a:rPr lang="it-IT" sz="1400" i="1">
                                  <a:latin typeface="Cambria Math" panose="02040503050406030204" pitchFamily="18" charset="0"/>
                                </a:rPr>
                                <m:t>𝑑𝑖</m:t>
                              </m:r>
                              <m:r>
                                <a:rPr lang="it-IT" sz="1400" i="0">
                                  <a:latin typeface="Cambria Math" panose="02040503050406030204" pitchFamily="18" charset="0"/>
                                </a:rPr>
                                <m:t> </m:t>
                              </m:r>
                              <m:r>
                                <a:rPr lang="it-IT" sz="1400" i="1">
                                  <a:latin typeface="Cambria Math" panose="02040503050406030204" pitchFamily="18" charset="0"/>
                                </a:rPr>
                                <m:t>𝑞𝑢𝑒𝑙𝑙𝑎</m:t>
                              </m:r>
                              <m:r>
                                <a:rPr lang="it-IT" sz="1400" i="0">
                                  <a:latin typeface="Cambria Math" panose="02040503050406030204" pitchFamily="18" charset="0"/>
                                </a:rPr>
                                <m:t> </m:t>
                              </m:r>
                              <m:r>
                                <a:rPr lang="it-IT" sz="1400" i="1">
                                  <a:latin typeface="Cambria Math" panose="02040503050406030204" pitchFamily="18" charset="0"/>
                                </a:rPr>
                                <m:t>𝑐𝑜𝑟𝑟𝑒𝑛𝑡𝑒</m:t>
                              </m:r>
                              <m:r>
                                <a:rPr lang="it-IT" sz="1400" i="0">
                                  <a:latin typeface="Cambria Math" panose="02040503050406030204" pitchFamily="18" charset="0"/>
                                </a:rPr>
                                <m:t>, </m:t>
                              </m:r>
                              <m:r>
                                <a:rPr lang="it-IT" sz="1400" i="1">
                                  <a:latin typeface="Cambria Math" panose="02040503050406030204" pitchFamily="18" charset="0"/>
                                </a:rPr>
                                <m:t>𝑚𝑎</m:t>
                              </m:r>
                              <m:r>
                                <a:rPr lang="it-IT" sz="1400" i="0">
                                  <a:latin typeface="Cambria Math" panose="02040503050406030204" pitchFamily="18" charset="0"/>
                                </a:rPr>
                                <m:t> è </m:t>
                              </m:r>
                              <m:r>
                                <a:rPr lang="it-IT" sz="1400" i="1">
                                  <a:latin typeface="Cambria Math" panose="02040503050406030204" pitchFamily="18" charset="0"/>
                                </a:rPr>
                                <m:t>𝑐𝑜𝑚𝑢𝑛𝑞𝑢𝑒</m:t>
                              </m:r>
                              <m:r>
                                <a:rPr lang="it-IT" sz="1400" i="0">
                                  <a:latin typeface="Cambria Math" panose="02040503050406030204" pitchFamily="18" charset="0"/>
                                </a:rPr>
                                <m:t> </m:t>
                              </m:r>
                              <m:r>
                                <a:rPr lang="it-IT" sz="1400" i="1">
                                  <a:latin typeface="Cambria Math" panose="02040503050406030204" pitchFamily="18" charset="0"/>
                                </a:rPr>
                                <m:t>𝑎𝑐𝑐𝑒𝑡𝑡𝑎𝑡𝑎</m:t>
                              </m:r>
                            </m:e>
                            <m:e>
                              <m:r>
                                <a:rPr lang="it-IT" sz="1400" i="0">
                                  <a:latin typeface="Cambria Math" panose="02040503050406030204" pitchFamily="18" charset="0"/>
                                </a:rPr>
                                <m:t>&amp;</m:t>
                              </m:r>
                              <m:sSub>
                                <m:sSubPr>
                                  <m:ctrlPr>
                                    <a:rPr lang="it-IT" sz="1400" i="1">
                                      <a:latin typeface="Cambria Math" panose="02040503050406030204" pitchFamily="18" charset="0"/>
                                    </a:rPr>
                                  </m:ctrlPr>
                                </m:sSubPr>
                                <m:e>
                                  <m:r>
                                    <a:rPr lang="it-IT" sz="1400" i="1">
                                      <a:latin typeface="Cambria Math" panose="02040503050406030204" pitchFamily="18" charset="0"/>
                                    </a:rPr>
                                    <m:t>𝜔</m:t>
                                  </m:r>
                                </m:e>
                                <m:sub>
                                  <m:r>
                                    <a:rPr lang="it-IT" sz="1400" i="0">
                                      <a:latin typeface="Cambria Math" panose="02040503050406030204" pitchFamily="18" charset="0"/>
                                    </a:rPr>
                                    <m:t>4</m:t>
                                  </m:r>
                                </m:sub>
                              </m:sSub>
                              <m:r>
                                <a:rPr lang="it-IT" sz="1400" i="0">
                                  <a:latin typeface="Cambria Math" panose="02040503050406030204" pitchFamily="18" charset="0"/>
                                </a:rPr>
                                <m:t>   </m:t>
                              </m:r>
                              <m:r>
                                <a:rPr lang="it-IT" sz="1400" i="1">
                                  <a:latin typeface="Cambria Math" panose="02040503050406030204" pitchFamily="18" charset="0"/>
                                </a:rPr>
                                <m:t>𝑠𝑒</m:t>
                              </m:r>
                              <m:r>
                                <a:rPr lang="it-IT" sz="1400" i="0">
                                  <a:latin typeface="Cambria Math" panose="02040503050406030204" pitchFamily="18" charset="0"/>
                                </a:rPr>
                                <m:t> </m:t>
                              </m:r>
                              <m:r>
                                <a:rPr lang="it-IT" sz="1400" i="1">
                                  <a:latin typeface="Cambria Math" panose="02040503050406030204" pitchFamily="18" charset="0"/>
                                </a:rPr>
                                <m:t>𝑙𝑎</m:t>
                              </m:r>
                              <m:r>
                                <a:rPr lang="it-IT" sz="1400" i="0">
                                  <a:latin typeface="Cambria Math" panose="02040503050406030204" pitchFamily="18" charset="0"/>
                                </a:rPr>
                                <m:t> </m:t>
                              </m:r>
                              <m:r>
                                <a:rPr lang="it-IT" sz="1400" i="1">
                                  <a:latin typeface="Cambria Math" panose="02040503050406030204" pitchFamily="18" charset="0"/>
                                </a:rPr>
                                <m:t>𝑠𝑜𝑙𝑢𝑧𝑖𝑜𝑛𝑒</m:t>
                              </m:r>
                              <m:r>
                                <a:rPr lang="it-IT" sz="1400" i="0">
                                  <a:latin typeface="Cambria Math" panose="02040503050406030204" pitchFamily="18" charset="0"/>
                                </a:rPr>
                                <m:t> </m:t>
                              </m:r>
                              <m:r>
                                <a:rPr lang="it-IT" sz="1400" i="1">
                                  <a:latin typeface="Cambria Math" panose="02040503050406030204" pitchFamily="18" charset="0"/>
                                </a:rPr>
                                <m:t>𝑛𝑜𝑛</m:t>
                              </m:r>
                              <m:r>
                                <a:rPr lang="it-IT" sz="1400" i="0">
                                  <a:latin typeface="Cambria Math" panose="02040503050406030204" pitchFamily="18" charset="0"/>
                                </a:rPr>
                                <m:t> è </m:t>
                              </m:r>
                              <m:r>
                                <a:rPr lang="it-IT" sz="1400" i="1">
                                  <a:latin typeface="Cambria Math" panose="02040503050406030204" pitchFamily="18" charset="0"/>
                                </a:rPr>
                                <m:t>𝑚𝑖𝑔𝑙𝑖𝑜𝑟𝑒</m:t>
                              </m:r>
                              <m:r>
                                <a:rPr lang="it-IT" sz="1400" i="0">
                                  <a:latin typeface="Cambria Math" panose="02040503050406030204" pitchFamily="18" charset="0"/>
                                </a:rPr>
                                <m:t> </m:t>
                              </m:r>
                              <m:r>
                                <a:rPr lang="it-IT" sz="1400" i="1">
                                  <a:latin typeface="Cambria Math" panose="02040503050406030204" pitchFamily="18" charset="0"/>
                                </a:rPr>
                                <m:t>𝑑𝑖</m:t>
                              </m:r>
                              <m:r>
                                <a:rPr lang="it-IT" sz="1400" i="0">
                                  <a:latin typeface="Cambria Math" panose="02040503050406030204" pitchFamily="18" charset="0"/>
                                </a:rPr>
                                <m:t> </m:t>
                              </m:r>
                              <m:r>
                                <a:rPr lang="it-IT" sz="1400" i="1">
                                  <a:latin typeface="Cambria Math" panose="02040503050406030204" pitchFamily="18" charset="0"/>
                                </a:rPr>
                                <m:t>𝑞𝑢𝑒𝑙𝑙𝑎</m:t>
                              </m:r>
                              <m:r>
                                <a:rPr lang="it-IT" sz="1400" i="0">
                                  <a:latin typeface="Cambria Math" panose="02040503050406030204" pitchFamily="18" charset="0"/>
                                </a:rPr>
                                <m:t> </m:t>
                              </m:r>
                              <m:r>
                                <a:rPr lang="it-IT" sz="1400" i="1">
                                  <a:latin typeface="Cambria Math" panose="02040503050406030204" pitchFamily="18" charset="0"/>
                                </a:rPr>
                                <m:t>𝑐𝑜𝑟𝑟𝑒𝑛𝑡𝑒</m:t>
                              </m:r>
                              <m:r>
                                <a:rPr lang="it-IT" sz="1400" i="0">
                                  <a:latin typeface="Cambria Math" panose="02040503050406030204" pitchFamily="18" charset="0"/>
                                </a:rPr>
                                <m:t> </m:t>
                              </m:r>
                              <m:r>
                                <a:rPr lang="it-IT" sz="1400" i="1">
                                  <a:latin typeface="Cambria Math" panose="02040503050406030204" pitchFamily="18" charset="0"/>
                                </a:rPr>
                                <m:t>𝑒</m:t>
                              </m:r>
                              <m:r>
                                <a:rPr lang="it-IT" sz="1400" i="0">
                                  <a:latin typeface="Cambria Math" panose="02040503050406030204" pitchFamily="18" charset="0"/>
                                </a:rPr>
                                <m:t> </m:t>
                              </m:r>
                              <m:r>
                                <a:rPr lang="it-IT" sz="1400" i="1">
                                  <a:latin typeface="Cambria Math" panose="02040503050406030204" pitchFamily="18" charset="0"/>
                                </a:rPr>
                                <m:t>𝑣𝑖𝑒𝑛𝑒</m:t>
                              </m:r>
                              <m:r>
                                <a:rPr lang="it-IT" sz="1400" i="0">
                                  <a:latin typeface="Cambria Math" panose="02040503050406030204" pitchFamily="18" charset="0"/>
                                </a:rPr>
                                <m:t> </m:t>
                              </m:r>
                              <m:r>
                                <a:rPr lang="it-IT" sz="1400" i="1">
                                  <a:latin typeface="Cambria Math" panose="02040503050406030204" pitchFamily="18" charset="0"/>
                                </a:rPr>
                                <m:t>𝑟𝑖𝑓𝑖𝑢𝑡𝑎𝑡𝑎</m:t>
                              </m:r>
                              <m:r>
                                <a:rPr lang="it-IT" sz="1400" i="0">
                                  <a:latin typeface="Cambria Math" panose="02040503050406030204" pitchFamily="18" charset="0"/>
                                </a:rPr>
                                <m:t>                  </m:t>
                              </m:r>
                            </m:e>
                          </m:eqArr>
                        </m:e>
                      </m:d>
                    </m:oMath>
                  </m:oMathPara>
                </a14:m>
                <a:endParaRPr lang="it-IT" sz="1400" dirty="0"/>
              </a:p>
            </p:txBody>
          </p:sp>
        </mc:Choice>
        <mc:Fallback xmlns="">
          <p:sp>
            <p:nvSpPr>
              <p:cNvPr id="3" name="Rettangolo 2">
                <a:extLst>
                  <a:ext uri="{FF2B5EF4-FFF2-40B4-BE49-F238E27FC236}">
                    <a16:creationId xmlns:a16="http://schemas.microsoft.com/office/drawing/2014/main" id="{491E4B4E-D8BC-4309-8C69-842C7641ABB0}"/>
                  </a:ext>
                </a:extLst>
              </p:cNvPr>
              <p:cNvSpPr>
                <a:spLocks noRot="1" noChangeAspect="1" noMove="1" noResize="1" noEditPoints="1" noAdjustHandles="1" noChangeArrowheads="1" noChangeShapeType="1" noTextEdit="1"/>
              </p:cNvSpPr>
              <p:nvPr/>
            </p:nvSpPr>
            <p:spPr>
              <a:xfrm>
                <a:off x="322361" y="4931843"/>
                <a:ext cx="8135839" cy="1063368"/>
              </a:xfrm>
              <a:prstGeom prst="rect">
                <a:avLst/>
              </a:prstGeom>
              <a:blipFill>
                <a:blip r:embed="rId13"/>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365584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73924"/>
            <a:ext cx="8229600" cy="1143000"/>
          </a:xfrm>
        </p:spPr>
        <p:txBody>
          <a:bodyPr/>
          <a:lstStyle/>
          <a:p>
            <a:r>
              <a:rPr lang="it-IT" b="1" i="1" dirty="0">
                <a:solidFill>
                  <a:srgbClr val="31859C"/>
                </a:solidFill>
              </a:rPr>
              <a:t>CLUSTER ROULETTE (1/4)</a:t>
            </a:r>
            <a:endParaRPr lang="it-IT" dirty="0"/>
          </a:p>
        </p:txBody>
      </p:sp>
      <p:sp>
        <p:nvSpPr>
          <p:cNvPr id="3" name="Segnaposto contenuto 2"/>
          <p:cNvSpPr>
            <a:spLocks noGrp="1"/>
          </p:cNvSpPr>
          <p:nvPr>
            <p:ph idx="1"/>
          </p:nvPr>
        </p:nvSpPr>
        <p:spPr>
          <a:xfrm>
            <a:off x="972766" y="1187583"/>
            <a:ext cx="7714034" cy="4809239"/>
          </a:xfrm>
        </p:spPr>
        <p:txBody>
          <a:bodyPr>
            <a:noAutofit/>
          </a:bodyPr>
          <a:lstStyle/>
          <a:p>
            <a:pPr marL="0" indent="0">
              <a:buNone/>
            </a:pPr>
            <a:r>
              <a:rPr lang="it-IT" sz="1800" u="sng" dirty="0"/>
              <a:t>Problema riscontrato</a:t>
            </a:r>
            <a:r>
              <a:rPr lang="it-IT" sz="1800" dirty="0"/>
              <a:t>: tendenza delle funzioni euristiche di </a:t>
            </a:r>
            <a:r>
              <a:rPr lang="it-IT" sz="1800" dirty="0" err="1"/>
              <a:t>destroy</a:t>
            </a:r>
            <a:r>
              <a:rPr lang="it-IT" sz="1800" dirty="0"/>
              <a:t>/</a:t>
            </a:r>
            <a:r>
              <a:rPr lang="it-IT" sz="1800" dirty="0" err="1"/>
              <a:t>repair</a:t>
            </a:r>
            <a:r>
              <a:rPr lang="it-IT" sz="1800" dirty="0"/>
              <a:t> a </a:t>
            </a:r>
            <a:r>
              <a:rPr lang="it-IT" sz="1800" dirty="0" err="1"/>
              <a:t>ciclare</a:t>
            </a:r>
            <a:r>
              <a:rPr lang="it-IT" sz="1800" dirty="0"/>
              <a:t> su soluzioni già viste o non ammissibili</a:t>
            </a:r>
          </a:p>
          <a:p>
            <a:pPr marL="0" indent="0">
              <a:buNone/>
            </a:pPr>
            <a:endParaRPr lang="it-IT" sz="1800" dirty="0"/>
          </a:p>
          <a:p>
            <a:pPr marL="0" indent="0" algn="ctr">
              <a:buNone/>
            </a:pPr>
            <a:r>
              <a:rPr lang="it-IT" sz="1800" b="1" dirty="0"/>
              <a:t>Soluzione proposta: </a:t>
            </a:r>
            <a:r>
              <a:rPr lang="it-IT" sz="1800" dirty="0"/>
              <a:t>meccanismo di memoria a medio termine che renda meno probabili i cicli</a:t>
            </a:r>
          </a:p>
          <a:p>
            <a:pPr marL="0" indent="0">
              <a:buNone/>
            </a:pPr>
            <a:endParaRPr lang="it-IT" sz="1800" dirty="0"/>
          </a:p>
          <a:p>
            <a:pPr marL="0" indent="0">
              <a:buNone/>
            </a:pPr>
            <a:r>
              <a:rPr lang="it-IT" sz="1800" dirty="0"/>
              <a:t>Idee di base:</a:t>
            </a:r>
          </a:p>
          <a:p>
            <a:pPr>
              <a:buFont typeface="+mj-lt"/>
              <a:buAutoNum type="arabicPeriod"/>
            </a:pPr>
            <a:r>
              <a:rPr lang="it-IT" sz="1800" b="1" dirty="0"/>
              <a:t>Limitare i cluster a disposizione</a:t>
            </a:r>
            <a:r>
              <a:rPr lang="it-IT" sz="1800" dirty="0"/>
              <a:t> per le </a:t>
            </a:r>
            <a:r>
              <a:rPr lang="it-IT" sz="1800" b="1" dirty="0"/>
              <a:t>euristiche di inserimento</a:t>
            </a:r>
            <a:r>
              <a:rPr lang="it-IT" sz="1800" dirty="0"/>
              <a:t> (</a:t>
            </a:r>
            <a:r>
              <a:rPr lang="it-IT" sz="1800" dirty="0" err="1"/>
              <a:t>destroy</a:t>
            </a:r>
            <a:r>
              <a:rPr lang="it-IT" sz="1800" dirty="0"/>
              <a:t>)</a:t>
            </a:r>
          </a:p>
          <a:p>
            <a:pPr>
              <a:buFont typeface="+mj-lt"/>
              <a:buAutoNum type="arabicPeriod"/>
            </a:pPr>
            <a:r>
              <a:rPr lang="it-IT" sz="1800" dirty="0"/>
              <a:t>Associare ad ogni cluster una </a:t>
            </a:r>
            <a:r>
              <a:rPr lang="it-IT" sz="1800" b="1" dirty="0"/>
              <a:t>probabilità di estrazione dinamica</a:t>
            </a:r>
            <a:endParaRPr lang="it-IT" sz="1800" dirty="0"/>
          </a:p>
          <a:p>
            <a:pPr>
              <a:buFont typeface="+mj-lt"/>
              <a:buAutoNum type="arabicPeriod"/>
            </a:pPr>
            <a:r>
              <a:rPr lang="it-IT" sz="1800" dirty="0">
                <a:solidFill>
                  <a:srgbClr val="00B050"/>
                </a:solidFill>
              </a:rPr>
              <a:t>Promuovere molto</a:t>
            </a:r>
            <a:r>
              <a:rPr lang="it-IT" sz="1800" dirty="0"/>
              <a:t> l’inserimento di cluster che </a:t>
            </a:r>
            <a:r>
              <a:rPr lang="it-IT" sz="1800" b="1" dirty="0"/>
              <a:t>migliorano la soluzione</a:t>
            </a:r>
          </a:p>
          <a:p>
            <a:pPr>
              <a:buFont typeface="+mj-lt"/>
              <a:buAutoNum type="arabicPeriod"/>
            </a:pPr>
            <a:r>
              <a:rPr lang="it-IT" sz="1800" dirty="0">
                <a:solidFill>
                  <a:srgbClr val="92D050"/>
                </a:solidFill>
              </a:rPr>
              <a:t>Promuovere leggermente</a:t>
            </a:r>
            <a:r>
              <a:rPr lang="it-IT" sz="1800" dirty="0"/>
              <a:t> i cluster </a:t>
            </a:r>
            <a:r>
              <a:rPr lang="it-IT" sz="1800" b="1" dirty="0"/>
              <a:t>non inseriti di recente</a:t>
            </a:r>
          </a:p>
          <a:p>
            <a:pPr>
              <a:buFont typeface="+mj-lt"/>
              <a:buAutoNum type="arabicPeriod"/>
            </a:pPr>
            <a:r>
              <a:rPr lang="it-IT" sz="1800" dirty="0">
                <a:solidFill>
                  <a:srgbClr val="FF0000"/>
                </a:solidFill>
              </a:rPr>
              <a:t>Penalizzare molto</a:t>
            </a:r>
            <a:r>
              <a:rPr lang="it-IT" sz="1800" dirty="0"/>
              <a:t> i cluster che </a:t>
            </a:r>
            <a:r>
              <a:rPr lang="it-IT" sz="1800" b="1" dirty="0"/>
              <a:t>peggiorano la soluzione</a:t>
            </a:r>
          </a:p>
          <a:p>
            <a:pPr>
              <a:buFont typeface="+mj-lt"/>
              <a:buAutoNum type="arabicPeriod"/>
            </a:pPr>
            <a:r>
              <a:rPr lang="it-IT" sz="1800" dirty="0">
                <a:solidFill>
                  <a:srgbClr val="FFC000"/>
                </a:solidFill>
              </a:rPr>
              <a:t>Penalizzare leggermente</a:t>
            </a:r>
            <a:r>
              <a:rPr lang="it-IT" sz="1800" dirty="0"/>
              <a:t> i cluster </a:t>
            </a:r>
            <a:r>
              <a:rPr lang="it-IT" sz="1800" b="1" dirty="0"/>
              <a:t>inseriti di recente</a:t>
            </a:r>
          </a:p>
          <a:p>
            <a:pPr>
              <a:buFont typeface="+mj-lt"/>
              <a:buAutoNum type="arabicPeriod"/>
            </a:pPr>
            <a:r>
              <a:rPr lang="it-IT" sz="1800" b="1" dirty="0"/>
              <a:t>Evitare completamente</a:t>
            </a:r>
            <a:r>
              <a:rPr lang="it-IT" sz="1800" dirty="0"/>
              <a:t> i cluster che portano all’</a:t>
            </a:r>
            <a:r>
              <a:rPr lang="it-IT" sz="1800" b="1" dirty="0" err="1"/>
              <a:t>infeasibility</a:t>
            </a:r>
            <a:endParaRPr lang="it-IT" sz="1800" b="1" dirty="0"/>
          </a:p>
        </p:txBody>
      </p:sp>
      <p:sp>
        <p:nvSpPr>
          <p:cNvPr id="4" name="Freccia a destra 3">
            <a:extLst>
              <a:ext uri="{FF2B5EF4-FFF2-40B4-BE49-F238E27FC236}">
                <a16:creationId xmlns:a16="http://schemas.microsoft.com/office/drawing/2014/main" id="{4177289F-519D-4288-A17A-1E8246E3E9E5}"/>
              </a:ext>
            </a:extLst>
          </p:cNvPr>
          <p:cNvSpPr/>
          <p:nvPr/>
        </p:nvSpPr>
        <p:spPr>
          <a:xfrm>
            <a:off x="311284" y="2101983"/>
            <a:ext cx="787941"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116168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73924"/>
            <a:ext cx="8229600" cy="1143000"/>
          </a:xfrm>
        </p:spPr>
        <p:txBody>
          <a:bodyPr/>
          <a:lstStyle/>
          <a:p>
            <a:r>
              <a:rPr lang="it-IT" b="1" i="1" dirty="0">
                <a:solidFill>
                  <a:srgbClr val="31859C"/>
                </a:solidFill>
              </a:rPr>
              <a:t>CLUSTER ROULETTE (2/4)</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972766" y="1187583"/>
                <a:ext cx="7714034" cy="4809239"/>
              </a:xfrm>
            </p:spPr>
            <p:txBody>
              <a:bodyPr>
                <a:noAutofit/>
              </a:bodyPr>
              <a:lstStyle/>
              <a:p>
                <a:pPr marL="0" indent="0">
                  <a:buNone/>
                </a:pPr>
                <a:r>
                  <a:rPr lang="it-IT" sz="1800" b="1" dirty="0" err="1"/>
                  <a:t>Nerf</a:t>
                </a:r>
                <a:r>
                  <a:rPr lang="it-IT" sz="1800" b="1" dirty="0"/>
                  <a:t> </a:t>
                </a:r>
                <a:r>
                  <a:rPr lang="it-IT" sz="1800" b="1" dirty="0" err="1"/>
                  <a:t>Candidates</a:t>
                </a:r>
                <a:r>
                  <a:rPr lang="it-IT" sz="1800" b="1" dirty="0"/>
                  <a:t> e penalità</a:t>
                </a:r>
              </a:p>
              <a:p>
                <a:pPr>
                  <a:buFont typeface="Symbol" panose="05050102010706020507" pitchFamily="18" charset="2"/>
                  <a:buChar char="Þ"/>
                </a:pPr>
                <a:r>
                  <a:rPr lang="it-IT" sz="1800" b="1" dirty="0" err="1"/>
                  <a:t>Nerf</a:t>
                </a:r>
                <a:r>
                  <a:rPr lang="it-IT" sz="1800" b="1" dirty="0"/>
                  <a:t> </a:t>
                </a:r>
                <a:r>
                  <a:rPr lang="it-IT" sz="1800" b="1" dirty="0" err="1"/>
                  <a:t>Candidates</a:t>
                </a:r>
                <a:r>
                  <a:rPr lang="it-IT" sz="1800" b="1" dirty="0"/>
                  <a:t>: </a:t>
                </a:r>
                <a:r>
                  <a:rPr lang="it-IT" sz="1800" dirty="0"/>
                  <a:t>clusters che si sono </a:t>
                </a:r>
                <a:r>
                  <a:rPr lang="it-IT" sz="1800" i="1" dirty="0"/>
                  <a:t>comportati male</a:t>
                </a:r>
                <a:r>
                  <a:rPr lang="it-IT" sz="1800" dirty="0"/>
                  <a:t>, e che sono stati dunque penalizzati per la maggior parte del tempo</a:t>
                </a:r>
                <a:br>
                  <a:rPr lang="it-IT" sz="1800" dirty="0"/>
                </a:br>
                <a:endParaRPr lang="it-IT" sz="1800" dirty="0"/>
              </a:p>
              <a:p>
                <a:pPr>
                  <a:buFont typeface="Symbol" panose="05050102010706020507" pitchFamily="18" charset="2"/>
                  <a:buChar char="Þ"/>
                </a:pPr>
                <a:r>
                  <a:rPr lang="it-IT" sz="1800" dirty="0"/>
                  <a:t>Si definiscono </a:t>
                </a:r>
                <a:r>
                  <a:rPr lang="it-IT" sz="1800" dirty="0" err="1">
                    <a:effectLst>
                      <a:outerShdw blurRad="38100" dist="38100" dir="2700000" algn="tl">
                        <a:srgbClr val="000000">
                          <a:alpha val="43137"/>
                        </a:srgbClr>
                      </a:outerShdw>
                    </a:effectLst>
                  </a:rPr>
                  <a:t>Nerf</a:t>
                </a:r>
                <a:r>
                  <a:rPr lang="it-IT" sz="1800" dirty="0">
                    <a:effectLst>
                      <a:outerShdw blurRad="38100" dist="38100" dir="2700000" algn="tl">
                        <a:srgbClr val="000000">
                          <a:alpha val="43137"/>
                        </a:srgbClr>
                      </a:outerShdw>
                    </a:effectLst>
                  </a:rPr>
                  <a:t> candidate </a:t>
                </a:r>
                <a:r>
                  <a:rPr lang="it-IT" sz="1800" dirty="0"/>
                  <a:t>se:</a:t>
                </a:r>
                <a:br>
                  <a:rPr lang="it-IT" sz="1800" dirty="0"/>
                </a:br>
                <a14:m>
                  <m:oMath xmlns:m="http://schemas.openxmlformats.org/officeDocument/2006/math">
                    <m:r>
                      <a:rPr lang="it-IT" sz="1800" i="1">
                        <a:latin typeface="Cambria Math" panose="02040503050406030204" pitchFamily="18" charset="0"/>
                      </a:rPr>
                      <m:t>𝑃</m:t>
                    </m:r>
                    <m:r>
                      <a:rPr lang="it-IT" sz="1800" i="1">
                        <a:latin typeface="Cambria Math" panose="02040503050406030204" pitchFamily="18" charset="0"/>
                      </a:rPr>
                      <m:t> ≤</m:t>
                    </m:r>
                    <m:r>
                      <a:rPr lang="it-IT" sz="1800" i="1">
                        <a:latin typeface="Cambria Math" panose="02040503050406030204" pitchFamily="18" charset="0"/>
                        <a:ea typeface="Cambria Math" panose="02040503050406030204" pitchFamily="18" charset="0"/>
                      </a:rPr>
                      <m:t>𝑚𝑒𝑑𝑖𝑎</m:t>
                    </m:r>
                    <m:r>
                      <a:rPr lang="it-IT" sz="1800" i="1">
                        <a:latin typeface="Cambria Math" panose="02040503050406030204" pitchFamily="18" charset="0"/>
                        <a:ea typeface="Cambria Math" panose="02040503050406030204" pitchFamily="18" charset="0"/>
                      </a:rPr>
                      <m:t> </m:t>
                    </m:r>
                    <m:d>
                      <m:dPr>
                        <m:begChr m:val="["/>
                        <m:endChr m:val="]"/>
                        <m:ctrlPr>
                          <a:rPr lang="it-IT" sz="1800" i="1">
                            <a:latin typeface="Cambria Math" panose="02040503050406030204" pitchFamily="18" charset="0"/>
                            <a:ea typeface="Cambria Math" panose="02040503050406030204" pitchFamily="18" charset="0"/>
                          </a:rPr>
                        </m:ctrlPr>
                      </m:dPr>
                      <m:e>
                        <m:r>
                          <a:rPr lang="it-IT" sz="1800" i="1">
                            <a:latin typeface="Cambria Math" panose="02040503050406030204" pitchFamily="18" charset="0"/>
                            <a:ea typeface="Cambria Math" panose="02040503050406030204" pitchFamily="18" charset="0"/>
                          </a:rPr>
                          <m:t>𝑃𝑟𝑜𝑏𝑎𝑏𝑖𝑙𝑖𝑡</m:t>
                        </m:r>
                        <m:r>
                          <a:rPr lang="it-IT" sz="1800" i="1">
                            <a:latin typeface="Cambria Math" panose="02040503050406030204" pitchFamily="18" charset="0"/>
                            <a:ea typeface="Cambria Math" panose="02040503050406030204" pitchFamily="18" charset="0"/>
                          </a:rPr>
                          <m:t>à</m:t>
                        </m:r>
                      </m:e>
                    </m:d>
                  </m:oMath>
                </a14:m>
                <a:br>
                  <a:rPr lang="it-IT" sz="1800" dirty="0">
                    <a:ea typeface="Cambria Math" panose="02040503050406030204" pitchFamily="18" charset="0"/>
                  </a:rPr>
                </a:br>
                <a:r>
                  <a:rPr lang="it-IT" sz="1800" dirty="0"/>
                  <a:t>per una % di tempo pari al </a:t>
                </a:r>
                <a:r>
                  <a:rPr lang="it-IT" sz="1800" i="1" dirty="0" err="1"/>
                  <a:t>NerfBarrier</a:t>
                </a:r>
                <a:r>
                  <a:rPr lang="it-IT" sz="1800" i="1" dirty="0"/>
                  <a:t>% </a:t>
                </a:r>
                <a:r>
                  <a:rPr lang="it-IT" sz="1800" dirty="0"/>
                  <a:t>del segmento</a:t>
                </a:r>
                <a:br>
                  <a:rPr lang="it-IT" sz="1800" dirty="0"/>
                </a:br>
                <a:endParaRPr lang="it-IT" sz="1800" dirty="0"/>
              </a:p>
              <a:p>
                <a:pPr>
                  <a:buFont typeface="Symbol" panose="05050102010706020507" pitchFamily="18" charset="2"/>
                  <a:buChar char="Þ"/>
                </a:pPr>
                <a:r>
                  <a:rPr lang="it-IT" sz="1800" dirty="0"/>
                  <a:t>Al segmento successivo inizieranno con una probabilità pari a </a:t>
                </a:r>
                <a14:m>
                  <m:oMath xmlns:m="http://schemas.openxmlformats.org/officeDocument/2006/math">
                    <m:sSub>
                      <m:sSubPr>
                        <m:ctrlPr>
                          <a:rPr lang="it-IT" sz="1800" i="1" dirty="0">
                            <a:latin typeface="Cambria Math" panose="02040503050406030204" pitchFamily="18" charset="0"/>
                          </a:rPr>
                        </m:ctrlPr>
                      </m:sSubPr>
                      <m:e>
                        <m:r>
                          <a:rPr lang="el-GR" sz="1800" i="1" dirty="0">
                            <a:latin typeface="Cambria Math" panose="02040503050406030204" pitchFamily="18" charset="0"/>
                          </a:rPr>
                          <m:t>𝛾</m:t>
                        </m:r>
                      </m:e>
                      <m:sub>
                        <m:r>
                          <a:rPr lang="it-IT" sz="1800" i="1" dirty="0">
                            <a:latin typeface="Cambria Math" panose="02040503050406030204" pitchFamily="18" charset="0"/>
                          </a:rPr>
                          <m:t>𝑝𝑢𝑛𝑖𝑠h𝑚𝑒𝑛𝑡</m:t>
                        </m:r>
                      </m:sub>
                    </m:sSub>
                  </m:oMath>
                </a14:m>
                <a:endParaRPr lang="it-IT" sz="1800" dirty="0"/>
              </a:p>
              <a:p>
                <a:pPr>
                  <a:buFont typeface="Symbol" panose="05050102010706020507" pitchFamily="18" charset="2"/>
                  <a:buChar char="Þ"/>
                </a:pPr>
                <a:endParaRPr lang="it-IT" sz="1800"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972766" y="1187583"/>
                <a:ext cx="7714034" cy="4809239"/>
              </a:xfrm>
              <a:blipFill>
                <a:blip r:embed="rId3"/>
                <a:stretch>
                  <a:fillRect l="-711" t="-760"/>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7D0898B0-C9F1-4A64-AC1E-E4EEC6C08513}"/>
              </a:ext>
            </a:extLst>
          </p:cNvPr>
          <p:cNvPicPr>
            <a:picLocks noChangeAspect="1"/>
          </p:cNvPicPr>
          <p:nvPr/>
        </p:nvPicPr>
        <p:blipFill>
          <a:blip r:embed="rId4"/>
          <a:stretch>
            <a:fillRect/>
          </a:stretch>
        </p:blipFill>
        <p:spPr>
          <a:xfrm>
            <a:off x="2970524" y="4267644"/>
            <a:ext cx="2592761" cy="1458428"/>
          </a:xfrm>
          <a:prstGeom prst="rect">
            <a:avLst/>
          </a:prstGeom>
        </p:spPr>
      </p:pic>
    </p:spTree>
    <p:extLst>
      <p:ext uri="{BB962C8B-B14F-4D97-AF65-F5344CB8AC3E}">
        <p14:creationId xmlns:p14="http://schemas.microsoft.com/office/powerpoint/2010/main" val="1751316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73924"/>
            <a:ext cx="8229600" cy="1143000"/>
          </a:xfrm>
        </p:spPr>
        <p:txBody>
          <a:bodyPr/>
          <a:lstStyle/>
          <a:p>
            <a:r>
              <a:rPr lang="it-IT" b="1" i="1" dirty="0">
                <a:solidFill>
                  <a:srgbClr val="31859C"/>
                </a:solidFill>
              </a:rPr>
              <a:t>CLUSTER ROULETTE (3/4)</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972766" y="1187583"/>
                <a:ext cx="7714034" cy="4809239"/>
              </a:xfrm>
            </p:spPr>
            <p:txBody>
              <a:bodyPr>
                <a:noAutofit/>
              </a:bodyPr>
              <a:lstStyle/>
              <a:p>
                <a:pPr marL="0" indent="0">
                  <a:buNone/>
                </a:pPr>
                <a:r>
                  <a:rPr lang="it-IT" sz="1800" b="1" dirty="0"/>
                  <a:t>Evoluzione dinamica delle probabilità di estrazione</a:t>
                </a:r>
                <a:endParaRPr lang="it-IT" sz="1800" dirty="0"/>
              </a:p>
              <a:p>
                <a:pPr marL="542925" lvl="1" indent="-276225">
                  <a:spcAft>
                    <a:spcPts val="600"/>
                  </a:spcAft>
                  <a:buFont typeface="+mj-lt"/>
                  <a:buAutoNum type="arabicPeriod"/>
                </a:pPr>
                <a:r>
                  <a:rPr lang="it-IT" sz="1600" dirty="0"/>
                  <a:t>Probabilità inizialmente unitaria </a:t>
                </a:r>
                <a14:m>
                  <m:oMath xmlns:m="http://schemas.openxmlformats.org/officeDocument/2006/math">
                    <m:r>
                      <a:rPr lang="it-IT" sz="1600" b="0" i="1" smtClean="0">
                        <a:latin typeface="Cambria Math" panose="02040503050406030204" pitchFamily="18" charset="0"/>
                      </a:rPr>
                      <m:t>𝑃</m:t>
                    </m:r>
                    <m:r>
                      <a:rPr lang="it-IT" sz="1600" b="0" i="1" smtClean="0">
                        <a:latin typeface="Cambria Math" panose="02040503050406030204" pitchFamily="18" charset="0"/>
                      </a:rPr>
                      <m:t>=1     ∀</m:t>
                    </m:r>
                    <m:r>
                      <a:rPr lang="it-IT" sz="1600" b="0" i="1" smtClean="0">
                        <a:latin typeface="Cambria Math" panose="02040503050406030204" pitchFamily="18" charset="0"/>
                        <a:ea typeface="Cambria Math" panose="02040503050406030204" pitchFamily="18" charset="0"/>
                      </a:rPr>
                      <m:t>𝑐𝑙𝑢𝑠𝑡𝑒𝑟</m:t>
                    </m:r>
                  </m:oMath>
                </a14:m>
                <a:r>
                  <a:rPr lang="it-IT" sz="1600" dirty="0"/>
                  <a:t>;</a:t>
                </a:r>
              </a:p>
              <a:p>
                <a:pPr marL="542925" lvl="1" indent="-276225" defTabSz="542925">
                  <a:buFont typeface="+mj-lt"/>
                  <a:buAutoNum type="arabicPeriod"/>
                </a:pPr>
                <a:r>
                  <a:rPr lang="it-IT" sz="1600" dirty="0"/>
                  <a:t>Ad ogni iterazione, dopo </a:t>
                </a:r>
                <a:r>
                  <a:rPr lang="it-IT" sz="1600" dirty="0" err="1"/>
                  <a:t>destroy</a:t>
                </a:r>
                <a:r>
                  <a:rPr lang="it-IT" sz="1600" dirty="0"/>
                  <a:t> &amp; </a:t>
                </a:r>
                <a:r>
                  <a:rPr lang="it-IT" sz="1600" dirty="0" err="1"/>
                  <a:t>repair</a:t>
                </a:r>
                <a:r>
                  <a:rPr lang="it-IT" sz="1600" dirty="0"/>
                  <a:t>:</a:t>
                </a:r>
              </a:p>
              <a:p>
                <a:pPr marL="1943100" lvl="2" indent="-323850">
                  <a:spcAft>
                    <a:spcPts val="600"/>
                  </a:spcAft>
                  <a:buFont typeface="+mj-lt"/>
                  <a:buAutoNum type="alphaLcParenR"/>
                </a:pPr>
                <a:r>
                  <a:rPr lang="it-IT" sz="1600" b="1" i="1" dirty="0"/>
                  <a:t>Cooldown</a:t>
                </a:r>
                <a:r>
                  <a:rPr lang="it-IT" sz="1100" dirty="0"/>
                  <a:t>: </a:t>
                </a:r>
                <a:r>
                  <a:rPr lang="it-IT" sz="1600" dirty="0"/>
                  <a:t>per i cluster appena inseriti (</a:t>
                </a:r>
                <a:r>
                  <a:rPr lang="it-IT" sz="1600" dirty="0">
                    <a:solidFill>
                      <a:srgbClr val="FF0000"/>
                    </a:solidFill>
                    <a:effectLst>
                      <a:outerShdw blurRad="38100" dist="38100" dir="2700000" algn="tl">
                        <a:srgbClr val="000000">
                          <a:alpha val="43137"/>
                        </a:srgbClr>
                      </a:outerShdw>
                    </a:effectLst>
                  </a:rPr>
                  <a:t>hot cluster</a:t>
                </a:r>
                <a:r>
                  <a:rPr lang="it-IT" sz="1600" dirty="0"/>
                  <a:t>) </a:t>
                </a:r>
                <a:r>
                  <a:rPr lang="it-IT" sz="1600"/>
                  <a:t>o rimossi</a:t>
                </a:r>
                <a:endParaRPr lang="it-IT" sz="1600" dirty="0"/>
              </a:p>
              <a:p>
                <a:pPr marL="1619250" lvl="2" indent="0" algn="just">
                  <a:spcAft>
                    <a:spcPts val="600"/>
                  </a:spcAft>
                  <a:buNone/>
                </a:pPr>
                <a14:m>
                  <m:oMathPara xmlns:m="http://schemas.openxmlformats.org/officeDocument/2006/math">
                    <m:oMathParaPr>
                      <m:jc m:val="right"/>
                    </m:oMathParaPr>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𝑃</m:t>
                          </m:r>
                        </m:e>
                        <m:sub>
                          <m:r>
                            <a:rPr lang="it-IT" sz="1600" i="1" dirty="0">
                              <a:latin typeface="Cambria Math" panose="02040503050406030204" pitchFamily="18" charset="0"/>
                            </a:rPr>
                            <m:t>𝑛𝑒𝑤</m:t>
                          </m:r>
                        </m:sub>
                      </m:sSub>
                      <m:r>
                        <a:rPr lang="it-IT" sz="1600" i="1" dirty="0">
                          <a:latin typeface="Cambria Math" panose="02040503050406030204" pitchFamily="18" charset="0"/>
                        </a:rPr>
                        <m:t>=</m:t>
                      </m:r>
                      <m:d>
                        <m:dPr>
                          <m:ctrlPr>
                            <a:rPr lang="it-IT" sz="1600" i="1" dirty="0">
                              <a:latin typeface="Cambria Math" panose="02040503050406030204" pitchFamily="18" charset="0"/>
                            </a:rPr>
                          </m:ctrlPr>
                        </m:dPr>
                        <m:e>
                          <m:r>
                            <a:rPr lang="it-IT" sz="1600" i="1" dirty="0">
                              <a:latin typeface="Cambria Math" panose="02040503050406030204" pitchFamily="18" charset="0"/>
                            </a:rPr>
                            <m:t>1−</m:t>
                          </m:r>
                          <m:sSub>
                            <m:sSubPr>
                              <m:ctrlPr>
                                <a:rPr lang="it-IT" sz="1600" i="1" dirty="0">
                                  <a:latin typeface="Cambria Math" panose="02040503050406030204" pitchFamily="18" charset="0"/>
                                </a:rPr>
                              </m:ctrlPr>
                            </m:sSubPr>
                            <m:e>
                              <m:r>
                                <a:rPr lang="el-GR" sz="1600" i="1" dirty="0">
                                  <a:latin typeface="Cambria Math" panose="02040503050406030204" pitchFamily="18" charset="0"/>
                                </a:rPr>
                                <m:t>𝛾</m:t>
                              </m:r>
                            </m:e>
                            <m:sub>
                              <m:r>
                                <a:rPr lang="it-IT" sz="1600" i="1" dirty="0">
                                  <a:latin typeface="Cambria Math" panose="02040503050406030204" pitchFamily="18" charset="0"/>
                                </a:rPr>
                                <m:t>𝑐𝑜𝑜𝑙𝑑𝑜𝑤𝑛</m:t>
                              </m:r>
                            </m:sub>
                          </m:sSub>
                        </m:e>
                      </m:d>
                      <m:r>
                        <a:rPr lang="it-IT" sz="1600" i="1" dirty="0">
                          <a:latin typeface="Cambria Math" panose="02040503050406030204" pitchFamily="18" charset="0"/>
                        </a:rPr>
                        <m:t>∗</m:t>
                      </m:r>
                      <m:sSub>
                        <m:sSubPr>
                          <m:ctrlPr>
                            <a:rPr lang="it-IT" sz="1600" i="1" dirty="0">
                              <a:latin typeface="Cambria Math" panose="02040503050406030204" pitchFamily="18" charset="0"/>
                            </a:rPr>
                          </m:ctrlPr>
                        </m:sSubPr>
                        <m:e>
                          <m:r>
                            <a:rPr lang="it-IT" sz="1600" i="1" dirty="0">
                              <a:latin typeface="Cambria Math" panose="02040503050406030204" pitchFamily="18" charset="0"/>
                            </a:rPr>
                            <m:t>𝑃</m:t>
                          </m:r>
                        </m:e>
                        <m:sub>
                          <m:r>
                            <a:rPr lang="it-IT" sz="1600" i="1" dirty="0">
                              <a:latin typeface="Cambria Math" panose="02040503050406030204" pitchFamily="18" charset="0"/>
                            </a:rPr>
                            <m:t>𝑜𝑙𝑑</m:t>
                          </m:r>
                        </m:sub>
                      </m:sSub>
                    </m:oMath>
                  </m:oMathPara>
                </a14:m>
                <a:endParaRPr lang="it-IT" sz="1600" i="1" dirty="0"/>
              </a:p>
              <a:p>
                <a:pPr marL="1962150" lvl="2" indent="-342900" algn="just">
                  <a:spcAft>
                    <a:spcPts val="600"/>
                  </a:spcAft>
                  <a:buFont typeface="+mj-lt"/>
                  <a:buAutoNum type="alphaLcParenR" startAt="2"/>
                </a:pPr>
                <a:r>
                  <a:rPr lang="it-IT" sz="1600" b="1" i="1" dirty="0" err="1"/>
                  <a:t>Warmup</a:t>
                </a:r>
                <a:r>
                  <a:rPr lang="it-IT" sz="1600" dirty="0"/>
                  <a:t>: per i cluster </a:t>
                </a:r>
                <a:r>
                  <a:rPr lang="it-IT" sz="1600" u="sng" dirty="0"/>
                  <a:t>non</a:t>
                </a:r>
                <a:r>
                  <a:rPr lang="it-IT" sz="1600" dirty="0"/>
                  <a:t> inseriti (</a:t>
                </a:r>
                <a:r>
                  <a:rPr lang="it-IT" sz="1600" dirty="0" err="1">
                    <a:solidFill>
                      <a:schemeClr val="accent5"/>
                    </a:solidFill>
                    <a:effectLst>
                      <a:outerShdw blurRad="38100" dist="38100" dir="2700000" algn="tl">
                        <a:srgbClr val="000000">
                          <a:alpha val="43137"/>
                        </a:srgbClr>
                      </a:outerShdw>
                    </a:effectLst>
                  </a:rPr>
                  <a:t>cold</a:t>
                </a:r>
                <a:r>
                  <a:rPr lang="it-IT" sz="1600" dirty="0">
                    <a:solidFill>
                      <a:schemeClr val="accent5"/>
                    </a:solidFill>
                    <a:effectLst>
                      <a:outerShdw blurRad="38100" dist="38100" dir="2700000" algn="tl">
                        <a:srgbClr val="000000">
                          <a:alpha val="43137"/>
                        </a:srgbClr>
                      </a:outerShdw>
                    </a:effectLst>
                  </a:rPr>
                  <a:t> cluster</a:t>
                </a:r>
                <a:r>
                  <a:rPr lang="it-IT" sz="1600" dirty="0"/>
                  <a:t>)</a:t>
                </a:r>
              </a:p>
              <a:p>
                <a:pPr marL="1616075" lvl="2" indent="0" algn="just">
                  <a:spcAft>
                    <a:spcPts val="600"/>
                  </a:spcAft>
                  <a:buNone/>
                </a:pPr>
                <a14:m>
                  <m:oMathPara xmlns:m="http://schemas.openxmlformats.org/officeDocument/2006/math">
                    <m:oMathParaPr>
                      <m:jc m:val="right"/>
                    </m:oMathParaPr>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𝑃</m:t>
                          </m:r>
                        </m:e>
                        <m:sub>
                          <m:r>
                            <a:rPr lang="it-IT" sz="1600" i="1" dirty="0">
                              <a:latin typeface="Cambria Math" panose="02040503050406030204" pitchFamily="18" charset="0"/>
                            </a:rPr>
                            <m:t>𝑛𝑒𝑤</m:t>
                          </m:r>
                        </m:sub>
                      </m:sSub>
                      <m:r>
                        <a:rPr lang="it-IT" sz="1600" i="1" dirty="0">
                          <a:latin typeface="Cambria Math" panose="02040503050406030204" pitchFamily="18" charset="0"/>
                        </a:rPr>
                        <m:t>=</m:t>
                      </m:r>
                      <m:d>
                        <m:dPr>
                          <m:ctrlPr>
                            <a:rPr lang="it-IT" sz="1600" i="1" dirty="0">
                              <a:latin typeface="Cambria Math" panose="02040503050406030204" pitchFamily="18" charset="0"/>
                            </a:rPr>
                          </m:ctrlPr>
                        </m:dPr>
                        <m:e>
                          <m:r>
                            <a:rPr lang="it-IT" sz="1600" i="1" dirty="0">
                              <a:latin typeface="Cambria Math" panose="02040503050406030204" pitchFamily="18" charset="0"/>
                            </a:rPr>
                            <m:t>1−</m:t>
                          </m:r>
                          <m:sSub>
                            <m:sSubPr>
                              <m:ctrlPr>
                                <a:rPr lang="it-IT" sz="1600" i="1" dirty="0">
                                  <a:latin typeface="Cambria Math" panose="02040503050406030204" pitchFamily="18" charset="0"/>
                                </a:rPr>
                              </m:ctrlPr>
                            </m:sSubPr>
                            <m:e>
                              <m:r>
                                <a:rPr lang="el-GR" sz="1600" i="1" dirty="0">
                                  <a:latin typeface="Cambria Math" panose="02040503050406030204" pitchFamily="18" charset="0"/>
                                </a:rPr>
                                <m:t>𝛾</m:t>
                              </m:r>
                            </m:e>
                            <m:sub>
                              <m:r>
                                <a:rPr lang="it-IT" sz="1600" i="1" dirty="0">
                                  <a:latin typeface="Cambria Math" panose="02040503050406030204" pitchFamily="18" charset="0"/>
                                </a:rPr>
                                <m:t>𝑤𝑎𝑟𝑚𝑢𝑝</m:t>
                              </m:r>
                            </m:sub>
                          </m:sSub>
                        </m:e>
                      </m:d>
                      <m:r>
                        <a:rPr lang="it-IT" sz="1600" i="1" dirty="0">
                          <a:latin typeface="Cambria Math" panose="02040503050406030204" pitchFamily="18" charset="0"/>
                        </a:rPr>
                        <m:t>∗</m:t>
                      </m:r>
                      <m:sSub>
                        <m:sSubPr>
                          <m:ctrlPr>
                            <a:rPr lang="it-IT" sz="1600" i="1" dirty="0">
                              <a:latin typeface="Cambria Math" panose="02040503050406030204" pitchFamily="18" charset="0"/>
                            </a:rPr>
                          </m:ctrlPr>
                        </m:sSubPr>
                        <m:e>
                          <m:r>
                            <a:rPr lang="it-IT" sz="1600" i="1" dirty="0">
                              <a:latin typeface="Cambria Math" panose="02040503050406030204" pitchFamily="18" charset="0"/>
                            </a:rPr>
                            <m:t>𝑃</m:t>
                          </m:r>
                        </m:e>
                        <m:sub>
                          <m:r>
                            <a:rPr lang="it-IT" sz="1600" i="1" dirty="0">
                              <a:latin typeface="Cambria Math" panose="02040503050406030204" pitchFamily="18" charset="0"/>
                            </a:rPr>
                            <m:t>𝑜𝑙𝑑</m:t>
                          </m:r>
                        </m:sub>
                      </m:sSub>
                    </m:oMath>
                  </m:oMathPara>
                </a14:m>
                <a:endParaRPr lang="it-IT" sz="1600" dirty="0"/>
              </a:p>
              <a:p>
                <a:pPr marL="542925" lvl="1" indent="-276225" defTabSz="542925">
                  <a:buFont typeface="+mj-lt"/>
                  <a:buAutoNum type="arabicPeriod"/>
                </a:pPr>
                <a:r>
                  <a:rPr lang="it-IT" sz="1600" dirty="0"/>
                  <a:t>Alla fine di ogni segmento:</a:t>
                </a:r>
                <a:endParaRPr lang="it-IT" sz="2400" b="1" i="1" dirty="0"/>
              </a:p>
              <a:p>
                <a:pPr marL="1958975" lvl="2" indent="-342900">
                  <a:buFont typeface="+mj-lt"/>
                  <a:buAutoNum type="alphaLcParenR"/>
                </a:pPr>
                <a:r>
                  <a:rPr lang="it-IT" sz="1600" b="1" dirty="0"/>
                  <a:t>Rimozione di un </a:t>
                </a:r>
                <a:r>
                  <a:rPr lang="it-IT" sz="1600" b="1" dirty="0" err="1"/>
                  <a:t>cooldown</a:t>
                </a:r>
                <a:r>
                  <a:rPr lang="it-IT" sz="1600" dirty="0"/>
                  <a:t> per i clusters che hanno determinato una soluzione migliorativa nella </a:t>
                </a:r>
                <a:r>
                  <a:rPr lang="it-IT" sz="1600" dirty="0" err="1"/>
                  <a:t>local</a:t>
                </a:r>
                <a:r>
                  <a:rPr lang="it-IT" sz="1600" dirty="0"/>
                  <a:t> </a:t>
                </a:r>
                <a:r>
                  <a:rPr lang="it-IT" sz="1600" dirty="0" err="1"/>
                  <a:t>search</a:t>
                </a:r>
                <a:endParaRPr lang="it-IT" sz="1600" dirty="0"/>
              </a:p>
              <a:p>
                <a:pPr marL="1958975" lvl="2" indent="-342900">
                  <a:buFont typeface="+mj-lt"/>
                  <a:buAutoNum type="alphaLcParenR"/>
                </a:pPr>
                <a:r>
                  <a:rPr lang="it-IT" sz="1600" b="1" i="1" dirty="0" err="1"/>
                  <a:t>Punishment</a:t>
                </a:r>
                <a:r>
                  <a:rPr lang="it-IT" sz="1600" dirty="0"/>
                  <a:t> </a:t>
                </a:r>
                <a:r>
                  <a:rPr lang="it-IT" sz="1600" b="1" dirty="0"/>
                  <a:t>per i </a:t>
                </a:r>
                <a:r>
                  <a:rPr lang="it-IT" sz="1600" b="1" dirty="0" err="1"/>
                  <a:t>nerf</a:t>
                </a:r>
                <a:r>
                  <a:rPr lang="it-IT" sz="1600" b="1" dirty="0"/>
                  <a:t> </a:t>
                </a:r>
                <a:r>
                  <a:rPr lang="it-IT" sz="1600" b="1" dirty="0" err="1"/>
                  <a:t>candidates</a:t>
                </a:r>
                <a:br>
                  <a:rPr lang="it-IT" sz="1600" dirty="0"/>
                </a:br>
                <a14:m>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𝑃</m:t>
                        </m:r>
                      </m:e>
                      <m:sub>
                        <m:r>
                          <a:rPr lang="it-IT" sz="1600" i="1" dirty="0">
                            <a:latin typeface="Cambria Math" panose="02040503050406030204" pitchFamily="18" charset="0"/>
                          </a:rPr>
                          <m:t>𝑛𝑒𝑤</m:t>
                        </m:r>
                      </m:sub>
                    </m:sSub>
                    <m:r>
                      <a:rPr lang="it-IT" sz="1600" i="1" dirty="0">
                        <a:latin typeface="Cambria Math" panose="02040503050406030204" pitchFamily="18" charset="0"/>
                      </a:rPr>
                      <m:t>=</m:t>
                    </m:r>
                    <m:sSub>
                      <m:sSubPr>
                        <m:ctrlPr>
                          <a:rPr lang="it-IT" sz="1600" i="1" dirty="0">
                            <a:latin typeface="Cambria Math" panose="02040503050406030204" pitchFamily="18" charset="0"/>
                          </a:rPr>
                        </m:ctrlPr>
                      </m:sSubPr>
                      <m:e>
                        <m:r>
                          <a:rPr lang="el-GR" sz="1600" i="1" dirty="0">
                            <a:latin typeface="Cambria Math" panose="02040503050406030204" pitchFamily="18" charset="0"/>
                          </a:rPr>
                          <m:t>𝛾</m:t>
                        </m:r>
                      </m:e>
                      <m:sub>
                        <m:r>
                          <a:rPr lang="it-IT" sz="1600" i="1" dirty="0">
                            <a:latin typeface="Cambria Math" panose="02040503050406030204" pitchFamily="18" charset="0"/>
                          </a:rPr>
                          <m:t>𝑝𝑢𝑛𝑖𝑠h𝑚𝑒𝑛𝑡</m:t>
                        </m:r>
                      </m:sub>
                    </m:sSub>
                  </m:oMath>
                </a14:m>
                <a:endParaRPr lang="it-IT" sz="1600" dirty="0"/>
              </a:p>
              <a:p>
                <a:pPr marL="1958975" lvl="2" indent="-342900">
                  <a:buFont typeface="+mj-lt"/>
                  <a:buAutoNum type="alphaLcParenR"/>
                </a:pPr>
                <a:r>
                  <a:rPr lang="it-IT" sz="1600" b="1" dirty="0"/>
                  <a:t>Reset della probabilità per gli altri clusters</a:t>
                </a:r>
                <a:br>
                  <a:rPr lang="it-IT" sz="1600" b="1" dirty="0"/>
                </a:br>
                <a14:m>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𝑃</m:t>
                        </m:r>
                      </m:e>
                      <m:sub>
                        <m:r>
                          <a:rPr lang="it-IT" sz="1600" i="1" dirty="0">
                            <a:latin typeface="Cambria Math" panose="02040503050406030204" pitchFamily="18" charset="0"/>
                          </a:rPr>
                          <m:t>𝑛𝑒𝑤</m:t>
                        </m:r>
                      </m:sub>
                    </m:sSub>
                    <m:r>
                      <a:rPr lang="it-IT" sz="1600" i="1" dirty="0">
                        <a:latin typeface="Cambria Math" panose="02040503050406030204" pitchFamily="18" charset="0"/>
                      </a:rPr>
                      <m:t>=</m:t>
                    </m:r>
                    <m:r>
                      <a:rPr lang="it-IT" sz="1600" b="0" i="1" dirty="0" smtClean="0">
                        <a:latin typeface="Cambria Math" panose="02040503050406030204" pitchFamily="18" charset="0"/>
                      </a:rPr>
                      <m:t>1.0</m:t>
                    </m:r>
                  </m:oMath>
                </a14:m>
                <a:endParaRPr lang="it-IT" sz="1400" dirty="0"/>
              </a:p>
              <a:p>
                <a:pPr marL="1971675" indent="0">
                  <a:buNone/>
                </a:pPr>
                <a:endParaRPr lang="it-IT" sz="900"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972766" y="1187583"/>
                <a:ext cx="7714034" cy="4809239"/>
              </a:xfrm>
              <a:blipFill>
                <a:blip r:embed="rId3"/>
                <a:stretch>
                  <a:fillRect l="-711" t="-760"/>
                </a:stretch>
              </a:blipFill>
            </p:spPr>
            <p:txBody>
              <a:bodyPr/>
              <a:lstStyle/>
              <a:p>
                <a:r>
                  <a:rPr lang="it-IT">
                    <a:noFill/>
                  </a:rPr>
                  <a:t> </a:t>
                </a:r>
              </a:p>
            </p:txBody>
          </p:sp>
        </mc:Fallback>
      </mc:AlternateContent>
      <p:cxnSp>
        <p:nvCxnSpPr>
          <p:cNvPr id="5" name="Connettore 2 4"/>
          <p:cNvCxnSpPr/>
          <p:nvPr/>
        </p:nvCxnSpPr>
        <p:spPr>
          <a:xfrm>
            <a:off x="2573773" y="2239175"/>
            <a:ext cx="0" cy="26670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6" name="Connettore 2 5"/>
          <p:cNvCxnSpPr/>
          <p:nvPr/>
        </p:nvCxnSpPr>
        <p:spPr>
          <a:xfrm>
            <a:off x="2573773" y="2888878"/>
            <a:ext cx="0" cy="266700"/>
          </a:xfrm>
          <a:prstGeom prst="straightConnector1">
            <a:avLst/>
          </a:prstGeom>
          <a:ln>
            <a:solidFill>
              <a:srgbClr val="00B05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 name="Connettore 2 8">
            <a:extLst>
              <a:ext uri="{FF2B5EF4-FFF2-40B4-BE49-F238E27FC236}">
                <a16:creationId xmlns:a16="http://schemas.microsoft.com/office/drawing/2014/main" id="{51F123CE-0D88-4F35-BE14-1C3DFBF4930E}"/>
              </a:ext>
            </a:extLst>
          </p:cNvPr>
          <p:cNvCxnSpPr/>
          <p:nvPr/>
        </p:nvCxnSpPr>
        <p:spPr>
          <a:xfrm>
            <a:off x="2583911" y="3916768"/>
            <a:ext cx="0" cy="266700"/>
          </a:xfrm>
          <a:prstGeom prst="straightConnector1">
            <a:avLst/>
          </a:prstGeom>
          <a:ln>
            <a:solidFill>
              <a:srgbClr val="00B05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0" name="Connettore 2 9">
            <a:extLst>
              <a:ext uri="{FF2B5EF4-FFF2-40B4-BE49-F238E27FC236}">
                <a16:creationId xmlns:a16="http://schemas.microsoft.com/office/drawing/2014/main" id="{75445942-68CA-4BC6-B126-DF1C6DAF8ED4}"/>
              </a:ext>
            </a:extLst>
          </p:cNvPr>
          <p:cNvCxnSpPr/>
          <p:nvPr/>
        </p:nvCxnSpPr>
        <p:spPr>
          <a:xfrm>
            <a:off x="2583911" y="4434384"/>
            <a:ext cx="0" cy="26670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11" name="Connettore 2 10">
            <a:extLst>
              <a:ext uri="{FF2B5EF4-FFF2-40B4-BE49-F238E27FC236}">
                <a16:creationId xmlns:a16="http://schemas.microsoft.com/office/drawing/2014/main" id="{FB725FF5-E989-4D19-A917-69E131953693}"/>
              </a:ext>
            </a:extLst>
          </p:cNvPr>
          <p:cNvCxnSpPr/>
          <p:nvPr/>
        </p:nvCxnSpPr>
        <p:spPr>
          <a:xfrm>
            <a:off x="2453799" y="4434384"/>
            <a:ext cx="0" cy="26670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9654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73924"/>
            <a:ext cx="8229600" cy="1143000"/>
          </a:xfrm>
        </p:spPr>
        <p:txBody>
          <a:bodyPr/>
          <a:lstStyle/>
          <a:p>
            <a:r>
              <a:rPr lang="it-IT" b="1" i="1" dirty="0">
                <a:solidFill>
                  <a:srgbClr val="31859C"/>
                </a:solidFill>
              </a:rPr>
              <a:t>CLUSTER ROULETTE (4/4)</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972766" y="1187583"/>
                <a:ext cx="7714034" cy="4809239"/>
              </a:xfrm>
            </p:spPr>
            <p:txBody>
              <a:bodyPr>
                <a:noAutofit/>
              </a:bodyPr>
              <a:lstStyle/>
              <a:p>
                <a:pPr marL="0" indent="0">
                  <a:buNone/>
                </a:pPr>
                <a:r>
                  <a:rPr lang="it-IT" sz="1800" b="1" dirty="0"/>
                  <a:t>Estrazione dei cluster disponibili per un’euristica di inserimento</a:t>
                </a:r>
                <a:endParaRPr lang="it-IT" sz="900" b="1" dirty="0"/>
              </a:p>
              <a:p>
                <a:pPr>
                  <a:buFont typeface="+mj-lt"/>
                  <a:buAutoNum type="arabicPeriod"/>
                </a:pPr>
                <a:r>
                  <a:rPr lang="it-IT" sz="1800" dirty="0"/>
                  <a:t>Ad ogni cluster è associata la sua </a:t>
                </a:r>
                <a:r>
                  <a:rPr lang="it-IT" sz="1800" b="1" dirty="0"/>
                  <a:t>probabilità di essere disponibile</a:t>
                </a:r>
              </a:p>
              <a:p>
                <a:pPr>
                  <a:buFont typeface="+mj-lt"/>
                  <a:buAutoNum type="arabicPeriod"/>
                </a:pPr>
                <a:r>
                  <a:rPr lang="it-IT" sz="1800" dirty="0"/>
                  <a:t>Valuto la disponibilità ogni cluster con un test</a:t>
                </a:r>
              </a:p>
              <a:p>
                <a:pPr marL="0" indent="0" algn="ctr">
                  <a:buNone/>
                </a:pPr>
                <a14:m>
                  <m:oMathPara xmlns:m="http://schemas.openxmlformats.org/officeDocument/2006/math">
                    <m:oMathParaPr>
                      <m:jc m:val="centerGroup"/>
                    </m:oMathParaPr>
                    <m:oMath xmlns:m="http://schemas.openxmlformats.org/officeDocument/2006/math">
                      <m:r>
                        <a:rPr lang="it-IT" sz="1800" b="0" i="1" smtClean="0">
                          <a:latin typeface="Cambria Math" panose="02040503050406030204" pitchFamily="18" charset="0"/>
                        </a:rPr>
                        <m:t>𝑟𝑎𝑛𝑑𝑜𝑚</m:t>
                      </m:r>
                      <m:d>
                        <m:dPr>
                          <m:ctrlPr>
                            <a:rPr lang="it-IT" sz="1800" b="0" i="1" smtClean="0">
                              <a:latin typeface="Cambria Math" panose="02040503050406030204" pitchFamily="18" charset="0"/>
                            </a:rPr>
                          </m:ctrlPr>
                        </m:dPr>
                        <m:e>
                          <m:r>
                            <a:rPr lang="it-IT" sz="1800" b="0" i="1" smtClean="0">
                              <a:latin typeface="Cambria Math" panose="02040503050406030204" pitchFamily="18" charset="0"/>
                            </a:rPr>
                            <m:t>0,1</m:t>
                          </m:r>
                        </m:e>
                      </m:d>
                      <m:r>
                        <a:rPr lang="it-IT" sz="1800" b="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ea typeface="Cambria Math" panose="02040503050406030204" pitchFamily="18" charset="0"/>
                        </a:rPr>
                        <m:t>𝑝</m:t>
                      </m:r>
                      <m:d>
                        <m:dPr>
                          <m:ctrlPr>
                            <a:rPr lang="it-IT" sz="1800" b="0" i="1" smtClean="0">
                              <a:latin typeface="Cambria Math" panose="02040503050406030204" pitchFamily="18" charset="0"/>
                              <a:ea typeface="Cambria Math" panose="02040503050406030204" pitchFamily="18" charset="0"/>
                            </a:rPr>
                          </m:ctrlPr>
                        </m:dPr>
                        <m:e>
                          <m:sSub>
                            <m:sSubPr>
                              <m:ctrlPr>
                                <a:rPr lang="it-IT" sz="1800" b="0" i="1" smtClean="0">
                                  <a:latin typeface="Cambria Math" panose="02040503050406030204" pitchFamily="18" charset="0"/>
                                  <a:ea typeface="Cambria Math" panose="02040503050406030204" pitchFamily="18" charset="0"/>
                                </a:rPr>
                              </m:ctrlPr>
                            </m:sSubPr>
                            <m:e>
                              <m:r>
                                <a:rPr lang="it-IT" sz="1800" b="0" i="1" smtClean="0">
                                  <a:latin typeface="Cambria Math" panose="02040503050406030204" pitchFamily="18" charset="0"/>
                                  <a:ea typeface="Cambria Math" panose="02040503050406030204" pitchFamily="18" charset="0"/>
                                </a:rPr>
                                <m:t>𝑐</m:t>
                              </m:r>
                            </m:e>
                            <m:sub>
                              <m:r>
                                <a:rPr lang="it-IT" sz="1800" b="0" i="1" smtClean="0">
                                  <a:latin typeface="Cambria Math" panose="02040503050406030204" pitchFamily="18" charset="0"/>
                                  <a:ea typeface="Cambria Math" panose="02040503050406030204" pitchFamily="18" charset="0"/>
                                </a:rPr>
                                <m:t>𝑖</m:t>
                              </m:r>
                            </m:sub>
                          </m:sSub>
                        </m:e>
                      </m:d>
                      <m:r>
                        <a:rPr lang="it-IT" sz="1800" b="0" i="1" smtClean="0">
                          <a:latin typeface="Cambria Math" panose="02040503050406030204" pitchFamily="18" charset="0"/>
                          <a:ea typeface="Cambria Math" panose="02040503050406030204" pitchFamily="18" charset="0"/>
                        </a:rPr>
                        <m:t> ?</m:t>
                      </m:r>
                    </m:oMath>
                  </m:oMathPara>
                </a14:m>
                <a:endParaRPr lang="it-IT" sz="1800" dirty="0"/>
              </a:p>
              <a:p>
                <a:pPr>
                  <a:buFont typeface="+mj-lt"/>
                  <a:buAutoNum type="arabicPeriod" startAt="3"/>
                </a:pPr>
                <a:r>
                  <a:rPr lang="it-IT" sz="1800" dirty="0"/>
                  <a:t>Se supera il test e non è già in soluzione, il cluster è introdotto nella lista </a:t>
                </a:r>
                <a:br>
                  <a:rPr lang="it-IT" sz="1800" dirty="0"/>
                </a:br>
                <a:endParaRPr lang="it-IT" sz="1800" dirty="0"/>
              </a:p>
              <a:p>
                <a:pPr>
                  <a:buFont typeface="Symbol" panose="05050102010706020507" pitchFamily="18" charset="2"/>
                  <a:buChar char="Þ"/>
                </a:pPr>
                <a:r>
                  <a:rPr lang="it-IT" sz="1800" dirty="0"/>
                  <a:t>Cosa succede se la lista è vuota?</a:t>
                </a:r>
              </a:p>
              <a:p>
                <a:pPr lvl="1">
                  <a:buFont typeface="Symbol" panose="05050102010706020507" pitchFamily="18" charset="2"/>
                  <a:buChar char="Þ"/>
                </a:pPr>
                <a:r>
                  <a:rPr lang="it-IT" sz="1400" dirty="0"/>
                  <a:t>Seleziono tutti i clusters che non sono </a:t>
                </a:r>
                <a:r>
                  <a:rPr lang="it-IT" sz="1400" b="1" dirty="0" err="1"/>
                  <a:t>nerf</a:t>
                </a:r>
                <a:r>
                  <a:rPr lang="it-IT" sz="1400" b="1" dirty="0"/>
                  <a:t> </a:t>
                </a:r>
                <a:r>
                  <a:rPr lang="it-IT" sz="1400" b="1" dirty="0" err="1"/>
                  <a:t>candidates</a:t>
                </a:r>
                <a:endParaRPr lang="it-IT" sz="1400" b="1" dirty="0"/>
              </a:p>
              <a:p>
                <a:pPr lvl="1">
                  <a:buFont typeface="Symbol" panose="05050102010706020507" pitchFamily="18" charset="2"/>
                  <a:buChar char="Þ"/>
                </a:pPr>
                <a:r>
                  <a:rPr lang="it-IT" sz="1400" b="1" dirty="0" err="1"/>
                  <a:t>Nerf</a:t>
                </a:r>
                <a:r>
                  <a:rPr lang="it-IT" sz="1400" b="1" dirty="0"/>
                  <a:t> candidate</a:t>
                </a:r>
                <a:r>
                  <a:rPr lang="it-IT" sz="1400" dirty="0"/>
                  <a:t> := probabilità minore della media per più di un certo tempo (nel segmento)</a:t>
                </a:r>
              </a:p>
              <a:p>
                <a:pPr>
                  <a:buFont typeface="Symbol" panose="05050102010706020507" pitchFamily="18" charset="2"/>
                  <a:buChar char="Þ"/>
                </a:pPr>
                <a:endParaRPr lang="it-IT" sz="1800" dirty="0"/>
              </a:p>
              <a:p>
                <a:pPr>
                  <a:buFont typeface="Symbol" panose="05050102010706020507" pitchFamily="18" charset="2"/>
                  <a:buChar char="Þ"/>
                </a:pPr>
                <a:r>
                  <a:rPr lang="it-IT" sz="1800" dirty="0"/>
                  <a:t>Cosa succede se la lista è </a:t>
                </a:r>
                <a:r>
                  <a:rPr lang="it-IT" sz="1800" i="1" dirty="0"/>
                  <a:t>ancora</a:t>
                </a:r>
                <a:r>
                  <a:rPr lang="it-IT" sz="1800" dirty="0"/>
                  <a:t> vuota?</a:t>
                </a:r>
              </a:p>
              <a:p>
                <a:pPr lvl="1">
                  <a:buFont typeface="Symbol" panose="05050102010706020507" pitchFamily="18" charset="2"/>
                  <a:buChar char="Þ"/>
                </a:pPr>
                <a:r>
                  <a:rPr lang="it-IT" sz="1400" dirty="0"/>
                  <a:t>Seleziono tutti i clusters che attualmente hanno una probabilità maggiore della media</a:t>
                </a:r>
              </a:p>
              <a:p>
                <a:pPr lvl="1">
                  <a:buFont typeface="Symbol" panose="05050102010706020507" pitchFamily="18" charset="2"/>
                  <a:buChar char="Þ"/>
                </a:pPr>
                <a:r>
                  <a:rPr lang="it-IT" sz="1400" dirty="0"/>
                  <a:t>Se è ancora vuota, seleziona tutti i cluster non in soluzione</a:t>
                </a:r>
              </a:p>
              <a:p>
                <a:pPr lvl="1">
                  <a:buFont typeface="Symbol" panose="05050102010706020507" pitchFamily="18" charset="2"/>
                  <a:buChar char="Þ"/>
                </a:pPr>
                <a:r>
                  <a:rPr lang="it-IT" sz="1400" dirty="0"/>
                  <a:t>Se tutto il resto fallisce, ritorna una lista vuota</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972766" y="1187583"/>
                <a:ext cx="7714034" cy="4809239"/>
              </a:xfrm>
              <a:blipFill>
                <a:blip r:embed="rId3"/>
                <a:stretch>
                  <a:fillRect l="-711" t="-760"/>
                </a:stretch>
              </a:blipFill>
            </p:spPr>
            <p:txBody>
              <a:bodyPr/>
              <a:lstStyle/>
              <a:p>
                <a:r>
                  <a:rPr lang="it-IT">
                    <a:noFill/>
                  </a:rPr>
                  <a:t> </a:t>
                </a:r>
              </a:p>
            </p:txBody>
          </p:sp>
        </mc:Fallback>
      </mc:AlternateContent>
    </p:spTree>
    <p:extLst>
      <p:ext uri="{BB962C8B-B14F-4D97-AF65-F5344CB8AC3E}">
        <p14:creationId xmlns:p14="http://schemas.microsoft.com/office/powerpoint/2010/main" val="2081376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68461"/>
            <a:ext cx="9144000" cy="1143000"/>
          </a:xfrm>
        </p:spPr>
        <p:txBody>
          <a:bodyPr>
            <a:normAutofit/>
          </a:bodyPr>
          <a:lstStyle/>
          <a:p>
            <a:r>
              <a:rPr lang="it-IT" sz="2800" b="1" i="1" dirty="0">
                <a:solidFill>
                  <a:srgbClr val="31859C"/>
                </a:solidFill>
              </a:rPr>
              <a:t>SOLUZIONE PROPOSTA e PUNTI CARDINE DELL’ALGORITMO</a:t>
            </a:r>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3203177035"/>
              </p:ext>
            </p:extLst>
          </p:nvPr>
        </p:nvGraphicFramePr>
        <p:xfrm>
          <a:off x="1418373" y="1569399"/>
          <a:ext cx="6307254" cy="39780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egnaposto numero diapositiva 3"/>
          <p:cNvSpPr>
            <a:spLocks noGrp="1"/>
          </p:cNvSpPr>
          <p:nvPr>
            <p:ph type="sldNum" sz="quarter" idx="12"/>
          </p:nvPr>
        </p:nvSpPr>
        <p:spPr/>
        <p:txBody>
          <a:bodyPr/>
          <a:lstStyle/>
          <a:p>
            <a:fld id="{EE55A936-D6DB-E647-B116-1851D5E4C387}" type="slidenum">
              <a:rPr lang="it-IT" smtClean="0"/>
              <a:pPr/>
              <a:t>3</a:t>
            </a:fld>
            <a:endParaRPr lang="it-IT"/>
          </a:p>
        </p:txBody>
      </p:sp>
      <p:sp>
        <p:nvSpPr>
          <p:cNvPr id="3" name="Rettangolo 2"/>
          <p:cNvSpPr/>
          <p:nvPr/>
        </p:nvSpPr>
        <p:spPr>
          <a:xfrm>
            <a:off x="1627286" y="1058097"/>
            <a:ext cx="5889428" cy="461665"/>
          </a:xfrm>
          <a:prstGeom prst="rect">
            <a:avLst/>
          </a:prstGeom>
        </p:spPr>
        <p:txBody>
          <a:bodyPr wrap="none">
            <a:spAutoFit/>
          </a:bodyPr>
          <a:lstStyle/>
          <a:p>
            <a:pPr algn="ctr"/>
            <a:r>
              <a:rPr lang="it-IT" sz="2400" b="1" i="1" dirty="0" err="1"/>
              <a:t>Adaptive</a:t>
            </a:r>
            <a:r>
              <a:rPr lang="it-IT" sz="2400" b="1" i="1" dirty="0"/>
              <a:t> Large </a:t>
            </a:r>
            <a:r>
              <a:rPr lang="it-IT" sz="2400" b="1" i="1" dirty="0" err="1"/>
              <a:t>Neighborhood</a:t>
            </a:r>
            <a:r>
              <a:rPr lang="it-IT" sz="2400" b="1" i="1" dirty="0"/>
              <a:t> </a:t>
            </a:r>
            <a:r>
              <a:rPr lang="it-IT" sz="2400" b="1" i="1" dirty="0" err="1"/>
              <a:t>Search</a:t>
            </a:r>
            <a:r>
              <a:rPr lang="it-IT" sz="2400" b="1" dirty="0"/>
              <a:t> (ALNS)</a:t>
            </a:r>
          </a:p>
        </p:txBody>
      </p:sp>
    </p:spTree>
    <p:extLst>
      <p:ext uri="{BB962C8B-B14F-4D97-AF65-F5344CB8AC3E}">
        <p14:creationId xmlns:p14="http://schemas.microsoft.com/office/powerpoint/2010/main" val="648363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freesourcecode.net/sites/default/files/pictures/Simulated-anneal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9364" y="4643567"/>
            <a:ext cx="2799121" cy="118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olo 1"/>
          <p:cNvSpPr>
            <a:spLocks noGrp="1"/>
          </p:cNvSpPr>
          <p:nvPr>
            <p:ph type="title"/>
          </p:nvPr>
        </p:nvSpPr>
        <p:spPr/>
        <p:txBody>
          <a:bodyPr>
            <a:normAutofit/>
          </a:bodyPr>
          <a:lstStyle/>
          <a:p>
            <a:r>
              <a:rPr lang="it-IT" b="1" i="1" dirty="0">
                <a:solidFill>
                  <a:srgbClr val="31859C"/>
                </a:solidFill>
              </a:rPr>
              <a:t>SIMULATED ANNEALING</a:t>
            </a:r>
            <a:endParaRPr lang="it-IT" dirty="0"/>
          </a:p>
        </p:txBody>
      </p:sp>
      <mc:AlternateContent xmlns:mc="http://schemas.openxmlformats.org/markup-compatibility/2006" xmlns:a14="http://schemas.microsoft.com/office/drawing/2010/main">
        <mc:Choice Requires="a14">
          <p:sp>
            <p:nvSpPr>
              <p:cNvPr id="6" name="Rettangolo 5"/>
              <p:cNvSpPr/>
              <p:nvPr/>
            </p:nvSpPr>
            <p:spPr>
              <a:xfrm>
                <a:off x="1038225" y="1417638"/>
                <a:ext cx="3105150" cy="9720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r>
                  <a:rPr lang="it-IT" sz="1200" dirty="0"/>
                  <a:t>All’inizio della ricerca:</a:t>
                </a:r>
              </a:p>
              <a:p>
                <a:pPr algn="ct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𝑇</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𝑇</m:t>
                          </m:r>
                        </m:e>
                        <m:sub>
                          <m:r>
                            <a:rPr lang="it-IT" b="0" i="1" smtClean="0">
                              <a:latin typeface="Cambria Math" panose="02040503050406030204" pitchFamily="18" charset="0"/>
                            </a:rPr>
                            <m:t>𝑖𝑛𝑖𝑧𝑖𝑎𝑙𝑒</m:t>
                          </m:r>
                        </m:sub>
                      </m:sSub>
                    </m:oMath>
                  </m:oMathPara>
                </a14:m>
                <a:endParaRPr lang="it-IT" sz="1200" b="0" dirty="0"/>
              </a:p>
              <a:p>
                <a:pPr algn="ctr"/>
                <a:r>
                  <a:rPr lang="it-IT" sz="1050" dirty="0"/>
                  <a:t>dove </a:t>
                </a:r>
                <a14:m>
                  <m:oMath xmlns:m="http://schemas.openxmlformats.org/officeDocument/2006/math">
                    <m:sSub>
                      <m:sSubPr>
                        <m:ctrlPr>
                          <a:rPr lang="it-IT" sz="1050" i="1">
                            <a:latin typeface="Cambria Math" panose="02040503050406030204" pitchFamily="18" charset="0"/>
                          </a:rPr>
                        </m:ctrlPr>
                      </m:sSubPr>
                      <m:e>
                        <m:r>
                          <a:rPr lang="it-IT" sz="1050" i="1">
                            <a:latin typeface="Cambria Math" panose="02040503050406030204" pitchFamily="18" charset="0"/>
                          </a:rPr>
                          <m:t>𝑇</m:t>
                        </m:r>
                      </m:e>
                      <m:sub>
                        <m:r>
                          <a:rPr lang="it-IT" sz="1050" i="1">
                            <a:latin typeface="Cambria Math" panose="02040503050406030204" pitchFamily="18" charset="0"/>
                          </a:rPr>
                          <m:t>𝑖𝑛𝑖𝑧𝑖𝑎𝑙𝑒</m:t>
                        </m:r>
                      </m:sub>
                    </m:sSub>
                  </m:oMath>
                </a14:m>
                <a:r>
                  <a:rPr lang="it-IT" sz="1050" dirty="0"/>
                  <a:t> pari al doppio della funzione obiettivo della soluzione ottima del rilassamento continuo</a:t>
                </a:r>
              </a:p>
            </p:txBody>
          </p:sp>
        </mc:Choice>
        <mc:Fallback xmlns="">
          <p:sp>
            <p:nvSpPr>
              <p:cNvPr id="6" name="Rettangolo 5"/>
              <p:cNvSpPr>
                <a:spLocks noRot="1" noChangeAspect="1" noMove="1" noResize="1" noEditPoints="1" noAdjustHandles="1" noChangeArrowheads="1" noChangeShapeType="1" noTextEdit="1"/>
              </p:cNvSpPr>
              <p:nvPr/>
            </p:nvSpPr>
            <p:spPr>
              <a:xfrm>
                <a:off x="1038225" y="1417638"/>
                <a:ext cx="3105150" cy="972000"/>
              </a:xfrm>
              <a:prstGeom prst="rect">
                <a:avLst/>
              </a:prstGeom>
              <a:blipFill rotWithShape="0">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Rettangolo 6"/>
              <p:cNvSpPr/>
              <p:nvPr/>
            </p:nvSpPr>
            <p:spPr>
              <a:xfrm>
                <a:off x="1038225" y="2569738"/>
                <a:ext cx="3105150" cy="9720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r>
                  <a:rPr lang="it-IT" sz="1200" dirty="0"/>
                  <a:t>Ad ogni iterazione:</a:t>
                </a:r>
              </a:p>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𝑎𝑐𝑐𝑒𝑡𝑡𝑎𝑧𝑖𝑜𝑛𝑒</m:t>
                          </m:r>
                        </m:sub>
                      </m:sSub>
                      <m:r>
                        <a:rPr lang="it-IT" b="0" i="1" smtClean="0">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𝑒</m:t>
                          </m:r>
                        </m:e>
                        <m:sup>
                          <m:f>
                            <m:fPr>
                              <m:ctrlPr>
                                <a:rPr lang="it-IT" i="1">
                                  <a:latin typeface="Cambria Math" panose="02040503050406030204" pitchFamily="18" charset="0"/>
                                </a:rPr>
                              </m:ctrlPr>
                            </m:fPr>
                            <m:num>
                              <m:r>
                                <a:rPr lang="it-IT" i="1">
                                  <a:latin typeface="Cambria Math" panose="02040503050406030204" pitchFamily="18" charset="0"/>
                                </a:rPr>
                                <m:t>𝑐</m:t>
                              </m:r>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𝑥</m:t>
                                  </m:r>
                                </m:e>
                                <m:sup>
                                  <m:r>
                                    <a:rPr lang="it-IT" i="1">
                                      <a:latin typeface="Cambria Math" panose="02040503050406030204" pitchFamily="18" charset="0"/>
                                    </a:rPr>
                                    <m:t>𝑡</m:t>
                                  </m:r>
                                </m:sup>
                              </m:sSup>
                              <m:r>
                                <a:rPr lang="it-IT" i="1">
                                  <a:latin typeface="Cambria Math" panose="02040503050406030204" pitchFamily="18" charset="0"/>
                                </a:rPr>
                                <m:t>)−</m:t>
                              </m:r>
                              <m:r>
                                <a:rPr lang="it-IT" i="1">
                                  <a:latin typeface="Cambria Math" panose="02040503050406030204" pitchFamily="18" charset="0"/>
                                </a:rPr>
                                <m:t>𝑐</m:t>
                              </m:r>
                              <m:r>
                                <a:rPr lang="it-IT" i="1">
                                  <a:latin typeface="Cambria Math" panose="02040503050406030204" pitchFamily="18" charset="0"/>
                                </a:rPr>
                                <m:t>(</m:t>
                              </m:r>
                              <m:r>
                                <a:rPr lang="it-IT" i="1">
                                  <a:latin typeface="Cambria Math" panose="02040503050406030204" pitchFamily="18" charset="0"/>
                                </a:rPr>
                                <m:t>𝑥</m:t>
                              </m:r>
                              <m:r>
                                <a:rPr lang="it-IT" i="1">
                                  <a:latin typeface="Cambria Math" panose="02040503050406030204" pitchFamily="18" charset="0"/>
                                </a:rPr>
                                <m:t>)</m:t>
                              </m:r>
                            </m:num>
                            <m:den>
                              <m:r>
                                <a:rPr lang="it-IT" i="1">
                                  <a:latin typeface="Cambria Math" panose="02040503050406030204" pitchFamily="18" charset="0"/>
                                </a:rPr>
                                <m:t>𝑇</m:t>
                              </m:r>
                            </m:den>
                          </m:f>
                        </m:sup>
                      </m:sSup>
                    </m:oMath>
                  </m:oMathPara>
                </a14:m>
                <a:endParaRPr lang="it-IT" dirty="0"/>
              </a:p>
            </p:txBody>
          </p:sp>
        </mc:Choice>
        <mc:Fallback xmlns="">
          <p:sp>
            <p:nvSpPr>
              <p:cNvPr id="7" name="Rettangolo 6"/>
              <p:cNvSpPr>
                <a:spLocks noRot="1" noChangeAspect="1" noMove="1" noResize="1" noEditPoints="1" noAdjustHandles="1" noChangeArrowheads="1" noChangeShapeType="1" noTextEdit="1"/>
              </p:cNvSpPr>
              <p:nvPr/>
            </p:nvSpPr>
            <p:spPr>
              <a:xfrm>
                <a:off x="1038225" y="2569738"/>
                <a:ext cx="3105150" cy="972000"/>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Rettangolo 7"/>
              <p:cNvSpPr/>
              <p:nvPr/>
            </p:nvSpPr>
            <p:spPr>
              <a:xfrm>
                <a:off x="1038225" y="3721839"/>
                <a:ext cx="3105150" cy="9720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r>
                  <a:rPr lang="it-IT" sz="1200" dirty="0"/>
                  <a:t>Al termine di ogni iterazione:</a:t>
                </a:r>
              </a:p>
              <a:p>
                <a:pPr algn="ct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m:rPr>
                              <m:sty m:val="p"/>
                            </m:rPr>
                            <a:rPr lang="it-IT">
                              <a:latin typeface="Cambria Math" panose="02040503050406030204" pitchFamily="18" charset="0"/>
                            </a:rPr>
                            <m:t>T</m:t>
                          </m:r>
                        </m:e>
                        <m:sub>
                          <m:r>
                            <a:rPr lang="it-IT" i="1">
                              <a:latin typeface="Cambria Math" panose="02040503050406030204" pitchFamily="18" charset="0"/>
                            </a:rPr>
                            <m:t>𝑛𝑒𝑤</m:t>
                          </m:r>
                        </m:sub>
                      </m:sSub>
                      <m:r>
                        <a:rPr lang="it-IT" i="1">
                          <a:latin typeface="Cambria Math" panose="02040503050406030204" pitchFamily="18" charset="0"/>
                        </a:rPr>
                        <m:t>=</m:t>
                      </m:r>
                      <m:r>
                        <a:rPr lang="it-IT" i="1">
                          <a:latin typeface="Cambria Math" panose="02040503050406030204" pitchFamily="18" charset="0"/>
                        </a:rPr>
                        <m:t>𝑎</m:t>
                      </m:r>
                      <m:sSub>
                        <m:sSubPr>
                          <m:ctrlPr>
                            <a:rPr lang="it-IT" i="1">
                              <a:latin typeface="Cambria Math" panose="02040503050406030204" pitchFamily="18" charset="0"/>
                            </a:rPr>
                          </m:ctrlPr>
                        </m:sSubPr>
                        <m:e>
                          <m:r>
                            <a:rPr lang="it-IT" i="1">
                              <a:latin typeface="Cambria Math" panose="02040503050406030204" pitchFamily="18" charset="0"/>
                            </a:rPr>
                            <m:t>∙</m:t>
                          </m:r>
                          <m:r>
                            <a:rPr lang="it-IT" i="1">
                              <a:latin typeface="Cambria Math" panose="02040503050406030204" pitchFamily="18" charset="0"/>
                            </a:rPr>
                            <m:t>𝑇</m:t>
                          </m:r>
                        </m:e>
                        <m:sub>
                          <m:r>
                            <a:rPr lang="it-IT" i="1">
                              <a:latin typeface="Cambria Math" panose="02040503050406030204" pitchFamily="18" charset="0"/>
                            </a:rPr>
                            <m:t>𝑜𝑙𝑑</m:t>
                          </m:r>
                        </m:sub>
                      </m:sSub>
                    </m:oMath>
                  </m:oMathPara>
                </a14:m>
                <a:endParaRPr lang="it-IT" dirty="0"/>
              </a:p>
            </p:txBody>
          </p:sp>
        </mc:Choice>
        <mc:Fallback xmlns="">
          <p:sp>
            <p:nvSpPr>
              <p:cNvPr id="8" name="Rettangolo 7"/>
              <p:cNvSpPr>
                <a:spLocks noRot="1" noChangeAspect="1" noMove="1" noResize="1" noEditPoints="1" noAdjustHandles="1" noChangeArrowheads="1" noChangeShapeType="1" noTextEdit="1"/>
              </p:cNvSpPr>
              <p:nvPr/>
            </p:nvSpPr>
            <p:spPr>
              <a:xfrm>
                <a:off x="1038225" y="3721839"/>
                <a:ext cx="3105150" cy="972000"/>
              </a:xfrm>
              <a:prstGeom prst="rect">
                <a:avLst/>
              </a:prstGeom>
              <a:blipFill rotWithShape="0">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Rettangolo 8"/>
              <p:cNvSpPr/>
              <p:nvPr/>
            </p:nvSpPr>
            <p:spPr>
              <a:xfrm>
                <a:off x="5086350" y="2569738"/>
                <a:ext cx="3105150" cy="3960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r>
                      <a:rPr lang="it-IT" sz="1200" i="1" smtClean="0">
                        <a:latin typeface="Cambria Math" panose="02040503050406030204" pitchFamily="18" charset="0"/>
                      </a:rPr>
                      <m:t>𝑐</m:t>
                    </m:r>
                    <m:d>
                      <m:dPr>
                        <m:ctrlPr>
                          <a:rPr lang="it-IT" sz="1200" i="1">
                            <a:latin typeface="Cambria Math" panose="02040503050406030204" pitchFamily="18" charset="0"/>
                          </a:rPr>
                        </m:ctrlPr>
                      </m:dPr>
                      <m:e>
                        <m:sSup>
                          <m:sSupPr>
                            <m:ctrlPr>
                              <a:rPr lang="it-IT" sz="1200" i="1">
                                <a:latin typeface="Cambria Math" panose="02040503050406030204" pitchFamily="18" charset="0"/>
                              </a:rPr>
                            </m:ctrlPr>
                          </m:sSupPr>
                          <m:e>
                            <m:r>
                              <a:rPr lang="it-IT" sz="1200" i="1">
                                <a:latin typeface="Cambria Math" panose="02040503050406030204" pitchFamily="18" charset="0"/>
                              </a:rPr>
                              <m:t>𝑥</m:t>
                            </m:r>
                          </m:e>
                          <m:sup>
                            <m:r>
                              <a:rPr lang="it-IT" sz="1200" i="1">
                                <a:latin typeface="Cambria Math" panose="02040503050406030204" pitchFamily="18" charset="0"/>
                              </a:rPr>
                              <m:t>𝑡</m:t>
                            </m:r>
                          </m:sup>
                        </m:sSup>
                      </m:e>
                    </m:d>
                    <m:r>
                      <a:rPr lang="it-IT" sz="1200" i="1">
                        <a:latin typeface="Cambria Math" panose="02040503050406030204" pitchFamily="18" charset="0"/>
                      </a:rPr>
                      <m:t>&gt;</m:t>
                    </m:r>
                    <m:r>
                      <a:rPr lang="it-IT" sz="1200" i="1">
                        <a:latin typeface="Cambria Math" panose="02040503050406030204" pitchFamily="18" charset="0"/>
                      </a:rPr>
                      <m:t>𝑐</m:t>
                    </m:r>
                    <m:d>
                      <m:dPr>
                        <m:ctrlPr>
                          <a:rPr lang="it-IT" sz="1200" i="1">
                            <a:latin typeface="Cambria Math" panose="02040503050406030204" pitchFamily="18" charset="0"/>
                          </a:rPr>
                        </m:ctrlPr>
                      </m:dPr>
                      <m:e>
                        <m:r>
                          <a:rPr lang="it-IT" sz="1200" i="1">
                            <a:latin typeface="Cambria Math" panose="02040503050406030204" pitchFamily="18" charset="0"/>
                          </a:rPr>
                          <m:t>𝑥</m:t>
                        </m:r>
                      </m:e>
                    </m:d>
                  </m:oMath>
                </a14:m>
                <a:r>
                  <a:rPr lang="it-IT" sz="1200" dirty="0"/>
                  <a:t> </a:t>
                </a:r>
                <a:r>
                  <a:rPr lang="it-IT" sz="1200" dirty="0">
                    <a:sym typeface="Wingdings" panose="05000000000000000000" pitchFamily="2" charset="2"/>
                  </a:rPr>
                  <a:t>soluzione migliore</a:t>
                </a:r>
                <a:r>
                  <a:rPr lang="it-IT" sz="1200" dirty="0"/>
                  <a:t> </a:t>
                </a:r>
                <a14:m>
                  <m:oMath xmlns:m="http://schemas.openxmlformats.org/officeDocument/2006/math">
                    <m:r>
                      <a:rPr lang="it-IT" sz="1200" b="0" i="1" smtClean="0">
                        <a:latin typeface="Cambria Math" panose="02040503050406030204" pitchFamily="18" charset="0"/>
                      </a:rPr>
                      <m:t>𝑃</m:t>
                    </m:r>
                    <m:r>
                      <a:rPr lang="it-IT" sz="1200" b="0" i="1" smtClean="0">
                        <a:latin typeface="Cambria Math" panose="02040503050406030204" pitchFamily="18" charset="0"/>
                        <a:ea typeface="Cambria Math" panose="02040503050406030204" pitchFamily="18" charset="0"/>
                      </a:rPr>
                      <m:t>≥1</m:t>
                    </m:r>
                  </m:oMath>
                </a14:m>
                <a:endParaRPr lang="it-IT" sz="1200" dirty="0"/>
              </a:p>
            </p:txBody>
          </p:sp>
        </mc:Choice>
        <mc:Fallback xmlns="">
          <p:sp>
            <p:nvSpPr>
              <p:cNvPr id="9" name="Rettangolo 8"/>
              <p:cNvSpPr>
                <a:spLocks noRot="1" noChangeAspect="1" noMove="1" noResize="1" noEditPoints="1" noAdjustHandles="1" noChangeArrowheads="1" noChangeShapeType="1" noTextEdit="1"/>
              </p:cNvSpPr>
              <p:nvPr/>
            </p:nvSpPr>
            <p:spPr>
              <a:xfrm>
                <a:off x="5086350" y="2569738"/>
                <a:ext cx="3105150" cy="396000"/>
              </a:xfrm>
              <a:prstGeom prst="rect">
                <a:avLst/>
              </a:prstGeom>
              <a:blipFill rotWithShape="0">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Rettangolo 9"/>
              <p:cNvSpPr/>
              <p:nvPr/>
            </p:nvSpPr>
            <p:spPr>
              <a:xfrm>
                <a:off x="5086350" y="3142379"/>
                <a:ext cx="3105150" cy="3960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r>
                      <a:rPr lang="it-IT" sz="1200" i="1" smtClean="0">
                        <a:latin typeface="Cambria Math" panose="02040503050406030204" pitchFamily="18" charset="0"/>
                      </a:rPr>
                      <m:t>𝑐</m:t>
                    </m:r>
                    <m:d>
                      <m:dPr>
                        <m:ctrlPr>
                          <a:rPr lang="it-IT" sz="1200" i="1">
                            <a:latin typeface="Cambria Math" panose="02040503050406030204" pitchFamily="18" charset="0"/>
                          </a:rPr>
                        </m:ctrlPr>
                      </m:dPr>
                      <m:e>
                        <m:sSup>
                          <m:sSupPr>
                            <m:ctrlPr>
                              <a:rPr lang="it-IT" sz="1200" i="1">
                                <a:latin typeface="Cambria Math" panose="02040503050406030204" pitchFamily="18" charset="0"/>
                              </a:rPr>
                            </m:ctrlPr>
                          </m:sSupPr>
                          <m:e>
                            <m:r>
                              <a:rPr lang="it-IT" sz="1200" i="1">
                                <a:latin typeface="Cambria Math" panose="02040503050406030204" pitchFamily="18" charset="0"/>
                              </a:rPr>
                              <m:t>𝑥</m:t>
                            </m:r>
                          </m:e>
                          <m:sup>
                            <m:r>
                              <a:rPr lang="it-IT" sz="1200" i="1">
                                <a:latin typeface="Cambria Math" panose="02040503050406030204" pitchFamily="18" charset="0"/>
                              </a:rPr>
                              <m:t>𝑡</m:t>
                            </m:r>
                          </m:sup>
                        </m:sSup>
                      </m:e>
                    </m:d>
                    <m:r>
                      <a:rPr lang="it-IT" sz="1200" i="1" smtClean="0">
                        <a:latin typeface="Cambria Math" panose="02040503050406030204" pitchFamily="18" charset="0"/>
                        <a:ea typeface="Cambria Math" panose="02040503050406030204" pitchFamily="18" charset="0"/>
                      </a:rPr>
                      <m:t>≤</m:t>
                    </m:r>
                    <m:r>
                      <a:rPr lang="it-IT" sz="1200" i="1">
                        <a:latin typeface="Cambria Math" panose="02040503050406030204" pitchFamily="18" charset="0"/>
                      </a:rPr>
                      <m:t>𝑐</m:t>
                    </m:r>
                    <m:d>
                      <m:dPr>
                        <m:ctrlPr>
                          <a:rPr lang="it-IT" sz="1200" i="1">
                            <a:latin typeface="Cambria Math" panose="02040503050406030204" pitchFamily="18" charset="0"/>
                          </a:rPr>
                        </m:ctrlPr>
                      </m:dPr>
                      <m:e>
                        <m:r>
                          <a:rPr lang="it-IT" sz="1200" i="1">
                            <a:latin typeface="Cambria Math" panose="02040503050406030204" pitchFamily="18" charset="0"/>
                          </a:rPr>
                          <m:t>𝑥</m:t>
                        </m:r>
                      </m:e>
                    </m:d>
                  </m:oMath>
                </a14:m>
                <a:r>
                  <a:rPr lang="it-IT" sz="1200" dirty="0"/>
                  <a:t> soluzione peggiore </a:t>
                </a:r>
                <a14:m>
                  <m:oMath xmlns:m="http://schemas.openxmlformats.org/officeDocument/2006/math">
                    <m:r>
                      <a:rPr lang="it-IT" sz="1200" i="1">
                        <a:latin typeface="Cambria Math" panose="02040503050406030204" pitchFamily="18" charset="0"/>
                      </a:rPr>
                      <m:t>𝑃</m:t>
                    </m:r>
                    <m:r>
                      <a:rPr lang="it-IT" sz="1200" i="1" smtClean="0">
                        <a:latin typeface="Cambria Math" panose="02040503050406030204" pitchFamily="18" charset="0"/>
                        <a:ea typeface="Cambria Math" panose="02040503050406030204" pitchFamily="18" charset="0"/>
                      </a:rPr>
                      <m:t>&lt;</m:t>
                    </m:r>
                    <m:r>
                      <a:rPr lang="it-IT" sz="1200" i="1">
                        <a:latin typeface="Cambria Math" panose="02040503050406030204" pitchFamily="18" charset="0"/>
                        <a:ea typeface="Cambria Math" panose="02040503050406030204" pitchFamily="18" charset="0"/>
                      </a:rPr>
                      <m:t>1</m:t>
                    </m:r>
                  </m:oMath>
                </a14:m>
                <a:r>
                  <a:rPr lang="it-IT" sz="1200" dirty="0"/>
                  <a:t> </a:t>
                </a:r>
              </a:p>
            </p:txBody>
          </p:sp>
        </mc:Choice>
        <mc:Fallback xmlns="">
          <p:sp>
            <p:nvSpPr>
              <p:cNvPr id="10" name="Rettangolo 9"/>
              <p:cNvSpPr>
                <a:spLocks noRot="1" noChangeAspect="1" noMove="1" noResize="1" noEditPoints="1" noAdjustHandles="1" noChangeArrowheads="1" noChangeShapeType="1" noTextEdit="1"/>
              </p:cNvSpPr>
              <p:nvPr/>
            </p:nvSpPr>
            <p:spPr>
              <a:xfrm>
                <a:off x="5086350" y="3142379"/>
                <a:ext cx="3105150" cy="396000"/>
              </a:xfrm>
              <a:prstGeom prst="rect">
                <a:avLst/>
              </a:prstGeom>
              <a:blipFill rotWithShape="0">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Rettangolo 11"/>
              <p:cNvSpPr/>
              <p:nvPr/>
            </p:nvSpPr>
            <p:spPr>
              <a:xfrm>
                <a:off x="1038225" y="4859567"/>
                <a:ext cx="3105150" cy="9720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r>
                  <a:rPr lang="it-IT" sz="1200" dirty="0"/>
                  <a:t>Al termine di ogni segmento:</a:t>
                </a:r>
              </a:p>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𝑇</m:t>
                      </m:r>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𝑇</m:t>
                          </m:r>
                        </m:e>
                        <m:sub>
                          <m:r>
                            <a:rPr lang="it-IT" i="1">
                              <a:latin typeface="Cambria Math" panose="02040503050406030204" pitchFamily="18" charset="0"/>
                            </a:rPr>
                            <m:t>𝑖𝑛𝑖𝑧𝑖𝑎𝑙𝑒</m:t>
                          </m:r>
                        </m:sub>
                      </m:sSub>
                    </m:oMath>
                  </m:oMathPara>
                </a14:m>
                <a:endParaRPr lang="it-IT" sz="1200" dirty="0"/>
              </a:p>
              <a:p>
                <a:pPr algn="ctr"/>
                <a:endParaRPr lang="it-IT" sz="1200" dirty="0"/>
              </a:p>
            </p:txBody>
          </p:sp>
        </mc:Choice>
        <mc:Fallback xmlns="">
          <p:sp>
            <p:nvSpPr>
              <p:cNvPr id="12" name="Rettangolo 11"/>
              <p:cNvSpPr>
                <a:spLocks noRot="1" noChangeAspect="1" noMove="1" noResize="1" noEditPoints="1" noAdjustHandles="1" noChangeArrowheads="1" noChangeShapeType="1" noTextEdit="1"/>
              </p:cNvSpPr>
              <p:nvPr/>
            </p:nvSpPr>
            <p:spPr>
              <a:xfrm>
                <a:off x="1038225" y="4859567"/>
                <a:ext cx="3105150" cy="972000"/>
              </a:xfrm>
              <a:prstGeom prst="rect">
                <a:avLst/>
              </a:prstGeom>
              <a:blipFill rotWithShape="0">
                <a:blip r:embed="rId9"/>
                <a:stretch>
                  <a:fillRect/>
                </a:stretch>
              </a:blipFill>
            </p:spPr>
            <p:txBody>
              <a:bodyPr/>
              <a:lstStyle/>
              <a:p>
                <a:r>
                  <a:rPr lang="it-IT">
                    <a:noFill/>
                  </a:rPr>
                  <a:t> </a:t>
                </a:r>
              </a:p>
            </p:txBody>
          </p:sp>
        </mc:Fallback>
      </mc:AlternateContent>
      <p:cxnSp>
        <p:nvCxnSpPr>
          <p:cNvPr id="33" name="Connettore 2 32"/>
          <p:cNvCxnSpPr>
            <a:stCxn id="7" idx="3"/>
            <a:endCxn id="9" idx="1"/>
          </p:cNvCxnSpPr>
          <p:nvPr/>
        </p:nvCxnSpPr>
        <p:spPr>
          <a:xfrm flipV="1">
            <a:off x="4143375" y="2767738"/>
            <a:ext cx="942975" cy="288000"/>
          </a:xfrm>
          <a:prstGeom prst="straightConnector1">
            <a:avLst/>
          </a:prstGeom>
          <a:ln w="1270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Connettore 2 33"/>
          <p:cNvCxnSpPr>
            <a:stCxn id="7" idx="3"/>
            <a:endCxn id="10" idx="1"/>
          </p:cNvCxnSpPr>
          <p:nvPr/>
        </p:nvCxnSpPr>
        <p:spPr>
          <a:xfrm>
            <a:off x="4143375" y="3055738"/>
            <a:ext cx="942975" cy="284641"/>
          </a:xfrm>
          <a:prstGeom prst="straightConnector1">
            <a:avLst/>
          </a:prstGeom>
          <a:ln w="12700">
            <a:solidFill>
              <a:schemeClr val="accent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7" name="Segnaposto contenuto 2"/>
              <p:cNvSpPr>
                <a:spLocks noGrp="1"/>
              </p:cNvSpPr>
              <p:nvPr>
                <p:ph idx="1"/>
              </p:nvPr>
            </p:nvSpPr>
            <p:spPr>
              <a:xfrm>
                <a:off x="4519611" y="3807828"/>
                <a:ext cx="4238625" cy="751163"/>
              </a:xfrm>
            </p:spPr>
            <p:txBody>
              <a:bodyPr>
                <a:noAutofit/>
              </a:bodyPr>
              <a:lstStyle/>
              <a:p>
                <a:pPr marL="180975" indent="-171450"/>
                <a14:m>
                  <m:oMath xmlns:m="http://schemas.openxmlformats.org/officeDocument/2006/math">
                    <m:r>
                      <a:rPr lang="it-IT" sz="1200" i="1" u="sng" dirty="0" smtClean="0">
                        <a:latin typeface="Cambria Math" panose="02040503050406030204" pitchFamily="18" charset="0"/>
                        <a:ea typeface="Cambria Math" panose="02040503050406030204" pitchFamily="18" charset="0"/>
                      </a:rPr>
                      <m:t>𝛼</m:t>
                    </m:r>
                    <m:r>
                      <a:rPr lang="it-IT" sz="1200" b="0" i="0" u="sng" dirty="0" smtClean="0">
                        <a:latin typeface="Cambria Math" panose="02040503050406030204" pitchFamily="18" charset="0"/>
                        <a:ea typeface="Cambria Math" panose="02040503050406030204" pitchFamily="18" charset="0"/>
                      </a:rPr>
                      <m:t> </m:t>
                    </m:r>
                  </m:oMath>
                </a14:m>
                <a:r>
                  <a:rPr lang="it-IT" sz="1200" u="sng" dirty="0">
                    <a:latin typeface="+mj-lt"/>
                  </a:rPr>
                  <a:t>troppo grande </a:t>
                </a:r>
                <a:r>
                  <a:rPr lang="it-IT" sz="1050" dirty="0">
                    <a:latin typeface="+mj-lt"/>
                    <a:sym typeface="Wingdings" panose="05000000000000000000" pitchFamily="2" charset="2"/>
                  </a:rPr>
                  <a:t> </a:t>
                </a:r>
                <a:r>
                  <a:rPr lang="it-IT" sz="1200" dirty="0">
                    <a:latin typeface="+mj-lt"/>
                    <a:sym typeface="Wingdings" panose="05000000000000000000" pitchFamily="2" charset="2"/>
                  </a:rPr>
                  <a:t>discesa rapida senza diversificazione</a:t>
                </a:r>
              </a:p>
              <a:p>
                <a:pPr marL="180975" indent="-171450"/>
                <a14:m>
                  <m:oMath xmlns:m="http://schemas.openxmlformats.org/officeDocument/2006/math">
                    <m:r>
                      <a:rPr lang="it-IT" sz="1200" i="1" u="sng" dirty="0" smtClean="0">
                        <a:effectLst/>
                        <a:latin typeface="Cambria Math" panose="02040503050406030204" pitchFamily="18" charset="0"/>
                        <a:ea typeface="Cambria Math" panose="02040503050406030204" pitchFamily="18" charset="0"/>
                      </a:rPr>
                      <m:t>𝛼</m:t>
                    </m:r>
                    <m:r>
                      <a:rPr lang="it-IT" sz="1200" u="sng" dirty="0">
                        <a:effectLst/>
                        <a:latin typeface="Cambria Math" panose="02040503050406030204" pitchFamily="18" charset="0"/>
                        <a:ea typeface="Cambria Math" panose="02040503050406030204" pitchFamily="18" charset="0"/>
                      </a:rPr>
                      <m:t> </m:t>
                    </m:r>
                  </m:oMath>
                </a14:m>
                <a:r>
                  <a:rPr lang="it-IT" sz="1200" u="sng" dirty="0">
                    <a:effectLst/>
                  </a:rPr>
                  <a:t>troppo piccolo </a:t>
                </a:r>
                <a:r>
                  <a:rPr lang="it-IT" sz="1050" dirty="0">
                    <a:sym typeface="Wingdings" panose="05000000000000000000" pitchFamily="2" charset="2"/>
                  </a:rPr>
                  <a:t> </a:t>
                </a:r>
                <a:r>
                  <a:rPr lang="it-IT" sz="1200" dirty="0">
                    <a:sym typeface="Wingdings" panose="05000000000000000000" pitchFamily="2" charset="2"/>
                  </a:rPr>
                  <a:t>discesa lenta senza intensificazione</a:t>
                </a:r>
              </a:p>
              <a:p>
                <a:pPr marL="180975" indent="-171450"/>
                <a:r>
                  <a:rPr lang="it-IT" sz="1200" dirty="0">
                    <a:sym typeface="Wingdings" panose="05000000000000000000" pitchFamily="2" charset="2"/>
                  </a:rPr>
                  <a:t>=&gt;</a:t>
                </a:r>
                <a14:m>
                  <m:oMath xmlns:m="http://schemas.openxmlformats.org/officeDocument/2006/math">
                    <m:r>
                      <a:rPr lang="it-IT" sz="1200" i="1" dirty="0">
                        <a:latin typeface="Cambria Math" panose="02040503050406030204" pitchFamily="18" charset="0"/>
                        <a:ea typeface="Cambria Math" panose="02040503050406030204" pitchFamily="18" charset="0"/>
                      </a:rPr>
                      <m:t>𝛼</m:t>
                    </m:r>
                  </m:oMath>
                </a14:m>
                <a:r>
                  <a:rPr lang="it-IT" sz="1200" dirty="0">
                    <a:sym typeface="Wingdings" panose="05000000000000000000" pitchFamily="2" charset="2"/>
                  </a:rPr>
                  <a:t> va commisurato anche alla lunghezza del segmento!</a:t>
                </a:r>
              </a:p>
              <a:p>
                <a:pPr algn="ctr"/>
                <a:endParaRPr lang="it-IT" sz="1200" dirty="0">
                  <a:latin typeface="+mj-lt"/>
                  <a:sym typeface="Wingdings" panose="05000000000000000000" pitchFamily="2" charset="2"/>
                </a:endParaRPr>
              </a:p>
              <a:p>
                <a:pPr algn="ctr"/>
                <a:endParaRPr lang="it-IT" sz="400" dirty="0"/>
              </a:p>
            </p:txBody>
          </p:sp>
        </mc:Choice>
        <mc:Fallback xmlns="">
          <p:sp>
            <p:nvSpPr>
              <p:cNvPr id="37" name="Segnaposto contenuto 2"/>
              <p:cNvSpPr>
                <a:spLocks noGrp="1" noRot="1" noChangeAspect="1" noMove="1" noResize="1" noEditPoints="1" noAdjustHandles="1" noChangeArrowheads="1" noChangeShapeType="1" noTextEdit="1"/>
              </p:cNvSpPr>
              <p:nvPr>
                <p:ph idx="1"/>
              </p:nvPr>
            </p:nvSpPr>
            <p:spPr>
              <a:xfrm>
                <a:off x="4519611" y="3807828"/>
                <a:ext cx="4238625" cy="751163"/>
              </a:xfrm>
              <a:blipFill>
                <a:blip r:embed="rId10"/>
                <a:stretch>
                  <a:fillRect t="-813" b="-1626"/>
                </a:stretch>
              </a:blipFill>
            </p:spPr>
            <p:txBody>
              <a:bodyPr/>
              <a:lstStyle/>
              <a:p>
                <a:r>
                  <a:rPr lang="it-IT">
                    <a:noFill/>
                  </a:rPr>
                  <a:t> </a:t>
                </a:r>
              </a:p>
            </p:txBody>
          </p:sp>
        </mc:Fallback>
      </mc:AlternateContent>
      <p:grpSp>
        <p:nvGrpSpPr>
          <p:cNvPr id="40" name="Gruppo 39"/>
          <p:cNvGrpSpPr/>
          <p:nvPr/>
        </p:nvGrpSpPr>
        <p:grpSpPr>
          <a:xfrm>
            <a:off x="3579080" y="2352057"/>
            <a:ext cx="451551" cy="438441"/>
            <a:chOff x="6327016" y="419607"/>
            <a:chExt cx="582646" cy="582646"/>
          </a:xfrm>
        </p:grpSpPr>
        <p:sp>
          <p:nvSpPr>
            <p:cNvPr id="41" name="Freccia in giù 40"/>
            <p:cNvSpPr/>
            <p:nvPr/>
          </p:nvSpPr>
          <p:spPr>
            <a:xfrm>
              <a:off x="6327016" y="419607"/>
              <a:ext cx="582646" cy="582646"/>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2" name="Freccia in giù 4"/>
            <p:cNvSpPr/>
            <p:nvPr/>
          </p:nvSpPr>
          <p:spPr>
            <a:xfrm>
              <a:off x="6458111" y="419607"/>
              <a:ext cx="320456" cy="43844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it-IT" sz="2600" kern="1200"/>
            </a:p>
          </p:txBody>
        </p:sp>
      </p:grpSp>
      <p:grpSp>
        <p:nvGrpSpPr>
          <p:cNvPr id="43" name="Gruppo 42"/>
          <p:cNvGrpSpPr/>
          <p:nvPr/>
        </p:nvGrpSpPr>
        <p:grpSpPr>
          <a:xfrm>
            <a:off x="3579080" y="3453007"/>
            <a:ext cx="451551" cy="438441"/>
            <a:chOff x="6327016" y="419607"/>
            <a:chExt cx="582646" cy="582646"/>
          </a:xfrm>
        </p:grpSpPr>
        <p:sp>
          <p:nvSpPr>
            <p:cNvPr id="44" name="Freccia in giù 43"/>
            <p:cNvSpPr/>
            <p:nvPr/>
          </p:nvSpPr>
          <p:spPr>
            <a:xfrm>
              <a:off x="6327016" y="419607"/>
              <a:ext cx="582646" cy="582646"/>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5" name="Freccia in giù 4"/>
            <p:cNvSpPr/>
            <p:nvPr/>
          </p:nvSpPr>
          <p:spPr>
            <a:xfrm>
              <a:off x="6458111" y="419607"/>
              <a:ext cx="320456" cy="43844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it-IT" sz="2600" kern="1200"/>
            </a:p>
          </p:txBody>
        </p:sp>
      </p:grpSp>
      <p:grpSp>
        <p:nvGrpSpPr>
          <p:cNvPr id="46" name="Gruppo 45"/>
          <p:cNvGrpSpPr/>
          <p:nvPr/>
        </p:nvGrpSpPr>
        <p:grpSpPr>
          <a:xfrm>
            <a:off x="3579079" y="4597092"/>
            <a:ext cx="451551" cy="438441"/>
            <a:chOff x="6327016" y="419607"/>
            <a:chExt cx="582646" cy="582646"/>
          </a:xfrm>
        </p:grpSpPr>
        <p:sp>
          <p:nvSpPr>
            <p:cNvPr id="47" name="Freccia in giù 46"/>
            <p:cNvSpPr/>
            <p:nvPr/>
          </p:nvSpPr>
          <p:spPr>
            <a:xfrm>
              <a:off x="6327016" y="419607"/>
              <a:ext cx="582646" cy="582646"/>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8" name="Freccia in giù 4"/>
            <p:cNvSpPr/>
            <p:nvPr/>
          </p:nvSpPr>
          <p:spPr>
            <a:xfrm>
              <a:off x="6458111" y="419607"/>
              <a:ext cx="320456" cy="43844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it-IT" sz="2600" kern="1200"/>
            </a:p>
          </p:txBody>
        </p:sp>
      </p:gr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CC24F9E1-35A1-4B31-A8FE-E40A81F53D18}"/>
                  </a:ext>
                </a:extLst>
              </p:cNvPr>
              <p:cNvSpPr txBox="1"/>
              <p:nvPr/>
            </p:nvSpPr>
            <p:spPr>
              <a:xfrm>
                <a:off x="5086350" y="1581748"/>
                <a:ext cx="3538276" cy="923330"/>
              </a:xfrm>
              <a:prstGeom prst="rect">
                <a:avLst/>
              </a:prstGeom>
              <a:noFill/>
            </p:spPr>
            <p:txBody>
              <a:bodyPr wrap="none" rtlCol="0">
                <a:spAutoFit/>
              </a:bodyPr>
              <a:lstStyle/>
              <a:p>
                <a14:m>
                  <m:oMath xmlns:m="http://schemas.openxmlformats.org/officeDocument/2006/math">
                    <m:sSup>
                      <m:sSupPr>
                        <m:ctrlPr>
                          <a:rPr lang="it-IT" i="1" smtClean="0">
                            <a:latin typeface="Cambria Math" panose="02040503050406030204" pitchFamily="18" charset="0"/>
                          </a:rPr>
                        </m:ctrlPr>
                      </m:sSupPr>
                      <m:e>
                        <m:r>
                          <a:rPr lang="it-IT" i="1">
                            <a:latin typeface="Cambria Math" panose="02040503050406030204" pitchFamily="18" charset="0"/>
                          </a:rPr>
                          <m:t>𝑥</m:t>
                        </m:r>
                      </m:e>
                      <m:sup>
                        <m:r>
                          <a:rPr lang="it-IT" i="1">
                            <a:latin typeface="Cambria Math" panose="02040503050406030204" pitchFamily="18" charset="0"/>
                          </a:rPr>
                          <m:t>𝑡</m:t>
                        </m:r>
                      </m:sup>
                    </m:sSup>
                  </m:oMath>
                </a14:m>
                <a:r>
                  <a:rPr lang="it-IT" dirty="0"/>
                  <a:t> = soluzione trovata</a:t>
                </a:r>
              </a:p>
              <a:p>
                <a14:m>
                  <m:oMath xmlns:m="http://schemas.openxmlformats.org/officeDocument/2006/math">
                    <m:r>
                      <a:rPr lang="it-IT" b="0" i="1" smtClean="0">
                        <a:latin typeface="Cambria Math" panose="02040503050406030204" pitchFamily="18" charset="0"/>
                      </a:rPr>
                      <m:t>𝑥</m:t>
                    </m:r>
                  </m:oMath>
                </a14:m>
                <a:r>
                  <a:rPr lang="it-IT" dirty="0"/>
                  <a:t> = soluzione iterazione precedente</a:t>
                </a:r>
              </a:p>
              <a:p>
                <a:endParaRPr lang="it-IT" dirty="0"/>
              </a:p>
            </p:txBody>
          </p:sp>
        </mc:Choice>
        <mc:Fallback xmlns="">
          <p:sp>
            <p:nvSpPr>
              <p:cNvPr id="3" name="CasellaDiTesto 2">
                <a:extLst>
                  <a:ext uri="{FF2B5EF4-FFF2-40B4-BE49-F238E27FC236}">
                    <a16:creationId xmlns:a16="http://schemas.microsoft.com/office/drawing/2014/main" id="{CC24F9E1-35A1-4B31-A8FE-E40A81F53D18}"/>
                  </a:ext>
                </a:extLst>
              </p:cNvPr>
              <p:cNvSpPr txBox="1">
                <a:spLocks noRot="1" noChangeAspect="1" noMove="1" noResize="1" noEditPoints="1" noAdjustHandles="1" noChangeArrowheads="1" noChangeShapeType="1" noTextEdit="1"/>
              </p:cNvSpPr>
              <p:nvPr/>
            </p:nvSpPr>
            <p:spPr>
              <a:xfrm>
                <a:off x="5086350" y="1581748"/>
                <a:ext cx="3538276" cy="923330"/>
              </a:xfrm>
              <a:prstGeom prst="rect">
                <a:avLst/>
              </a:prstGeom>
              <a:blipFill>
                <a:blip r:embed="rId11"/>
                <a:stretch>
                  <a:fillRect t="-3289" r="-1033"/>
                </a:stretch>
              </a:blipFill>
            </p:spPr>
            <p:txBody>
              <a:bodyPr/>
              <a:lstStyle/>
              <a:p>
                <a:r>
                  <a:rPr lang="it-IT">
                    <a:noFill/>
                  </a:rPr>
                  <a:t> </a:t>
                </a:r>
              </a:p>
            </p:txBody>
          </p:sp>
        </mc:Fallback>
      </mc:AlternateContent>
    </p:spTree>
    <p:extLst>
      <p:ext uri="{BB962C8B-B14F-4D97-AF65-F5344CB8AC3E}">
        <p14:creationId xmlns:p14="http://schemas.microsoft.com/office/powerpoint/2010/main" val="78501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i="1" dirty="0">
                <a:solidFill>
                  <a:srgbClr val="31859C"/>
                </a:solidFill>
              </a:rPr>
              <a:t>LOCAL SEARCH (1/2)</a:t>
            </a:r>
            <a:endParaRPr lang="it-IT" dirty="0"/>
          </a:p>
        </p:txBody>
      </p:sp>
      <p:sp>
        <p:nvSpPr>
          <p:cNvPr id="3" name="Segnaposto contenuto 2"/>
          <p:cNvSpPr>
            <a:spLocks noGrp="1"/>
          </p:cNvSpPr>
          <p:nvPr>
            <p:ph idx="1"/>
          </p:nvPr>
        </p:nvSpPr>
        <p:spPr/>
        <p:txBody>
          <a:bodyPr>
            <a:normAutofit lnSpcReduction="10000"/>
          </a:bodyPr>
          <a:lstStyle/>
          <a:p>
            <a:pPr marL="0" indent="0" algn="just">
              <a:buNone/>
            </a:pPr>
            <a:r>
              <a:rPr lang="it-IT" sz="2400" dirty="0"/>
              <a:t>Applicata </a:t>
            </a:r>
            <a:r>
              <a:rPr lang="it-IT" sz="2400" b="1" dirty="0"/>
              <a:t>alla fine di ogni segmento</a:t>
            </a:r>
            <a:r>
              <a:rPr lang="it-IT" sz="2400" dirty="0"/>
              <a:t> sulla migliore soluzione </a:t>
            </a:r>
            <a:r>
              <a:rPr lang="it-IT" sz="2400" i="1" dirty="0" err="1"/>
              <a:t>feasible</a:t>
            </a:r>
            <a:r>
              <a:rPr lang="it-IT" sz="2400" dirty="0"/>
              <a:t> </a:t>
            </a:r>
            <a:r>
              <a:rPr lang="it-IT" sz="2400" i="1" dirty="0" err="1"/>
              <a:t>xBest</a:t>
            </a:r>
            <a:r>
              <a:rPr lang="it-IT" sz="2400" dirty="0"/>
              <a:t> individuata per intensificare la ricerca.</a:t>
            </a:r>
          </a:p>
          <a:p>
            <a:endParaRPr lang="it-IT" sz="2400" dirty="0"/>
          </a:p>
          <a:p>
            <a:pPr>
              <a:buFont typeface="Wingdings" panose="05000000000000000000" pitchFamily="2" charset="2"/>
              <a:buChar char="à"/>
            </a:pPr>
            <a:r>
              <a:rPr lang="it-IT" sz="2400" dirty="0"/>
              <a:t>Modellizzazione matematica di partenza aggiungendo vincoli esatti</a:t>
            </a:r>
          </a:p>
          <a:p>
            <a:pPr>
              <a:buFont typeface="Wingdings" panose="05000000000000000000" pitchFamily="2" charset="2"/>
              <a:buChar char="à"/>
            </a:pPr>
            <a:r>
              <a:rPr lang="it-IT" sz="2400" dirty="0"/>
              <a:t>Uso di una </a:t>
            </a:r>
            <a:r>
              <a:rPr lang="it-IT" sz="2400" b="1" dirty="0"/>
              <a:t>combinazione di vincoli euristici</a:t>
            </a:r>
            <a:r>
              <a:rPr lang="it-IT" sz="2400" dirty="0"/>
              <a:t> </a:t>
            </a:r>
            <a:r>
              <a:rPr lang="it-IT" sz="2400" dirty="0" err="1"/>
              <a:t>feasible</a:t>
            </a:r>
            <a:r>
              <a:rPr lang="it-IT" sz="2400" dirty="0"/>
              <a:t> per la sol. costruttiva</a:t>
            </a:r>
          </a:p>
          <a:p>
            <a:pPr>
              <a:buFont typeface="Wingdings" panose="05000000000000000000" pitchFamily="2" charset="2"/>
              <a:buChar char="à"/>
            </a:pPr>
            <a:r>
              <a:rPr lang="it-IT" sz="2400" dirty="0"/>
              <a:t>Le </a:t>
            </a:r>
            <a:r>
              <a:rPr lang="it-IT" sz="2400" b="1" dirty="0"/>
              <a:t>soluzioni dichiarate </a:t>
            </a:r>
            <a:r>
              <a:rPr lang="it-IT" sz="2400" b="1" dirty="0" err="1"/>
              <a:t>infeasible</a:t>
            </a:r>
            <a:r>
              <a:rPr lang="it-IT" sz="2400" b="1" dirty="0"/>
              <a:t> con ALNS sono escluse</a:t>
            </a:r>
            <a:r>
              <a:rPr lang="it-IT" sz="2400" dirty="0"/>
              <a:t> dallo spazio di ricerca</a:t>
            </a:r>
          </a:p>
          <a:p>
            <a:pPr>
              <a:buFont typeface="Wingdings" panose="05000000000000000000" pitchFamily="2" charset="2"/>
              <a:buChar char="à"/>
            </a:pPr>
            <a:r>
              <a:rPr lang="it-IT" sz="2400" dirty="0"/>
              <a:t>I </a:t>
            </a:r>
            <a:r>
              <a:rPr lang="it-IT" sz="2400" b="1" dirty="0" err="1"/>
              <a:t>nerfed</a:t>
            </a:r>
            <a:r>
              <a:rPr lang="it-IT" sz="2400" b="1" dirty="0"/>
              <a:t> clusters</a:t>
            </a:r>
            <a:r>
              <a:rPr lang="it-IT" sz="2400" dirty="0"/>
              <a:t> del segmento </a:t>
            </a:r>
            <a:r>
              <a:rPr lang="it-IT" sz="2400" b="1" dirty="0"/>
              <a:t>sono esclusi</a:t>
            </a:r>
            <a:r>
              <a:rPr lang="it-IT" sz="2400" dirty="0"/>
              <a:t> da quelli selezionabili</a:t>
            </a:r>
          </a:p>
          <a:p>
            <a:pPr>
              <a:buFont typeface="Wingdings" panose="05000000000000000000" pitchFamily="2" charset="2"/>
              <a:buChar char="à"/>
            </a:pPr>
            <a:r>
              <a:rPr lang="it-IT" sz="2400" dirty="0" err="1"/>
              <a:t>Warm</a:t>
            </a:r>
            <a:r>
              <a:rPr lang="it-IT" sz="2400" dirty="0"/>
              <a:t> start a partire da una porzione di </a:t>
            </a:r>
            <a:r>
              <a:rPr lang="it-IT" sz="2400" i="1" dirty="0" err="1"/>
              <a:t>xBest</a:t>
            </a:r>
            <a:endParaRPr lang="it-IT" sz="2400" dirty="0"/>
          </a:p>
          <a:p>
            <a:pPr>
              <a:buFont typeface="Wingdings" panose="05000000000000000000" pitchFamily="2" charset="2"/>
              <a:buChar char="à"/>
            </a:pPr>
            <a:endParaRPr lang="it-IT" sz="2400" dirty="0"/>
          </a:p>
        </p:txBody>
      </p:sp>
      <p:sp>
        <p:nvSpPr>
          <p:cNvPr id="4" name="Segnaposto numero diapositiva 3"/>
          <p:cNvSpPr>
            <a:spLocks noGrp="1"/>
          </p:cNvSpPr>
          <p:nvPr>
            <p:ph type="sldNum" sz="quarter" idx="12"/>
          </p:nvPr>
        </p:nvSpPr>
        <p:spPr/>
        <p:txBody>
          <a:bodyPr/>
          <a:lstStyle/>
          <a:p>
            <a:fld id="{EE55A936-D6DB-E647-B116-1851D5E4C387}" type="slidenum">
              <a:rPr lang="it-IT" smtClean="0"/>
              <a:pPr/>
              <a:t>31</a:t>
            </a:fld>
            <a:endParaRPr lang="it-IT"/>
          </a:p>
        </p:txBody>
      </p:sp>
    </p:spTree>
    <p:extLst>
      <p:ext uri="{BB962C8B-B14F-4D97-AF65-F5344CB8AC3E}">
        <p14:creationId xmlns:p14="http://schemas.microsoft.com/office/powerpoint/2010/main" val="1113572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p>
            <a:r>
              <a:rPr lang="it-IT" b="1" i="1" dirty="0">
                <a:solidFill>
                  <a:srgbClr val="31859C"/>
                </a:solidFill>
              </a:rPr>
              <a:t>LOCAL SEARCH (2/2)</a:t>
            </a:r>
            <a:endParaRPr lang="it-IT" dirty="0"/>
          </a:p>
        </p:txBody>
      </p:sp>
      <p:sp>
        <p:nvSpPr>
          <p:cNvPr id="4" name="Segnaposto numero diapositiva 3"/>
          <p:cNvSpPr>
            <a:spLocks noGrp="1"/>
          </p:cNvSpPr>
          <p:nvPr>
            <p:ph type="sldNum" sz="quarter" idx="12"/>
          </p:nvPr>
        </p:nvSpPr>
        <p:spPr/>
        <p:txBody>
          <a:bodyPr/>
          <a:lstStyle/>
          <a:p>
            <a:fld id="{EE55A936-D6DB-E647-B116-1851D5E4C387}" type="slidenum">
              <a:rPr lang="it-IT" smtClean="0"/>
              <a:pPr/>
              <a:t>32</a:t>
            </a:fld>
            <a:endParaRPr lang="it-IT"/>
          </a:p>
        </p:txBody>
      </p:sp>
      <p:sp>
        <p:nvSpPr>
          <p:cNvPr id="7" name="Ovale 6">
            <a:extLst>
              <a:ext uri="{FF2B5EF4-FFF2-40B4-BE49-F238E27FC236}">
                <a16:creationId xmlns:a16="http://schemas.microsoft.com/office/drawing/2014/main" id="{774B7E44-D8E4-4923-B9C5-E199844A326E}"/>
              </a:ext>
            </a:extLst>
          </p:cNvPr>
          <p:cNvSpPr/>
          <p:nvPr/>
        </p:nvSpPr>
        <p:spPr>
          <a:xfrm>
            <a:off x="2243196" y="1064841"/>
            <a:ext cx="860656" cy="35279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START</a:t>
            </a:r>
          </a:p>
        </p:txBody>
      </p:sp>
      <mc:AlternateContent xmlns:mc="http://schemas.openxmlformats.org/markup-compatibility/2006" xmlns:a14="http://schemas.microsoft.com/office/drawing/2010/main">
        <mc:Choice Requires="a14">
          <p:sp>
            <p:nvSpPr>
              <p:cNvPr id="8" name="Rettangolo 7">
                <a:extLst>
                  <a:ext uri="{FF2B5EF4-FFF2-40B4-BE49-F238E27FC236}">
                    <a16:creationId xmlns:a16="http://schemas.microsoft.com/office/drawing/2014/main" id="{A36B426B-5956-4DA3-B8D8-3A8A2EB354EE}"/>
                  </a:ext>
                </a:extLst>
              </p:cNvPr>
              <p:cNvSpPr/>
              <p:nvPr/>
            </p:nvSpPr>
            <p:spPr>
              <a:xfrm>
                <a:off x="1711601" y="1678251"/>
                <a:ext cx="1923847" cy="5295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sz="1200" i="1" smtClean="0">
                              <a:latin typeface="Cambria Math" panose="02040503050406030204" pitchFamily="18" charset="0"/>
                            </a:rPr>
                          </m:ctrlPr>
                        </m:sSubPr>
                        <m:e>
                          <m:r>
                            <a:rPr lang="it-IT" sz="1200" b="0" i="1" smtClean="0">
                              <a:latin typeface="Cambria Math" panose="02040503050406030204" pitchFamily="18" charset="0"/>
                            </a:rPr>
                            <m:t>𝑚𝑜𝑑𝑒𝑙𝑙𝑜</m:t>
                          </m:r>
                        </m:e>
                        <m:sub>
                          <m:r>
                            <a:rPr lang="it-IT" sz="1200" b="0" i="1" smtClean="0">
                              <a:latin typeface="Cambria Math" panose="02040503050406030204" pitchFamily="18" charset="0"/>
                            </a:rPr>
                            <m:t>𝐿𝑆</m:t>
                          </m:r>
                        </m:sub>
                      </m:sSub>
                      <m:r>
                        <a:rPr lang="it-IT" sz="1200" b="0" i="1" smtClean="0">
                          <a:latin typeface="Cambria Math" panose="02040503050406030204" pitchFamily="18" charset="0"/>
                        </a:rPr>
                        <m:t>:=</m:t>
                      </m:r>
                      <m:r>
                        <a:rPr lang="it-IT" sz="1200" b="0" i="1" smtClean="0">
                          <a:latin typeface="Cambria Math" panose="02040503050406030204" pitchFamily="18" charset="0"/>
                        </a:rPr>
                        <m:t>𝑐𝑙𝑜𝑛𝑒</m:t>
                      </m:r>
                      <m:r>
                        <a:rPr lang="it-IT" sz="1200" b="0" i="1" smtClean="0">
                          <a:latin typeface="Cambria Math" panose="02040503050406030204" pitchFamily="18" charset="0"/>
                        </a:rPr>
                        <m:t>(</m:t>
                      </m:r>
                      <m:r>
                        <a:rPr lang="it-IT" sz="1200" b="0" i="1" smtClean="0">
                          <a:latin typeface="Cambria Math" panose="02040503050406030204" pitchFamily="18" charset="0"/>
                        </a:rPr>
                        <m:t>𝑚𝑜𝑑𝑒𝑙𝑙𝑜</m:t>
                      </m:r>
                      <m:r>
                        <a:rPr lang="it-IT" sz="1200" b="0" i="1" smtClean="0">
                          <a:latin typeface="Cambria Math" panose="02040503050406030204" pitchFamily="18" charset="0"/>
                        </a:rPr>
                        <m:t>)</m:t>
                      </m:r>
                    </m:oMath>
                  </m:oMathPara>
                </a14:m>
                <a:endParaRPr lang="it-IT" sz="1200" dirty="0"/>
              </a:p>
            </p:txBody>
          </p:sp>
        </mc:Choice>
        <mc:Fallback xmlns="">
          <p:sp>
            <p:nvSpPr>
              <p:cNvPr id="8" name="Rettangolo 7">
                <a:extLst>
                  <a:ext uri="{FF2B5EF4-FFF2-40B4-BE49-F238E27FC236}">
                    <a16:creationId xmlns:a16="http://schemas.microsoft.com/office/drawing/2014/main" id="{A36B426B-5956-4DA3-B8D8-3A8A2EB354EE}"/>
                  </a:ext>
                </a:extLst>
              </p:cNvPr>
              <p:cNvSpPr>
                <a:spLocks noRot="1" noChangeAspect="1" noMove="1" noResize="1" noEditPoints="1" noAdjustHandles="1" noChangeArrowheads="1" noChangeShapeType="1" noTextEdit="1"/>
              </p:cNvSpPr>
              <p:nvPr/>
            </p:nvSpPr>
            <p:spPr>
              <a:xfrm>
                <a:off x="1711601" y="1678251"/>
                <a:ext cx="1923847" cy="529590"/>
              </a:xfrm>
              <a:prstGeom prst="rect">
                <a:avLst/>
              </a:prstGeom>
              <a:blipFill>
                <a:blip r:embed="rId3"/>
                <a:stretch>
                  <a:fillRect/>
                </a:stretch>
              </a:blipFill>
            </p:spPr>
            <p:txBody>
              <a:bodyPr/>
              <a:lstStyle/>
              <a:p>
                <a:r>
                  <a:rPr lang="it-IT">
                    <a:noFill/>
                  </a:rPr>
                  <a:t> </a:t>
                </a:r>
              </a:p>
            </p:txBody>
          </p:sp>
        </mc:Fallback>
      </mc:AlternateContent>
      <p:cxnSp>
        <p:nvCxnSpPr>
          <p:cNvPr id="10" name="Connettore 2 9">
            <a:extLst>
              <a:ext uri="{FF2B5EF4-FFF2-40B4-BE49-F238E27FC236}">
                <a16:creationId xmlns:a16="http://schemas.microsoft.com/office/drawing/2014/main" id="{BC200649-34D6-4DA6-AD20-C41AF0C547B2}"/>
              </a:ext>
            </a:extLst>
          </p:cNvPr>
          <p:cNvCxnSpPr>
            <a:cxnSpLocks/>
            <a:stCxn id="7" idx="4"/>
            <a:endCxn id="8" idx="0"/>
          </p:cNvCxnSpPr>
          <p:nvPr/>
        </p:nvCxnSpPr>
        <p:spPr>
          <a:xfrm>
            <a:off x="2673524" y="1417638"/>
            <a:ext cx="1" cy="2606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ombo 14">
            <a:extLst>
              <a:ext uri="{FF2B5EF4-FFF2-40B4-BE49-F238E27FC236}">
                <a16:creationId xmlns:a16="http://schemas.microsoft.com/office/drawing/2014/main" id="{89BB1622-8A01-4690-BCCB-387FFBAB86B2}"/>
              </a:ext>
            </a:extLst>
          </p:cNvPr>
          <p:cNvSpPr/>
          <p:nvPr/>
        </p:nvSpPr>
        <p:spPr>
          <a:xfrm>
            <a:off x="1623769" y="2468453"/>
            <a:ext cx="2099504" cy="60774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000" dirty="0"/>
              <a:t>Miglioramento nel segmento?</a:t>
            </a:r>
          </a:p>
        </p:txBody>
      </p:sp>
      <p:cxnSp>
        <p:nvCxnSpPr>
          <p:cNvPr id="17" name="Connettore 2 16">
            <a:extLst>
              <a:ext uri="{FF2B5EF4-FFF2-40B4-BE49-F238E27FC236}">
                <a16:creationId xmlns:a16="http://schemas.microsoft.com/office/drawing/2014/main" id="{AABE84A1-9224-494C-8A8B-0DC7DDCC581F}"/>
              </a:ext>
            </a:extLst>
          </p:cNvPr>
          <p:cNvCxnSpPr>
            <a:cxnSpLocks/>
            <a:stCxn id="8" idx="2"/>
            <a:endCxn id="15" idx="0"/>
          </p:cNvCxnSpPr>
          <p:nvPr/>
        </p:nvCxnSpPr>
        <p:spPr>
          <a:xfrm flipH="1">
            <a:off x="2673521" y="2207841"/>
            <a:ext cx="4" cy="260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Rettangolo 19">
                <a:extLst>
                  <a:ext uri="{FF2B5EF4-FFF2-40B4-BE49-F238E27FC236}">
                    <a16:creationId xmlns:a16="http://schemas.microsoft.com/office/drawing/2014/main" id="{DB12E27F-2C1D-44F7-B1E1-AF8C155FFED0}"/>
                  </a:ext>
                </a:extLst>
              </p:cNvPr>
              <p:cNvSpPr/>
              <p:nvPr/>
            </p:nvSpPr>
            <p:spPr>
              <a:xfrm>
                <a:off x="661845" y="3337664"/>
                <a:ext cx="1923847" cy="5295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sz="1200" i="1" smtClean="0">
                              <a:latin typeface="Cambria Math" panose="02040503050406030204" pitchFamily="18" charset="0"/>
                            </a:rPr>
                          </m:ctrlPr>
                        </m:sSubPr>
                        <m:e>
                          <m:r>
                            <a:rPr lang="it-IT" sz="1200" b="0" i="1" smtClean="0">
                              <a:latin typeface="Cambria Math" panose="02040503050406030204" pitchFamily="18" charset="0"/>
                            </a:rPr>
                            <m:t>𝑞</m:t>
                          </m:r>
                        </m:e>
                        <m:sub>
                          <m:r>
                            <a:rPr lang="it-IT" sz="1200" b="0" i="1" smtClean="0">
                              <a:latin typeface="Cambria Math" panose="02040503050406030204" pitchFamily="18" charset="0"/>
                            </a:rPr>
                            <m:t>𝐿𝑆</m:t>
                          </m:r>
                        </m:sub>
                      </m:sSub>
                      <m:r>
                        <a:rPr lang="it-IT" sz="1200" b="0" i="1" smtClean="0">
                          <a:latin typeface="Cambria Math" panose="02040503050406030204" pitchFamily="18" charset="0"/>
                        </a:rPr>
                        <m:t>≔</m:t>
                      </m:r>
                      <m:r>
                        <a:rPr lang="it-IT" sz="1200" b="0" i="1" smtClean="0">
                          <a:latin typeface="Cambria Math" panose="02040503050406030204" pitchFamily="18" charset="0"/>
                        </a:rPr>
                        <m:t>𝑓𝑙𝑜𝑜𝑟</m:t>
                      </m:r>
                      <m:d>
                        <m:dPr>
                          <m:ctrlPr>
                            <a:rPr lang="it-IT" sz="1200" b="0" i="1" smtClean="0">
                              <a:latin typeface="Cambria Math" panose="02040503050406030204" pitchFamily="18" charset="0"/>
                            </a:rPr>
                          </m:ctrlPr>
                        </m:dPr>
                        <m:e>
                          <m:f>
                            <m:fPr>
                              <m:ctrlPr>
                                <a:rPr lang="it-IT" sz="1200" b="0" i="1" smtClean="0">
                                  <a:latin typeface="Cambria Math" panose="02040503050406030204" pitchFamily="18" charset="0"/>
                                </a:rPr>
                              </m:ctrlPr>
                            </m:fPr>
                            <m:num>
                              <m:r>
                                <a:rPr lang="it-IT" sz="1200" b="0" i="1" smtClean="0">
                                  <a:latin typeface="Cambria Math" panose="02040503050406030204" pitchFamily="18" charset="0"/>
                                </a:rPr>
                                <m:t>𝑠𝑖𝑧𝑒</m:t>
                              </m:r>
                              <m:r>
                                <a:rPr lang="it-IT" sz="1200" b="0" i="1" smtClean="0">
                                  <a:latin typeface="Cambria Math" panose="02040503050406030204" pitchFamily="18" charset="0"/>
                                </a:rPr>
                                <m:t>(</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𝑥</m:t>
                                  </m:r>
                                </m:e>
                                <m:sub>
                                  <m:r>
                                    <a:rPr lang="it-IT" sz="1200" b="0" i="1" smtClean="0">
                                      <a:latin typeface="Cambria Math" panose="02040503050406030204" pitchFamily="18" charset="0"/>
                                    </a:rPr>
                                    <m:t>𝑏𝑒𝑠𝑡</m:t>
                                  </m:r>
                                </m:sub>
                              </m:sSub>
                              <m:r>
                                <a:rPr lang="it-IT" sz="1200" b="0" i="1" smtClean="0">
                                  <a:latin typeface="Cambria Math" panose="02040503050406030204" pitchFamily="18" charset="0"/>
                                </a:rPr>
                                <m:t>)</m:t>
                              </m:r>
                            </m:num>
                            <m:den>
                              <m:r>
                                <a:rPr lang="it-IT" sz="1200" b="0" i="1" smtClean="0">
                                  <a:latin typeface="Cambria Math" panose="02040503050406030204" pitchFamily="18" charset="0"/>
                                </a:rPr>
                                <m:t>3</m:t>
                              </m:r>
                            </m:den>
                          </m:f>
                        </m:e>
                      </m:d>
                    </m:oMath>
                  </m:oMathPara>
                </a14:m>
                <a:endParaRPr lang="it-IT" sz="1200" dirty="0"/>
              </a:p>
            </p:txBody>
          </p:sp>
        </mc:Choice>
        <mc:Fallback xmlns="">
          <p:sp>
            <p:nvSpPr>
              <p:cNvPr id="20" name="Rettangolo 19">
                <a:extLst>
                  <a:ext uri="{FF2B5EF4-FFF2-40B4-BE49-F238E27FC236}">
                    <a16:creationId xmlns:a16="http://schemas.microsoft.com/office/drawing/2014/main" id="{DB12E27F-2C1D-44F7-B1E1-AF8C155FFED0}"/>
                  </a:ext>
                </a:extLst>
              </p:cNvPr>
              <p:cNvSpPr>
                <a:spLocks noRot="1" noChangeAspect="1" noMove="1" noResize="1" noEditPoints="1" noAdjustHandles="1" noChangeArrowheads="1" noChangeShapeType="1" noTextEdit="1"/>
              </p:cNvSpPr>
              <p:nvPr/>
            </p:nvSpPr>
            <p:spPr>
              <a:xfrm>
                <a:off x="661845" y="3337664"/>
                <a:ext cx="1923847" cy="529590"/>
              </a:xfrm>
              <a:prstGeom prst="rect">
                <a:avLst/>
              </a:prstGeom>
              <a:blipFill>
                <a:blip r:embed="rId4"/>
                <a:stretch>
                  <a:fillRect/>
                </a:stretch>
              </a:blipFill>
            </p:spPr>
            <p:txBody>
              <a:bodyPr/>
              <a:lstStyle/>
              <a:p>
                <a:r>
                  <a:rPr lang="it-IT">
                    <a:noFill/>
                  </a:rPr>
                  <a:t> </a:t>
                </a:r>
              </a:p>
            </p:txBody>
          </p:sp>
        </mc:Fallback>
      </mc:AlternateContent>
      <p:cxnSp>
        <p:nvCxnSpPr>
          <p:cNvPr id="21" name="Connettore 2 20">
            <a:extLst>
              <a:ext uri="{FF2B5EF4-FFF2-40B4-BE49-F238E27FC236}">
                <a16:creationId xmlns:a16="http://schemas.microsoft.com/office/drawing/2014/main" id="{0002F62B-F2CF-4819-AE8A-8FBD136B6A38}"/>
              </a:ext>
            </a:extLst>
          </p:cNvPr>
          <p:cNvCxnSpPr>
            <a:cxnSpLocks/>
            <a:stCxn id="15" idx="1"/>
            <a:endCxn id="20" idx="0"/>
          </p:cNvCxnSpPr>
          <p:nvPr/>
        </p:nvCxnSpPr>
        <p:spPr>
          <a:xfrm>
            <a:off x="1623769" y="2772328"/>
            <a:ext cx="0" cy="5653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ttore 2 22">
            <a:extLst>
              <a:ext uri="{FF2B5EF4-FFF2-40B4-BE49-F238E27FC236}">
                <a16:creationId xmlns:a16="http://schemas.microsoft.com/office/drawing/2014/main" id="{BCC7993F-63AA-4AA5-A9CD-231F7662D8C4}"/>
              </a:ext>
            </a:extLst>
          </p:cNvPr>
          <p:cNvCxnSpPr>
            <a:cxnSpLocks/>
            <a:stCxn id="20" idx="2"/>
            <a:endCxn id="34" idx="0"/>
          </p:cNvCxnSpPr>
          <p:nvPr/>
        </p:nvCxnSpPr>
        <p:spPr>
          <a:xfrm>
            <a:off x="1623769" y="3867254"/>
            <a:ext cx="4864" cy="2606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Rettangolo 23">
                <a:extLst>
                  <a:ext uri="{FF2B5EF4-FFF2-40B4-BE49-F238E27FC236}">
                    <a16:creationId xmlns:a16="http://schemas.microsoft.com/office/drawing/2014/main" id="{B6C06A5B-9A93-4D6A-8BAE-0219EED6B08B}"/>
                  </a:ext>
                </a:extLst>
              </p:cNvPr>
              <p:cNvSpPr/>
              <p:nvPr/>
            </p:nvSpPr>
            <p:spPr>
              <a:xfrm>
                <a:off x="3147425" y="4127867"/>
                <a:ext cx="1151696" cy="5295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sz="1200" i="1" smtClean="0">
                              <a:latin typeface="Cambria Math" panose="02040503050406030204" pitchFamily="18" charset="0"/>
                            </a:rPr>
                          </m:ctrlPr>
                        </m:sSubPr>
                        <m:e>
                          <m:r>
                            <a:rPr lang="it-IT" sz="1200" b="0" i="1" smtClean="0">
                              <a:latin typeface="Cambria Math" panose="02040503050406030204" pitchFamily="18" charset="0"/>
                            </a:rPr>
                            <m:t>𝑥</m:t>
                          </m:r>
                        </m:e>
                        <m:sub>
                          <m:r>
                            <a:rPr lang="it-IT" sz="1200" b="0" i="1" smtClean="0">
                              <a:latin typeface="Cambria Math" panose="02040503050406030204" pitchFamily="18" charset="0"/>
                            </a:rPr>
                            <m:t>𝑖𝑛𝑝𝑢𝑡</m:t>
                          </m:r>
                        </m:sub>
                      </m:sSub>
                      <m:r>
                        <a:rPr lang="it-IT" sz="1200" b="0" i="1" smtClean="0">
                          <a:latin typeface="Cambria Math" panose="02040503050406030204" pitchFamily="18" charset="0"/>
                        </a:rPr>
                        <m:t>:=</m:t>
                      </m:r>
                      <m:sSub>
                        <m:sSubPr>
                          <m:ctrlPr>
                            <a:rPr lang="it-IT" sz="1200" i="1">
                              <a:latin typeface="Cambria Math" panose="02040503050406030204" pitchFamily="18" charset="0"/>
                            </a:rPr>
                          </m:ctrlPr>
                        </m:sSubPr>
                        <m:e>
                          <m:r>
                            <a:rPr lang="it-IT" sz="1200" i="1">
                              <a:latin typeface="Cambria Math" panose="02040503050406030204" pitchFamily="18" charset="0"/>
                            </a:rPr>
                            <m:t>𝑥</m:t>
                          </m:r>
                        </m:e>
                        <m:sub>
                          <m:r>
                            <a:rPr lang="it-IT" sz="1200" b="0" i="1" smtClean="0">
                              <a:latin typeface="Cambria Math" panose="02040503050406030204" pitchFamily="18" charset="0"/>
                            </a:rPr>
                            <m:t>𝑏𝑒𝑠𝑡</m:t>
                          </m:r>
                        </m:sub>
                      </m:sSub>
                    </m:oMath>
                  </m:oMathPara>
                </a14:m>
                <a:endParaRPr lang="it-IT" sz="1200" dirty="0"/>
              </a:p>
            </p:txBody>
          </p:sp>
        </mc:Choice>
        <mc:Fallback xmlns="">
          <p:sp>
            <p:nvSpPr>
              <p:cNvPr id="24" name="Rettangolo 23">
                <a:extLst>
                  <a:ext uri="{FF2B5EF4-FFF2-40B4-BE49-F238E27FC236}">
                    <a16:creationId xmlns:a16="http://schemas.microsoft.com/office/drawing/2014/main" id="{B6C06A5B-9A93-4D6A-8BAE-0219EED6B08B}"/>
                  </a:ext>
                </a:extLst>
              </p:cNvPr>
              <p:cNvSpPr>
                <a:spLocks noRot="1" noChangeAspect="1" noMove="1" noResize="1" noEditPoints="1" noAdjustHandles="1" noChangeArrowheads="1" noChangeShapeType="1" noTextEdit="1"/>
              </p:cNvSpPr>
              <p:nvPr/>
            </p:nvSpPr>
            <p:spPr>
              <a:xfrm>
                <a:off x="3147425" y="4127867"/>
                <a:ext cx="1151696" cy="529590"/>
              </a:xfrm>
              <a:prstGeom prst="rect">
                <a:avLst/>
              </a:prstGeom>
              <a:blipFill>
                <a:blip r:embed="rId5"/>
                <a:stretch>
                  <a:fillRect/>
                </a:stretch>
              </a:blipFill>
            </p:spPr>
            <p:txBody>
              <a:bodyPr/>
              <a:lstStyle/>
              <a:p>
                <a:r>
                  <a:rPr lang="it-IT">
                    <a:noFill/>
                  </a:rPr>
                  <a:t> </a:t>
                </a:r>
              </a:p>
            </p:txBody>
          </p:sp>
        </mc:Fallback>
      </mc:AlternateContent>
      <p:cxnSp>
        <p:nvCxnSpPr>
          <p:cNvPr id="25" name="Connettore 2 24">
            <a:extLst>
              <a:ext uri="{FF2B5EF4-FFF2-40B4-BE49-F238E27FC236}">
                <a16:creationId xmlns:a16="http://schemas.microsoft.com/office/drawing/2014/main" id="{DCEC3899-633A-4A1C-BE91-0F6858381C10}"/>
              </a:ext>
            </a:extLst>
          </p:cNvPr>
          <p:cNvCxnSpPr>
            <a:cxnSpLocks/>
            <a:stCxn id="15" idx="3"/>
            <a:endCxn id="24" idx="0"/>
          </p:cNvCxnSpPr>
          <p:nvPr/>
        </p:nvCxnSpPr>
        <p:spPr>
          <a:xfrm>
            <a:off x="3723273" y="2772328"/>
            <a:ext cx="0" cy="13555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Rettangolo 33">
                <a:extLst>
                  <a:ext uri="{FF2B5EF4-FFF2-40B4-BE49-F238E27FC236}">
                    <a16:creationId xmlns:a16="http://schemas.microsoft.com/office/drawing/2014/main" id="{5D1806EB-E262-4AFC-960A-84DDE3E22E9D}"/>
                  </a:ext>
                </a:extLst>
              </p:cNvPr>
              <p:cNvSpPr/>
              <p:nvPr/>
            </p:nvSpPr>
            <p:spPr>
              <a:xfrm>
                <a:off x="666709" y="4127867"/>
                <a:ext cx="1923847" cy="5295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sSub>
                      <m:sSubPr>
                        <m:ctrlPr>
                          <a:rPr lang="it-IT" sz="1200" i="1" smtClean="0">
                            <a:latin typeface="Cambria Math" panose="02040503050406030204" pitchFamily="18" charset="0"/>
                          </a:rPr>
                        </m:ctrlPr>
                      </m:sSubPr>
                      <m:e>
                        <m:r>
                          <a:rPr lang="it-IT" sz="1200" i="1">
                            <a:latin typeface="Cambria Math" panose="02040503050406030204" pitchFamily="18" charset="0"/>
                          </a:rPr>
                          <m:t>𝑥</m:t>
                        </m:r>
                      </m:e>
                      <m:sub>
                        <m:r>
                          <a:rPr lang="it-IT" sz="1200" i="1">
                            <a:latin typeface="Cambria Math" panose="02040503050406030204" pitchFamily="18" charset="0"/>
                          </a:rPr>
                          <m:t>𝑖𝑛𝑝𝑢𝑡</m:t>
                        </m:r>
                      </m:sub>
                    </m:sSub>
                    <m:r>
                      <a:rPr lang="it-IT" sz="1200" i="1" smtClean="0">
                        <a:latin typeface="Cambria Math" panose="02040503050406030204" pitchFamily="18" charset="0"/>
                      </a:rPr>
                      <m:t>≔</m:t>
                    </m:r>
                    <m:r>
                      <a:rPr lang="it-IT" sz="1200" i="1" smtClean="0">
                        <a:latin typeface="Cambria Math" panose="02040503050406030204" pitchFamily="18" charset="0"/>
                      </a:rPr>
                      <m:t>𝑟𝑒𝑝𝑎𝑖𝑟</m:t>
                    </m:r>
                    <m:r>
                      <a:rPr lang="it-IT" sz="1200" b="0" i="1" smtClean="0">
                        <a:latin typeface="Cambria Math" panose="02040503050406030204" pitchFamily="18" charset="0"/>
                      </a:rPr>
                      <m:t>(</m:t>
                    </m:r>
                    <m:sSub>
                      <m:sSubPr>
                        <m:ctrlPr>
                          <a:rPr lang="it-IT" sz="1200" i="1">
                            <a:latin typeface="Cambria Math" panose="02040503050406030204" pitchFamily="18" charset="0"/>
                          </a:rPr>
                        </m:ctrlPr>
                      </m:sSubPr>
                      <m:e>
                        <m:r>
                          <a:rPr lang="it-IT" sz="1200" i="1">
                            <a:latin typeface="Cambria Math" panose="02040503050406030204" pitchFamily="18" charset="0"/>
                          </a:rPr>
                          <m:t>𝑥</m:t>
                        </m:r>
                      </m:e>
                      <m:sub>
                        <m:r>
                          <a:rPr lang="it-IT" sz="1200" i="1">
                            <a:latin typeface="Cambria Math" panose="02040503050406030204" pitchFamily="18" charset="0"/>
                          </a:rPr>
                          <m:t>𝑏𝑒𝑠𝑡</m:t>
                        </m:r>
                      </m:sub>
                    </m:sSub>
                    <m:r>
                      <a:rPr lang="it-IT" sz="1200" b="0" i="1" smtClean="0">
                        <a:latin typeface="Cambria Math" panose="02040503050406030204" pitchFamily="18" charset="0"/>
                      </a:rPr>
                      <m:t>, </m:t>
                    </m:r>
                    <m:sSub>
                      <m:sSubPr>
                        <m:ctrlPr>
                          <a:rPr lang="it-IT" sz="1200" i="1">
                            <a:latin typeface="Cambria Math" panose="02040503050406030204" pitchFamily="18" charset="0"/>
                          </a:rPr>
                        </m:ctrlPr>
                      </m:sSubPr>
                      <m:e>
                        <m:r>
                          <a:rPr lang="it-IT" sz="1200" i="1">
                            <a:latin typeface="Cambria Math" panose="02040503050406030204" pitchFamily="18" charset="0"/>
                          </a:rPr>
                          <m:t>𝑞</m:t>
                        </m:r>
                      </m:e>
                      <m:sub>
                        <m:r>
                          <a:rPr lang="it-IT" sz="1200" i="1">
                            <a:latin typeface="Cambria Math" panose="02040503050406030204" pitchFamily="18" charset="0"/>
                          </a:rPr>
                          <m:t>𝐿𝑆</m:t>
                        </m:r>
                      </m:sub>
                    </m:sSub>
                  </m:oMath>
                </a14:m>
                <a:r>
                  <a:rPr lang="it-IT" sz="1200" dirty="0"/>
                  <a:t>)</a:t>
                </a:r>
              </a:p>
            </p:txBody>
          </p:sp>
        </mc:Choice>
        <mc:Fallback xmlns="">
          <p:sp>
            <p:nvSpPr>
              <p:cNvPr id="34" name="Rettangolo 33">
                <a:extLst>
                  <a:ext uri="{FF2B5EF4-FFF2-40B4-BE49-F238E27FC236}">
                    <a16:creationId xmlns:a16="http://schemas.microsoft.com/office/drawing/2014/main" id="{5D1806EB-E262-4AFC-960A-84DDE3E22E9D}"/>
                  </a:ext>
                </a:extLst>
              </p:cNvPr>
              <p:cNvSpPr>
                <a:spLocks noRot="1" noChangeAspect="1" noMove="1" noResize="1" noEditPoints="1" noAdjustHandles="1" noChangeArrowheads="1" noChangeShapeType="1" noTextEdit="1"/>
              </p:cNvSpPr>
              <p:nvPr/>
            </p:nvSpPr>
            <p:spPr>
              <a:xfrm>
                <a:off x="666709" y="4127867"/>
                <a:ext cx="1923847" cy="529590"/>
              </a:xfrm>
              <a:prstGeom prst="rect">
                <a:avLst/>
              </a:prstGeom>
              <a:blipFill>
                <a:blip r:embed="rId6"/>
                <a:stretch>
                  <a:fillRect/>
                </a:stretch>
              </a:blipFill>
            </p:spPr>
            <p:txBody>
              <a:bodyPr/>
              <a:lstStyle/>
              <a:p>
                <a:r>
                  <a:rPr lang="it-IT">
                    <a:noFill/>
                  </a:rPr>
                  <a:t> </a:t>
                </a:r>
              </a:p>
            </p:txBody>
          </p:sp>
        </mc:Fallback>
      </mc:AlternateContent>
      <p:cxnSp>
        <p:nvCxnSpPr>
          <p:cNvPr id="35" name="Connettore 2 34">
            <a:extLst>
              <a:ext uri="{FF2B5EF4-FFF2-40B4-BE49-F238E27FC236}">
                <a16:creationId xmlns:a16="http://schemas.microsoft.com/office/drawing/2014/main" id="{66592BDA-9ED4-4584-8E78-A47F7AABB8AD}"/>
              </a:ext>
            </a:extLst>
          </p:cNvPr>
          <p:cNvCxnSpPr>
            <a:cxnSpLocks/>
            <a:stCxn id="34" idx="2"/>
            <a:endCxn id="36" idx="0"/>
          </p:cNvCxnSpPr>
          <p:nvPr/>
        </p:nvCxnSpPr>
        <p:spPr>
          <a:xfrm flipH="1">
            <a:off x="1623769" y="4657457"/>
            <a:ext cx="4864" cy="2647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Rettangolo 35">
                <a:extLst>
                  <a:ext uri="{FF2B5EF4-FFF2-40B4-BE49-F238E27FC236}">
                    <a16:creationId xmlns:a16="http://schemas.microsoft.com/office/drawing/2014/main" id="{E08F9DD4-8DE6-4C55-9316-4E677F4B02FD}"/>
                  </a:ext>
                </a:extLst>
              </p:cNvPr>
              <p:cNvSpPr/>
              <p:nvPr/>
            </p:nvSpPr>
            <p:spPr>
              <a:xfrm>
                <a:off x="661845" y="4922252"/>
                <a:ext cx="1923847" cy="5295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Escludi </a:t>
                </a:r>
                <a14:m>
                  <m:oMath xmlns:m="http://schemas.openxmlformats.org/officeDocument/2006/math">
                    <m:sSub>
                      <m:sSubPr>
                        <m:ctrlPr>
                          <a:rPr lang="it-IT" sz="1200" i="1" smtClean="0">
                            <a:latin typeface="Cambria Math" panose="02040503050406030204" pitchFamily="18" charset="0"/>
                          </a:rPr>
                        </m:ctrlPr>
                      </m:sSubPr>
                      <m:e>
                        <m:r>
                          <a:rPr lang="it-IT" sz="1200" i="1">
                            <a:latin typeface="Cambria Math" panose="02040503050406030204" pitchFamily="18" charset="0"/>
                          </a:rPr>
                          <m:t>𝑥</m:t>
                        </m:r>
                      </m:e>
                      <m:sub>
                        <m:r>
                          <a:rPr lang="it-IT" sz="1200" b="0" i="1" smtClean="0">
                            <a:latin typeface="Cambria Math" panose="02040503050406030204" pitchFamily="18" charset="0"/>
                          </a:rPr>
                          <m:t>𝑏𝑒𝑠𝑡</m:t>
                        </m:r>
                      </m:sub>
                    </m:sSub>
                  </m:oMath>
                </a14:m>
                <a:r>
                  <a:rPr lang="it-IT" sz="1200" dirty="0"/>
                  <a:t> dallo spazio di ricerca per </a:t>
                </a:r>
                <a14:m>
                  <m:oMath xmlns:m="http://schemas.openxmlformats.org/officeDocument/2006/math">
                    <m:sSub>
                      <m:sSubPr>
                        <m:ctrlPr>
                          <a:rPr lang="it-IT" sz="1200" i="1">
                            <a:latin typeface="Cambria Math" panose="02040503050406030204" pitchFamily="18" charset="0"/>
                          </a:rPr>
                        </m:ctrlPr>
                      </m:sSubPr>
                      <m:e>
                        <m:r>
                          <a:rPr lang="it-IT" sz="1200" i="1">
                            <a:latin typeface="Cambria Math" panose="02040503050406030204" pitchFamily="18" charset="0"/>
                          </a:rPr>
                          <m:t>𝑚𝑜𝑑𝑒𝑙𝑙𝑜</m:t>
                        </m:r>
                      </m:e>
                      <m:sub>
                        <m:r>
                          <a:rPr lang="it-IT" sz="1200" i="1">
                            <a:latin typeface="Cambria Math" panose="02040503050406030204" pitchFamily="18" charset="0"/>
                          </a:rPr>
                          <m:t>𝐿𝑆</m:t>
                        </m:r>
                      </m:sub>
                    </m:sSub>
                  </m:oMath>
                </a14:m>
                <a:endParaRPr lang="it-IT" sz="1200" dirty="0"/>
              </a:p>
            </p:txBody>
          </p:sp>
        </mc:Choice>
        <mc:Fallback xmlns="">
          <p:sp>
            <p:nvSpPr>
              <p:cNvPr id="36" name="Rettangolo 35">
                <a:extLst>
                  <a:ext uri="{FF2B5EF4-FFF2-40B4-BE49-F238E27FC236}">
                    <a16:creationId xmlns:a16="http://schemas.microsoft.com/office/drawing/2014/main" id="{E08F9DD4-8DE6-4C55-9316-4E677F4B02FD}"/>
                  </a:ext>
                </a:extLst>
              </p:cNvPr>
              <p:cNvSpPr>
                <a:spLocks noRot="1" noChangeAspect="1" noMove="1" noResize="1" noEditPoints="1" noAdjustHandles="1" noChangeArrowheads="1" noChangeShapeType="1" noTextEdit="1"/>
              </p:cNvSpPr>
              <p:nvPr/>
            </p:nvSpPr>
            <p:spPr>
              <a:xfrm>
                <a:off x="661845" y="4922252"/>
                <a:ext cx="1923847" cy="529590"/>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0" name="Rettangolo 39">
                <a:extLst>
                  <a:ext uri="{FF2B5EF4-FFF2-40B4-BE49-F238E27FC236}">
                    <a16:creationId xmlns:a16="http://schemas.microsoft.com/office/drawing/2014/main" id="{4D2DE8F3-3444-4614-B574-5DD899CF9082}"/>
                  </a:ext>
                </a:extLst>
              </p:cNvPr>
              <p:cNvSpPr/>
              <p:nvPr/>
            </p:nvSpPr>
            <p:spPr>
              <a:xfrm>
                <a:off x="5807452" y="1188241"/>
                <a:ext cx="1923847" cy="5295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Rimuovi </a:t>
                </a:r>
                <a14:m>
                  <m:oMath xmlns:m="http://schemas.openxmlformats.org/officeDocument/2006/math">
                    <m:r>
                      <a:rPr lang="it-IT" sz="1200" i="1" smtClean="0">
                        <a:latin typeface="Cambria Math" panose="02040503050406030204" pitchFamily="18" charset="0"/>
                      </a:rPr>
                      <m:t>𝑛</m:t>
                    </m:r>
                    <m:r>
                      <a:rPr lang="it-IT" sz="1200" b="0" i="1" smtClean="0">
                        <a:latin typeface="Cambria Math" panose="02040503050406030204" pitchFamily="18" charset="0"/>
                      </a:rPr>
                      <m:t>𝑒𝑟𝑓𝑒𝑑𝐶𝑙𝑢𝑠𝑡𝑒𝑟𝑠</m:t>
                    </m:r>
                  </m:oMath>
                </a14:m>
                <a:r>
                  <a:rPr lang="it-IT" sz="1200" dirty="0"/>
                  <a:t> da </a:t>
                </a:r>
                <a14:m>
                  <m:oMath xmlns:m="http://schemas.openxmlformats.org/officeDocument/2006/math">
                    <m:sSub>
                      <m:sSubPr>
                        <m:ctrlPr>
                          <a:rPr lang="it-IT" sz="1200" i="1">
                            <a:latin typeface="Cambria Math" panose="02040503050406030204" pitchFamily="18" charset="0"/>
                          </a:rPr>
                        </m:ctrlPr>
                      </m:sSubPr>
                      <m:e>
                        <m:r>
                          <a:rPr lang="it-IT" sz="1200" i="1">
                            <a:latin typeface="Cambria Math" panose="02040503050406030204" pitchFamily="18" charset="0"/>
                          </a:rPr>
                          <m:t>𝑚𝑜𝑑𝑒𝑙𝑙𝑜</m:t>
                        </m:r>
                      </m:e>
                      <m:sub>
                        <m:r>
                          <a:rPr lang="it-IT" sz="1200" i="1">
                            <a:latin typeface="Cambria Math" panose="02040503050406030204" pitchFamily="18" charset="0"/>
                          </a:rPr>
                          <m:t>𝐿𝑆</m:t>
                        </m:r>
                      </m:sub>
                    </m:sSub>
                  </m:oMath>
                </a14:m>
                <a:endParaRPr lang="it-IT" sz="1200" dirty="0"/>
              </a:p>
            </p:txBody>
          </p:sp>
        </mc:Choice>
        <mc:Fallback xmlns="">
          <p:sp>
            <p:nvSpPr>
              <p:cNvPr id="40" name="Rettangolo 39">
                <a:extLst>
                  <a:ext uri="{FF2B5EF4-FFF2-40B4-BE49-F238E27FC236}">
                    <a16:creationId xmlns:a16="http://schemas.microsoft.com/office/drawing/2014/main" id="{4D2DE8F3-3444-4614-B574-5DD899CF9082}"/>
                  </a:ext>
                </a:extLst>
              </p:cNvPr>
              <p:cNvSpPr>
                <a:spLocks noRot="1" noChangeAspect="1" noMove="1" noResize="1" noEditPoints="1" noAdjustHandles="1" noChangeArrowheads="1" noChangeShapeType="1" noTextEdit="1"/>
              </p:cNvSpPr>
              <p:nvPr/>
            </p:nvSpPr>
            <p:spPr>
              <a:xfrm>
                <a:off x="5807452" y="1188241"/>
                <a:ext cx="1923847" cy="529590"/>
              </a:xfrm>
              <a:prstGeom prst="rect">
                <a:avLst/>
              </a:prstGeom>
              <a:blipFill>
                <a:blip r:embed="rId8"/>
                <a:stretch>
                  <a:fillRect/>
                </a:stretch>
              </a:blipFill>
            </p:spPr>
            <p:txBody>
              <a:bodyPr/>
              <a:lstStyle/>
              <a:p>
                <a:r>
                  <a:rPr lang="it-IT">
                    <a:noFill/>
                  </a:rPr>
                  <a:t> </a:t>
                </a:r>
              </a:p>
            </p:txBody>
          </p:sp>
        </mc:Fallback>
      </mc:AlternateContent>
      <p:cxnSp>
        <p:nvCxnSpPr>
          <p:cNvPr id="53" name="Connettore diritto 52">
            <a:extLst>
              <a:ext uri="{FF2B5EF4-FFF2-40B4-BE49-F238E27FC236}">
                <a16:creationId xmlns:a16="http://schemas.microsoft.com/office/drawing/2014/main" id="{C9D9329C-8BE2-4C15-B4D7-B225AC53D095}"/>
              </a:ext>
            </a:extLst>
          </p:cNvPr>
          <p:cNvCxnSpPr>
            <a:cxnSpLocks/>
            <a:stCxn id="24" idx="2"/>
          </p:cNvCxnSpPr>
          <p:nvPr/>
        </p:nvCxnSpPr>
        <p:spPr>
          <a:xfrm flipH="1">
            <a:off x="3720722" y="4657457"/>
            <a:ext cx="2551" cy="52959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5" name="Rettangolo 54">
                <a:extLst>
                  <a:ext uri="{FF2B5EF4-FFF2-40B4-BE49-F238E27FC236}">
                    <a16:creationId xmlns:a16="http://schemas.microsoft.com/office/drawing/2014/main" id="{047E5B5C-C66F-4E92-A212-B9FA4C47D69F}"/>
                  </a:ext>
                </a:extLst>
              </p:cNvPr>
              <p:cNvSpPr/>
              <p:nvPr/>
            </p:nvSpPr>
            <p:spPr>
              <a:xfrm>
                <a:off x="5807451" y="1978442"/>
                <a:ext cx="1923847" cy="60774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Imposta combinazione di vincoli euristici su </a:t>
                </a:r>
                <a14:m>
                  <m:oMath xmlns:m="http://schemas.openxmlformats.org/officeDocument/2006/math">
                    <m:sSub>
                      <m:sSubPr>
                        <m:ctrlPr>
                          <a:rPr lang="it-IT" sz="1200" i="1" smtClean="0">
                            <a:latin typeface="Cambria Math" panose="02040503050406030204" pitchFamily="18" charset="0"/>
                          </a:rPr>
                        </m:ctrlPr>
                      </m:sSubPr>
                      <m:e>
                        <m:r>
                          <a:rPr lang="it-IT" sz="1200" b="0" i="1" smtClean="0">
                            <a:latin typeface="Cambria Math" panose="02040503050406030204" pitchFamily="18" charset="0"/>
                          </a:rPr>
                          <m:t>𝑚𝑜𝑑𝑒𝑙𝑙𝑜</m:t>
                        </m:r>
                      </m:e>
                      <m:sub>
                        <m:r>
                          <a:rPr lang="it-IT" sz="1200" b="0" i="1" smtClean="0">
                            <a:latin typeface="Cambria Math" panose="02040503050406030204" pitchFamily="18" charset="0"/>
                          </a:rPr>
                          <m:t>𝐿𝑆</m:t>
                        </m:r>
                      </m:sub>
                    </m:sSub>
                  </m:oMath>
                </a14:m>
                <a:endParaRPr lang="it-IT" sz="1200" dirty="0"/>
              </a:p>
            </p:txBody>
          </p:sp>
        </mc:Choice>
        <mc:Fallback xmlns="">
          <p:sp>
            <p:nvSpPr>
              <p:cNvPr id="55" name="Rettangolo 54">
                <a:extLst>
                  <a:ext uri="{FF2B5EF4-FFF2-40B4-BE49-F238E27FC236}">
                    <a16:creationId xmlns:a16="http://schemas.microsoft.com/office/drawing/2014/main" id="{047E5B5C-C66F-4E92-A212-B9FA4C47D69F}"/>
                  </a:ext>
                </a:extLst>
              </p:cNvPr>
              <p:cNvSpPr>
                <a:spLocks noRot="1" noChangeAspect="1" noMove="1" noResize="1" noEditPoints="1" noAdjustHandles="1" noChangeArrowheads="1" noChangeShapeType="1" noTextEdit="1"/>
              </p:cNvSpPr>
              <p:nvPr/>
            </p:nvSpPr>
            <p:spPr>
              <a:xfrm>
                <a:off x="5807451" y="1978442"/>
                <a:ext cx="1923847" cy="607749"/>
              </a:xfrm>
              <a:prstGeom prst="rect">
                <a:avLst/>
              </a:prstGeom>
              <a:blipFill>
                <a:blip r:embed="rId9"/>
                <a:stretch>
                  <a:fillRect/>
                </a:stretch>
              </a:blipFill>
            </p:spPr>
            <p:txBody>
              <a:bodyPr/>
              <a:lstStyle/>
              <a:p>
                <a:r>
                  <a:rPr lang="it-IT">
                    <a:noFill/>
                  </a:rPr>
                  <a:t> </a:t>
                </a:r>
              </a:p>
            </p:txBody>
          </p:sp>
        </mc:Fallback>
      </mc:AlternateContent>
      <p:cxnSp>
        <p:nvCxnSpPr>
          <p:cNvPr id="56" name="Connettore 2 55">
            <a:extLst>
              <a:ext uri="{FF2B5EF4-FFF2-40B4-BE49-F238E27FC236}">
                <a16:creationId xmlns:a16="http://schemas.microsoft.com/office/drawing/2014/main" id="{27AF76D8-B7DD-4064-A4B1-A3CCFD4978AA}"/>
              </a:ext>
            </a:extLst>
          </p:cNvPr>
          <p:cNvCxnSpPr>
            <a:cxnSpLocks/>
            <a:stCxn id="40" idx="2"/>
            <a:endCxn id="55" idx="0"/>
          </p:cNvCxnSpPr>
          <p:nvPr/>
        </p:nvCxnSpPr>
        <p:spPr>
          <a:xfrm flipH="1">
            <a:off x="6769375" y="1717831"/>
            <a:ext cx="1" cy="2606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2" name="Rettangolo 61">
                <a:extLst>
                  <a:ext uri="{FF2B5EF4-FFF2-40B4-BE49-F238E27FC236}">
                    <a16:creationId xmlns:a16="http://schemas.microsoft.com/office/drawing/2014/main" id="{ABDA8ED9-5494-4B95-A317-A1335CCE178C}"/>
                  </a:ext>
                </a:extLst>
              </p:cNvPr>
              <p:cNvSpPr/>
              <p:nvPr/>
            </p:nvSpPr>
            <p:spPr>
              <a:xfrm>
                <a:off x="5807452" y="2789738"/>
                <a:ext cx="1923847" cy="6952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Esegui MIPS su </a:t>
                </a:r>
                <a14:m>
                  <m:oMath xmlns:m="http://schemas.openxmlformats.org/officeDocument/2006/math">
                    <m:sSub>
                      <m:sSubPr>
                        <m:ctrlPr>
                          <a:rPr lang="it-IT" sz="1200" i="1" smtClean="0">
                            <a:latin typeface="Cambria Math" panose="02040503050406030204" pitchFamily="18" charset="0"/>
                          </a:rPr>
                        </m:ctrlPr>
                      </m:sSubPr>
                      <m:e>
                        <m:r>
                          <a:rPr lang="it-IT" sz="1200" b="0" i="1" smtClean="0">
                            <a:latin typeface="Cambria Math" panose="02040503050406030204" pitchFamily="18" charset="0"/>
                          </a:rPr>
                          <m:t>𝑚𝑜𝑑𝑒𝑙𝑙𝑜</m:t>
                        </m:r>
                      </m:e>
                      <m:sub>
                        <m:r>
                          <a:rPr lang="it-IT" sz="1200" b="0" i="1" smtClean="0">
                            <a:latin typeface="Cambria Math" panose="02040503050406030204" pitchFamily="18" charset="0"/>
                          </a:rPr>
                          <m:t>𝐿𝑆</m:t>
                        </m:r>
                      </m:sub>
                    </m:sSub>
                  </m:oMath>
                </a14:m>
                <a:r>
                  <a:rPr lang="it-IT" sz="1200" dirty="0"/>
                  <a:t> a partire da </a:t>
                </a:r>
                <a:r>
                  <a:rPr lang="it-IT" sz="1200" dirty="0" err="1"/>
                  <a:t>warm</a:t>
                </a:r>
                <a:r>
                  <a:rPr lang="it-IT" sz="1200" dirty="0"/>
                  <a:t> </a:t>
                </a:r>
                <a:r>
                  <a:rPr lang="it-IT" sz="1200" dirty="0" err="1"/>
                  <a:t>solution</a:t>
                </a:r>
                <a:r>
                  <a:rPr lang="it-IT" sz="1200" dirty="0"/>
                  <a:t> </a:t>
                </a:r>
                <a14:m>
                  <m:oMath xmlns:m="http://schemas.openxmlformats.org/officeDocument/2006/math">
                    <m:sSub>
                      <m:sSubPr>
                        <m:ctrlPr>
                          <a:rPr lang="it-IT" sz="1200" i="1">
                            <a:latin typeface="Cambria Math" panose="02040503050406030204" pitchFamily="18" charset="0"/>
                          </a:rPr>
                        </m:ctrlPr>
                      </m:sSubPr>
                      <m:e>
                        <m:r>
                          <a:rPr lang="it-IT" sz="1200" i="1">
                            <a:latin typeface="Cambria Math" panose="02040503050406030204" pitchFamily="18" charset="0"/>
                          </a:rPr>
                          <m:t>𝑥</m:t>
                        </m:r>
                      </m:e>
                      <m:sub>
                        <m:r>
                          <a:rPr lang="it-IT" sz="1200" i="1">
                            <a:latin typeface="Cambria Math" panose="02040503050406030204" pitchFamily="18" charset="0"/>
                          </a:rPr>
                          <m:t>𝑖𝑛𝑝𝑢𝑡</m:t>
                        </m:r>
                      </m:sub>
                    </m:sSub>
                  </m:oMath>
                </a14:m>
                <a:endParaRPr lang="it-IT" sz="1200" dirty="0"/>
              </a:p>
            </p:txBody>
          </p:sp>
        </mc:Choice>
        <mc:Fallback xmlns="">
          <p:sp>
            <p:nvSpPr>
              <p:cNvPr id="62" name="Rettangolo 61">
                <a:extLst>
                  <a:ext uri="{FF2B5EF4-FFF2-40B4-BE49-F238E27FC236}">
                    <a16:creationId xmlns:a16="http://schemas.microsoft.com/office/drawing/2014/main" id="{ABDA8ED9-5494-4B95-A317-A1335CCE178C}"/>
                  </a:ext>
                </a:extLst>
              </p:cNvPr>
              <p:cNvSpPr>
                <a:spLocks noRot="1" noChangeAspect="1" noMove="1" noResize="1" noEditPoints="1" noAdjustHandles="1" noChangeArrowheads="1" noChangeShapeType="1" noTextEdit="1"/>
              </p:cNvSpPr>
              <p:nvPr/>
            </p:nvSpPr>
            <p:spPr>
              <a:xfrm>
                <a:off x="5807452" y="2789738"/>
                <a:ext cx="1923847" cy="695297"/>
              </a:xfrm>
              <a:prstGeom prst="rect">
                <a:avLst/>
              </a:prstGeom>
              <a:blipFill>
                <a:blip r:embed="rId10"/>
                <a:stretch>
                  <a:fillRect/>
                </a:stretch>
              </a:blipFill>
            </p:spPr>
            <p:txBody>
              <a:bodyPr/>
              <a:lstStyle/>
              <a:p>
                <a:r>
                  <a:rPr lang="it-IT">
                    <a:noFill/>
                  </a:rPr>
                  <a:t> </a:t>
                </a:r>
              </a:p>
            </p:txBody>
          </p:sp>
        </mc:Fallback>
      </mc:AlternateContent>
      <p:cxnSp>
        <p:nvCxnSpPr>
          <p:cNvPr id="63" name="Connettore 2 62">
            <a:extLst>
              <a:ext uri="{FF2B5EF4-FFF2-40B4-BE49-F238E27FC236}">
                <a16:creationId xmlns:a16="http://schemas.microsoft.com/office/drawing/2014/main" id="{2D433C0D-C64C-43CB-9D52-2CF9140308FE}"/>
              </a:ext>
            </a:extLst>
          </p:cNvPr>
          <p:cNvCxnSpPr>
            <a:cxnSpLocks/>
            <a:stCxn id="55" idx="2"/>
            <a:endCxn id="62" idx="0"/>
          </p:cNvCxnSpPr>
          <p:nvPr/>
        </p:nvCxnSpPr>
        <p:spPr>
          <a:xfrm>
            <a:off x="6769375" y="2586191"/>
            <a:ext cx="1" cy="2035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1" name="Rombo 70">
                <a:extLst>
                  <a:ext uri="{FF2B5EF4-FFF2-40B4-BE49-F238E27FC236}">
                    <a16:creationId xmlns:a16="http://schemas.microsoft.com/office/drawing/2014/main" id="{80E69497-EC7F-4EB2-AE98-0B15DC84AB29}"/>
                  </a:ext>
                </a:extLst>
              </p:cNvPr>
              <p:cNvSpPr/>
              <p:nvPr/>
            </p:nvSpPr>
            <p:spPr>
              <a:xfrm>
                <a:off x="5634345" y="3704458"/>
                <a:ext cx="2270061" cy="60774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rPr>
                        <m:t>𝑐</m:t>
                      </m:r>
                      <m:d>
                        <m:dPr>
                          <m:ctrlPr>
                            <a:rPr lang="it-IT" sz="1000" b="0" i="1" smtClean="0">
                              <a:latin typeface="Cambria Math" panose="02040503050406030204" pitchFamily="18" charset="0"/>
                            </a:rPr>
                          </m:ctrlPr>
                        </m:dPr>
                        <m:e>
                          <m:sSub>
                            <m:sSubPr>
                              <m:ctrlPr>
                                <a:rPr lang="it-IT" sz="1000" i="1" smtClean="0">
                                  <a:latin typeface="Cambria Math" panose="02040503050406030204" pitchFamily="18" charset="0"/>
                                </a:rPr>
                              </m:ctrlPr>
                            </m:sSubPr>
                            <m:e>
                              <m:r>
                                <a:rPr lang="it-IT" sz="1000" b="0" i="1" smtClean="0">
                                  <a:latin typeface="Cambria Math" panose="02040503050406030204" pitchFamily="18" charset="0"/>
                                </a:rPr>
                                <m:t>𝑥</m:t>
                              </m:r>
                            </m:e>
                            <m:sub>
                              <m:r>
                                <a:rPr lang="it-IT" sz="1000" i="1">
                                  <a:latin typeface="Cambria Math" panose="02040503050406030204" pitchFamily="18" charset="0"/>
                                </a:rPr>
                                <m:t>𝐿𝑆</m:t>
                              </m:r>
                            </m:sub>
                          </m:sSub>
                        </m:e>
                      </m:d>
                      <m:r>
                        <a:rPr lang="it-IT" sz="1000" b="0" i="1" smtClean="0">
                          <a:latin typeface="Cambria Math" panose="02040503050406030204" pitchFamily="18" charset="0"/>
                          <a:ea typeface="Cambria Math" panose="02040503050406030204" pitchFamily="18" charset="0"/>
                        </a:rPr>
                        <m:t>≥</m:t>
                      </m:r>
                      <m:r>
                        <a:rPr lang="it-IT" sz="1000" i="1">
                          <a:latin typeface="Cambria Math" panose="02040503050406030204" pitchFamily="18" charset="0"/>
                        </a:rPr>
                        <m:t>𝑐</m:t>
                      </m:r>
                      <m:d>
                        <m:dPr>
                          <m:ctrlPr>
                            <a:rPr lang="it-IT" sz="1000" i="1">
                              <a:latin typeface="Cambria Math" panose="02040503050406030204" pitchFamily="18" charset="0"/>
                            </a:rPr>
                          </m:ctrlPr>
                        </m:dPr>
                        <m:e>
                          <m:sSub>
                            <m:sSubPr>
                              <m:ctrlPr>
                                <a:rPr lang="it-IT" sz="1000" i="1">
                                  <a:latin typeface="Cambria Math" panose="02040503050406030204" pitchFamily="18" charset="0"/>
                                </a:rPr>
                              </m:ctrlPr>
                            </m:sSubPr>
                            <m:e>
                              <m:r>
                                <a:rPr lang="it-IT" sz="1000" i="1">
                                  <a:latin typeface="Cambria Math" panose="02040503050406030204" pitchFamily="18" charset="0"/>
                                </a:rPr>
                                <m:t>𝑥</m:t>
                              </m:r>
                            </m:e>
                            <m:sub>
                              <m:r>
                                <a:rPr lang="it-IT" sz="1000" b="0" i="1" smtClean="0">
                                  <a:latin typeface="Cambria Math" panose="02040503050406030204" pitchFamily="18" charset="0"/>
                                </a:rPr>
                                <m:t>𝑏𝑒𝑠𝑡</m:t>
                              </m:r>
                            </m:sub>
                          </m:sSub>
                        </m:e>
                      </m:d>
                    </m:oMath>
                  </m:oMathPara>
                </a14:m>
                <a:endParaRPr lang="it-IT" sz="1000" dirty="0"/>
              </a:p>
            </p:txBody>
          </p:sp>
        </mc:Choice>
        <mc:Fallback xmlns="">
          <p:sp>
            <p:nvSpPr>
              <p:cNvPr id="71" name="Rombo 70">
                <a:extLst>
                  <a:ext uri="{FF2B5EF4-FFF2-40B4-BE49-F238E27FC236}">
                    <a16:creationId xmlns:a16="http://schemas.microsoft.com/office/drawing/2014/main" id="{80E69497-EC7F-4EB2-AE98-0B15DC84AB29}"/>
                  </a:ext>
                </a:extLst>
              </p:cNvPr>
              <p:cNvSpPr>
                <a:spLocks noRot="1" noChangeAspect="1" noMove="1" noResize="1" noEditPoints="1" noAdjustHandles="1" noChangeArrowheads="1" noChangeShapeType="1" noTextEdit="1"/>
              </p:cNvSpPr>
              <p:nvPr/>
            </p:nvSpPr>
            <p:spPr>
              <a:xfrm>
                <a:off x="5634345" y="3704458"/>
                <a:ext cx="2270061" cy="607749"/>
              </a:xfrm>
              <a:prstGeom prst="diamond">
                <a:avLst/>
              </a:prstGeom>
              <a:blipFill>
                <a:blip r:embed="rId11"/>
                <a:stretch>
                  <a:fillRect/>
                </a:stretch>
              </a:blipFill>
            </p:spPr>
            <p:txBody>
              <a:bodyPr/>
              <a:lstStyle/>
              <a:p>
                <a:r>
                  <a:rPr lang="it-IT">
                    <a:noFill/>
                  </a:rPr>
                  <a:t> </a:t>
                </a:r>
              </a:p>
            </p:txBody>
          </p:sp>
        </mc:Fallback>
      </mc:AlternateContent>
      <p:cxnSp>
        <p:nvCxnSpPr>
          <p:cNvPr id="72" name="Connettore 2 71">
            <a:extLst>
              <a:ext uri="{FF2B5EF4-FFF2-40B4-BE49-F238E27FC236}">
                <a16:creationId xmlns:a16="http://schemas.microsoft.com/office/drawing/2014/main" id="{00E5BDF6-0525-4C00-A6CB-BE6170E336A2}"/>
              </a:ext>
            </a:extLst>
          </p:cNvPr>
          <p:cNvCxnSpPr>
            <a:cxnSpLocks/>
            <a:stCxn id="62" idx="2"/>
            <a:endCxn id="71" idx="0"/>
          </p:cNvCxnSpPr>
          <p:nvPr/>
        </p:nvCxnSpPr>
        <p:spPr>
          <a:xfrm>
            <a:off x="6769376" y="3485035"/>
            <a:ext cx="0" cy="2194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CasellaDiTesto 84">
            <a:extLst>
              <a:ext uri="{FF2B5EF4-FFF2-40B4-BE49-F238E27FC236}">
                <a16:creationId xmlns:a16="http://schemas.microsoft.com/office/drawing/2014/main" id="{07F3F941-F498-4D53-BEE2-07AE4B76820E}"/>
              </a:ext>
            </a:extLst>
          </p:cNvPr>
          <p:cNvSpPr txBox="1"/>
          <p:nvPr/>
        </p:nvSpPr>
        <p:spPr>
          <a:xfrm>
            <a:off x="3755364" y="2812623"/>
            <a:ext cx="428322" cy="369332"/>
          </a:xfrm>
          <a:prstGeom prst="rect">
            <a:avLst/>
          </a:prstGeom>
          <a:noFill/>
        </p:spPr>
        <p:txBody>
          <a:bodyPr wrap="none" rtlCol="0">
            <a:spAutoFit/>
          </a:bodyPr>
          <a:lstStyle/>
          <a:p>
            <a:r>
              <a:rPr lang="it-IT" dirty="0"/>
              <a:t>no</a:t>
            </a:r>
          </a:p>
        </p:txBody>
      </p:sp>
      <mc:AlternateContent xmlns:mc="http://schemas.openxmlformats.org/markup-compatibility/2006" xmlns:a14="http://schemas.microsoft.com/office/drawing/2010/main">
        <mc:Choice Requires="a14">
          <p:sp>
            <p:nvSpPr>
              <p:cNvPr id="86" name="Rettangolo 85">
                <a:extLst>
                  <a:ext uri="{FF2B5EF4-FFF2-40B4-BE49-F238E27FC236}">
                    <a16:creationId xmlns:a16="http://schemas.microsoft.com/office/drawing/2014/main" id="{55A72168-3F8C-403E-B705-C4563266BE10}"/>
                  </a:ext>
                </a:extLst>
              </p:cNvPr>
              <p:cNvSpPr/>
              <p:nvPr/>
            </p:nvSpPr>
            <p:spPr>
              <a:xfrm>
                <a:off x="4846224" y="4817728"/>
                <a:ext cx="1576242" cy="5295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sz="1200" i="1" smtClean="0">
                              <a:latin typeface="Cambria Math" panose="02040503050406030204" pitchFamily="18" charset="0"/>
                            </a:rPr>
                          </m:ctrlPr>
                        </m:sSubPr>
                        <m:e>
                          <m:r>
                            <a:rPr lang="it-IT" sz="1200" i="1">
                              <a:latin typeface="Cambria Math" panose="02040503050406030204" pitchFamily="18" charset="0"/>
                            </a:rPr>
                            <m:t>𝑥</m:t>
                          </m:r>
                        </m:e>
                        <m:sub>
                          <m:r>
                            <a:rPr lang="it-IT" sz="1200" b="0" i="1" smtClean="0">
                              <a:latin typeface="Cambria Math" panose="02040503050406030204" pitchFamily="18" charset="0"/>
                            </a:rPr>
                            <m:t>𝑏𝑒𝑠𝑡</m:t>
                          </m:r>
                        </m:sub>
                      </m:sSub>
                      <m:r>
                        <a:rPr lang="it-IT" sz="1200" b="0" i="1" smtClean="0">
                          <a:latin typeface="Cambria Math" panose="02040503050406030204" pitchFamily="18" charset="0"/>
                        </a:rPr>
                        <m:t>≔</m:t>
                      </m:r>
                      <m:sSub>
                        <m:sSubPr>
                          <m:ctrlPr>
                            <a:rPr lang="it-IT" sz="1200" i="1">
                              <a:latin typeface="Cambria Math" panose="02040503050406030204" pitchFamily="18" charset="0"/>
                            </a:rPr>
                          </m:ctrlPr>
                        </m:sSubPr>
                        <m:e>
                          <m:r>
                            <a:rPr lang="it-IT" sz="1200" i="1">
                              <a:latin typeface="Cambria Math" panose="02040503050406030204" pitchFamily="18" charset="0"/>
                            </a:rPr>
                            <m:t>𝑥</m:t>
                          </m:r>
                        </m:e>
                        <m:sub>
                          <m:r>
                            <a:rPr lang="it-IT" sz="1200" b="0" i="1" smtClean="0">
                              <a:latin typeface="Cambria Math" panose="02040503050406030204" pitchFamily="18" charset="0"/>
                            </a:rPr>
                            <m:t>𝑜𝑙𝑑</m:t>
                          </m:r>
                        </m:sub>
                      </m:sSub>
                      <m:r>
                        <a:rPr lang="it-IT" sz="1200" b="0" i="1" smtClean="0">
                          <a:latin typeface="Cambria Math" panose="02040503050406030204" pitchFamily="18" charset="0"/>
                        </a:rPr>
                        <m:t>≔</m:t>
                      </m:r>
                      <m:sSub>
                        <m:sSubPr>
                          <m:ctrlPr>
                            <a:rPr lang="it-IT" sz="1200" i="1">
                              <a:latin typeface="Cambria Math" panose="02040503050406030204" pitchFamily="18" charset="0"/>
                            </a:rPr>
                          </m:ctrlPr>
                        </m:sSubPr>
                        <m:e>
                          <m:r>
                            <a:rPr lang="it-IT" sz="1200" i="1">
                              <a:latin typeface="Cambria Math" panose="02040503050406030204" pitchFamily="18" charset="0"/>
                            </a:rPr>
                            <m:t>𝑥</m:t>
                          </m:r>
                        </m:e>
                        <m:sub>
                          <m:r>
                            <a:rPr lang="it-IT" sz="1200" b="0" i="1" smtClean="0">
                              <a:latin typeface="Cambria Math" panose="02040503050406030204" pitchFamily="18" charset="0"/>
                            </a:rPr>
                            <m:t>𝐿𝑆</m:t>
                          </m:r>
                        </m:sub>
                      </m:sSub>
                    </m:oMath>
                  </m:oMathPara>
                </a14:m>
                <a:endParaRPr lang="it-IT" sz="1200" dirty="0"/>
              </a:p>
            </p:txBody>
          </p:sp>
        </mc:Choice>
        <mc:Fallback xmlns="">
          <p:sp>
            <p:nvSpPr>
              <p:cNvPr id="86" name="Rettangolo 85">
                <a:extLst>
                  <a:ext uri="{FF2B5EF4-FFF2-40B4-BE49-F238E27FC236}">
                    <a16:creationId xmlns:a16="http://schemas.microsoft.com/office/drawing/2014/main" id="{55A72168-3F8C-403E-B705-C4563266BE10}"/>
                  </a:ext>
                </a:extLst>
              </p:cNvPr>
              <p:cNvSpPr>
                <a:spLocks noRot="1" noChangeAspect="1" noMove="1" noResize="1" noEditPoints="1" noAdjustHandles="1" noChangeArrowheads="1" noChangeShapeType="1" noTextEdit="1"/>
              </p:cNvSpPr>
              <p:nvPr/>
            </p:nvSpPr>
            <p:spPr>
              <a:xfrm>
                <a:off x="4846224" y="4817728"/>
                <a:ext cx="1576242" cy="529590"/>
              </a:xfrm>
              <a:prstGeom prst="rect">
                <a:avLst/>
              </a:prstGeom>
              <a:blipFill>
                <a:blip r:embed="rId1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7" name="Rettangolo 86">
                <a:extLst>
                  <a:ext uri="{FF2B5EF4-FFF2-40B4-BE49-F238E27FC236}">
                    <a16:creationId xmlns:a16="http://schemas.microsoft.com/office/drawing/2014/main" id="{20C34C22-B10E-4824-992D-62A6BF819047}"/>
                  </a:ext>
                </a:extLst>
              </p:cNvPr>
              <p:cNvSpPr/>
              <p:nvPr/>
            </p:nvSpPr>
            <p:spPr>
              <a:xfrm>
                <a:off x="7336890" y="4815581"/>
                <a:ext cx="1135031" cy="5295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sz="1200" i="1">
                              <a:latin typeface="Cambria Math" panose="02040503050406030204" pitchFamily="18" charset="0"/>
                            </a:rPr>
                          </m:ctrlPr>
                        </m:sSubPr>
                        <m:e>
                          <m:r>
                            <a:rPr lang="it-IT" sz="1200" i="1">
                              <a:latin typeface="Cambria Math" panose="02040503050406030204" pitchFamily="18" charset="0"/>
                            </a:rPr>
                            <m:t>𝑥</m:t>
                          </m:r>
                        </m:e>
                        <m:sub>
                          <m:r>
                            <a:rPr lang="it-IT" sz="1200" i="1">
                              <a:latin typeface="Cambria Math" panose="02040503050406030204" pitchFamily="18" charset="0"/>
                            </a:rPr>
                            <m:t>𝑜𝑙𝑑</m:t>
                          </m:r>
                        </m:sub>
                      </m:sSub>
                      <m:r>
                        <a:rPr lang="it-IT" sz="1200" i="1">
                          <a:latin typeface="Cambria Math" panose="02040503050406030204" pitchFamily="18" charset="0"/>
                        </a:rPr>
                        <m:t>≔</m:t>
                      </m:r>
                      <m:sSub>
                        <m:sSubPr>
                          <m:ctrlPr>
                            <a:rPr lang="it-IT" sz="1200" i="1" smtClean="0">
                              <a:latin typeface="Cambria Math" panose="02040503050406030204" pitchFamily="18" charset="0"/>
                            </a:rPr>
                          </m:ctrlPr>
                        </m:sSubPr>
                        <m:e>
                          <m:r>
                            <a:rPr lang="it-IT" sz="1200" i="1">
                              <a:latin typeface="Cambria Math" panose="02040503050406030204" pitchFamily="18" charset="0"/>
                            </a:rPr>
                            <m:t>𝑥</m:t>
                          </m:r>
                        </m:e>
                        <m:sub>
                          <m:r>
                            <a:rPr lang="it-IT" sz="1200" b="0" i="1" smtClean="0">
                              <a:latin typeface="Cambria Math" panose="02040503050406030204" pitchFamily="18" charset="0"/>
                            </a:rPr>
                            <m:t>𝑏𝑒𝑠𝑡</m:t>
                          </m:r>
                        </m:sub>
                      </m:sSub>
                    </m:oMath>
                  </m:oMathPara>
                </a14:m>
                <a:endParaRPr lang="it-IT" sz="1200" dirty="0"/>
              </a:p>
            </p:txBody>
          </p:sp>
        </mc:Choice>
        <mc:Fallback xmlns="">
          <p:sp>
            <p:nvSpPr>
              <p:cNvPr id="87" name="Rettangolo 86">
                <a:extLst>
                  <a:ext uri="{FF2B5EF4-FFF2-40B4-BE49-F238E27FC236}">
                    <a16:creationId xmlns:a16="http://schemas.microsoft.com/office/drawing/2014/main" id="{20C34C22-B10E-4824-992D-62A6BF819047}"/>
                  </a:ext>
                </a:extLst>
              </p:cNvPr>
              <p:cNvSpPr>
                <a:spLocks noRot="1" noChangeAspect="1" noMove="1" noResize="1" noEditPoints="1" noAdjustHandles="1" noChangeArrowheads="1" noChangeShapeType="1" noTextEdit="1"/>
              </p:cNvSpPr>
              <p:nvPr/>
            </p:nvSpPr>
            <p:spPr>
              <a:xfrm>
                <a:off x="7336890" y="4815581"/>
                <a:ext cx="1135031" cy="529590"/>
              </a:xfrm>
              <a:prstGeom prst="rect">
                <a:avLst/>
              </a:prstGeom>
              <a:blipFill>
                <a:blip r:embed="rId13"/>
                <a:stretch>
                  <a:fillRect/>
                </a:stretch>
              </a:blipFill>
            </p:spPr>
            <p:txBody>
              <a:bodyPr/>
              <a:lstStyle/>
              <a:p>
                <a:r>
                  <a:rPr lang="it-IT">
                    <a:noFill/>
                  </a:rPr>
                  <a:t> </a:t>
                </a:r>
              </a:p>
            </p:txBody>
          </p:sp>
        </mc:Fallback>
      </mc:AlternateContent>
      <p:sp>
        <p:nvSpPr>
          <p:cNvPr id="88" name="Ovale 87">
            <a:extLst>
              <a:ext uri="{FF2B5EF4-FFF2-40B4-BE49-F238E27FC236}">
                <a16:creationId xmlns:a16="http://schemas.microsoft.com/office/drawing/2014/main" id="{8CBB5710-9B73-40F1-ADFD-AFAA1DAE840D}"/>
              </a:ext>
            </a:extLst>
          </p:cNvPr>
          <p:cNvSpPr/>
          <p:nvPr/>
        </p:nvSpPr>
        <p:spPr>
          <a:xfrm>
            <a:off x="6339048" y="5739721"/>
            <a:ext cx="860656" cy="35279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END</a:t>
            </a:r>
          </a:p>
        </p:txBody>
      </p:sp>
      <p:cxnSp>
        <p:nvCxnSpPr>
          <p:cNvPr id="90" name="Connettore 2 89">
            <a:extLst>
              <a:ext uri="{FF2B5EF4-FFF2-40B4-BE49-F238E27FC236}">
                <a16:creationId xmlns:a16="http://schemas.microsoft.com/office/drawing/2014/main" id="{F10281ED-8727-4EA0-BCF9-9C5DD92BBB63}"/>
              </a:ext>
            </a:extLst>
          </p:cNvPr>
          <p:cNvCxnSpPr>
            <a:cxnSpLocks/>
            <a:stCxn id="71" idx="1"/>
            <a:endCxn id="86" idx="0"/>
          </p:cNvCxnSpPr>
          <p:nvPr/>
        </p:nvCxnSpPr>
        <p:spPr>
          <a:xfrm>
            <a:off x="5634345" y="4008333"/>
            <a:ext cx="0" cy="8093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Connettore 2 91">
            <a:extLst>
              <a:ext uri="{FF2B5EF4-FFF2-40B4-BE49-F238E27FC236}">
                <a16:creationId xmlns:a16="http://schemas.microsoft.com/office/drawing/2014/main" id="{9CAC02B0-1A56-4AFC-A09F-554D757C028D}"/>
              </a:ext>
            </a:extLst>
          </p:cNvPr>
          <p:cNvCxnSpPr>
            <a:stCxn id="71" idx="3"/>
            <a:endCxn id="87" idx="0"/>
          </p:cNvCxnSpPr>
          <p:nvPr/>
        </p:nvCxnSpPr>
        <p:spPr>
          <a:xfrm>
            <a:off x="7904406" y="4008333"/>
            <a:ext cx="0" cy="8072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4" name="Connettore a gomito 93">
            <a:extLst>
              <a:ext uri="{FF2B5EF4-FFF2-40B4-BE49-F238E27FC236}">
                <a16:creationId xmlns:a16="http://schemas.microsoft.com/office/drawing/2014/main" id="{4E973663-2A8F-4316-9536-8D6E5C774D6E}"/>
              </a:ext>
            </a:extLst>
          </p:cNvPr>
          <p:cNvCxnSpPr>
            <a:stCxn id="86" idx="2"/>
            <a:endCxn id="88" idx="0"/>
          </p:cNvCxnSpPr>
          <p:nvPr/>
        </p:nvCxnSpPr>
        <p:spPr>
          <a:xfrm rot="16200000" flipH="1">
            <a:off x="6005659" y="4976003"/>
            <a:ext cx="392403" cy="113503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6" name="Connettore a gomito 95">
            <a:extLst>
              <a:ext uri="{FF2B5EF4-FFF2-40B4-BE49-F238E27FC236}">
                <a16:creationId xmlns:a16="http://schemas.microsoft.com/office/drawing/2014/main" id="{8D7DE532-6996-482C-B3C8-6C62C10679C8}"/>
              </a:ext>
            </a:extLst>
          </p:cNvPr>
          <p:cNvCxnSpPr>
            <a:stCxn id="87" idx="2"/>
            <a:endCxn id="88" idx="0"/>
          </p:cNvCxnSpPr>
          <p:nvPr/>
        </p:nvCxnSpPr>
        <p:spPr>
          <a:xfrm rot="5400000">
            <a:off x="7139616" y="4974931"/>
            <a:ext cx="394550" cy="113503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8" name="Connettore a gomito 97">
            <a:extLst>
              <a:ext uri="{FF2B5EF4-FFF2-40B4-BE49-F238E27FC236}">
                <a16:creationId xmlns:a16="http://schemas.microsoft.com/office/drawing/2014/main" id="{6587E32F-22F0-4BEA-BB92-5104D8ED3885}"/>
              </a:ext>
            </a:extLst>
          </p:cNvPr>
          <p:cNvCxnSpPr>
            <a:cxnSpLocks/>
            <a:stCxn id="36" idx="3"/>
            <a:endCxn id="40" idx="1"/>
          </p:cNvCxnSpPr>
          <p:nvPr/>
        </p:nvCxnSpPr>
        <p:spPr>
          <a:xfrm flipV="1">
            <a:off x="2585692" y="1453036"/>
            <a:ext cx="3221760" cy="3734011"/>
          </a:xfrm>
          <a:prstGeom prst="bentConnector3">
            <a:avLst>
              <a:gd name="adj1" fmla="val 59461"/>
            </a:avLst>
          </a:prstGeom>
          <a:ln>
            <a:tailEnd type="triangle"/>
          </a:ln>
        </p:spPr>
        <p:style>
          <a:lnRef idx="2">
            <a:schemeClr val="accent1"/>
          </a:lnRef>
          <a:fillRef idx="0">
            <a:schemeClr val="accent1"/>
          </a:fillRef>
          <a:effectRef idx="1">
            <a:schemeClr val="accent1"/>
          </a:effectRef>
          <a:fontRef idx="minor">
            <a:schemeClr val="tx1"/>
          </a:fontRef>
        </p:style>
      </p:cxnSp>
      <p:sp>
        <p:nvSpPr>
          <p:cNvPr id="113" name="CasellaDiTesto 112">
            <a:extLst>
              <a:ext uri="{FF2B5EF4-FFF2-40B4-BE49-F238E27FC236}">
                <a16:creationId xmlns:a16="http://schemas.microsoft.com/office/drawing/2014/main" id="{B943F9A2-19A3-4331-893F-21AA1169AED2}"/>
              </a:ext>
            </a:extLst>
          </p:cNvPr>
          <p:cNvSpPr txBox="1"/>
          <p:nvPr/>
        </p:nvSpPr>
        <p:spPr>
          <a:xfrm>
            <a:off x="1273323" y="2808074"/>
            <a:ext cx="327334" cy="369332"/>
          </a:xfrm>
          <a:prstGeom prst="rect">
            <a:avLst/>
          </a:prstGeom>
          <a:noFill/>
        </p:spPr>
        <p:txBody>
          <a:bodyPr wrap="none" rtlCol="0">
            <a:spAutoFit/>
          </a:bodyPr>
          <a:lstStyle/>
          <a:p>
            <a:r>
              <a:rPr lang="it-IT" dirty="0"/>
              <a:t>sì</a:t>
            </a:r>
          </a:p>
        </p:txBody>
      </p:sp>
      <p:sp>
        <p:nvSpPr>
          <p:cNvPr id="84" name="CasellaDiTesto 83">
            <a:extLst>
              <a:ext uri="{FF2B5EF4-FFF2-40B4-BE49-F238E27FC236}">
                <a16:creationId xmlns:a16="http://schemas.microsoft.com/office/drawing/2014/main" id="{CB3B4A19-627A-4728-A182-F29CAFA096FC}"/>
              </a:ext>
            </a:extLst>
          </p:cNvPr>
          <p:cNvSpPr txBox="1"/>
          <p:nvPr/>
        </p:nvSpPr>
        <p:spPr>
          <a:xfrm>
            <a:off x="4727024" y="4296459"/>
            <a:ext cx="1913216" cy="369332"/>
          </a:xfrm>
          <a:prstGeom prst="rect">
            <a:avLst/>
          </a:prstGeom>
          <a:noFill/>
        </p:spPr>
        <p:txBody>
          <a:bodyPr wrap="none" rtlCol="0">
            <a:spAutoFit/>
          </a:bodyPr>
          <a:lstStyle/>
          <a:p>
            <a:r>
              <a:rPr lang="it-IT" dirty="0"/>
              <a:t>Sì (miglioramento)</a:t>
            </a:r>
          </a:p>
        </p:txBody>
      </p:sp>
      <p:sp>
        <p:nvSpPr>
          <p:cNvPr id="114" name="CasellaDiTesto 113">
            <a:extLst>
              <a:ext uri="{FF2B5EF4-FFF2-40B4-BE49-F238E27FC236}">
                <a16:creationId xmlns:a16="http://schemas.microsoft.com/office/drawing/2014/main" id="{330376F6-6583-46C5-9329-BDC99EBA1C9D}"/>
              </a:ext>
            </a:extLst>
          </p:cNvPr>
          <p:cNvSpPr txBox="1"/>
          <p:nvPr/>
        </p:nvSpPr>
        <p:spPr>
          <a:xfrm>
            <a:off x="7904405" y="4296459"/>
            <a:ext cx="428322" cy="369332"/>
          </a:xfrm>
          <a:prstGeom prst="rect">
            <a:avLst/>
          </a:prstGeom>
          <a:noFill/>
        </p:spPr>
        <p:txBody>
          <a:bodyPr wrap="none" rtlCol="0">
            <a:spAutoFit/>
          </a:bodyPr>
          <a:lstStyle/>
          <a:p>
            <a:r>
              <a:rPr lang="it-IT" dirty="0"/>
              <a:t>no</a:t>
            </a:r>
          </a:p>
        </p:txBody>
      </p:sp>
    </p:spTree>
    <p:extLst>
      <p:ext uri="{BB962C8B-B14F-4D97-AF65-F5344CB8AC3E}">
        <p14:creationId xmlns:p14="http://schemas.microsoft.com/office/powerpoint/2010/main" val="2224132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i="1" dirty="0">
                <a:solidFill>
                  <a:srgbClr val="31859C"/>
                </a:solidFill>
              </a:rPr>
              <a:t>Interfaccia grafica</a:t>
            </a:r>
            <a:endParaRPr lang="it-IT" dirty="0"/>
          </a:p>
        </p:txBody>
      </p:sp>
      <p:sp>
        <p:nvSpPr>
          <p:cNvPr id="3" name="Segnaposto contenuto 2"/>
          <p:cNvSpPr>
            <a:spLocks noGrp="1"/>
          </p:cNvSpPr>
          <p:nvPr>
            <p:ph idx="1"/>
          </p:nvPr>
        </p:nvSpPr>
        <p:spPr>
          <a:xfrm>
            <a:off x="457200" y="1342418"/>
            <a:ext cx="8229600" cy="4783746"/>
          </a:xfrm>
        </p:spPr>
        <p:txBody>
          <a:bodyPr>
            <a:normAutofit/>
          </a:bodyPr>
          <a:lstStyle/>
          <a:p>
            <a:r>
              <a:rPr lang="en-US" sz="2000" dirty="0"/>
              <a:t>Per </a:t>
            </a:r>
            <a:r>
              <a:rPr lang="en-US" sz="2000" dirty="0" err="1"/>
              <a:t>agevolare</a:t>
            </a:r>
            <a:r>
              <a:rPr lang="en-US" sz="2000" dirty="0"/>
              <a:t> </a:t>
            </a:r>
            <a:r>
              <a:rPr lang="en-US" sz="2000" dirty="0" err="1"/>
              <a:t>il</a:t>
            </a:r>
            <a:r>
              <a:rPr lang="en-US" sz="2000" dirty="0"/>
              <a:t> </a:t>
            </a:r>
            <a:r>
              <a:rPr lang="en-US" sz="2000" dirty="0" err="1"/>
              <a:t>lavoro</a:t>
            </a:r>
            <a:r>
              <a:rPr lang="en-US" sz="2000" dirty="0"/>
              <a:t> </a:t>
            </a:r>
            <a:r>
              <a:rPr lang="en-US" sz="2000" dirty="0" err="1"/>
              <a:t>dei</a:t>
            </a:r>
            <a:r>
              <a:rPr lang="en-US" sz="2000" dirty="0"/>
              <a:t> </a:t>
            </a:r>
            <a:r>
              <a:rPr lang="en-US" sz="2000" dirty="0" err="1"/>
              <a:t>miei</a:t>
            </a:r>
            <a:r>
              <a:rPr lang="en-US" sz="2000" dirty="0"/>
              <a:t> </a:t>
            </a:r>
            <a:r>
              <a:rPr lang="en-US" sz="2000" dirty="0" err="1"/>
              <a:t>colleghi</a:t>
            </a:r>
            <a:r>
              <a:rPr lang="en-US" sz="2000" dirty="0"/>
              <a:t> ho </a:t>
            </a:r>
            <a:r>
              <a:rPr lang="en-US" sz="2000" dirty="0" err="1"/>
              <a:t>prodotto</a:t>
            </a:r>
            <a:r>
              <a:rPr lang="en-US" sz="2000" dirty="0"/>
              <a:t> </a:t>
            </a:r>
            <a:r>
              <a:rPr lang="en-US" sz="2000" dirty="0" err="1"/>
              <a:t>una</a:t>
            </a:r>
            <a:r>
              <a:rPr lang="en-US" sz="2000" dirty="0"/>
              <a:t> GUI</a:t>
            </a:r>
          </a:p>
          <a:p>
            <a:r>
              <a:rPr lang="en-US" sz="2000" dirty="0"/>
              <a:t>Essa </a:t>
            </a:r>
            <a:r>
              <a:rPr lang="en-US" sz="2000" dirty="0" err="1"/>
              <a:t>sarà</a:t>
            </a:r>
            <a:r>
              <a:rPr lang="en-US" sz="2000" dirty="0"/>
              <a:t> </a:t>
            </a:r>
            <a:r>
              <a:rPr lang="en-US" sz="2000" dirty="0" err="1"/>
              <a:t>oggetto</a:t>
            </a:r>
            <a:r>
              <a:rPr lang="en-US" sz="2000" dirty="0"/>
              <a:t> di studio </a:t>
            </a:r>
            <a:r>
              <a:rPr lang="en-US" sz="2000" dirty="0" err="1"/>
              <a:t>nel</a:t>
            </a:r>
            <a:r>
              <a:rPr lang="en-US" sz="2000" dirty="0"/>
              <a:t> </a:t>
            </a:r>
            <a:r>
              <a:rPr lang="en-US" sz="2000" dirty="0" err="1"/>
              <a:t>corso</a:t>
            </a:r>
            <a:r>
              <a:rPr lang="en-US" sz="2000" dirty="0"/>
              <a:t> </a:t>
            </a:r>
            <a:r>
              <a:rPr lang="en-US" sz="2000" i="1" dirty="0" err="1"/>
              <a:t>Interazione</a:t>
            </a:r>
            <a:r>
              <a:rPr lang="en-US" sz="2000" i="1" dirty="0"/>
              <a:t> </a:t>
            </a:r>
            <a:r>
              <a:rPr lang="en-US" sz="2000" i="1" dirty="0" err="1"/>
              <a:t>Uomo</a:t>
            </a:r>
            <a:r>
              <a:rPr lang="en-US" sz="2000" i="1" dirty="0"/>
              <a:t> </a:t>
            </a:r>
            <a:r>
              <a:rPr lang="en-US" sz="2000" i="1" dirty="0" err="1"/>
              <a:t>Macchina</a:t>
            </a:r>
            <a:endParaRPr lang="en-US" sz="2000" i="1" dirty="0"/>
          </a:p>
        </p:txBody>
      </p:sp>
      <p:sp>
        <p:nvSpPr>
          <p:cNvPr id="4" name="Segnaposto numero diapositiva 3"/>
          <p:cNvSpPr>
            <a:spLocks noGrp="1"/>
          </p:cNvSpPr>
          <p:nvPr>
            <p:ph type="sldNum" sz="quarter" idx="12"/>
          </p:nvPr>
        </p:nvSpPr>
        <p:spPr/>
        <p:txBody>
          <a:bodyPr/>
          <a:lstStyle/>
          <a:p>
            <a:fld id="{EE55A936-D6DB-E647-B116-1851D5E4C387}" type="slidenum">
              <a:rPr lang="it-IT" smtClean="0"/>
              <a:pPr/>
              <a:t>33</a:t>
            </a:fld>
            <a:endParaRPr lang="it-IT"/>
          </a:p>
        </p:txBody>
      </p:sp>
      <p:pic>
        <p:nvPicPr>
          <p:cNvPr id="5" name="Immagine 4">
            <a:extLst>
              <a:ext uri="{FF2B5EF4-FFF2-40B4-BE49-F238E27FC236}">
                <a16:creationId xmlns:a16="http://schemas.microsoft.com/office/drawing/2014/main" id="{C5DD585A-329C-4828-8010-FF2FFED69DCB}"/>
              </a:ext>
            </a:extLst>
          </p:cNvPr>
          <p:cNvPicPr>
            <a:picLocks noChangeAspect="1"/>
          </p:cNvPicPr>
          <p:nvPr/>
        </p:nvPicPr>
        <p:blipFill>
          <a:blip r:embed="rId3"/>
          <a:stretch>
            <a:fillRect/>
          </a:stretch>
        </p:blipFill>
        <p:spPr>
          <a:xfrm>
            <a:off x="1599023" y="2193587"/>
            <a:ext cx="5945953" cy="3879073"/>
          </a:xfrm>
          <a:prstGeom prst="rect">
            <a:avLst/>
          </a:prstGeom>
        </p:spPr>
      </p:pic>
    </p:spTree>
    <p:extLst>
      <p:ext uri="{BB962C8B-B14F-4D97-AF65-F5344CB8AC3E}">
        <p14:creationId xmlns:p14="http://schemas.microsoft.com/office/powerpoint/2010/main" val="3566103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i="1" dirty="0">
                <a:solidFill>
                  <a:srgbClr val="31859C"/>
                </a:solidFill>
              </a:rPr>
              <a:t>TARATURA DEI PARAMETRI (1/4)</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457200" y="1417638"/>
                <a:ext cx="8229600" cy="4708525"/>
              </a:xfrm>
            </p:spPr>
            <p:txBody>
              <a:bodyPr>
                <a:normAutofit/>
              </a:bodyPr>
              <a:lstStyle/>
              <a:p>
                <a:pPr marL="0" indent="0">
                  <a:buNone/>
                </a:pPr>
                <a:endParaRPr lang="it-IT" sz="1600" i="1" dirty="0"/>
              </a:p>
              <a:p>
                <a:pPr marL="0" indent="0">
                  <a:buNone/>
                </a:pPr>
                <a:endParaRPr lang="it-IT" sz="1600" i="1" dirty="0"/>
              </a:p>
              <a:p>
                <a:endParaRPr lang="it-IT" sz="1600" i="1" dirty="0"/>
              </a:p>
              <a:p>
                <a:endParaRPr lang="it-IT" sz="1600" i="1" dirty="0"/>
              </a:p>
              <a:p>
                <a:endParaRPr lang="it-IT" sz="1600" i="1" dirty="0"/>
              </a:p>
              <a:p>
                <a:endParaRPr lang="it-IT" sz="1600" i="1" dirty="0"/>
              </a:p>
              <a:p>
                <a:endParaRPr lang="it-IT" sz="1600" i="1" dirty="0"/>
              </a:p>
              <a:p>
                <a:pPr marL="0" indent="0">
                  <a:buNone/>
                </a:pPr>
                <a:endParaRPr lang="it-IT" sz="1600" u="sng" dirty="0"/>
              </a:p>
              <a:p>
                <a:pPr marL="0" indent="0">
                  <a:buNone/>
                </a:pPr>
                <a:r>
                  <a:rPr lang="it-IT" sz="1600" u="sng" dirty="0"/>
                  <a:t>Criteri della taratura:</a:t>
                </a:r>
              </a:p>
              <a:p>
                <a:pPr marL="1527175">
                  <a:spcAft>
                    <a:spcPts val="600"/>
                  </a:spcAft>
                  <a:buFont typeface="Wingdings" panose="05000000000000000000" pitchFamily="2" charset="2"/>
                  <a:buChar char="Ø"/>
                </a:pPr>
                <a:r>
                  <a:rPr lang="it-IT" sz="1600" dirty="0"/>
                  <a:t>Testato su 2 o 3 valori;</a:t>
                </a:r>
              </a:p>
              <a:p>
                <a:pPr marL="1527175">
                  <a:spcAft>
                    <a:spcPts val="600"/>
                  </a:spcAft>
                  <a:buFont typeface="Wingdings" panose="05000000000000000000" pitchFamily="2" charset="2"/>
                  <a:buChar char="Ø"/>
                </a:pPr>
                <a:r>
                  <a:rPr lang="it-IT" sz="1600" dirty="0"/>
                  <a:t>Tempo del test 600 sec </a:t>
                </a:r>
                <a14:m>
                  <m:oMath xmlns:m="http://schemas.openxmlformats.org/officeDocument/2006/math">
                    <m:r>
                      <a:rPr lang="it-IT" sz="1600" i="1" smtClean="0">
                        <a:latin typeface="Cambria Math" panose="02040503050406030204" pitchFamily="18" charset="0"/>
                        <a:ea typeface="Cambria Math" panose="02040503050406030204" pitchFamily="18" charset="0"/>
                      </a:rPr>
                      <m:t>~</m:t>
                    </m:r>
                  </m:oMath>
                </a14:m>
                <a:r>
                  <a:rPr lang="it-IT" sz="1600" dirty="0"/>
                  <a:t> 10 </a:t>
                </a:r>
                <a:r>
                  <a:rPr lang="it-IT" sz="1600" dirty="0" err="1"/>
                  <a:t>min</a:t>
                </a:r>
                <a:r>
                  <a:rPr lang="it-IT" sz="1600" dirty="0"/>
                  <a:t>;</a:t>
                </a:r>
              </a:p>
              <a:p>
                <a:pPr marL="1527175">
                  <a:spcAft>
                    <a:spcPts val="600"/>
                  </a:spcAft>
                  <a:buFont typeface="Wingdings" panose="05000000000000000000" pitchFamily="2" charset="2"/>
                  <a:buChar char="Ø"/>
                </a:pPr>
                <a:r>
                  <a:rPr lang="it-IT" sz="1600" dirty="0"/>
                  <a:t>Parametro di riferimento = miglioramento rispetto al benchmark;</a:t>
                </a:r>
              </a:p>
              <a:p>
                <a:pPr marL="1527175">
                  <a:spcAft>
                    <a:spcPts val="600"/>
                  </a:spcAft>
                  <a:buFont typeface="Wingdings" panose="05000000000000000000" pitchFamily="2" charset="2"/>
                  <a:buChar char="Ø"/>
                </a:pPr>
                <a:r>
                  <a:rPr lang="it-IT" sz="1600" b="1" dirty="0"/>
                  <a:t>Benchmark</a:t>
                </a:r>
                <a:r>
                  <a:rPr lang="it-IT" sz="1600" dirty="0"/>
                  <a:t>: valore della funzione obiettivo fornitaci per le varie istanze</a:t>
                </a:r>
              </a:p>
              <a:p>
                <a:pPr marL="1527175">
                  <a:spcAft>
                    <a:spcPts val="600"/>
                  </a:spcAft>
                  <a:buFont typeface="Wingdings" panose="05000000000000000000" pitchFamily="2" charset="2"/>
                  <a:buChar char="Ø"/>
                </a:pPr>
                <a:r>
                  <a:rPr lang="it-IT" sz="1600" dirty="0"/>
                  <a:t>Ordine di analisi non casuale </a:t>
                </a:r>
                <a:r>
                  <a:rPr lang="it-IT" sz="1600" dirty="0">
                    <a:sym typeface="Wingdings" panose="05000000000000000000" pitchFamily="2" charset="2"/>
                  </a:rPr>
                  <a:t> prima i parametri più indipendenti.</a:t>
                </a:r>
                <a:endParaRPr lang="it-IT" sz="1600"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457200" y="1417638"/>
                <a:ext cx="8229600" cy="4708525"/>
              </a:xfrm>
              <a:blipFill>
                <a:blip r:embed="rId3"/>
                <a:stretch>
                  <a:fillRect l="-370"/>
                </a:stretch>
              </a:blipFill>
            </p:spPr>
            <p:txBody>
              <a:bodyPr/>
              <a:lstStyle/>
              <a:p>
                <a:r>
                  <a:rPr lang="it-IT">
                    <a:noFill/>
                  </a:rPr>
                  <a:t> </a:t>
                </a:r>
              </a:p>
            </p:txBody>
          </p:sp>
        </mc:Fallback>
      </mc:AlternateContent>
      <p:sp>
        <p:nvSpPr>
          <p:cNvPr id="5" name="Segnaposto numero diapositiva 4"/>
          <p:cNvSpPr>
            <a:spLocks noGrp="1"/>
          </p:cNvSpPr>
          <p:nvPr>
            <p:ph type="sldNum" sz="quarter" idx="12"/>
          </p:nvPr>
        </p:nvSpPr>
        <p:spPr/>
        <p:txBody>
          <a:bodyPr/>
          <a:lstStyle/>
          <a:p>
            <a:fld id="{EE55A936-D6DB-E647-B116-1851D5E4C387}" type="slidenum">
              <a:rPr lang="it-IT" smtClean="0"/>
              <a:pPr/>
              <a:t>34</a:t>
            </a:fld>
            <a:endParaRPr lang="it-IT"/>
          </a:p>
        </p:txBody>
      </p:sp>
      <p:pic>
        <p:nvPicPr>
          <p:cNvPr id="6" name="Immagine 5"/>
          <p:cNvPicPr/>
          <p:nvPr/>
        </p:nvPicPr>
        <p:blipFill rotWithShape="1">
          <a:blip r:embed="rId4"/>
          <a:srcRect t="3469" b="6289"/>
          <a:stretch/>
        </p:blipFill>
        <p:spPr bwMode="auto">
          <a:xfrm>
            <a:off x="4981574" y="3187996"/>
            <a:ext cx="3048001" cy="1593554"/>
          </a:xfrm>
          <a:prstGeom prst="rect">
            <a:avLst/>
          </a:prstGeom>
          <a:ln>
            <a:noFill/>
          </a:ln>
          <a:extLst>
            <a:ext uri="{53640926-AAD7-44d8-BBD7-CCE9431645EC}">
              <a14:shadowObscured xmlns:a14="http://schemas.microsoft.com/office/drawing/2010/main" xmlns=""/>
            </a:ext>
          </a:extLst>
        </p:spPr>
      </p:pic>
      <p:graphicFrame>
        <p:nvGraphicFramePr>
          <p:cNvPr id="8" name="Tabella 7"/>
          <p:cNvGraphicFramePr>
            <a:graphicFrameLocks noGrp="1"/>
          </p:cNvGraphicFramePr>
          <p:nvPr>
            <p:extLst/>
          </p:nvPr>
        </p:nvGraphicFramePr>
        <p:xfrm>
          <a:off x="457200" y="1393372"/>
          <a:ext cx="8229600" cy="1632087"/>
        </p:xfrm>
        <a:graphic>
          <a:graphicData uri="http://schemas.openxmlformats.org/drawingml/2006/table">
            <a:tbl>
              <a:tblPr firstRow="1" firstCol="1" bandRow="1"/>
              <a:tblGrid>
                <a:gridCol w="3102559">
                  <a:extLst>
                    <a:ext uri="{9D8B030D-6E8A-4147-A177-3AD203B41FA5}">
                      <a16:colId xmlns:a16="http://schemas.microsoft.com/office/drawing/2014/main" val="20000"/>
                    </a:ext>
                  </a:extLst>
                </a:gridCol>
                <a:gridCol w="1053389">
                  <a:extLst>
                    <a:ext uri="{9D8B030D-6E8A-4147-A177-3AD203B41FA5}">
                      <a16:colId xmlns:a16="http://schemas.microsoft.com/office/drawing/2014/main" val="20001"/>
                    </a:ext>
                  </a:extLst>
                </a:gridCol>
                <a:gridCol w="2918216">
                  <a:extLst>
                    <a:ext uri="{9D8B030D-6E8A-4147-A177-3AD203B41FA5}">
                      <a16:colId xmlns:a16="http://schemas.microsoft.com/office/drawing/2014/main" val="20002"/>
                    </a:ext>
                  </a:extLst>
                </a:gridCol>
                <a:gridCol w="1155436">
                  <a:extLst>
                    <a:ext uri="{9D8B030D-6E8A-4147-A177-3AD203B41FA5}">
                      <a16:colId xmlns:a16="http://schemas.microsoft.com/office/drawing/2014/main" val="20003"/>
                    </a:ext>
                  </a:extLst>
                </a:gridCol>
              </a:tblGrid>
              <a:tr h="191907">
                <a:tc>
                  <a:txBody>
                    <a:bodyPr/>
                    <a:lstStyle/>
                    <a:p>
                      <a:pPr algn="ctr">
                        <a:spcAft>
                          <a:spcPts val="0"/>
                        </a:spcAft>
                      </a:pPr>
                      <a:r>
                        <a:rPr lang="it-IT" sz="1100" b="1" dirty="0">
                          <a:effectLst/>
                          <a:latin typeface="Calibri" panose="020F0502020204030204" pitchFamily="34" charset="0"/>
                          <a:ea typeface="Calibri" panose="020F0502020204030204" pitchFamily="34" charset="0"/>
                          <a:cs typeface="Times New Roman" panose="02020603050405020304" pitchFamily="18" charset="0"/>
                        </a:rPr>
                        <a:t>Parametro</a:t>
                      </a:r>
                      <a:endParaRPr lang="it-IT"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9CC2E5"/>
                      </a:solidFill>
                      <a:prstDash val="solid"/>
                      <a:round/>
                      <a:headEnd type="none" w="med" len="med"/>
                      <a:tailEnd type="none" w="med" len="med"/>
                    </a:lnB>
                    <a:solidFill>
                      <a:srgbClr val="FFFFFF"/>
                    </a:solidFill>
                  </a:tcPr>
                </a:tc>
                <a:tc>
                  <a:txBody>
                    <a:bodyPr/>
                    <a:lstStyle/>
                    <a:p>
                      <a:pPr algn="ctr">
                        <a:spcAft>
                          <a:spcPts val="0"/>
                        </a:spcAft>
                      </a:pPr>
                      <a:r>
                        <a:rPr lang="it-IT" sz="1100" b="1" dirty="0">
                          <a:effectLst/>
                          <a:latin typeface="Calibri" panose="020F0502020204030204" pitchFamily="34" charset="0"/>
                          <a:ea typeface="Calibri" panose="020F0502020204030204" pitchFamily="34" charset="0"/>
                          <a:cs typeface="Times New Roman" panose="02020603050405020304" pitchFamily="18" charset="0"/>
                        </a:rPr>
                        <a:t>Valore</a:t>
                      </a:r>
                      <a:endParaRPr lang="it-IT"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9050" cap="flat" cmpd="sng" algn="ctr">
                      <a:solidFill>
                        <a:srgbClr val="9CC2E5"/>
                      </a:solidFill>
                      <a:prstDash val="solid"/>
                      <a:round/>
                      <a:headEnd type="none" w="med" len="med"/>
                      <a:tailEnd type="none" w="med" len="med"/>
                    </a:lnR>
                    <a:lnT>
                      <a:noFill/>
                    </a:lnT>
                    <a:lnB w="19050" cap="flat" cmpd="sng" algn="ctr">
                      <a:solidFill>
                        <a:srgbClr val="9CC2E5"/>
                      </a:solidFill>
                      <a:prstDash val="solid"/>
                      <a:round/>
                      <a:headEnd type="none" w="med" len="med"/>
                      <a:tailEnd type="none" w="med" len="med"/>
                    </a:lnB>
                    <a:solidFill>
                      <a:srgbClr val="FFFFFF"/>
                    </a:solidFill>
                  </a:tcPr>
                </a:tc>
                <a:tc>
                  <a:txBody>
                    <a:bodyPr/>
                    <a:lstStyle/>
                    <a:p>
                      <a:pPr algn="ctr">
                        <a:spcAft>
                          <a:spcPts val="0"/>
                        </a:spcAft>
                      </a:pPr>
                      <a:r>
                        <a:rPr lang="it-IT" sz="1100" b="1" dirty="0">
                          <a:effectLst/>
                          <a:latin typeface="Calibri" panose="020F0502020204030204" pitchFamily="34" charset="0"/>
                          <a:ea typeface="Calibri" panose="020F0502020204030204" pitchFamily="34" charset="0"/>
                          <a:cs typeface="Times New Roman" panose="02020603050405020304" pitchFamily="18" charset="0"/>
                        </a:rPr>
                        <a:t>Parametro</a:t>
                      </a:r>
                      <a:endParaRPr lang="it-IT"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rgbClr val="9CC2E5"/>
                      </a:solidFill>
                      <a:prstDash val="solid"/>
                      <a:round/>
                      <a:headEnd type="none" w="med" len="med"/>
                      <a:tailEnd type="none" w="med" len="med"/>
                    </a:lnL>
                    <a:lnR>
                      <a:noFill/>
                    </a:lnR>
                    <a:lnT>
                      <a:noFill/>
                    </a:lnT>
                    <a:lnB w="19050" cap="flat" cmpd="sng" algn="ctr">
                      <a:solidFill>
                        <a:srgbClr val="9CC2E5"/>
                      </a:solidFill>
                      <a:prstDash val="solid"/>
                      <a:round/>
                      <a:headEnd type="none" w="med" len="med"/>
                      <a:tailEnd type="none" w="med" len="med"/>
                    </a:lnB>
                    <a:solidFill>
                      <a:srgbClr val="FFFFFF"/>
                    </a:solidFill>
                  </a:tcPr>
                </a:tc>
                <a:tc>
                  <a:txBody>
                    <a:bodyPr/>
                    <a:lstStyle/>
                    <a:p>
                      <a:pPr algn="ctr">
                        <a:spcAft>
                          <a:spcPts val="0"/>
                        </a:spcAft>
                      </a:pPr>
                      <a:r>
                        <a:rPr lang="it-IT" sz="1100" b="1" dirty="0">
                          <a:effectLst/>
                          <a:latin typeface="Calibri" panose="020F0502020204030204" pitchFamily="34" charset="0"/>
                          <a:ea typeface="Calibri" panose="020F0502020204030204" pitchFamily="34" charset="0"/>
                          <a:cs typeface="Times New Roman" panose="02020603050405020304" pitchFamily="18" charset="0"/>
                        </a:rPr>
                        <a:t>Valore</a:t>
                      </a:r>
                      <a:endParaRPr lang="it-IT"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9CC2E5"/>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a:spcAft>
                          <a:spcPts val="0"/>
                        </a:spcAft>
                      </a:pPr>
                      <a:r>
                        <a:rPr lang="it-IT" sz="1050" b="0" i="1" u="none" dirty="0" err="1">
                          <a:effectLst/>
                          <a:latin typeface="Calibri" panose="020F0502020204030204" pitchFamily="34" charset="0"/>
                          <a:ea typeface="Calibri" panose="020F0502020204030204" pitchFamily="34" charset="0"/>
                          <a:cs typeface="Times New Roman" panose="02020603050405020304" pitchFamily="18" charset="0"/>
                        </a:rPr>
                        <a:t>Initial</a:t>
                      </a:r>
                      <a:r>
                        <a:rPr lang="it-IT" sz="1050" b="0" i="1" u="none" dirty="0">
                          <a:effectLst/>
                          <a:latin typeface="Calibri" panose="020F0502020204030204" pitchFamily="34" charset="0"/>
                          <a:ea typeface="Calibri" panose="020F0502020204030204" pitchFamily="34" charset="0"/>
                          <a:cs typeface="Times New Roman" panose="02020603050405020304" pitchFamily="18" charset="0"/>
                        </a:rPr>
                        <a:t> q</a:t>
                      </a:r>
                      <a:endParaRPr lang="it-IT" sz="1600" b="0" i="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spcAft>
                          <a:spcPts val="0"/>
                        </a:spcAft>
                      </a:pPr>
                      <a:r>
                        <a:rPr lang="it-IT" sz="1050" dirty="0">
                          <a:effectLst/>
                          <a:latin typeface="Calibri" panose="020F0502020204030204" pitchFamily="34" charset="0"/>
                          <a:ea typeface="Calibri" panose="020F0502020204030204" pitchFamily="34" charset="0"/>
                          <a:cs typeface="Times New Roman" panose="02020603050405020304" pitchFamily="18" charset="0"/>
                        </a:rPr>
                        <a:t>1</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905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l">
                        <a:spcAft>
                          <a:spcPts val="0"/>
                        </a:spcAft>
                      </a:pPr>
                      <a:r>
                        <a:rPr lang="it-IT" sz="1050" i="1" dirty="0" err="1">
                          <a:effectLst/>
                          <a:latin typeface="Calibri" panose="020F0502020204030204" pitchFamily="34" charset="0"/>
                          <a:ea typeface="Calibri" panose="020F0502020204030204" pitchFamily="34" charset="0"/>
                          <a:cs typeface="Times New Roman" panose="02020603050405020304" pitchFamily="18" charset="0"/>
                        </a:rPr>
                        <a:t>Nerf</a:t>
                      </a:r>
                      <a:r>
                        <a:rPr lang="it-IT" sz="1050" i="1" dirty="0">
                          <a:effectLst/>
                          <a:latin typeface="Calibri" panose="020F0502020204030204" pitchFamily="34" charset="0"/>
                          <a:ea typeface="Calibri" panose="020F0502020204030204" pitchFamily="34" charset="0"/>
                          <a:cs typeface="Times New Roman" panose="02020603050405020304" pitchFamily="18" charset="0"/>
                        </a:rPr>
                        <a:t> </a:t>
                      </a:r>
                      <a:r>
                        <a:rPr lang="it-IT" sz="1050" i="1" dirty="0" err="1">
                          <a:effectLst/>
                          <a:latin typeface="Calibri" panose="020F0502020204030204" pitchFamily="34" charset="0"/>
                          <a:ea typeface="Calibri" panose="020F0502020204030204" pitchFamily="34" charset="0"/>
                          <a:cs typeface="Times New Roman" panose="02020603050405020304" pitchFamily="18" charset="0"/>
                        </a:rPr>
                        <a:t>Barrier</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spcAft>
                          <a:spcPts val="0"/>
                        </a:spcAft>
                      </a:pPr>
                      <a:r>
                        <a:rPr lang="it-IT" sz="1050" dirty="0">
                          <a:effectLst/>
                          <a:latin typeface="Calibri" panose="020F0502020204030204" pitchFamily="34" charset="0"/>
                          <a:ea typeface="Calibri" panose="020F0502020204030204" pitchFamily="34" charset="0"/>
                          <a:cs typeface="Times New Roman" panose="02020603050405020304" pitchFamily="18" charset="0"/>
                        </a:rPr>
                        <a:t>0,38</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a:noFill/>
                    </a:lnR>
                    <a:lnT w="1905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001"/>
                  </a:ext>
                </a:extLst>
              </a:tr>
              <a:tr h="0">
                <a:tc>
                  <a:txBody>
                    <a:bodyPr/>
                    <a:lstStyle/>
                    <a:p>
                      <a:pPr algn="l">
                        <a:spcAft>
                          <a:spcPts val="0"/>
                        </a:spcAft>
                      </a:pPr>
                      <a:r>
                        <a:rPr lang="it-IT" sz="1050" b="0" i="1" u="none">
                          <a:effectLst/>
                          <a:latin typeface="Calibri" panose="020F0502020204030204" pitchFamily="34" charset="0"/>
                          <a:ea typeface="Calibri" panose="020F0502020204030204" pitchFamily="34" charset="0"/>
                          <a:cs typeface="Times New Roman" panose="02020603050405020304" pitchFamily="18" charset="0"/>
                        </a:rPr>
                        <a:t>Delta q</a:t>
                      </a:r>
                      <a:endParaRPr lang="it-IT" sz="1600" b="0" i="1"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Aft>
                          <a:spcPts val="0"/>
                        </a:spcAft>
                      </a:pPr>
                      <a:r>
                        <a:rPr lang="it-IT" sz="1050">
                          <a:effectLst/>
                          <a:latin typeface="Calibri" panose="020F0502020204030204" pitchFamily="34" charset="0"/>
                          <a:ea typeface="Calibri" panose="020F0502020204030204" pitchFamily="34" charset="0"/>
                          <a:cs typeface="Times New Roman" panose="02020603050405020304" pitchFamily="18" charset="0"/>
                        </a:rPr>
                        <a:t>2</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905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l">
                        <a:spcAft>
                          <a:spcPts val="0"/>
                        </a:spcAft>
                      </a:pPr>
                      <a:r>
                        <a:rPr lang="it-IT" sz="1050" i="1">
                          <a:effectLst/>
                          <a:latin typeface="Calibri" panose="020F0502020204030204" pitchFamily="34" charset="0"/>
                          <a:ea typeface="Calibri" panose="020F0502020204030204" pitchFamily="34" charset="0"/>
                          <a:cs typeface="Times New Roman" panose="02020603050405020304" pitchFamily="18" charset="0"/>
                        </a:rPr>
                        <a:t>Local search time limit</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Aft>
                          <a:spcPts val="0"/>
                        </a:spcAft>
                      </a:pPr>
                      <a:r>
                        <a:rPr lang="it-IT" sz="1050">
                          <a:effectLst/>
                          <a:latin typeface="Calibri" panose="020F0502020204030204" pitchFamily="34" charset="0"/>
                          <a:ea typeface="Calibri" panose="020F0502020204030204" pitchFamily="34" charset="0"/>
                          <a:cs typeface="Times New Roman" panose="02020603050405020304" pitchFamily="18" charset="0"/>
                        </a:rPr>
                        <a:t>200</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l">
                        <a:spcAft>
                          <a:spcPts val="0"/>
                        </a:spcAft>
                      </a:pPr>
                      <a:r>
                        <a:rPr lang="it-IT" sz="1050" b="0" i="1" u="none">
                          <a:effectLst/>
                          <a:latin typeface="Calibri" panose="020F0502020204030204" pitchFamily="34" charset="0"/>
                          <a:ea typeface="Calibri" panose="020F0502020204030204" pitchFamily="34" charset="0"/>
                          <a:cs typeface="Times New Roman" panose="02020603050405020304" pitchFamily="18" charset="0"/>
                        </a:rPr>
                        <a:t>Max Iterations per segment</a:t>
                      </a:r>
                      <a:endParaRPr lang="it-IT" sz="1600" b="0" i="1"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spcAft>
                          <a:spcPts val="0"/>
                        </a:spcAft>
                      </a:pPr>
                      <a:r>
                        <a:rPr lang="it-IT" sz="1050">
                          <a:effectLst/>
                          <a:latin typeface="Calibri" panose="020F0502020204030204" pitchFamily="34" charset="0"/>
                          <a:ea typeface="Calibri" panose="020F0502020204030204" pitchFamily="34" charset="0"/>
                          <a:cs typeface="Times New Roman" panose="02020603050405020304" pitchFamily="18" charset="0"/>
                        </a:rPr>
                        <a:t>50</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905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l">
                        <a:spcAft>
                          <a:spcPts val="0"/>
                        </a:spcAft>
                      </a:pPr>
                      <a:r>
                        <a:rPr lang="en-US" sz="1050" i="1">
                          <a:effectLst/>
                          <a:latin typeface="Calibri" panose="020F0502020204030204" pitchFamily="34" charset="0"/>
                          <a:ea typeface="Calibri" panose="020F0502020204030204" pitchFamily="34" charset="0"/>
                          <a:cs typeface="Times New Roman" panose="02020603050405020304" pitchFamily="18" charset="0"/>
                        </a:rPr>
                        <a:t>Max MIPS nodes to solve in feasibility check</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spcAft>
                          <a:spcPts val="0"/>
                        </a:spcAft>
                      </a:pPr>
                      <a:r>
                        <a:rPr lang="it-IT" sz="1050">
                          <a:effectLst/>
                          <a:latin typeface="Calibri" panose="020F0502020204030204" pitchFamily="34" charset="0"/>
                          <a:ea typeface="Calibri" panose="020F0502020204030204" pitchFamily="34" charset="0"/>
                          <a:cs typeface="Times New Roman" panose="02020603050405020304" pitchFamily="18" charset="0"/>
                        </a:rPr>
                        <a:t>10000</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003"/>
                  </a:ext>
                </a:extLst>
              </a:tr>
              <a:tr h="0">
                <a:tc>
                  <a:txBody>
                    <a:bodyPr/>
                    <a:lstStyle/>
                    <a:p>
                      <a:pPr algn="l">
                        <a:spcAft>
                          <a:spcPts val="0"/>
                        </a:spcAft>
                      </a:pPr>
                      <a:r>
                        <a:rPr lang="en-US" sz="1050" b="0" i="1" u="none">
                          <a:effectLst/>
                          <a:latin typeface="Calibri" panose="020F0502020204030204" pitchFamily="34" charset="0"/>
                          <a:ea typeface="Calibri" panose="020F0502020204030204" pitchFamily="34" charset="0"/>
                          <a:cs typeface="Times New Roman" panose="02020603050405020304" pitchFamily="18" charset="0"/>
                        </a:rPr>
                        <a:t>Max Iterations w/o improvement in a segment</a:t>
                      </a:r>
                      <a:endParaRPr lang="it-IT" sz="1600" b="0" i="1"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Aft>
                          <a:spcPts val="0"/>
                        </a:spcAft>
                      </a:pPr>
                      <a:r>
                        <a:rPr lang="it-IT" sz="1050">
                          <a:effectLst/>
                          <a:latin typeface="Calibri" panose="020F0502020204030204" pitchFamily="34" charset="0"/>
                          <a:ea typeface="Calibri" panose="020F0502020204030204" pitchFamily="34" charset="0"/>
                          <a:cs typeface="Times New Roman" panose="02020603050405020304" pitchFamily="18" charset="0"/>
                        </a:rPr>
                        <a:t>16</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905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l">
                        <a:spcAft>
                          <a:spcPts val="0"/>
                        </a:spcAft>
                      </a:pPr>
                      <a:r>
                        <a:rPr lang="it-IT" sz="1050" i="1">
                          <a:effectLst/>
                          <a:latin typeface="Calibri" panose="020F0502020204030204" pitchFamily="34" charset="0"/>
                          <a:ea typeface="Calibri" panose="020F0502020204030204" pitchFamily="34" charset="0"/>
                          <a:cs typeface="Times New Roman" panose="02020603050405020304" pitchFamily="18" charset="0"/>
                        </a:rPr>
                        <a:t>Heuristics scores w1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Aft>
                          <a:spcPts val="0"/>
                        </a:spcAft>
                      </a:pPr>
                      <a:r>
                        <a:rPr lang="it-IT" sz="1050">
                          <a:effectLst/>
                          <a:latin typeface="Calibri" panose="020F0502020204030204" pitchFamily="34" charset="0"/>
                          <a:ea typeface="Calibri" panose="020F0502020204030204" pitchFamily="34" charset="0"/>
                          <a:cs typeface="Times New Roman" panose="02020603050405020304" pitchFamily="18" charset="0"/>
                        </a:rPr>
                        <a:t>2</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l">
                        <a:spcAft>
                          <a:spcPts val="0"/>
                        </a:spcAft>
                      </a:pPr>
                      <a:r>
                        <a:rPr lang="it-IT" sz="1050" b="0" i="1" u="none" dirty="0">
                          <a:effectLst/>
                          <a:latin typeface="Calibri" panose="020F0502020204030204" pitchFamily="34" charset="0"/>
                          <a:ea typeface="Calibri" panose="020F0502020204030204" pitchFamily="34" charset="0"/>
                          <a:cs typeface="Times New Roman" panose="02020603050405020304" pitchFamily="18" charset="0"/>
                        </a:rPr>
                        <a:t>Lambda</a:t>
                      </a:r>
                      <a:endParaRPr lang="it-IT" sz="1600" b="0" i="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spcAft>
                          <a:spcPts val="0"/>
                        </a:spcAft>
                      </a:pPr>
                      <a:r>
                        <a:rPr lang="it-IT" sz="1050">
                          <a:effectLst/>
                          <a:latin typeface="Calibri" panose="020F0502020204030204" pitchFamily="34" charset="0"/>
                          <a:ea typeface="Calibri" panose="020F0502020204030204" pitchFamily="34" charset="0"/>
                          <a:cs typeface="Times New Roman" panose="02020603050405020304" pitchFamily="18" charset="0"/>
                        </a:rPr>
                        <a:t>0,7</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905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l">
                        <a:spcAft>
                          <a:spcPts val="0"/>
                        </a:spcAft>
                      </a:pPr>
                      <a:r>
                        <a:rPr lang="it-IT" sz="1050" i="1">
                          <a:effectLst/>
                          <a:latin typeface="Calibri" panose="020F0502020204030204" pitchFamily="34" charset="0"/>
                          <a:ea typeface="Calibri" panose="020F0502020204030204" pitchFamily="34" charset="0"/>
                          <a:cs typeface="Times New Roman" panose="02020603050405020304" pitchFamily="18" charset="0"/>
                        </a:rPr>
                        <a:t>Heuristics scores w2</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spcAft>
                          <a:spcPts val="0"/>
                        </a:spcAft>
                      </a:pPr>
                      <a:r>
                        <a:rPr lang="it-IT" sz="1050">
                          <a:effectLst/>
                          <a:latin typeface="Calibri" panose="020F0502020204030204" pitchFamily="34" charset="0"/>
                          <a:ea typeface="Calibri" panose="020F0502020204030204" pitchFamily="34" charset="0"/>
                          <a:cs typeface="Times New Roman" panose="02020603050405020304" pitchFamily="18" charset="0"/>
                        </a:rPr>
                        <a:t>1,5</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005"/>
                  </a:ext>
                </a:extLst>
              </a:tr>
              <a:tr h="0">
                <a:tc>
                  <a:txBody>
                    <a:bodyPr/>
                    <a:lstStyle/>
                    <a:p>
                      <a:pPr algn="l">
                        <a:spcAft>
                          <a:spcPts val="0"/>
                        </a:spcAft>
                      </a:pPr>
                      <a:r>
                        <a:rPr lang="it-IT" sz="1050" b="0" i="1" u="none" dirty="0">
                          <a:effectLst/>
                          <a:latin typeface="Calibri" panose="020F0502020204030204" pitchFamily="34" charset="0"/>
                          <a:ea typeface="Calibri" panose="020F0502020204030204" pitchFamily="34" charset="0"/>
                          <a:cs typeface="Times New Roman" panose="02020603050405020304" pitchFamily="18" charset="0"/>
                        </a:rPr>
                        <a:t>Alpha</a:t>
                      </a:r>
                      <a:endParaRPr lang="it-IT" sz="1600" b="0" i="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Aft>
                          <a:spcPts val="0"/>
                        </a:spcAft>
                      </a:pPr>
                      <a:r>
                        <a:rPr lang="it-IT" sz="1050">
                          <a:effectLst/>
                          <a:latin typeface="Calibri" panose="020F0502020204030204" pitchFamily="34" charset="0"/>
                          <a:ea typeface="Calibri" panose="020F0502020204030204" pitchFamily="34" charset="0"/>
                          <a:cs typeface="Times New Roman" panose="02020603050405020304" pitchFamily="18" charset="0"/>
                        </a:rPr>
                        <a:t>0,7</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905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l">
                        <a:spcAft>
                          <a:spcPts val="0"/>
                        </a:spcAft>
                      </a:pPr>
                      <a:r>
                        <a:rPr lang="it-IT" sz="1050" i="1">
                          <a:effectLst/>
                          <a:latin typeface="Calibri" panose="020F0502020204030204" pitchFamily="34" charset="0"/>
                          <a:ea typeface="Calibri" panose="020F0502020204030204" pitchFamily="34" charset="0"/>
                          <a:cs typeface="Times New Roman" panose="02020603050405020304" pitchFamily="18" charset="0"/>
                        </a:rPr>
                        <a:t>Heuristics scores w3</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Aft>
                          <a:spcPts val="0"/>
                        </a:spcAft>
                      </a:pPr>
                      <a:r>
                        <a:rPr lang="it-IT" sz="1050">
                          <a:effectLst/>
                          <a:latin typeface="Calibri" panose="020F0502020204030204" pitchFamily="34" charset="0"/>
                          <a:ea typeface="Calibri" panose="020F0502020204030204" pitchFamily="34" charset="0"/>
                          <a:cs typeface="Times New Roman" panose="02020603050405020304" pitchFamily="18" charset="0"/>
                        </a:rPr>
                        <a:t>0,5</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l">
                        <a:spcAft>
                          <a:spcPts val="0"/>
                        </a:spcAft>
                      </a:pPr>
                      <a:r>
                        <a:rPr lang="it-IT" sz="1050" b="0" i="1" u="none">
                          <a:effectLst/>
                          <a:latin typeface="Calibri" panose="020F0502020204030204" pitchFamily="34" charset="0"/>
                          <a:ea typeface="Calibri" panose="020F0502020204030204" pitchFamily="34" charset="0"/>
                          <a:cs typeface="Times New Roman" panose="02020603050405020304" pitchFamily="18" charset="0"/>
                        </a:rPr>
                        <a:t>Punishment Gamma</a:t>
                      </a:r>
                      <a:endParaRPr lang="it-IT" sz="1600" b="0" i="1" u="none">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spcAft>
                          <a:spcPts val="0"/>
                        </a:spcAft>
                      </a:pPr>
                      <a:r>
                        <a:rPr lang="it-IT" sz="1050">
                          <a:effectLst/>
                          <a:latin typeface="Calibri" panose="020F0502020204030204" pitchFamily="34" charset="0"/>
                          <a:ea typeface="Calibri" panose="020F0502020204030204" pitchFamily="34" charset="0"/>
                          <a:cs typeface="Times New Roman" panose="02020603050405020304" pitchFamily="18" charset="0"/>
                        </a:rPr>
                        <a:t>0,6</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905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l">
                        <a:spcAft>
                          <a:spcPts val="0"/>
                        </a:spcAft>
                      </a:pPr>
                      <a:r>
                        <a:rPr lang="it-IT" sz="1050" i="1">
                          <a:effectLst/>
                          <a:latin typeface="Calibri" panose="020F0502020204030204" pitchFamily="34" charset="0"/>
                          <a:ea typeface="Calibri" panose="020F0502020204030204" pitchFamily="34" charset="0"/>
                          <a:cs typeface="Times New Roman" panose="02020603050405020304" pitchFamily="18" charset="0"/>
                        </a:rPr>
                        <a:t>Heuristics scores w4</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spcAft>
                          <a:spcPts val="0"/>
                        </a:spcAft>
                      </a:pPr>
                      <a:r>
                        <a:rPr lang="it-IT" sz="1050">
                          <a:effectLst/>
                          <a:latin typeface="Calibri" panose="020F0502020204030204" pitchFamily="34" charset="0"/>
                          <a:ea typeface="Calibri" panose="020F0502020204030204" pitchFamily="34" charset="0"/>
                          <a:cs typeface="Times New Roman" panose="02020603050405020304" pitchFamily="18" charset="0"/>
                        </a:rPr>
                        <a:t>0,1</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007"/>
                  </a:ext>
                </a:extLst>
              </a:tr>
              <a:tr h="0">
                <a:tc>
                  <a:txBody>
                    <a:bodyPr/>
                    <a:lstStyle/>
                    <a:p>
                      <a:pPr algn="l">
                        <a:spcAft>
                          <a:spcPts val="0"/>
                        </a:spcAft>
                      </a:pPr>
                      <a:r>
                        <a:rPr lang="it-IT" sz="1050" b="0" i="1" u="none" dirty="0" err="1">
                          <a:effectLst/>
                          <a:latin typeface="Calibri" panose="020F0502020204030204" pitchFamily="34" charset="0"/>
                          <a:ea typeface="Calibri" panose="020F0502020204030204" pitchFamily="34" charset="0"/>
                          <a:cs typeface="Times New Roman" panose="02020603050405020304" pitchFamily="18" charset="0"/>
                        </a:rPr>
                        <a:t>Cooldown</a:t>
                      </a:r>
                      <a:r>
                        <a:rPr lang="it-IT" sz="1050" b="0" i="1" u="none" dirty="0">
                          <a:effectLst/>
                          <a:latin typeface="Calibri" panose="020F0502020204030204" pitchFamily="34" charset="0"/>
                          <a:ea typeface="Calibri" panose="020F0502020204030204" pitchFamily="34" charset="0"/>
                          <a:cs typeface="Times New Roman" panose="02020603050405020304" pitchFamily="18" charset="0"/>
                        </a:rPr>
                        <a:t> Gamma</a:t>
                      </a:r>
                      <a:endParaRPr lang="it-IT" sz="1600" b="0" i="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Aft>
                          <a:spcPts val="0"/>
                        </a:spcAft>
                      </a:pPr>
                      <a:r>
                        <a:rPr lang="it-IT" sz="1050">
                          <a:effectLst/>
                          <a:latin typeface="Calibri" panose="020F0502020204030204" pitchFamily="34" charset="0"/>
                          <a:ea typeface="Calibri" panose="020F0502020204030204" pitchFamily="34" charset="0"/>
                          <a:cs typeface="Times New Roman" panose="02020603050405020304" pitchFamily="18" charset="0"/>
                        </a:rPr>
                        <a:t>0,05</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905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l">
                        <a:spcAft>
                          <a:spcPts val="0"/>
                        </a:spcAft>
                      </a:pPr>
                      <a:r>
                        <a:rPr lang="en-US" sz="1050" i="1">
                          <a:effectLst/>
                          <a:latin typeface="Calibri" panose="020F0502020204030204" pitchFamily="34" charset="0"/>
                          <a:ea typeface="Calibri" panose="020F0502020204030204" pitchFamily="34" charset="0"/>
                          <a:cs typeface="Times New Roman" panose="02020603050405020304" pitchFamily="18" charset="0"/>
                        </a:rPr>
                        <a:t>Reward for best segment heuristics</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spcAft>
                          <a:spcPts val="0"/>
                        </a:spcAft>
                      </a:pPr>
                      <a:r>
                        <a:rPr lang="it-IT" sz="1050">
                          <a:effectLst/>
                          <a:latin typeface="Calibri" panose="020F0502020204030204" pitchFamily="34" charset="0"/>
                          <a:ea typeface="Calibri" panose="020F0502020204030204" pitchFamily="34" charset="0"/>
                          <a:cs typeface="Times New Roman" panose="02020603050405020304" pitchFamily="18" charset="0"/>
                        </a:rPr>
                        <a:t>1,4</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algn="l">
                        <a:spcAft>
                          <a:spcPts val="0"/>
                        </a:spcAft>
                      </a:pPr>
                      <a:r>
                        <a:rPr lang="it-IT" sz="1050" b="0" i="1" u="none" dirty="0" err="1">
                          <a:effectLst/>
                          <a:latin typeface="Calibri" panose="020F0502020204030204" pitchFamily="34" charset="0"/>
                          <a:ea typeface="Calibri" panose="020F0502020204030204" pitchFamily="34" charset="0"/>
                          <a:cs typeface="Times New Roman" panose="02020603050405020304" pitchFamily="18" charset="0"/>
                        </a:rPr>
                        <a:t>Warmup</a:t>
                      </a:r>
                      <a:r>
                        <a:rPr lang="it-IT" sz="1050" b="0" i="1" u="none" dirty="0">
                          <a:effectLst/>
                          <a:latin typeface="Calibri" panose="020F0502020204030204" pitchFamily="34" charset="0"/>
                          <a:ea typeface="Calibri" panose="020F0502020204030204" pitchFamily="34" charset="0"/>
                          <a:cs typeface="Times New Roman" panose="02020603050405020304" pitchFamily="18" charset="0"/>
                        </a:rPr>
                        <a:t> Gamma</a:t>
                      </a:r>
                      <a:endParaRPr lang="it-IT" sz="1600" b="0" i="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spcAft>
                          <a:spcPts val="0"/>
                        </a:spcAft>
                      </a:pPr>
                      <a:r>
                        <a:rPr lang="it-IT" sz="1050">
                          <a:effectLst/>
                          <a:latin typeface="Calibri" panose="020F0502020204030204" pitchFamily="34" charset="0"/>
                          <a:ea typeface="Calibri" panose="020F0502020204030204" pitchFamily="34" charset="0"/>
                          <a:cs typeface="Times New Roman" panose="02020603050405020304" pitchFamily="18" charset="0"/>
                        </a:rPr>
                        <a:t>0,005</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905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l">
                        <a:spcAft>
                          <a:spcPts val="0"/>
                        </a:spcAft>
                      </a:pPr>
                      <a:r>
                        <a:rPr lang="en-US" sz="1050" i="1">
                          <a:effectLst/>
                          <a:latin typeface="Calibri" panose="020F0502020204030204" pitchFamily="34" charset="0"/>
                          <a:ea typeface="Calibri" panose="020F0502020204030204" pitchFamily="34" charset="0"/>
                          <a:cs typeface="Times New Roman" panose="02020603050405020304" pitchFamily="18" charset="0"/>
                        </a:rPr>
                        <a:t>Punishment  for worst segment heuristics</a:t>
                      </a:r>
                      <a:endParaRPr lang="it-IT"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spcAft>
                          <a:spcPts val="0"/>
                        </a:spcAft>
                      </a:pPr>
                      <a:r>
                        <a:rPr lang="it-IT" sz="1050" dirty="0">
                          <a:effectLst/>
                          <a:latin typeface="Calibri" panose="020F0502020204030204" pitchFamily="34" charset="0"/>
                          <a:ea typeface="Calibri" panose="020F0502020204030204" pitchFamily="34" charset="0"/>
                          <a:cs typeface="Times New Roman" panose="02020603050405020304" pitchFamily="18" charset="0"/>
                        </a:rPr>
                        <a:t>0,6</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a:noFill/>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020774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tangolo 16"/>
          <p:cNvSpPr/>
          <p:nvPr/>
        </p:nvSpPr>
        <p:spPr>
          <a:xfrm>
            <a:off x="51937" y="3985433"/>
            <a:ext cx="8977763" cy="2956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Rettangolo 6"/>
          <p:cNvSpPr/>
          <p:nvPr/>
        </p:nvSpPr>
        <p:spPr>
          <a:xfrm>
            <a:off x="51937" y="986388"/>
            <a:ext cx="8977763" cy="2956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 name="Titolo 1"/>
          <p:cNvSpPr>
            <a:spLocks noGrp="1"/>
          </p:cNvSpPr>
          <p:nvPr>
            <p:ph type="title"/>
          </p:nvPr>
        </p:nvSpPr>
        <p:spPr>
          <a:xfrm>
            <a:off x="457200" y="139019"/>
            <a:ext cx="8229600" cy="1143000"/>
          </a:xfrm>
        </p:spPr>
        <p:txBody>
          <a:bodyPr/>
          <a:lstStyle/>
          <a:p>
            <a:r>
              <a:rPr lang="it-IT" b="1" i="1" dirty="0">
                <a:solidFill>
                  <a:srgbClr val="31859C"/>
                </a:solidFill>
              </a:rPr>
              <a:t>TARATURA DEI PARAMETRI (2/4)</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457200" y="952500"/>
                <a:ext cx="8229600" cy="5248981"/>
              </a:xfrm>
            </p:spPr>
            <p:txBody>
              <a:bodyPr>
                <a:noAutofit/>
              </a:bodyPr>
              <a:lstStyle/>
              <a:p>
                <a:pPr marL="0" indent="0" algn="ctr">
                  <a:spcBef>
                    <a:spcPts val="384"/>
                  </a:spcBef>
                  <a:buNone/>
                </a:pPr>
                <a:r>
                  <a:rPr lang="it-IT" sz="1600" b="1" i="1" u="sng" dirty="0">
                    <a:solidFill>
                      <a:schemeClr val="bg1"/>
                    </a:solidFill>
                  </a:rPr>
                  <a:t>Initial q</a:t>
                </a:r>
                <a:r>
                  <a:rPr lang="it-IT" sz="1600" b="1" dirty="0">
                    <a:solidFill>
                      <a:schemeClr val="bg1"/>
                    </a:solidFill>
                  </a:rPr>
                  <a:t> </a:t>
                </a:r>
                <a:endParaRPr lang="it-IT" sz="900" b="1" dirty="0">
                  <a:solidFill>
                    <a:schemeClr val="bg1"/>
                  </a:solidFill>
                  <a:sym typeface="Wingdings"/>
                </a:endParaRPr>
              </a:p>
              <a:p>
                <a:pPr marL="0" indent="0" algn="ctr">
                  <a:spcBef>
                    <a:spcPts val="384"/>
                  </a:spcBef>
                  <a:buNone/>
                </a:pPr>
                <a:r>
                  <a:rPr lang="it-IT" sz="1100" b="1" dirty="0">
                    <a:solidFill>
                      <a:srgbClr val="0000FF"/>
                    </a:solidFill>
                    <a:sym typeface="Wingdings"/>
                  </a:rPr>
                  <a:t> </a:t>
                </a:r>
                <a:r>
                  <a:rPr lang="it-IT" sz="1100" dirty="0"/>
                  <a:t>è il grado di distruzione, è alla base di tutta la </a:t>
                </a:r>
                <a:r>
                  <a:rPr lang="it-IT" sz="1100" dirty="0" err="1"/>
                  <a:t>metaeuristica</a:t>
                </a:r>
                <a:r>
                  <a:rPr lang="it-IT" sz="1100" dirty="0"/>
                  <a:t>.  </a:t>
                </a:r>
              </a:p>
              <a:p>
                <a:pPr marL="0" indent="0" algn="just">
                  <a:spcBef>
                    <a:spcPts val="384"/>
                  </a:spcBef>
                  <a:buNone/>
                </a:pPr>
                <a:r>
                  <a:rPr lang="it-IT" sz="1100" b="1" u="sng" dirty="0"/>
                  <a:t>Parametrizzazione</a:t>
                </a:r>
                <a:r>
                  <a:rPr lang="it-IT" sz="1100" dirty="0"/>
                  <a:t>: </a:t>
                </a:r>
              </a:p>
              <a:p>
                <a:pPr indent="-257175" algn="just">
                  <a:spcBef>
                    <a:spcPts val="384"/>
                  </a:spcBef>
                  <a:spcAft>
                    <a:spcPts val="600"/>
                  </a:spcAft>
                  <a:buFont typeface="+mj-lt"/>
                  <a:buAutoNum type="alphaLcParenR"/>
                </a:pPr>
                <a:r>
                  <a:rPr lang="it-IT" sz="1100" dirty="0"/>
                  <a:t>valore di base </a:t>
                </a:r>
                <a14:m>
                  <m:oMath xmlns:m="http://schemas.openxmlformats.org/officeDocument/2006/math">
                    <m:r>
                      <a:rPr lang="it-IT" sz="1100" b="0" i="1" smtClean="0">
                        <a:latin typeface="Cambria Math" panose="02040503050406030204" pitchFamily="18" charset="0"/>
                      </a:rPr>
                      <m:t>1</m:t>
                    </m:r>
                  </m:oMath>
                </a14:m>
                <a:r>
                  <a:rPr lang="it-IT" sz="1100" dirty="0"/>
                  <a:t> </a:t>
                </a:r>
              </a:p>
              <a:p>
                <a:pPr indent="-257175" algn="just">
                  <a:spcBef>
                    <a:spcPts val="384"/>
                  </a:spcBef>
                  <a:spcAft>
                    <a:spcPts val="600"/>
                  </a:spcAft>
                  <a:buFont typeface="+mj-lt"/>
                  <a:buAutoNum type="alphaLcParenR"/>
                </a:pPr>
                <a:r>
                  <a:rPr lang="it-IT" sz="1100" dirty="0"/>
                  <a:t>10% del n° di cluster dell’istanza;</a:t>
                </a:r>
              </a:p>
              <a:p>
                <a:pPr indent="-257175" algn="just">
                  <a:spcBef>
                    <a:spcPts val="384"/>
                  </a:spcBef>
                  <a:spcAft>
                    <a:spcPts val="600"/>
                  </a:spcAft>
                  <a:buFont typeface="+mj-lt"/>
                  <a:buAutoNum type="alphaLcParenR"/>
                </a:pPr>
                <a:r>
                  <a:rPr lang="it-IT" sz="1100" dirty="0"/>
                  <a:t>25% del n° di cluster dell’istanza;</a:t>
                </a:r>
              </a:p>
              <a:p>
                <a:pPr indent="-257175" algn="just">
                  <a:spcBef>
                    <a:spcPts val="384"/>
                  </a:spcBef>
                  <a:spcAft>
                    <a:spcPts val="600"/>
                  </a:spcAft>
                  <a:buFont typeface="+mj-lt"/>
                  <a:buAutoNum type="alphaLcParenR"/>
                </a:pPr>
                <a:r>
                  <a:rPr lang="it-IT" sz="1100" dirty="0"/>
                  <a:t>50% del n° di cluster dell’istanza.</a:t>
                </a:r>
              </a:p>
              <a:p>
                <a:pPr marL="0" indent="0" algn="just">
                  <a:spcBef>
                    <a:spcPts val="384"/>
                  </a:spcBef>
                  <a:buNone/>
                </a:pPr>
                <a:r>
                  <a:rPr lang="it-IT" sz="1100" b="1" u="sng" dirty="0"/>
                  <a:t>Risultati:</a:t>
                </a:r>
                <a:endParaRPr lang="it-IT" sz="1100" u="sng" dirty="0"/>
              </a:p>
              <a:p>
                <a:pPr marL="628650" indent="0" algn="just">
                  <a:spcBef>
                    <a:spcPts val="384"/>
                  </a:spcBef>
                  <a:buNone/>
                </a:pPr>
                <a:r>
                  <a:rPr lang="it-IT" sz="1100" dirty="0"/>
                  <a:t>80% delle istanze </a:t>
                </a:r>
                <a:r>
                  <a:rPr lang="it-IT" sz="1000" dirty="0">
                    <a:sym typeface="Wingdings"/>
                  </a:rPr>
                  <a:t></a:t>
                </a:r>
                <a:r>
                  <a:rPr lang="it-IT" sz="1100" dirty="0"/>
                  <a:t> migliore il valore base </a:t>
                </a:r>
                <a14:m>
                  <m:oMath xmlns:m="http://schemas.openxmlformats.org/officeDocument/2006/math">
                    <m:r>
                      <a:rPr lang="it-IT" sz="1100" i="1">
                        <a:latin typeface="Cambria Math" panose="02040503050406030204" pitchFamily="18" charset="0"/>
                      </a:rPr>
                      <m:t>1</m:t>
                    </m:r>
                  </m:oMath>
                </a14:m>
                <a:r>
                  <a:rPr lang="it-IT" sz="1100" dirty="0"/>
                  <a:t>  di q </a:t>
                </a:r>
              </a:p>
              <a:p>
                <a:pPr marL="628650" indent="0" algn="just">
                  <a:spcBef>
                    <a:spcPts val="384"/>
                  </a:spcBef>
                  <a:buNone/>
                </a:pPr>
                <a:r>
                  <a:rPr lang="it-IT" sz="1100" dirty="0"/>
                  <a:t>20% delle istanze </a:t>
                </a:r>
                <a:r>
                  <a:rPr lang="it-IT" sz="1000" dirty="0">
                    <a:sym typeface="Wingdings"/>
                  </a:rPr>
                  <a:t></a:t>
                </a:r>
                <a:r>
                  <a:rPr lang="it-IT" sz="1100" dirty="0"/>
                  <a:t> migliore il valore pari al 10% del numero di cluster. </a:t>
                </a:r>
              </a:p>
              <a:p>
                <a:pPr marL="628650" indent="0" algn="ctr">
                  <a:spcBef>
                    <a:spcPts val="384"/>
                  </a:spcBef>
                  <a:buNone/>
                </a:pPr>
                <a:r>
                  <a:rPr lang="it-IT" sz="1100" u="sng" dirty="0"/>
                  <a:t>Miglioramento medio con la variazione del parametro </a:t>
                </a:r>
                <a:r>
                  <a:rPr lang="it-IT" sz="1100" i="1" u="sng" dirty="0" err="1"/>
                  <a:t>Initial</a:t>
                </a:r>
                <a:r>
                  <a:rPr lang="it-IT" sz="1100" i="1" u="sng" dirty="0"/>
                  <a:t> </a:t>
                </a:r>
                <a:r>
                  <a:rPr lang="it-IT" sz="1100" i="1" u="sng" dirty="0" err="1"/>
                  <a:t>q</a:t>
                </a:r>
                <a:r>
                  <a:rPr lang="it-IT" sz="1100" u="sng" dirty="0"/>
                  <a:t> = 55%.</a:t>
                </a:r>
              </a:p>
              <a:p>
                <a:pPr marL="0" indent="0">
                  <a:buNone/>
                  <a:tabLst>
                    <a:tab pos="2873375" algn="l"/>
                  </a:tabLst>
                </a:pPr>
                <a:endParaRPr lang="it-IT" sz="1100" dirty="0"/>
              </a:p>
              <a:p>
                <a:pPr marL="0" indent="0" algn="ctr">
                  <a:buNone/>
                  <a:tabLst>
                    <a:tab pos="2873375" algn="l"/>
                  </a:tabLst>
                </a:pPr>
                <a:r>
                  <a:rPr lang="it-IT" sz="1600" b="1" i="1" u="sng" dirty="0">
                    <a:solidFill>
                      <a:schemeClr val="bg1"/>
                    </a:solidFill>
                  </a:rPr>
                  <a:t>Delta q</a:t>
                </a:r>
                <a:r>
                  <a:rPr lang="it-IT" sz="1050" b="1" i="1" dirty="0">
                    <a:solidFill>
                      <a:schemeClr val="bg1"/>
                    </a:solidFill>
                  </a:rPr>
                  <a:t> </a:t>
                </a:r>
                <a:r>
                  <a:rPr lang="it-IT" sz="900" b="1" dirty="0">
                    <a:solidFill>
                      <a:schemeClr val="bg1"/>
                    </a:solidFill>
                  </a:rPr>
                  <a:t> </a:t>
                </a:r>
                <a:endParaRPr lang="it-IT" sz="1200" dirty="0">
                  <a:solidFill>
                    <a:schemeClr val="bg1"/>
                  </a:solidFill>
                </a:endParaRPr>
              </a:p>
              <a:p>
                <a:pPr marL="0" indent="0">
                  <a:buNone/>
                </a:pPr>
                <a:r>
                  <a:rPr lang="it-IT" sz="1100" b="1" u="sng" dirty="0"/>
                  <a:t>Parametrizzazione</a:t>
                </a:r>
                <a:r>
                  <a:rPr lang="it-IT" sz="1100" u="sng" dirty="0"/>
                  <a:t>: </a:t>
                </a:r>
              </a:p>
              <a:p>
                <a:pPr indent="-257175" algn="just">
                  <a:spcBef>
                    <a:spcPts val="384"/>
                  </a:spcBef>
                  <a:spcAft>
                    <a:spcPts val="600"/>
                  </a:spcAft>
                  <a:buFont typeface="+mj-lt"/>
                  <a:buAutoNum type="alphaLcParenR"/>
                </a:pPr>
                <a:r>
                  <a:rPr lang="it-IT" sz="1100" dirty="0"/>
                  <a:t>valore di base </a:t>
                </a:r>
                <a14:m>
                  <m:oMath xmlns:m="http://schemas.openxmlformats.org/officeDocument/2006/math">
                    <m:r>
                      <a:rPr lang="it-IT" sz="1100" b="0" i="1" smtClean="0">
                        <a:latin typeface="Cambria Math" panose="02040503050406030204" pitchFamily="18" charset="0"/>
                      </a:rPr>
                      <m:t>2</m:t>
                    </m:r>
                  </m:oMath>
                </a14:m>
                <a:r>
                  <a:rPr lang="it-IT" sz="1100" dirty="0"/>
                  <a:t> </a:t>
                </a:r>
              </a:p>
              <a:p>
                <a:pPr indent="-257175" algn="just">
                  <a:spcBef>
                    <a:spcPts val="384"/>
                  </a:spcBef>
                  <a:buFont typeface="+mj-lt"/>
                  <a:buAutoNum type="alphaLcParenR"/>
                </a:pPr>
                <a:r>
                  <a:rPr lang="it-IT" sz="1100" dirty="0"/>
                  <a:t>Valore unitario </a:t>
                </a:r>
                <a14:m>
                  <m:oMath xmlns:m="http://schemas.openxmlformats.org/officeDocument/2006/math">
                    <m:r>
                      <a:rPr lang="it-IT" sz="1100" b="0" i="1" smtClean="0">
                        <a:latin typeface="Cambria Math" panose="02040503050406030204" pitchFamily="18" charset="0"/>
                      </a:rPr>
                      <m:t>1</m:t>
                    </m:r>
                  </m:oMath>
                </a14:m>
                <a:endParaRPr lang="it-IT" sz="1100" b="0" dirty="0"/>
              </a:p>
              <a:p>
                <a:pPr indent="-257175" algn="just">
                  <a:spcBef>
                    <a:spcPts val="384"/>
                  </a:spcBef>
                  <a:buFont typeface="+mj-lt"/>
                  <a:buAutoNum type="alphaLcParenR"/>
                </a:pPr>
                <a14:m>
                  <m:oMath xmlns:m="http://schemas.openxmlformats.org/officeDocument/2006/math">
                    <m:r>
                      <m:rPr>
                        <m:sty m:val="p"/>
                      </m:rPr>
                      <a:rPr lang="it-IT" sz="1100" i="0">
                        <a:latin typeface="Cambria Math" panose="02040503050406030204" pitchFamily="18" charset="0"/>
                      </a:rPr>
                      <m:t>Deltaq</m:t>
                    </m:r>
                    <m:r>
                      <a:rPr lang="it-IT" sz="1100" i="1">
                        <a:latin typeface="Cambria Math" panose="02040503050406030204" pitchFamily="18" charset="0"/>
                      </a:rPr>
                      <m:t>=</m:t>
                    </m:r>
                    <m:r>
                      <a:rPr lang="it-IT" sz="1100" b="0" i="1" smtClean="0">
                        <a:latin typeface="Cambria Math" panose="02040503050406030204" pitchFamily="18" charset="0"/>
                      </a:rPr>
                      <m:t>𝑎𝑟𝑟</m:t>
                    </m:r>
                    <m:r>
                      <a:rPr lang="it-IT" sz="1100" b="0" i="1" smtClean="0">
                        <a:latin typeface="Cambria Math" panose="02040503050406030204" pitchFamily="18" charset="0"/>
                      </a:rPr>
                      <m:t>.</m:t>
                    </m:r>
                    <m:r>
                      <a:rPr lang="it-IT" sz="1100" b="0" i="1" smtClean="0">
                        <a:latin typeface="Cambria Math" panose="02040503050406030204" pitchFamily="18" charset="0"/>
                      </a:rPr>
                      <m:t>𝑒𝑐𝑐𝑒𝑠𝑠𝑜</m:t>
                    </m:r>
                    <m:r>
                      <a:rPr lang="it-IT" sz="1100" b="0" i="1" smtClean="0">
                        <a:latin typeface="Cambria Math" panose="02040503050406030204" pitchFamily="18" charset="0"/>
                      </a:rPr>
                      <m:t> </m:t>
                    </m:r>
                    <m:d>
                      <m:dPr>
                        <m:ctrlPr>
                          <a:rPr lang="it-IT" sz="1100" b="0" i="1" smtClean="0">
                            <a:latin typeface="Cambria Math" panose="02040503050406030204" pitchFamily="18" charset="0"/>
                          </a:rPr>
                        </m:ctrlPr>
                      </m:dPr>
                      <m:e>
                        <m:f>
                          <m:fPr>
                            <m:ctrlPr>
                              <a:rPr lang="it-IT" sz="1100" i="1">
                                <a:latin typeface="Cambria Math" panose="02040503050406030204" pitchFamily="18" charset="0"/>
                              </a:rPr>
                            </m:ctrlPr>
                          </m:fPr>
                          <m:num>
                            <m:r>
                              <a:rPr lang="it-IT" sz="1100" i="1">
                                <a:latin typeface="Cambria Math" panose="02040503050406030204" pitchFamily="18" charset="0"/>
                              </a:rPr>
                              <m:t>𝐼𝑛𝑖𝑡𝑖𝑎𝑙</m:t>
                            </m:r>
                            <m:r>
                              <a:rPr lang="it-IT" sz="1100" i="1">
                                <a:latin typeface="Cambria Math" panose="02040503050406030204" pitchFamily="18" charset="0"/>
                              </a:rPr>
                              <m:t> </m:t>
                            </m:r>
                            <m:r>
                              <a:rPr lang="it-IT" sz="1100" i="1">
                                <a:latin typeface="Cambria Math" panose="02040503050406030204" pitchFamily="18" charset="0"/>
                              </a:rPr>
                              <m:t>𝑞</m:t>
                            </m:r>
                          </m:num>
                          <m:den>
                            <m:r>
                              <a:rPr lang="it-IT" sz="1100" i="1">
                                <a:latin typeface="Cambria Math" panose="02040503050406030204" pitchFamily="18" charset="0"/>
                              </a:rPr>
                              <m:t>(1+%</m:t>
                            </m:r>
                            <m:r>
                              <a:rPr lang="it-IT" sz="1100" i="1">
                                <a:latin typeface="Cambria Math" panose="02040503050406030204" pitchFamily="18" charset="0"/>
                              </a:rPr>
                              <m:t>𝑟𝑖𝑠𝑝𝑒𝑡𝑡𝑜𝑐</m:t>
                            </m:r>
                            <m:r>
                              <a:rPr lang="it-IT" sz="1100" i="1">
                                <a:latin typeface="Cambria Math" panose="02040503050406030204" pitchFamily="18" charset="0"/>
                              </a:rPr>
                              <m:t>)</m:t>
                            </m:r>
                          </m:den>
                        </m:f>
                      </m:e>
                    </m:d>
                    <m:r>
                      <a:rPr lang="it-IT" sz="1100" b="0" i="1" smtClean="0">
                        <a:latin typeface="Cambria Math" panose="02040503050406030204" pitchFamily="18" charset="0"/>
                      </a:rPr>
                      <m:t> </m:t>
                    </m:r>
                    <m:d>
                      <m:dPr>
                        <m:begChr m:val="{"/>
                        <m:endChr m:val=""/>
                        <m:ctrlPr>
                          <a:rPr lang="it-IT" sz="1100" b="0" i="1" smtClean="0">
                            <a:latin typeface="Cambria Math" panose="02040503050406030204" pitchFamily="18" charset="0"/>
                          </a:rPr>
                        </m:ctrlPr>
                      </m:dPr>
                      <m:e>
                        <m:eqArr>
                          <m:eqArrPr>
                            <m:ctrlPr>
                              <a:rPr lang="it-IT" sz="1100" b="0" i="1" smtClean="0">
                                <a:latin typeface="Cambria Math" panose="02040503050406030204" pitchFamily="18" charset="0"/>
                              </a:rPr>
                            </m:ctrlPr>
                          </m:eqArrPr>
                          <m:e>
                            <m:r>
                              <a:rPr lang="it-IT" sz="1100" i="1">
                                <a:latin typeface="Cambria Math" panose="02040503050406030204" pitchFamily="18" charset="0"/>
                              </a:rPr>
                              <m:t>%</m:t>
                            </m:r>
                            <m:r>
                              <a:rPr lang="it-IT" sz="1100" i="1">
                                <a:latin typeface="Cambria Math" panose="02040503050406030204" pitchFamily="18" charset="0"/>
                              </a:rPr>
                              <m:t>𝑟𝑖𝑠𝑝𝑒𝑡𝑡𝑜𝑐</m:t>
                            </m:r>
                            <m:r>
                              <m:rPr>
                                <m:nor/>
                              </m:rPr>
                              <a:rPr lang="it-IT" sz="1100" b="0" i="0" smtClean="0">
                                <a:latin typeface="Cambria Math" panose="02040503050406030204" pitchFamily="18" charset="0"/>
                              </a:rPr>
                              <m:t> </m:t>
                            </m:r>
                            <m:r>
                              <m:rPr>
                                <m:nor/>
                              </m:rPr>
                              <a:rPr lang="it-IT" sz="1100" b="0" i="0" smtClean="0">
                                <a:latin typeface="Cambria Math" panose="02040503050406030204" pitchFamily="18" charset="0"/>
                              </a:rPr>
                              <m:t>noto</m:t>
                            </m:r>
                            <m:r>
                              <m:rPr>
                                <m:nor/>
                              </m:rPr>
                              <a:rPr lang="it-IT" sz="1100" b="0" i="0" smtClean="0">
                                <a:latin typeface="Cambria Math" panose="02040503050406030204" pitchFamily="18" charset="0"/>
                              </a:rPr>
                              <m:t>           </m:t>
                            </m:r>
                            <m:r>
                              <m:rPr>
                                <m:nor/>
                              </m:rPr>
                              <a:rPr lang="it-IT" sz="1100" b="0" i="0" smtClean="0">
                                <a:latin typeface="Cambria Math" panose="02040503050406030204" pitchFamily="18" charset="0"/>
                              </a:rPr>
                              <m:t>se</m:t>
                            </m:r>
                            <m:r>
                              <m:rPr>
                                <m:nor/>
                              </m:rPr>
                              <a:rPr lang="it-IT" sz="1100" b="0" i="0" smtClean="0">
                                <a:latin typeface="Cambria Math" panose="02040503050406030204" pitchFamily="18" charset="0"/>
                              </a:rPr>
                              <m:t> </m:t>
                            </m:r>
                            <m:r>
                              <m:rPr>
                                <m:nor/>
                              </m:rPr>
                              <a:rPr lang="it-IT" sz="1100" b="0" i="0" smtClean="0">
                                <a:latin typeface="Cambria Math" panose="02040503050406030204" pitchFamily="18" charset="0"/>
                              </a:rPr>
                              <m:t>Initial</m:t>
                            </m:r>
                            <m:r>
                              <m:rPr>
                                <m:nor/>
                              </m:rPr>
                              <a:rPr lang="it-IT" sz="1100" b="0" i="0" smtClean="0">
                                <a:latin typeface="Cambria Math" panose="02040503050406030204" pitchFamily="18" charset="0"/>
                              </a:rPr>
                              <m:t> </m:t>
                            </m:r>
                            <m:r>
                              <m:rPr>
                                <m:nor/>
                              </m:rPr>
                              <a:rPr lang="it-IT" sz="1100" b="0" i="0" smtClean="0">
                                <a:latin typeface="Cambria Math" panose="02040503050406030204" pitchFamily="18" charset="0"/>
                              </a:rPr>
                              <m:t>q</m:t>
                            </m:r>
                            <m:r>
                              <m:rPr>
                                <m:nor/>
                              </m:rPr>
                              <a:rPr lang="it-IT" sz="1100" b="0" i="0" smtClean="0">
                                <a:latin typeface="Cambria Math" panose="02040503050406030204" pitchFamily="18" charset="0"/>
                              </a:rPr>
                              <m:t> </m:t>
                            </m:r>
                            <m:r>
                              <a:rPr lang="it-IT" sz="1100" b="0" i="1" smtClean="0">
                                <a:latin typeface="Cambria Math" panose="02040503050406030204" pitchFamily="18" charset="0"/>
                                <a:ea typeface="Cambria Math" panose="02040503050406030204" pitchFamily="18" charset="0"/>
                              </a:rPr>
                              <m:t>≠</m:t>
                            </m:r>
                            <m:r>
                              <a:rPr lang="it-IT" sz="1100" b="0" i="1" smtClean="0">
                                <a:latin typeface="Cambria Math" panose="02040503050406030204" pitchFamily="18" charset="0"/>
                                <a:ea typeface="Cambria Math" panose="02040503050406030204" pitchFamily="18" charset="0"/>
                              </a:rPr>
                              <m:t>𝑣𝑎𝑙𝑜𝑟𝑒</m:t>
                            </m:r>
                            <m:r>
                              <a:rPr lang="it-IT" sz="1100" b="0" i="1" smtClean="0">
                                <a:latin typeface="Cambria Math" panose="02040503050406030204" pitchFamily="18" charset="0"/>
                                <a:ea typeface="Cambria Math" panose="02040503050406030204" pitchFamily="18" charset="0"/>
                              </a:rPr>
                              <m:t> </m:t>
                            </m:r>
                            <m:r>
                              <a:rPr lang="it-IT" sz="1100" b="0" i="1" smtClean="0">
                                <a:latin typeface="Cambria Math" panose="02040503050406030204" pitchFamily="18" charset="0"/>
                                <a:ea typeface="Cambria Math" panose="02040503050406030204" pitchFamily="18" charset="0"/>
                              </a:rPr>
                              <m:t>𝑏𝑎𝑠𝑒</m:t>
                            </m:r>
                            <m:r>
                              <m:rPr>
                                <m:nor/>
                              </m:rPr>
                              <a:rPr lang="it-IT" sz="1050" dirty="0"/>
                              <m:t> </m:t>
                            </m:r>
                          </m:e>
                          <m:e>
                            <m:r>
                              <a:rPr lang="it-IT" sz="1100" b="0" i="1" smtClean="0">
                                <a:latin typeface="Cambria Math" panose="02040503050406030204" pitchFamily="18" charset="0"/>
                              </a:rPr>
                              <m:t>𝐷𝑒𝑙𝑡𝑎</m:t>
                            </m:r>
                            <m:r>
                              <a:rPr lang="it-IT" sz="1100" b="0" i="1" smtClean="0">
                                <a:latin typeface="Cambria Math" panose="02040503050406030204" pitchFamily="18" charset="0"/>
                              </a:rPr>
                              <m:t> </m:t>
                            </m:r>
                            <m:r>
                              <a:rPr lang="it-IT" sz="1100" b="0" i="1" smtClean="0">
                                <a:latin typeface="Cambria Math" panose="02040503050406030204" pitchFamily="18" charset="0"/>
                              </a:rPr>
                              <m:t>𝑞</m:t>
                            </m:r>
                            <m:r>
                              <a:rPr lang="it-IT" sz="1100" b="0" i="1" smtClean="0">
                                <a:latin typeface="Cambria Math" panose="02040503050406030204" pitchFamily="18" charset="0"/>
                              </a:rPr>
                              <m:t> =</m:t>
                            </m:r>
                            <m:r>
                              <a:rPr lang="it-IT" sz="1100" b="0" i="1" smtClean="0">
                                <a:latin typeface="Cambria Math" panose="02040503050406030204" pitchFamily="18" charset="0"/>
                                <a:ea typeface="Cambria Math" panose="02040503050406030204" pitchFamily="18" charset="0"/>
                              </a:rPr>
                              <m:t>𝐼𝑛𝑖𝑡𝑖𝑎𝑙</m:t>
                            </m:r>
                            <m:r>
                              <a:rPr lang="it-IT" sz="1100" b="0" i="1" smtClean="0">
                                <a:latin typeface="Cambria Math" panose="02040503050406030204" pitchFamily="18" charset="0"/>
                                <a:ea typeface="Cambria Math" panose="02040503050406030204" pitchFamily="18" charset="0"/>
                              </a:rPr>
                              <m:t> </m:t>
                            </m:r>
                            <m:r>
                              <a:rPr lang="it-IT" sz="1100" b="0" i="1" smtClean="0">
                                <a:latin typeface="Cambria Math" panose="02040503050406030204" pitchFamily="18" charset="0"/>
                                <a:ea typeface="Cambria Math" panose="02040503050406030204" pitchFamily="18" charset="0"/>
                              </a:rPr>
                              <m:t>𝑞</m:t>
                            </m:r>
                            <m:r>
                              <a:rPr lang="it-IT" sz="1100" b="0" i="1" smtClean="0">
                                <a:latin typeface="Cambria Math" panose="02040503050406030204" pitchFamily="18" charset="0"/>
                                <a:ea typeface="Cambria Math" panose="02040503050406030204" pitchFamily="18" charset="0"/>
                              </a:rPr>
                              <m:t>    </m:t>
                            </m:r>
                            <m:r>
                              <a:rPr lang="it-IT" sz="1100" b="0" i="1" smtClean="0">
                                <a:latin typeface="Cambria Math" panose="02040503050406030204" pitchFamily="18" charset="0"/>
                                <a:ea typeface="Cambria Math" panose="02040503050406030204" pitchFamily="18" charset="0"/>
                              </a:rPr>
                              <m:t>𝑠𝑒</m:t>
                            </m:r>
                            <m:r>
                              <a:rPr lang="it-IT" sz="1100" b="0" i="1" smtClean="0">
                                <a:latin typeface="Cambria Math" panose="02040503050406030204" pitchFamily="18" charset="0"/>
                                <a:ea typeface="Cambria Math" panose="02040503050406030204" pitchFamily="18" charset="0"/>
                              </a:rPr>
                              <m:t> </m:t>
                            </m:r>
                            <m:r>
                              <m:rPr>
                                <m:nor/>
                              </m:rPr>
                              <a:rPr lang="it-IT" sz="1100">
                                <a:latin typeface="Cambria Math" panose="02040503050406030204" pitchFamily="18" charset="0"/>
                              </a:rPr>
                              <m:t>Initial</m:t>
                            </m:r>
                            <m:r>
                              <m:rPr>
                                <m:nor/>
                              </m:rPr>
                              <a:rPr lang="it-IT" sz="1100">
                                <a:latin typeface="Cambria Math" panose="02040503050406030204" pitchFamily="18" charset="0"/>
                              </a:rPr>
                              <m:t> </m:t>
                            </m:r>
                            <m:r>
                              <m:rPr>
                                <m:nor/>
                              </m:rPr>
                              <a:rPr lang="it-IT" sz="1100">
                                <a:latin typeface="Cambria Math" panose="02040503050406030204" pitchFamily="18" charset="0"/>
                              </a:rPr>
                              <m:t>q</m:t>
                            </m:r>
                            <m:r>
                              <m:rPr>
                                <m:nor/>
                              </m:rPr>
                              <a:rPr lang="it-IT" sz="1100">
                                <a:latin typeface="Cambria Math" panose="02040503050406030204" pitchFamily="18" charset="0"/>
                              </a:rPr>
                              <m:t> </m:t>
                            </m:r>
                            <m:r>
                              <a:rPr lang="it-IT" sz="1100" i="1" smtClean="0">
                                <a:latin typeface="Cambria Math" panose="02040503050406030204" pitchFamily="18" charset="0"/>
                                <a:ea typeface="Cambria Math" panose="02040503050406030204" pitchFamily="18" charset="0"/>
                              </a:rPr>
                              <m:t>=</m:t>
                            </m:r>
                            <m:r>
                              <a:rPr lang="it-IT" sz="1100" i="1">
                                <a:latin typeface="Cambria Math" panose="02040503050406030204" pitchFamily="18" charset="0"/>
                                <a:ea typeface="Cambria Math" panose="02040503050406030204" pitchFamily="18" charset="0"/>
                              </a:rPr>
                              <m:t>𝑣𝑎𝑙𝑜𝑟𝑒</m:t>
                            </m:r>
                            <m:r>
                              <a:rPr lang="it-IT" sz="1100" i="1">
                                <a:latin typeface="Cambria Math" panose="02040503050406030204" pitchFamily="18" charset="0"/>
                                <a:ea typeface="Cambria Math" panose="02040503050406030204" pitchFamily="18" charset="0"/>
                              </a:rPr>
                              <m:t> </m:t>
                            </m:r>
                            <m:r>
                              <a:rPr lang="it-IT" sz="1100" i="1">
                                <a:latin typeface="Cambria Math" panose="02040503050406030204" pitchFamily="18" charset="0"/>
                                <a:ea typeface="Cambria Math" panose="02040503050406030204" pitchFamily="18" charset="0"/>
                              </a:rPr>
                              <m:t>𝑏𝑎𝑠𝑒</m:t>
                            </m:r>
                          </m:e>
                        </m:eqArr>
                      </m:e>
                    </m:d>
                  </m:oMath>
                </a14:m>
                <a:endParaRPr lang="it-IT" sz="1050" dirty="0"/>
              </a:p>
              <a:p>
                <a:pPr marL="0" indent="0">
                  <a:buNone/>
                </a:pPr>
                <a:r>
                  <a:rPr lang="it-IT" sz="1100" b="1" u="sng" dirty="0"/>
                  <a:t>Risultati:</a:t>
                </a:r>
              </a:p>
              <a:p>
                <a:pPr marL="625475" indent="0">
                  <a:buNone/>
                </a:pPr>
                <a:r>
                  <a:rPr lang="it-IT" sz="1100" dirty="0"/>
                  <a:t>73,3% delle istanze </a:t>
                </a:r>
                <a:r>
                  <a:rPr lang="it-IT" sz="1100" dirty="0">
                    <a:sym typeface="Wingdings"/>
                  </a:rPr>
                  <a:t></a:t>
                </a:r>
                <a:r>
                  <a:rPr lang="it-IT" sz="1100" dirty="0"/>
                  <a:t> migliore il valore base </a:t>
                </a:r>
                <a14:m>
                  <m:oMath xmlns:m="http://schemas.openxmlformats.org/officeDocument/2006/math">
                    <m:r>
                      <a:rPr lang="it-IT" sz="1100" b="0" i="1" smtClean="0">
                        <a:latin typeface="Cambria Math" panose="02040503050406030204" pitchFamily="18" charset="0"/>
                      </a:rPr>
                      <m:t>2</m:t>
                    </m:r>
                  </m:oMath>
                </a14:m>
                <a:r>
                  <a:rPr lang="it-IT" sz="1100" dirty="0"/>
                  <a:t>  di Delta q</a:t>
                </a:r>
              </a:p>
              <a:p>
                <a:pPr marL="625475" indent="0">
                  <a:buNone/>
                </a:pPr>
                <a:r>
                  <a:rPr lang="it-IT" sz="1100" dirty="0"/>
                  <a:t>3 istanze </a:t>
                </a:r>
                <a:r>
                  <a:rPr lang="it-IT" sz="1100" dirty="0">
                    <a:sym typeface="Wingdings"/>
                  </a:rPr>
                  <a:t></a:t>
                </a:r>
                <a:r>
                  <a:rPr lang="it-IT" sz="1100" dirty="0"/>
                  <a:t> migliore il valore unitario</a:t>
                </a:r>
              </a:p>
              <a:p>
                <a:pPr marL="625475" indent="0">
                  <a:buNone/>
                </a:pPr>
                <a:r>
                  <a:rPr lang="it-IT" sz="1100" dirty="0"/>
                  <a:t>4 istanze </a:t>
                </a:r>
                <a:r>
                  <a:rPr lang="it-IT" sz="1100" dirty="0">
                    <a:sym typeface="Wingdings"/>
                  </a:rPr>
                  <a:t>migliore il valore in funzione dell’ </a:t>
                </a:r>
                <a:r>
                  <a:rPr lang="it-IT" sz="1100" i="1" dirty="0" err="1">
                    <a:sym typeface="Wingdings"/>
                  </a:rPr>
                  <a:t>Initialq</a:t>
                </a:r>
                <a:r>
                  <a:rPr lang="it-IT" sz="1100" i="1" dirty="0">
                    <a:sym typeface="Wingdings"/>
                  </a:rPr>
                  <a:t>.</a:t>
                </a:r>
                <a:endParaRPr lang="it-IT" sz="1100" i="1"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457200" y="952500"/>
                <a:ext cx="8229600" cy="5248981"/>
              </a:xfrm>
              <a:blipFill rotWithShape="0">
                <a:blip r:embed="rId3"/>
                <a:stretch>
                  <a:fillRect t="-348" b="-8246"/>
                </a:stretch>
              </a:blipFill>
            </p:spPr>
            <p:txBody>
              <a:bodyPr/>
              <a:lstStyle/>
              <a:p>
                <a:r>
                  <a:rPr lang="it-IT">
                    <a:noFill/>
                  </a:rPr>
                  <a:t> </a:t>
                </a:r>
              </a:p>
            </p:txBody>
          </p:sp>
        </mc:Fallback>
      </mc:AlternateContent>
      <p:sp>
        <p:nvSpPr>
          <p:cNvPr id="4" name="Segnaposto numero diapositiva 3"/>
          <p:cNvSpPr>
            <a:spLocks noGrp="1"/>
          </p:cNvSpPr>
          <p:nvPr>
            <p:ph type="sldNum" sz="quarter" idx="12"/>
          </p:nvPr>
        </p:nvSpPr>
        <p:spPr/>
        <p:txBody>
          <a:bodyPr/>
          <a:lstStyle/>
          <a:p>
            <a:fld id="{EE55A936-D6DB-E647-B116-1851D5E4C387}" type="slidenum">
              <a:rPr lang="it-IT" smtClean="0"/>
              <a:pPr/>
              <a:t>35</a:t>
            </a:fld>
            <a:endParaRPr lang="it-IT"/>
          </a:p>
        </p:txBody>
      </p:sp>
      <p:pic>
        <p:nvPicPr>
          <p:cNvPr id="2052" name="Picture 4" descr="Ruote Dentate, Ingranaggi, Cremagliere, Pignoni, Grigi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37" y="1575888"/>
            <a:ext cx="386617" cy="252912"/>
          </a:xfrm>
          <a:prstGeom prst="rect">
            <a:avLst/>
          </a:prstGeom>
          <a:noFill/>
          <a:extLst>
            <a:ext uri="{909E8E84-426E-40dd-AFC4-6F175D3DCCD1}">
              <a14:hiddenFill xmlns:a14="http://schemas.microsoft.com/office/drawing/2010/main" xmlns="">
                <a:solidFill>
                  <a:srgbClr val="FFFFFF"/>
                </a:solidFill>
              </a14:hiddenFill>
            </a:ext>
          </a:extLst>
        </p:spPr>
      </p:pic>
      <p:pic>
        <p:nvPicPr>
          <p:cNvPr id="2054" name="Picture 6" descr="Image result for resul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 y="2933700"/>
            <a:ext cx="535782" cy="357188"/>
          </a:xfrm>
          <a:prstGeom prst="rect">
            <a:avLst/>
          </a:prstGeom>
          <a:noFill/>
          <a:extLst>
            <a:ext uri="{909E8E84-426E-40dd-AFC4-6F175D3DCCD1}">
              <a14:hiddenFill xmlns:a14="http://schemas.microsoft.com/office/drawing/2010/main" xmlns="">
                <a:solidFill>
                  <a:srgbClr val="FFFFFF"/>
                </a:solidFill>
              </a14:hiddenFill>
            </a:ext>
          </a:extLst>
        </p:spPr>
      </p:pic>
      <p:sp>
        <p:nvSpPr>
          <p:cNvPr id="6" name="Ovale 5"/>
          <p:cNvSpPr/>
          <p:nvPr/>
        </p:nvSpPr>
        <p:spPr>
          <a:xfrm>
            <a:off x="1011850" y="3158880"/>
            <a:ext cx="72000" cy="72000"/>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0" name="Ovale 9"/>
          <p:cNvSpPr/>
          <p:nvPr/>
        </p:nvSpPr>
        <p:spPr>
          <a:xfrm>
            <a:off x="1001200" y="3381048"/>
            <a:ext cx="72000" cy="720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11" name="Picture 4" descr="Ruote Dentate, Ingranaggi, Cremagliere, Pignoni, Grigi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92" y="4349153"/>
            <a:ext cx="386617" cy="252912"/>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6" descr="Image result for resul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 y="5407418"/>
            <a:ext cx="535782" cy="357188"/>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Ovale 12"/>
          <p:cNvSpPr/>
          <p:nvPr/>
        </p:nvSpPr>
        <p:spPr>
          <a:xfrm>
            <a:off x="1011850" y="5666012"/>
            <a:ext cx="72000" cy="72000"/>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4" name="Ovale 13"/>
          <p:cNvSpPr/>
          <p:nvPr/>
        </p:nvSpPr>
        <p:spPr>
          <a:xfrm>
            <a:off x="1009700" y="5847709"/>
            <a:ext cx="72000" cy="720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15" name="Ovale 14"/>
          <p:cNvSpPr/>
          <p:nvPr/>
        </p:nvSpPr>
        <p:spPr>
          <a:xfrm>
            <a:off x="1003350" y="6024595"/>
            <a:ext cx="72000" cy="720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84833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tangolo 16"/>
          <p:cNvSpPr/>
          <p:nvPr/>
        </p:nvSpPr>
        <p:spPr>
          <a:xfrm>
            <a:off x="51937" y="3621749"/>
            <a:ext cx="8977763" cy="2956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Rettangolo 6"/>
          <p:cNvSpPr/>
          <p:nvPr/>
        </p:nvSpPr>
        <p:spPr>
          <a:xfrm>
            <a:off x="51937" y="986388"/>
            <a:ext cx="8977763" cy="2956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 name="Titolo 1"/>
          <p:cNvSpPr>
            <a:spLocks noGrp="1"/>
          </p:cNvSpPr>
          <p:nvPr>
            <p:ph type="title"/>
          </p:nvPr>
        </p:nvSpPr>
        <p:spPr>
          <a:xfrm>
            <a:off x="457200" y="139019"/>
            <a:ext cx="8229600" cy="1143000"/>
          </a:xfrm>
        </p:spPr>
        <p:txBody>
          <a:bodyPr/>
          <a:lstStyle/>
          <a:p>
            <a:r>
              <a:rPr lang="it-IT" b="1" i="1" dirty="0">
                <a:solidFill>
                  <a:srgbClr val="31859C"/>
                </a:solidFill>
              </a:rPr>
              <a:t>TARATURA DEI PARAMETRI (3/4)</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457200" y="952500"/>
                <a:ext cx="8229600" cy="5248981"/>
              </a:xfrm>
            </p:spPr>
            <p:txBody>
              <a:bodyPr>
                <a:noAutofit/>
              </a:bodyPr>
              <a:lstStyle/>
              <a:p>
                <a:pPr marL="0" indent="0" algn="ctr">
                  <a:spcBef>
                    <a:spcPts val="384"/>
                  </a:spcBef>
                  <a:buNone/>
                </a:pPr>
                <a:r>
                  <a:rPr lang="it-IT" sz="1600" b="1" i="1" u="sng" dirty="0">
                    <a:solidFill>
                      <a:schemeClr val="bg1"/>
                    </a:solidFill>
                  </a:rPr>
                  <a:t>Max </a:t>
                </a:r>
                <a:r>
                  <a:rPr lang="it-IT" sz="1600" b="1" i="1" u="sng" dirty="0" err="1">
                    <a:solidFill>
                      <a:schemeClr val="bg1"/>
                    </a:solidFill>
                  </a:rPr>
                  <a:t>Iterations</a:t>
                </a:r>
                <a:r>
                  <a:rPr lang="it-IT" sz="1600" b="1" i="1" u="sng" dirty="0">
                    <a:solidFill>
                      <a:schemeClr val="bg1"/>
                    </a:solidFill>
                  </a:rPr>
                  <a:t> w/o </a:t>
                </a:r>
                <a:r>
                  <a:rPr lang="it-IT" sz="1600" b="1" i="1" u="sng" dirty="0" err="1">
                    <a:solidFill>
                      <a:schemeClr val="bg1"/>
                    </a:solidFill>
                  </a:rPr>
                  <a:t>improvement</a:t>
                </a:r>
                <a:r>
                  <a:rPr lang="it-IT" sz="1600" b="1" i="1" u="sng" dirty="0">
                    <a:solidFill>
                      <a:schemeClr val="bg1"/>
                    </a:solidFill>
                  </a:rPr>
                  <a:t> in a </a:t>
                </a:r>
                <a:r>
                  <a:rPr lang="it-IT" sz="1600" b="1" i="1" u="sng" dirty="0" err="1">
                    <a:solidFill>
                      <a:schemeClr val="bg1"/>
                    </a:solidFill>
                  </a:rPr>
                  <a:t>segment</a:t>
                </a:r>
                <a:r>
                  <a:rPr lang="it-IT" sz="1600" b="1" i="1" u="sng" dirty="0">
                    <a:solidFill>
                      <a:schemeClr val="bg1"/>
                    </a:solidFill>
                  </a:rPr>
                  <a:t> </a:t>
                </a:r>
              </a:p>
              <a:p>
                <a:pPr marL="0" indent="0" algn="just">
                  <a:spcBef>
                    <a:spcPts val="384"/>
                  </a:spcBef>
                  <a:buNone/>
                </a:pPr>
                <a:r>
                  <a:rPr lang="it-IT" sz="1100" b="1" u="sng" dirty="0"/>
                  <a:t>Parametrizzazione</a:t>
                </a:r>
                <a:r>
                  <a:rPr lang="it-IT" sz="1100" dirty="0"/>
                  <a:t>: </a:t>
                </a:r>
              </a:p>
              <a:p>
                <a:pPr indent="-257175" algn="just">
                  <a:spcBef>
                    <a:spcPts val="384"/>
                  </a:spcBef>
                  <a:buFont typeface="+mj-lt"/>
                  <a:buAutoNum type="alphaLcParenR"/>
                </a:pPr>
                <a:r>
                  <a:rPr lang="it-IT" sz="1100" dirty="0"/>
                  <a:t>valore di base </a:t>
                </a:r>
                <a14:m>
                  <m:oMath xmlns:m="http://schemas.openxmlformats.org/officeDocument/2006/math">
                    <m:r>
                      <a:rPr lang="it-IT" sz="1100" b="0" i="1" smtClean="0">
                        <a:latin typeface="Cambria Math" panose="02040503050406030204" pitchFamily="18" charset="0"/>
                      </a:rPr>
                      <m:t>16</m:t>
                    </m:r>
                  </m:oMath>
                </a14:m>
                <a:r>
                  <a:rPr lang="it-IT" sz="1100" dirty="0"/>
                  <a:t> </a:t>
                </a:r>
              </a:p>
              <a:p>
                <a:pPr indent="-257175" algn="just">
                  <a:spcBef>
                    <a:spcPts val="384"/>
                  </a:spcBef>
                  <a:spcAft>
                    <a:spcPts val="600"/>
                  </a:spcAft>
                  <a:buFont typeface="+mj-lt"/>
                  <a:buAutoNum type="alphaLcParenR"/>
                </a:pPr>
                <a14:m>
                  <m:oMath xmlns:m="http://schemas.openxmlformats.org/officeDocument/2006/math">
                    <m:r>
                      <m:rPr>
                        <m:sty m:val="p"/>
                      </m:rPr>
                      <a:rPr lang="it-IT" sz="1100" b="0" i="0" smtClean="0">
                        <a:latin typeface="Cambria Math" panose="02040503050406030204" pitchFamily="18" charset="0"/>
                      </a:rPr>
                      <m:t>MIw</m:t>
                    </m:r>
                    <m:r>
                      <a:rPr lang="it-IT" sz="1100" b="0" i="0" smtClean="0">
                        <a:latin typeface="Cambria Math" panose="02040503050406030204" pitchFamily="18" charset="0"/>
                      </a:rPr>
                      <m:t>/</m:t>
                    </m:r>
                    <m:r>
                      <m:rPr>
                        <m:sty m:val="p"/>
                      </m:rPr>
                      <a:rPr lang="it-IT" sz="1100" b="0" i="0" smtClean="0">
                        <a:latin typeface="Cambria Math" panose="02040503050406030204" pitchFamily="18" charset="0"/>
                      </a:rPr>
                      <m:t>oI</m:t>
                    </m:r>
                    <m:r>
                      <a:rPr lang="it-IT" sz="1100" i="1">
                        <a:latin typeface="Cambria Math" panose="02040503050406030204" pitchFamily="18" charset="0"/>
                      </a:rPr>
                      <m:t>=</m:t>
                    </m:r>
                    <m:r>
                      <a:rPr lang="it-IT" sz="1100" i="1">
                        <a:latin typeface="Cambria Math" panose="02040503050406030204" pitchFamily="18" charset="0"/>
                      </a:rPr>
                      <m:t>𝑎𝑟𝑟𝑜𝑡𝑜𝑛𝑑𝑎</m:t>
                    </m:r>
                    <m:d>
                      <m:dPr>
                        <m:ctrlPr>
                          <a:rPr lang="it-IT" sz="1100" i="1">
                            <a:latin typeface="Cambria Math" panose="02040503050406030204" pitchFamily="18" charset="0"/>
                          </a:rPr>
                        </m:ctrlPr>
                      </m:dPr>
                      <m:e>
                        <m:r>
                          <a:rPr lang="it-IT" sz="1100" b="0" i="1" smtClean="0">
                            <a:latin typeface="Cambria Math" panose="02040503050406030204" pitchFamily="18" charset="0"/>
                          </a:rPr>
                          <m:t>50</m:t>
                        </m:r>
                        <m:r>
                          <a:rPr lang="it-IT" sz="1100" b="0" i="1" smtClean="0">
                            <a:latin typeface="Cambria Math" panose="02040503050406030204" pitchFamily="18" charset="0"/>
                            <a:ea typeface="Cambria Math" panose="02040503050406030204" pitchFamily="18" charset="0"/>
                          </a:rPr>
                          <m:t>∙%∙2</m:t>
                        </m:r>
                      </m:e>
                    </m:d>
                    <m:r>
                      <a:rPr lang="it-IT" sz="1100" i="1">
                        <a:latin typeface="Cambria Math" panose="02040503050406030204" pitchFamily="18" charset="0"/>
                      </a:rPr>
                      <m:t> </m:t>
                    </m:r>
                    <m:d>
                      <m:dPr>
                        <m:begChr m:val="{"/>
                        <m:endChr m:val=""/>
                        <m:ctrlPr>
                          <a:rPr lang="it-IT" sz="1100" i="1">
                            <a:latin typeface="Cambria Math" panose="02040503050406030204" pitchFamily="18" charset="0"/>
                          </a:rPr>
                        </m:ctrlPr>
                      </m:dPr>
                      <m:e>
                        <m:eqArr>
                          <m:eqArrPr>
                            <m:ctrlPr>
                              <a:rPr lang="it-IT" sz="1100" i="1">
                                <a:latin typeface="Cambria Math" panose="02040503050406030204" pitchFamily="18" charset="0"/>
                              </a:rPr>
                            </m:ctrlPr>
                          </m:eqArrPr>
                          <m:e>
                            <m:r>
                              <a:rPr lang="it-IT" sz="1050" i="1">
                                <a:latin typeface="Cambria Math" panose="02040503050406030204" pitchFamily="18" charset="0"/>
                              </a:rPr>
                              <m:t>%=</m:t>
                            </m:r>
                            <m:f>
                              <m:fPr>
                                <m:ctrlPr>
                                  <a:rPr lang="it-IT" sz="1050" i="1">
                                    <a:latin typeface="Cambria Math" panose="02040503050406030204" pitchFamily="18" charset="0"/>
                                  </a:rPr>
                                </m:ctrlPr>
                              </m:fPr>
                              <m:num>
                                <m:r>
                                  <a:rPr lang="it-IT" sz="1050" i="1">
                                    <a:latin typeface="Cambria Math" panose="02040503050406030204" pitchFamily="18" charset="0"/>
                                  </a:rPr>
                                  <m:t>60∗30</m:t>
                                </m:r>
                              </m:num>
                              <m:den>
                                <m:r>
                                  <a:rPr lang="it-IT" sz="1050" i="1">
                                    <a:latin typeface="Cambria Math" panose="02040503050406030204" pitchFamily="18" charset="0"/>
                                  </a:rPr>
                                  <m:t>𝑤</m:t>
                                </m:r>
                                <m:r>
                                  <a:rPr lang="it-IT" sz="1050" i="1">
                                    <a:latin typeface="Cambria Math" panose="02040503050406030204" pitchFamily="18" charset="0"/>
                                  </a:rPr>
                                  <m:t>∗50∗20</m:t>
                                </m:r>
                              </m:den>
                            </m:f>
                            <m:r>
                              <m:rPr>
                                <m:nor/>
                              </m:rPr>
                              <a:rPr lang="it-IT" sz="1050" b="0" i="0"/>
                              <m:t> </m:t>
                            </m:r>
                            <m:r>
                              <m:rPr>
                                <m:nor/>
                              </m:rPr>
                              <a:rPr lang="it-IT" sz="1050" b="0" i="0" smtClean="0"/>
                              <m:t>=</m:t>
                            </m:r>
                            <m:f>
                              <m:fPr>
                                <m:ctrlPr>
                                  <a:rPr lang="it-IT" sz="1050" b="0" i="1" smtClean="0">
                                    <a:latin typeface="Cambria Math" panose="02040503050406030204" pitchFamily="18" charset="0"/>
                                  </a:rPr>
                                </m:ctrlPr>
                              </m:fPr>
                              <m:num>
                                <m:r>
                                  <a:rPr lang="it-IT" sz="1050" b="0" i="1" smtClean="0">
                                    <a:latin typeface="Cambria Math" panose="02040503050406030204" pitchFamily="18" charset="0"/>
                                  </a:rPr>
                                  <m:t>𝑡𝑒𝑚𝑝𝑜</m:t>
                                </m:r>
                                <m:r>
                                  <a:rPr lang="it-IT" sz="1050" b="0" i="1" smtClean="0">
                                    <a:latin typeface="Cambria Math" panose="02040503050406030204" pitchFamily="18" charset="0"/>
                                  </a:rPr>
                                  <m:t> </m:t>
                                </m:r>
                                <m:r>
                                  <a:rPr lang="it-IT" sz="1050" b="0" i="1" smtClean="0">
                                    <a:latin typeface="Cambria Math" panose="02040503050406030204" pitchFamily="18" charset="0"/>
                                  </a:rPr>
                                  <m:t>𝑑𝑖𝑠𝑝𝑜𝑛𝑖𝑏𝑖𝑙𝑒</m:t>
                                </m:r>
                              </m:num>
                              <m:den>
                                <m:r>
                                  <a:rPr lang="it-IT" sz="1050" b="0" i="1" smtClean="0">
                                    <a:latin typeface="Cambria Math" panose="02040503050406030204" pitchFamily="18" charset="0"/>
                                  </a:rPr>
                                  <m:t>𝑡𝑒𝑚𝑝𝑜</m:t>
                                </m:r>
                                <m:r>
                                  <a:rPr lang="it-IT" sz="1050" b="0" i="1" smtClean="0">
                                    <a:latin typeface="Cambria Math" panose="02040503050406030204" pitchFamily="18" charset="0"/>
                                  </a:rPr>
                                  <m:t> </m:t>
                                </m:r>
                                <m:r>
                                  <a:rPr lang="it-IT" sz="1050" b="0" i="1" smtClean="0">
                                    <a:latin typeface="Cambria Math" panose="02040503050406030204" pitchFamily="18" charset="0"/>
                                  </a:rPr>
                                  <m:t>𝑛𝑒𝑐𝑒𝑠𝑠𝑎𝑟𝑖𝑜</m:t>
                                </m:r>
                              </m:den>
                            </m:f>
                            <m:r>
                              <m:rPr>
                                <m:nor/>
                              </m:rPr>
                              <a:rPr lang="it-IT" sz="1050"/>
                              <m:t> </m:t>
                            </m:r>
                            <m:r>
                              <a:rPr lang="it-IT" sz="1050" b="0" i="1" smtClean="0">
                                <a:latin typeface="Cambria Math" panose="02040503050406030204" pitchFamily="18" charset="0"/>
                              </a:rPr>
                              <m:t>                                                          </m:t>
                            </m:r>
                          </m:e>
                          <m:e>
                            <m:r>
                              <a:rPr lang="it-IT" sz="1100" i="1">
                                <a:latin typeface="Cambria Math" panose="02040503050406030204" pitchFamily="18" charset="0"/>
                              </a:rPr>
                              <m:t>𝑤</m:t>
                            </m:r>
                            <m:r>
                              <a:rPr lang="it-IT" sz="1100" i="1">
                                <a:latin typeface="Cambria Math" panose="02040503050406030204" pitchFamily="18" charset="0"/>
                              </a:rPr>
                              <m:t>=</m:t>
                            </m:r>
                            <m:r>
                              <a:rPr lang="it-IT" sz="1100" i="1">
                                <a:latin typeface="Cambria Math" panose="02040503050406030204" pitchFamily="18" charset="0"/>
                              </a:rPr>
                              <m:t>𝑎𝑟𝑟</m:t>
                            </m:r>
                            <m:r>
                              <a:rPr lang="it-IT" sz="1100" i="1">
                                <a:latin typeface="Cambria Math" panose="02040503050406030204" pitchFamily="18" charset="0"/>
                              </a:rPr>
                              <m:t>.</m:t>
                            </m:r>
                            <m:r>
                              <a:rPr lang="it-IT" sz="1100" i="1">
                                <a:latin typeface="Cambria Math" panose="02040503050406030204" pitchFamily="18" charset="0"/>
                              </a:rPr>
                              <m:t>𝑒𝑐𝑐</m:t>
                            </m:r>
                            <m:d>
                              <m:dPr>
                                <m:ctrlPr>
                                  <a:rPr lang="it-IT" sz="1100" i="1">
                                    <a:latin typeface="Cambria Math" panose="02040503050406030204" pitchFamily="18" charset="0"/>
                                  </a:rPr>
                                </m:ctrlPr>
                              </m:dPr>
                              <m:e>
                                <m:f>
                                  <m:fPr>
                                    <m:ctrlPr>
                                      <a:rPr lang="it-IT" sz="1100" i="1">
                                        <a:latin typeface="Cambria Math" panose="02040503050406030204" pitchFamily="18" charset="0"/>
                                      </a:rPr>
                                    </m:ctrlPr>
                                  </m:fPr>
                                  <m:num>
                                    <m:r>
                                      <a:rPr lang="it-IT" sz="1100" i="1">
                                        <a:latin typeface="Cambria Math" panose="02040503050406030204" pitchFamily="18" charset="0"/>
                                      </a:rPr>
                                      <m:t>𝑛𝑢𝑚𝑒𝑟𝑜</m:t>
                                    </m:r>
                                    <m:r>
                                      <a:rPr lang="it-IT" sz="1100" i="1">
                                        <a:latin typeface="Cambria Math" panose="02040503050406030204" pitchFamily="18" charset="0"/>
                                      </a:rPr>
                                      <m:t> </m:t>
                                    </m:r>
                                    <m:r>
                                      <a:rPr lang="it-IT" sz="1100" i="1">
                                        <a:latin typeface="Cambria Math" panose="02040503050406030204" pitchFamily="18" charset="0"/>
                                      </a:rPr>
                                      <m:t>𝑑𝑖</m:t>
                                    </m:r>
                                    <m:r>
                                      <a:rPr lang="it-IT" sz="1100" i="1">
                                        <a:latin typeface="Cambria Math" panose="02040503050406030204" pitchFamily="18" charset="0"/>
                                      </a:rPr>
                                      <m:t> </m:t>
                                    </m:r>
                                    <m:r>
                                      <a:rPr lang="it-IT" sz="1100" i="1">
                                        <a:latin typeface="Cambria Math" panose="02040503050406030204" pitchFamily="18" charset="0"/>
                                      </a:rPr>
                                      <m:t>𝑐𝑢𝑠𝑡𝑒𝑟</m:t>
                                    </m:r>
                                    <m:r>
                                      <a:rPr lang="it-IT" sz="1100" i="1">
                                        <a:latin typeface="Cambria Math" panose="02040503050406030204" pitchFamily="18" charset="0"/>
                                      </a:rPr>
                                      <m:t>−</m:t>
                                    </m:r>
                                    <m:r>
                                      <a:rPr lang="it-IT" sz="1100" i="1">
                                        <a:latin typeface="Cambria Math" panose="02040503050406030204" pitchFamily="18" charset="0"/>
                                      </a:rPr>
                                      <m:t>𝐼𝑛𝑖𝑡𝑖𝑎𝑙𝑞</m:t>
                                    </m:r>
                                  </m:num>
                                  <m:den>
                                    <m:r>
                                      <a:rPr lang="it-IT" sz="1100" i="1">
                                        <a:latin typeface="Cambria Math" panose="02040503050406030204" pitchFamily="18" charset="0"/>
                                      </a:rPr>
                                      <m:t>𝐷𝑒𝑙𝑡𝑎𝑞</m:t>
                                    </m:r>
                                  </m:den>
                                </m:f>
                              </m:e>
                            </m:d>
                            <m:r>
                              <m:rPr>
                                <m:nor/>
                              </m:rPr>
                              <a:rPr lang="it-IT" sz="1100" b="0" i="0" smtClean="0"/>
                              <m:t>   </m:t>
                            </m:r>
                            <m:r>
                              <a:rPr lang="it-IT" sz="1100" b="0" i="1" smtClean="0">
                                <a:latin typeface="Cambria Math" panose="02040503050406030204" pitchFamily="18" charset="0"/>
                              </a:rPr>
                              <m:t>→</m:t>
                            </m:r>
                            <m:r>
                              <m:rPr>
                                <m:nor/>
                              </m:rPr>
                              <a:rPr lang="it-IT" sz="1100" b="0" i="0" smtClean="0"/>
                              <m:t>cluster</m:t>
                            </m:r>
                            <m:r>
                              <m:rPr>
                                <m:nor/>
                              </m:rPr>
                              <a:rPr lang="it-IT" sz="1100" b="0" i="0" smtClean="0"/>
                              <m:t> </m:t>
                            </m:r>
                            <m:r>
                              <m:rPr>
                                <m:nor/>
                              </m:rPr>
                              <a:rPr lang="it-IT" sz="1100" b="0" i="0" smtClean="0"/>
                              <m:t>mancanti</m:t>
                            </m:r>
                            <m:r>
                              <m:rPr>
                                <m:nor/>
                              </m:rPr>
                              <a:rPr lang="it-IT" sz="1100"/>
                              <m:t> </m:t>
                            </m:r>
                          </m:e>
                        </m:eqArr>
                      </m:e>
                    </m:d>
                  </m:oMath>
                </a14:m>
                <a:endParaRPr lang="it-IT" sz="1100" dirty="0"/>
              </a:p>
              <a:p>
                <a:pPr indent="-257175" algn="just">
                  <a:spcBef>
                    <a:spcPts val="384"/>
                  </a:spcBef>
                  <a:spcAft>
                    <a:spcPts val="600"/>
                  </a:spcAft>
                  <a:buFont typeface="+mj-lt"/>
                  <a:buAutoNum type="alphaLcParenR"/>
                </a:pPr>
                <a:r>
                  <a:rPr lang="it-IT" sz="1100" dirty="0"/>
                  <a:t>Valore pari a </a:t>
                </a:r>
                <a14:m>
                  <m:oMath xmlns:m="http://schemas.openxmlformats.org/officeDocument/2006/math">
                    <m:r>
                      <a:rPr lang="it-IT" sz="1100" b="0" i="1" smtClean="0">
                        <a:latin typeface="Cambria Math" panose="02040503050406030204" pitchFamily="18" charset="0"/>
                      </a:rPr>
                      <m:t>5</m:t>
                    </m:r>
                  </m:oMath>
                </a14:m>
                <a:r>
                  <a:rPr lang="it-IT" sz="1100" dirty="0"/>
                  <a:t> in base all’istanza 6.2.n</a:t>
                </a:r>
              </a:p>
              <a:p>
                <a:pPr marL="0" indent="0" algn="just">
                  <a:spcBef>
                    <a:spcPts val="384"/>
                  </a:spcBef>
                  <a:buNone/>
                </a:pPr>
                <a:r>
                  <a:rPr lang="it-IT" sz="1100" b="1" u="sng" dirty="0"/>
                  <a:t>Risultati:</a:t>
                </a:r>
                <a:endParaRPr lang="it-IT" sz="1100" u="sng" dirty="0"/>
              </a:p>
              <a:p>
                <a:pPr marL="628650" indent="0" algn="just">
                  <a:spcBef>
                    <a:spcPts val="384"/>
                  </a:spcBef>
                  <a:buNone/>
                </a:pPr>
                <a:r>
                  <a:rPr lang="it-IT" sz="1100" dirty="0"/>
                  <a:t>60% delle istanze </a:t>
                </a:r>
                <a:r>
                  <a:rPr lang="it-IT" sz="1000" dirty="0">
                    <a:sym typeface="Wingdings"/>
                  </a:rPr>
                  <a:t></a:t>
                </a:r>
                <a:r>
                  <a:rPr lang="it-IT" sz="1100" dirty="0"/>
                  <a:t> migliore il valore base </a:t>
                </a:r>
                <a14:m>
                  <m:oMath xmlns:m="http://schemas.openxmlformats.org/officeDocument/2006/math">
                    <m:r>
                      <a:rPr lang="it-IT" sz="1100" i="1">
                        <a:latin typeface="Cambria Math" panose="02040503050406030204" pitchFamily="18" charset="0"/>
                      </a:rPr>
                      <m:t>1</m:t>
                    </m:r>
                  </m:oMath>
                </a14:m>
                <a:r>
                  <a:rPr lang="it-IT" sz="1100" dirty="0"/>
                  <a:t>  di q </a:t>
                </a:r>
              </a:p>
              <a:p>
                <a:pPr marL="628650" indent="0" algn="just">
                  <a:spcBef>
                    <a:spcPts val="384"/>
                  </a:spcBef>
                  <a:buNone/>
                </a:pPr>
                <a:r>
                  <a:rPr lang="it-IT" sz="1100" dirty="0"/>
                  <a:t>3 istanze </a:t>
                </a:r>
                <a:r>
                  <a:rPr lang="it-IT" sz="1100" dirty="0">
                    <a:sym typeface="Wingdings"/>
                  </a:rPr>
                  <a:t></a:t>
                </a:r>
                <a:r>
                  <a:rPr lang="it-IT" sz="1100" dirty="0"/>
                  <a:t> migliore il valore in funzione di </a:t>
                </a:r>
                <a14:m>
                  <m:oMath xmlns:m="http://schemas.openxmlformats.org/officeDocument/2006/math">
                    <m:r>
                      <a:rPr lang="it-IT" sz="1100" i="1">
                        <a:latin typeface="Cambria Math" panose="02040503050406030204" pitchFamily="18" charset="0"/>
                      </a:rPr>
                      <m:t>𝑤</m:t>
                    </m:r>
                  </m:oMath>
                </a14:m>
                <a:endParaRPr lang="it-IT" sz="1100" dirty="0"/>
              </a:p>
              <a:p>
                <a:pPr marL="628650" indent="0" algn="just">
                  <a:spcBef>
                    <a:spcPts val="384"/>
                  </a:spcBef>
                  <a:buNone/>
                </a:pPr>
                <a:r>
                  <a:rPr lang="it-IT" sz="1100" dirty="0"/>
                  <a:t>3 istanze </a:t>
                </a:r>
                <a:r>
                  <a:rPr lang="it-IT" sz="1100" dirty="0">
                    <a:sym typeface="Wingdings"/>
                  </a:rPr>
                  <a:t></a:t>
                </a:r>
                <a:r>
                  <a:rPr lang="it-IT" sz="1100" dirty="0"/>
                  <a:t> migliore il valore pari a 5.</a:t>
                </a:r>
              </a:p>
              <a:p>
                <a:pPr marL="0" indent="0" algn="ctr">
                  <a:buNone/>
                  <a:tabLst>
                    <a:tab pos="2873375" algn="l"/>
                  </a:tabLst>
                </a:pPr>
                <a:r>
                  <a:rPr lang="it-IT" sz="1600" b="1" i="1" u="sng" dirty="0">
                    <a:solidFill>
                      <a:schemeClr val="bg1"/>
                    </a:solidFill>
                  </a:rPr>
                  <a:t>Lambda</a:t>
                </a:r>
              </a:p>
              <a:p>
                <a:pPr marL="0" indent="0">
                  <a:buNone/>
                  <a:tabLst>
                    <a:tab pos="2873375" algn="l"/>
                  </a:tabLst>
                </a:pPr>
                <a:r>
                  <a:rPr lang="it-IT" sz="1100" b="1" u="sng" dirty="0"/>
                  <a:t>Parametrizzazione</a:t>
                </a:r>
                <a:r>
                  <a:rPr lang="it-IT" sz="1100" u="sng" dirty="0"/>
                  <a:t>: </a:t>
                </a:r>
              </a:p>
              <a:p>
                <a:pPr indent="-257175" algn="just">
                  <a:spcBef>
                    <a:spcPts val="384"/>
                  </a:spcBef>
                  <a:spcAft>
                    <a:spcPts val="600"/>
                  </a:spcAft>
                  <a:buFont typeface="+mj-lt"/>
                  <a:buAutoNum type="alphaLcParenR"/>
                </a:pPr>
                <a:r>
                  <a:rPr lang="it-IT" sz="1100" dirty="0"/>
                  <a:t>valore di base </a:t>
                </a:r>
                <a14:m>
                  <m:oMath xmlns:m="http://schemas.openxmlformats.org/officeDocument/2006/math">
                    <m:r>
                      <a:rPr lang="it-IT" sz="1100" b="0" i="0" smtClean="0">
                        <a:latin typeface="Cambria Math" panose="02040503050406030204" pitchFamily="18" charset="0"/>
                      </a:rPr>
                      <m:t>0,7</m:t>
                    </m:r>
                  </m:oMath>
                </a14:m>
                <a:r>
                  <a:rPr lang="it-IT" sz="1100" dirty="0"/>
                  <a:t> </a:t>
                </a:r>
              </a:p>
              <a:p>
                <a:pPr indent="-257175" algn="just">
                  <a:spcBef>
                    <a:spcPts val="384"/>
                  </a:spcBef>
                  <a:buFont typeface="+mj-lt"/>
                  <a:buAutoNum type="alphaLcParenR"/>
                </a:pPr>
                <a14:m>
                  <m:oMath xmlns:m="http://schemas.openxmlformats.org/officeDocument/2006/math">
                    <m:d>
                      <m:dPr>
                        <m:begChr m:val="{"/>
                        <m:endChr m:val=""/>
                        <m:ctrlPr>
                          <a:rPr lang="it-IT" sz="1100" i="1">
                            <a:latin typeface="Cambria Math" panose="02040503050406030204" pitchFamily="18" charset="0"/>
                          </a:rPr>
                        </m:ctrlPr>
                      </m:dPr>
                      <m:e>
                        <m:eqArr>
                          <m:eqArrPr>
                            <m:ctrlPr>
                              <a:rPr lang="it-IT" sz="1100" i="1" smtClean="0">
                                <a:latin typeface="Cambria Math" panose="02040503050406030204" pitchFamily="18" charset="0"/>
                              </a:rPr>
                            </m:ctrlPr>
                          </m:eqArrPr>
                          <m:e>
                            <m:r>
                              <m:rPr>
                                <m:nor/>
                              </m:rPr>
                              <a:rPr lang="it-IT" sz="1100"/>
                              <m:t> </m:t>
                            </m:r>
                            <m:r>
                              <a:rPr lang="it-IT" sz="1100" i="1">
                                <a:latin typeface="Cambria Math" panose="02040503050406030204" pitchFamily="18" charset="0"/>
                              </a:rPr>
                              <m:t>                                                          </m:t>
                            </m:r>
                          </m:e>
                          <m:e>
                            <m:r>
                              <a:rPr lang="it-IT" sz="1100" i="1">
                                <a:latin typeface="Cambria Math" panose="02040503050406030204" pitchFamily="18" charset="0"/>
                              </a:rPr>
                              <m:t>𝑠𝑒</m:t>
                            </m:r>
                            <m:r>
                              <a:rPr lang="it-IT" sz="1100" b="0" i="0" smtClean="0">
                                <a:latin typeface="Cambria Math" panose="02040503050406030204" pitchFamily="18" charset="0"/>
                              </a:rPr>
                              <m:t> </m:t>
                            </m:r>
                            <m:r>
                              <m:rPr>
                                <m:sty m:val="p"/>
                              </m:rPr>
                              <a:rPr lang="it-IT" sz="1100">
                                <a:latin typeface="Cambria Math" panose="02040503050406030204" pitchFamily="18" charset="0"/>
                              </a:rPr>
                              <m:t>MIw</m:t>
                            </m:r>
                            <m:r>
                              <a:rPr lang="it-IT" sz="1100">
                                <a:latin typeface="Cambria Math" panose="02040503050406030204" pitchFamily="18" charset="0"/>
                              </a:rPr>
                              <m:t>/</m:t>
                            </m:r>
                            <m:r>
                              <m:rPr>
                                <m:sty m:val="p"/>
                              </m:rPr>
                              <a:rPr lang="it-IT" sz="1100">
                                <a:latin typeface="Cambria Math" panose="02040503050406030204" pitchFamily="18" charset="0"/>
                              </a:rPr>
                              <m:t>oI</m:t>
                            </m:r>
                            <m:r>
                              <a:rPr lang="it-IT" sz="1100" i="1" smtClean="0">
                                <a:latin typeface="Cambria Math" panose="02040503050406030204" pitchFamily="18" charset="0"/>
                                <a:ea typeface="Cambria Math" panose="02040503050406030204" pitchFamily="18" charset="0"/>
                              </a:rPr>
                              <m:t>≥</m:t>
                            </m:r>
                            <m:r>
                              <a:rPr lang="it-IT" sz="1100" b="0" i="1" smtClean="0">
                                <a:latin typeface="Cambria Math" panose="02040503050406030204" pitchFamily="18" charset="0"/>
                                <a:ea typeface="Cambria Math" panose="02040503050406030204" pitchFamily="18" charset="0"/>
                              </a:rPr>
                              <m:t>16→</m:t>
                            </m:r>
                            <m:r>
                              <m:rPr>
                                <m:sty m:val="p"/>
                              </m:rPr>
                              <a:rPr lang="el-GR" sz="1100">
                                <a:latin typeface="Cambria Math" panose="02040503050406030204" pitchFamily="18" charset="0"/>
                              </a:rPr>
                              <m:t>λ</m:t>
                            </m:r>
                            <m:r>
                              <a:rPr lang="it-IT" sz="1100" b="0" i="1" smtClean="0">
                                <a:latin typeface="Cambria Math" panose="02040503050406030204" pitchFamily="18" charset="0"/>
                              </a:rPr>
                              <m:t>=0,85</m:t>
                            </m:r>
                          </m:e>
                          <m:e>
                            <m:r>
                              <a:rPr lang="it-IT" sz="1100" i="1">
                                <a:latin typeface="Cambria Math" panose="02040503050406030204" pitchFamily="18" charset="0"/>
                              </a:rPr>
                              <m:t>𝑠𝑒</m:t>
                            </m:r>
                            <m:r>
                              <a:rPr lang="it-IT" sz="1100" b="0" i="0" smtClean="0">
                                <a:latin typeface="Cambria Math" panose="02040503050406030204" pitchFamily="18" charset="0"/>
                              </a:rPr>
                              <m:t> </m:t>
                            </m:r>
                            <m:r>
                              <a:rPr lang="it-IT" sz="1100">
                                <a:latin typeface="Cambria Math" panose="02040503050406030204" pitchFamily="18" charset="0"/>
                              </a:rPr>
                              <m:t> </m:t>
                            </m:r>
                            <m:r>
                              <m:rPr>
                                <m:sty m:val="p"/>
                              </m:rPr>
                              <a:rPr lang="it-IT" sz="1100">
                                <a:latin typeface="Cambria Math" panose="02040503050406030204" pitchFamily="18" charset="0"/>
                              </a:rPr>
                              <m:t>MIw</m:t>
                            </m:r>
                            <m:r>
                              <a:rPr lang="it-IT" sz="1100">
                                <a:latin typeface="Cambria Math" panose="02040503050406030204" pitchFamily="18" charset="0"/>
                              </a:rPr>
                              <m:t>/</m:t>
                            </m:r>
                            <m:r>
                              <m:rPr>
                                <m:sty m:val="p"/>
                              </m:rPr>
                              <a:rPr lang="it-IT" sz="1100">
                                <a:latin typeface="Cambria Math" panose="02040503050406030204" pitchFamily="18" charset="0"/>
                              </a:rPr>
                              <m:t>oI</m:t>
                            </m:r>
                            <m:r>
                              <a:rPr lang="it-IT" sz="1100" i="1" smtClean="0">
                                <a:latin typeface="Cambria Math" panose="02040503050406030204" pitchFamily="18" charset="0"/>
                                <a:ea typeface="Cambria Math" panose="02040503050406030204" pitchFamily="18" charset="0"/>
                              </a:rPr>
                              <m:t>&lt;</m:t>
                            </m:r>
                            <m:r>
                              <a:rPr lang="it-IT" sz="1100" b="0" i="1" smtClean="0">
                                <a:latin typeface="Cambria Math" panose="02040503050406030204" pitchFamily="18" charset="0"/>
                                <a:ea typeface="Cambria Math" panose="02040503050406030204" pitchFamily="18" charset="0"/>
                              </a:rPr>
                              <m:t>16</m:t>
                            </m:r>
                            <m:r>
                              <a:rPr lang="it-IT" sz="1100" i="1">
                                <a:latin typeface="Cambria Math" panose="02040503050406030204" pitchFamily="18" charset="0"/>
                                <a:ea typeface="Cambria Math" panose="02040503050406030204" pitchFamily="18" charset="0"/>
                              </a:rPr>
                              <m:t>→</m:t>
                            </m:r>
                            <m:r>
                              <m:rPr>
                                <m:sty m:val="p"/>
                              </m:rPr>
                              <a:rPr lang="el-GR" sz="1100">
                                <a:latin typeface="Cambria Math" panose="02040503050406030204" pitchFamily="18" charset="0"/>
                              </a:rPr>
                              <m:t>λ</m:t>
                            </m:r>
                            <m:r>
                              <a:rPr lang="it-IT" sz="1100" i="1">
                                <a:latin typeface="Cambria Math" panose="02040503050406030204" pitchFamily="18" charset="0"/>
                              </a:rPr>
                              <m:t>=0,5</m:t>
                            </m:r>
                            <m:r>
                              <a:rPr lang="it-IT" sz="1100" b="0" i="1" smtClean="0">
                                <a:latin typeface="Cambria Math" panose="02040503050406030204" pitchFamily="18" charset="0"/>
                              </a:rPr>
                              <m:t>0</m:t>
                            </m:r>
                          </m:e>
                        </m:eqArr>
                      </m:e>
                    </m:d>
                  </m:oMath>
                </a14:m>
                <a:endParaRPr lang="it-IT" sz="1100" b="0" dirty="0"/>
              </a:p>
              <a:p>
                <a:pPr indent="-257175" algn="just">
                  <a:spcBef>
                    <a:spcPts val="384"/>
                  </a:spcBef>
                  <a:buFont typeface="+mj-lt"/>
                  <a:buAutoNum type="alphaLcParenR"/>
                </a:pPr>
                <a14:m>
                  <m:oMath xmlns:m="http://schemas.openxmlformats.org/officeDocument/2006/math">
                    <m:d>
                      <m:dPr>
                        <m:begChr m:val="{"/>
                        <m:endChr m:val=""/>
                        <m:ctrlPr>
                          <a:rPr lang="it-IT" sz="1100" i="1">
                            <a:latin typeface="Cambria Math" panose="02040503050406030204" pitchFamily="18" charset="0"/>
                          </a:rPr>
                        </m:ctrlPr>
                      </m:dPr>
                      <m:e>
                        <m:eqArr>
                          <m:eqArrPr>
                            <m:ctrlPr>
                              <a:rPr lang="it-IT" sz="1100" i="1">
                                <a:latin typeface="Cambria Math" panose="02040503050406030204" pitchFamily="18" charset="0"/>
                              </a:rPr>
                            </m:ctrlPr>
                          </m:eqArrPr>
                          <m:e>
                            <m:r>
                              <m:rPr>
                                <m:nor/>
                              </m:rPr>
                              <a:rPr lang="it-IT" sz="1100"/>
                              <m:t> </m:t>
                            </m:r>
                            <m:r>
                              <a:rPr lang="it-IT" sz="1100" i="1">
                                <a:latin typeface="Cambria Math" panose="02040503050406030204" pitchFamily="18" charset="0"/>
                              </a:rPr>
                              <m:t>                                                          </m:t>
                            </m:r>
                          </m:e>
                          <m:e>
                            <m:r>
                              <a:rPr lang="it-IT" sz="1100" i="1">
                                <a:latin typeface="Cambria Math" panose="02040503050406030204" pitchFamily="18" charset="0"/>
                              </a:rPr>
                              <m:t>𝑠𝑒</m:t>
                            </m:r>
                            <m:r>
                              <a:rPr lang="it-IT" sz="1100" b="0" i="1" smtClean="0">
                                <a:latin typeface="Cambria Math" panose="02040503050406030204" pitchFamily="18" charset="0"/>
                              </a:rPr>
                              <m:t>         </m:t>
                            </m:r>
                            <m:r>
                              <m:rPr>
                                <m:sty m:val="p"/>
                              </m:rPr>
                              <a:rPr lang="el-GR" sz="1100">
                                <a:latin typeface="Cambria Math" panose="02040503050406030204" pitchFamily="18" charset="0"/>
                              </a:rPr>
                              <m:t>λ</m:t>
                            </m:r>
                            <m:r>
                              <a:rPr lang="it-IT" sz="1100" i="1">
                                <a:latin typeface="Cambria Math" panose="02040503050406030204" pitchFamily="18" charset="0"/>
                              </a:rPr>
                              <m:t>=0,5</m:t>
                            </m:r>
                            <m:r>
                              <a:rPr lang="it-IT" sz="1100" b="0" i="1" smtClean="0">
                                <a:latin typeface="Cambria Math" panose="02040503050406030204" pitchFamily="18" charset="0"/>
                              </a:rPr>
                              <m:t>0</m:t>
                            </m:r>
                            <m:r>
                              <a:rPr lang="it-IT" sz="1100" i="1">
                                <a:latin typeface="Cambria Math" panose="02040503050406030204" pitchFamily="18" charset="0"/>
                                <a:ea typeface="Cambria Math" panose="02040503050406030204" pitchFamily="18" charset="0"/>
                              </a:rPr>
                              <m:t>→</m:t>
                            </m:r>
                            <m:r>
                              <m:rPr>
                                <m:sty m:val="p"/>
                              </m:rPr>
                              <a:rPr lang="el-GR" sz="1100">
                                <a:latin typeface="Cambria Math" panose="02040503050406030204" pitchFamily="18" charset="0"/>
                              </a:rPr>
                              <m:t>λ</m:t>
                            </m:r>
                            <m:r>
                              <a:rPr lang="it-IT" sz="1100" i="1">
                                <a:latin typeface="Cambria Math" panose="02040503050406030204" pitchFamily="18" charset="0"/>
                              </a:rPr>
                              <m:t>=0,</m:t>
                            </m:r>
                            <m:r>
                              <a:rPr lang="it-IT" sz="1100" b="0" i="1" smtClean="0">
                                <a:latin typeface="Cambria Math" panose="02040503050406030204" pitchFamily="18" charset="0"/>
                              </a:rPr>
                              <m:t>30    </m:t>
                            </m:r>
                          </m:e>
                          <m:e>
                            <m:r>
                              <a:rPr lang="el-GR" sz="1100" i="1">
                                <a:latin typeface="Cambria Math" panose="02040503050406030204" pitchFamily="18" charset="0"/>
                              </a:rPr>
                              <m:t>𝑠𝑒</m:t>
                            </m:r>
                            <m:r>
                              <a:rPr lang="el-GR" sz="1100" i="1">
                                <a:latin typeface="Cambria Math" panose="02040503050406030204" pitchFamily="18" charset="0"/>
                              </a:rPr>
                              <m:t>         </m:t>
                            </m:r>
                            <m:r>
                              <a:rPr lang="el-GR" sz="1100" i="1">
                                <a:latin typeface="Cambria Math" panose="02040503050406030204" pitchFamily="18" charset="0"/>
                              </a:rPr>
                              <m:t>𝜆</m:t>
                            </m:r>
                            <m:r>
                              <a:rPr lang="el-GR" sz="1100" i="1" smtClean="0">
                                <a:latin typeface="Cambria Math" panose="02040503050406030204" pitchFamily="18" charset="0"/>
                                <a:ea typeface="Cambria Math" panose="02040503050406030204" pitchFamily="18" charset="0"/>
                              </a:rPr>
                              <m:t>≠</m:t>
                            </m:r>
                            <m:r>
                              <a:rPr lang="el-GR" sz="1100" i="1">
                                <a:latin typeface="Cambria Math" panose="02040503050406030204" pitchFamily="18" charset="0"/>
                              </a:rPr>
                              <m:t>0,50→</m:t>
                            </m:r>
                            <m:r>
                              <a:rPr lang="el-GR" sz="1100" i="1">
                                <a:latin typeface="Cambria Math" panose="02040503050406030204" pitchFamily="18" charset="0"/>
                              </a:rPr>
                              <m:t>𝜆</m:t>
                            </m:r>
                            <m:r>
                              <a:rPr lang="el-GR" sz="1100" i="1">
                                <a:latin typeface="Cambria Math" panose="02040503050406030204" pitchFamily="18" charset="0"/>
                              </a:rPr>
                              <m:t>=0,50    </m:t>
                            </m:r>
                          </m:e>
                        </m:eqArr>
                      </m:e>
                    </m:d>
                  </m:oMath>
                </a14:m>
                <a:r>
                  <a:rPr lang="it-IT" sz="1100" b="0" dirty="0">
                    <a:sym typeface="Wingdings" panose="05000000000000000000" pitchFamily="2" charset="2"/>
                  </a:rPr>
                  <a:t> decadimento più rapido</a:t>
                </a:r>
              </a:p>
              <a:p>
                <a:pPr marL="85725" indent="0" algn="just">
                  <a:spcBef>
                    <a:spcPts val="384"/>
                  </a:spcBef>
                  <a:buNone/>
                </a:pPr>
                <a:endParaRPr lang="it-IT" sz="1100" b="0" dirty="0"/>
              </a:p>
              <a:p>
                <a:pPr marL="0" indent="0">
                  <a:buNone/>
                </a:pPr>
                <a:r>
                  <a:rPr lang="it-IT" sz="1100" b="1" dirty="0">
                    <a:effectLst>
                      <a:outerShdw blurRad="38100" dist="38100" dir="2700000" algn="tl">
                        <a:srgbClr val="000000">
                          <a:alpha val="43137"/>
                        </a:srgbClr>
                      </a:outerShdw>
                    </a:effectLst>
                  </a:rPr>
                  <a:t>Risultati:</a:t>
                </a:r>
              </a:p>
              <a:p>
                <a:pPr marL="625475" indent="0">
                  <a:buNone/>
                </a:pPr>
                <a:r>
                  <a:rPr lang="it-IT" sz="1100" dirty="0"/>
                  <a:t>60% delle istanze </a:t>
                </a:r>
                <a:r>
                  <a:rPr lang="it-IT" sz="1100" dirty="0">
                    <a:sym typeface="Wingdings"/>
                  </a:rPr>
                  <a:t></a:t>
                </a:r>
                <a:r>
                  <a:rPr lang="it-IT" sz="1100" dirty="0"/>
                  <a:t> migliore il valore base </a:t>
                </a:r>
                <a14:m>
                  <m:oMath xmlns:m="http://schemas.openxmlformats.org/officeDocument/2006/math">
                    <m:r>
                      <a:rPr lang="it-IT" sz="1100" b="0" i="1" smtClean="0">
                        <a:latin typeface="Cambria Math" panose="02040503050406030204" pitchFamily="18" charset="0"/>
                      </a:rPr>
                      <m:t>0,7</m:t>
                    </m:r>
                  </m:oMath>
                </a14:m>
                <a:r>
                  <a:rPr lang="it-IT" sz="1100" dirty="0"/>
                  <a:t>  </a:t>
                </a:r>
              </a:p>
              <a:p>
                <a:pPr marL="625475" indent="0">
                  <a:buNone/>
                </a:pPr>
                <a:r>
                  <a:rPr lang="it-IT" sz="1100" dirty="0"/>
                  <a:t>tre istanze </a:t>
                </a:r>
                <a:r>
                  <a:rPr lang="it-IT" sz="1100" dirty="0">
                    <a:sym typeface="Wingdings"/>
                  </a:rPr>
                  <a:t></a:t>
                </a:r>
                <a:r>
                  <a:rPr lang="it-IT" sz="1100" dirty="0"/>
                  <a:t> risultati migliori con λ=0,5 </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457200" y="952500"/>
                <a:ext cx="8229600" cy="5248981"/>
              </a:xfrm>
              <a:blipFill rotWithShape="0">
                <a:blip r:embed="rId3"/>
                <a:stretch>
                  <a:fillRect l="-4963" t="-348" b="-12079"/>
                </a:stretch>
              </a:blipFill>
            </p:spPr>
            <p:txBody>
              <a:bodyPr/>
              <a:lstStyle/>
              <a:p>
                <a:r>
                  <a:rPr lang="it-IT">
                    <a:noFill/>
                  </a:rPr>
                  <a:t> </a:t>
                </a:r>
              </a:p>
            </p:txBody>
          </p:sp>
        </mc:Fallback>
      </mc:AlternateContent>
      <p:sp>
        <p:nvSpPr>
          <p:cNvPr id="4" name="Segnaposto numero diapositiva 3"/>
          <p:cNvSpPr>
            <a:spLocks noGrp="1"/>
          </p:cNvSpPr>
          <p:nvPr>
            <p:ph type="sldNum" sz="quarter" idx="12"/>
          </p:nvPr>
        </p:nvSpPr>
        <p:spPr/>
        <p:txBody>
          <a:bodyPr/>
          <a:lstStyle/>
          <a:p>
            <a:fld id="{EE55A936-D6DB-E647-B116-1851D5E4C387}" type="slidenum">
              <a:rPr lang="it-IT" smtClean="0"/>
              <a:pPr/>
              <a:t>36</a:t>
            </a:fld>
            <a:endParaRPr lang="it-IT" dirty="0"/>
          </a:p>
        </p:txBody>
      </p:sp>
      <p:pic>
        <p:nvPicPr>
          <p:cNvPr id="2052" name="Picture 4" descr="Ruote Dentate, Ingranaggi, Cremagliere, Pignoni, Grigi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83" y="1282020"/>
            <a:ext cx="386617" cy="252912"/>
          </a:xfrm>
          <a:prstGeom prst="rect">
            <a:avLst/>
          </a:prstGeom>
          <a:noFill/>
          <a:extLst>
            <a:ext uri="{909E8E84-426E-40dd-AFC4-6F175D3DCCD1}">
              <a14:hiddenFill xmlns:a14="http://schemas.microsoft.com/office/drawing/2010/main" xmlns="">
                <a:solidFill>
                  <a:srgbClr val="FFFFFF"/>
                </a:solidFill>
              </a14:hiddenFill>
            </a:ext>
          </a:extLst>
        </p:spPr>
      </p:pic>
      <p:pic>
        <p:nvPicPr>
          <p:cNvPr id="2054" name="Picture 6" descr="Image result for resul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 y="2755106"/>
            <a:ext cx="535782" cy="357188"/>
          </a:xfrm>
          <a:prstGeom prst="rect">
            <a:avLst/>
          </a:prstGeom>
          <a:noFill/>
          <a:extLst>
            <a:ext uri="{909E8E84-426E-40dd-AFC4-6F175D3DCCD1}">
              <a14:hiddenFill xmlns:a14="http://schemas.microsoft.com/office/drawing/2010/main" xmlns="">
                <a:solidFill>
                  <a:srgbClr val="FFFFFF"/>
                </a:solidFill>
              </a14:hiddenFill>
            </a:ext>
          </a:extLst>
        </p:spPr>
      </p:pic>
      <p:sp>
        <p:nvSpPr>
          <p:cNvPr id="6" name="Ovale 5"/>
          <p:cNvSpPr/>
          <p:nvPr/>
        </p:nvSpPr>
        <p:spPr>
          <a:xfrm>
            <a:off x="1011850" y="3025549"/>
            <a:ext cx="72000" cy="72000"/>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0" name="Ovale 9"/>
          <p:cNvSpPr/>
          <p:nvPr/>
        </p:nvSpPr>
        <p:spPr>
          <a:xfrm>
            <a:off x="1010875" y="3236008"/>
            <a:ext cx="72000" cy="720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11" name="Picture 4" descr="Ruote Dentate, Ingranaggi, Cremagliere, Pignoni, Grigi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92" y="3951002"/>
            <a:ext cx="386617" cy="252912"/>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6" descr="Image result for resul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96" y="5601071"/>
            <a:ext cx="535782" cy="357188"/>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Ovale 12"/>
          <p:cNvSpPr/>
          <p:nvPr/>
        </p:nvSpPr>
        <p:spPr>
          <a:xfrm>
            <a:off x="1011850" y="5801530"/>
            <a:ext cx="72000" cy="72000"/>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5" name="Ovale 14"/>
          <p:cNvSpPr/>
          <p:nvPr/>
        </p:nvSpPr>
        <p:spPr>
          <a:xfrm>
            <a:off x="1003350" y="6024595"/>
            <a:ext cx="72000" cy="720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6" name="Ovale 15"/>
          <p:cNvSpPr/>
          <p:nvPr/>
        </p:nvSpPr>
        <p:spPr>
          <a:xfrm>
            <a:off x="1010875" y="3449964"/>
            <a:ext cx="72000" cy="720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8" name="Segnaposto contenuto 2"/>
          <p:cNvSpPr txBox="1">
            <a:spLocks/>
          </p:cNvSpPr>
          <p:nvPr/>
        </p:nvSpPr>
        <p:spPr>
          <a:xfrm>
            <a:off x="4540818" y="5493936"/>
            <a:ext cx="3514725" cy="69603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28650" indent="0">
              <a:lnSpc>
                <a:spcPct val="110000"/>
              </a:lnSpc>
              <a:buNone/>
            </a:pPr>
            <a:endParaRPr lang="it-IT" sz="1100" dirty="0"/>
          </a:p>
          <a:p>
            <a:pPr marL="628650" indent="0">
              <a:lnSpc>
                <a:spcPct val="110000"/>
              </a:lnSpc>
              <a:buNone/>
            </a:pPr>
            <a:r>
              <a:rPr lang="it-IT" sz="1100" dirty="0"/>
              <a:t>due istanze </a:t>
            </a:r>
            <a:r>
              <a:rPr lang="it-IT" sz="1100" dirty="0">
                <a:sym typeface="Wingdings"/>
              </a:rPr>
              <a:t></a:t>
            </a:r>
            <a:r>
              <a:rPr lang="it-IT" sz="1100" dirty="0"/>
              <a:t> risultati migliori con λ=0,3 </a:t>
            </a:r>
          </a:p>
          <a:p>
            <a:pPr marL="628650" indent="0">
              <a:lnSpc>
                <a:spcPct val="110000"/>
              </a:lnSpc>
              <a:buNone/>
            </a:pPr>
            <a:r>
              <a:rPr lang="it-IT" sz="1100" dirty="0"/>
              <a:t>un’istanza </a:t>
            </a:r>
            <a:r>
              <a:rPr lang="it-IT" sz="1100" dirty="0">
                <a:sym typeface="Wingdings"/>
              </a:rPr>
              <a:t></a:t>
            </a:r>
            <a:r>
              <a:rPr lang="it-IT" sz="1100" dirty="0"/>
              <a:t> risultati migliori con λ=0,85.</a:t>
            </a:r>
          </a:p>
        </p:txBody>
      </p:sp>
      <p:sp>
        <p:nvSpPr>
          <p:cNvPr id="19" name="Ovale 18"/>
          <p:cNvSpPr/>
          <p:nvPr/>
        </p:nvSpPr>
        <p:spPr>
          <a:xfrm>
            <a:off x="5122968" y="5801530"/>
            <a:ext cx="72000" cy="720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0" name="Ovale 19"/>
          <p:cNvSpPr/>
          <p:nvPr/>
        </p:nvSpPr>
        <p:spPr>
          <a:xfrm>
            <a:off x="5123196" y="6024595"/>
            <a:ext cx="72000" cy="720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129428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Segnaposto contenuto 2"/>
              <p:cNvSpPr txBox="1">
                <a:spLocks/>
              </p:cNvSpPr>
              <p:nvPr/>
            </p:nvSpPr>
            <p:spPr>
              <a:xfrm>
                <a:off x="457200" y="3862740"/>
                <a:ext cx="4038600" cy="226342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tabLst>
                    <a:tab pos="2873375" algn="l"/>
                  </a:tabLst>
                </a:pPr>
                <a:r>
                  <a:rPr lang="it-IT" sz="1100" b="1" i="1" dirty="0">
                    <a:solidFill>
                      <a:prstClr val="black"/>
                    </a:solidFill>
                  </a:rPr>
                  <a:t>Parametrizzazione</a:t>
                </a:r>
                <a:r>
                  <a:rPr lang="it-IT" sz="1100" u="sng" dirty="0">
                    <a:solidFill>
                      <a:prstClr val="black"/>
                    </a:solidFill>
                  </a:rPr>
                  <a:t>: </a:t>
                </a:r>
              </a:p>
              <a:p>
                <a:pPr indent="-257175" algn="just">
                  <a:spcBef>
                    <a:spcPts val="384"/>
                  </a:spcBef>
                  <a:spcAft>
                    <a:spcPts val="600"/>
                  </a:spcAft>
                  <a:buFont typeface="+mj-lt"/>
                  <a:buAutoNum type="alphaLcParenR"/>
                </a:pPr>
                <a:r>
                  <a:rPr lang="it-IT" sz="1100" dirty="0">
                    <a:solidFill>
                      <a:prstClr val="black"/>
                    </a:solidFill>
                  </a:rPr>
                  <a:t>valore di base </a:t>
                </a:r>
                <a14:m>
                  <m:oMath xmlns:m="http://schemas.openxmlformats.org/officeDocument/2006/math">
                    <m:r>
                      <a:rPr lang="it-IT" sz="1100" i="1" smtClean="0">
                        <a:solidFill>
                          <a:prstClr val="black"/>
                        </a:solidFill>
                        <a:latin typeface="Cambria Math" panose="02040503050406030204" pitchFamily="18" charset="0"/>
                      </a:rPr>
                      <m:t>0,05</m:t>
                    </m:r>
                  </m:oMath>
                </a14:m>
                <a:r>
                  <a:rPr lang="it-IT" sz="1100" dirty="0">
                    <a:solidFill>
                      <a:prstClr val="black"/>
                    </a:solidFill>
                  </a:rPr>
                  <a:t> </a:t>
                </a:r>
              </a:p>
              <a:p>
                <a:pPr indent="-257175" algn="just">
                  <a:spcBef>
                    <a:spcPts val="384"/>
                  </a:spcBef>
                  <a:buFont typeface="+mj-lt"/>
                  <a:buAutoNum type="alphaLcParenR"/>
                </a:pPr>
                <a14:m>
                  <m:oMath xmlns:m="http://schemas.openxmlformats.org/officeDocument/2006/math">
                    <m:d>
                      <m:dPr>
                        <m:begChr m:val="{"/>
                        <m:endChr m:val=""/>
                        <m:ctrlPr>
                          <a:rPr lang="it-IT" sz="1100" i="1">
                            <a:latin typeface="Cambria Math" panose="02040503050406030204" pitchFamily="18" charset="0"/>
                          </a:rPr>
                        </m:ctrlPr>
                      </m:dPr>
                      <m:e>
                        <m:eqArr>
                          <m:eqArrPr>
                            <m:ctrlPr>
                              <a:rPr lang="it-IT" sz="1100" i="1">
                                <a:latin typeface="Cambria Math" panose="02040503050406030204" pitchFamily="18" charset="0"/>
                              </a:rPr>
                            </m:ctrlPr>
                          </m:eqArrPr>
                          <m:e>
                            <m:r>
                              <m:rPr>
                                <m:nor/>
                              </m:rPr>
                              <a:rPr lang="it-IT" sz="1100"/>
                              <m:t> </m:t>
                            </m:r>
                            <m:r>
                              <a:rPr lang="it-IT" sz="1100" i="1">
                                <a:latin typeface="Cambria Math" panose="02040503050406030204" pitchFamily="18" charset="0"/>
                              </a:rPr>
                              <m:t>                                                          </m:t>
                            </m:r>
                          </m:e>
                          <m:e>
                            <m:r>
                              <a:rPr lang="it-IT" sz="1100" i="1">
                                <a:latin typeface="Cambria Math" panose="02040503050406030204" pitchFamily="18" charset="0"/>
                              </a:rPr>
                              <m:t>𝑠𝑒</m:t>
                            </m:r>
                            <m:r>
                              <a:rPr lang="it-IT" sz="1100" i="1">
                                <a:latin typeface="Cambria Math" panose="02040503050406030204" pitchFamily="18" charset="0"/>
                              </a:rPr>
                              <m:t>        </m:t>
                            </m:r>
                            <m:sSub>
                              <m:sSubPr>
                                <m:ctrlPr>
                                  <a:rPr lang="it-IT" sz="1100" i="1" smtClean="0">
                                    <a:latin typeface="Cambria Math" panose="02040503050406030204" pitchFamily="18" charset="0"/>
                                  </a:rPr>
                                </m:ctrlPr>
                              </m:sSubPr>
                              <m:e>
                                <m:r>
                                  <a:rPr lang="it-IT" sz="1100" i="1" smtClean="0">
                                    <a:latin typeface="Cambria Math" panose="02040503050406030204" pitchFamily="18" charset="0"/>
                                  </a:rPr>
                                  <m:t>𝑚𝑖𝑔𝑙𝑖𝑜𝑟𝑎𝑚</m:t>
                                </m:r>
                              </m:e>
                              <m:sub>
                                <m:r>
                                  <a:rPr lang="it-IT" sz="1100" i="1" smtClean="0">
                                    <a:latin typeface="Cambria Math" panose="02040503050406030204" pitchFamily="18" charset="0"/>
                                  </a:rPr>
                                  <m:t>𝑏𝑎𝑠𝑒</m:t>
                                </m:r>
                              </m:sub>
                            </m:sSub>
                            <m:r>
                              <a:rPr lang="it-IT" sz="1100" i="1" smtClean="0">
                                <a:latin typeface="Cambria Math" panose="02040503050406030204" pitchFamily="18" charset="0"/>
                              </a:rPr>
                              <m:t>&lt;</m:t>
                            </m:r>
                            <m:sSub>
                              <m:sSubPr>
                                <m:ctrlPr>
                                  <a:rPr lang="it-IT" sz="1100" i="1" smtClean="0">
                                    <a:latin typeface="Cambria Math" panose="02040503050406030204" pitchFamily="18" charset="0"/>
                                  </a:rPr>
                                </m:ctrlPr>
                              </m:sSubPr>
                              <m:e>
                                <m:r>
                                  <a:rPr lang="it-IT" sz="1100" i="1" smtClean="0">
                                    <a:latin typeface="Cambria Math" panose="02040503050406030204" pitchFamily="18" charset="0"/>
                                  </a:rPr>
                                  <m:t>𝑚𝑖𝑔𝑙𝑖𝑜𝑟𝑎𝑚</m:t>
                                </m:r>
                              </m:e>
                              <m:sub>
                                <m:r>
                                  <a:rPr lang="it-IT" sz="1100" i="1" smtClean="0">
                                    <a:latin typeface="Cambria Math" panose="02040503050406030204" pitchFamily="18" charset="0"/>
                                  </a:rPr>
                                  <m:t>𝑚𝑒𝑑𝑖𝑜</m:t>
                                </m:r>
                              </m:sub>
                            </m:sSub>
                            <m:r>
                              <a:rPr lang="it-IT" sz="1100" i="1">
                                <a:latin typeface="Cambria Math" panose="02040503050406030204" pitchFamily="18" charset="0"/>
                                <a:ea typeface="Cambria Math" panose="02040503050406030204" pitchFamily="18" charset="0"/>
                              </a:rPr>
                              <m:t>→</m:t>
                            </m:r>
                            <m:r>
                              <a:rPr lang="it-IT" sz="1100" smtClean="0">
                                <a:latin typeface="Cambria Math" panose="02040503050406030204" pitchFamily="18" charset="0"/>
                                <a:ea typeface="Cambria Math" panose="02040503050406030204" pitchFamily="18" charset="0"/>
                              </a:rPr>
                              <m:t> </m:t>
                            </m:r>
                            <m:r>
                              <a:rPr lang="it-IT" sz="1100" i="1">
                                <a:latin typeface="Cambria Math" panose="02040503050406030204" pitchFamily="18" charset="0"/>
                              </a:rPr>
                              <m:t>=0,</m:t>
                            </m:r>
                            <m:r>
                              <a:rPr lang="it-IT" sz="1100" i="1" smtClean="0">
                                <a:latin typeface="Cambria Math" panose="02040503050406030204" pitchFamily="18" charset="0"/>
                              </a:rPr>
                              <m:t>1    </m:t>
                            </m:r>
                          </m:e>
                          <m:e>
                            <m:r>
                              <a:rPr lang="it-IT" sz="1100" i="1">
                                <a:latin typeface="Cambria Math" panose="02040503050406030204" pitchFamily="18" charset="0"/>
                              </a:rPr>
                              <m:t>𝑠𝑒</m:t>
                            </m:r>
                            <m:r>
                              <a:rPr lang="it-IT" sz="1100" i="1">
                                <a:latin typeface="Cambria Math" panose="02040503050406030204" pitchFamily="18" charset="0"/>
                              </a:rPr>
                              <m:t>        </m:t>
                            </m:r>
                            <m:sSub>
                              <m:sSubPr>
                                <m:ctrlPr>
                                  <a:rPr lang="it-IT" sz="1100" i="1">
                                    <a:latin typeface="Cambria Math" panose="02040503050406030204" pitchFamily="18" charset="0"/>
                                  </a:rPr>
                                </m:ctrlPr>
                              </m:sSubPr>
                              <m:e>
                                <m:r>
                                  <a:rPr lang="it-IT" sz="1100" i="1">
                                    <a:latin typeface="Cambria Math" panose="02040503050406030204" pitchFamily="18" charset="0"/>
                                  </a:rPr>
                                  <m:t>𝑚𝑖𝑔𝑙𝑖𝑜𝑟𝑎𝑚</m:t>
                                </m:r>
                              </m:e>
                              <m:sub>
                                <m:r>
                                  <a:rPr lang="it-IT" sz="1100" i="1">
                                    <a:latin typeface="Cambria Math" panose="02040503050406030204" pitchFamily="18" charset="0"/>
                                  </a:rPr>
                                  <m:t>𝑏𝑎𝑠𝑒</m:t>
                                </m:r>
                              </m:sub>
                            </m:sSub>
                            <m:r>
                              <a:rPr lang="it-IT" sz="1100" i="1" smtClean="0">
                                <a:latin typeface="Cambria Math" panose="02040503050406030204" pitchFamily="18" charset="0"/>
                                <a:ea typeface="Cambria Math" panose="02040503050406030204" pitchFamily="18" charset="0"/>
                              </a:rPr>
                              <m:t>≥</m:t>
                            </m:r>
                            <m:sSub>
                              <m:sSubPr>
                                <m:ctrlPr>
                                  <a:rPr lang="it-IT" sz="1100" i="1">
                                    <a:latin typeface="Cambria Math" panose="02040503050406030204" pitchFamily="18" charset="0"/>
                                  </a:rPr>
                                </m:ctrlPr>
                              </m:sSubPr>
                              <m:e>
                                <m:r>
                                  <a:rPr lang="it-IT" sz="1100" i="1">
                                    <a:latin typeface="Cambria Math" panose="02040503050406030204" pitchFamily="18" charset="0"/>
                                  </a:rPr>
                                  <m:t>𝑚𝑖𝑔𝑙𝑖𝑜𝑟𝑎𝑚</m:t>
                                </m:r>
                              </m:e>
                              <m:sub>
                                <m:r>
                                  <a:rPr lang="it-IT" sz="1100" i="1">
                                    <a:latin typeface="Cambria Math" panose="02040503050406030204" pitchFamily="18" charset="0"/>
                                  </a:rPr>
                                  <m:t>𝑚𝑒𝑑𝑖𝑜</m:t>
                                </m:r>
                              </m:sub>
                            </m:sSub>
                            <m:r>
                              <a:rPr lang="it-IT" sz="1100" i="1">
                                <a:latin typeface="Cambria Math" panose="02040503050406030204" pitchFamily="18" charset="0"/>
                                <a:ea typeface="Cambria Math" panose="02040503050406030204" pitchFamily="18" charset="0"/>
                              </a:rPr>
                              <m:t>→</m:t>
                            </m:r>
                            <m:r>
                              <a:rPr lang="it-IT" sz="1100">
                                <a:latin typeface="Cambria Math" panose="02040503050406030204" pitchFamily="18" charset="0"/>
                                <a:ea typeface="Cambria Math" panose="02040503050406030204" pitchFamily="18" charset="0"/>
                              </a:rPr>
                              <m:t> </m:t>
                            </m:r>
                            <m:r>
                              <a:rPr lang="it-IT" sz="1100" i="1">
                                <a:latin typeface="Cambria Math" panose="02040503050406030204" pitchFamily="18" charset="0"/>
                              </a:rPr>
                              <m:t>=0,</m:t>
                            </m:r>
                            <m:r>
                              <a:rPr lang="it-IT" sz="1100" i="1" smtClean="0">
                                <a:latin typeface="Cambria Math" panose="02040503050406030204" pitchFamily="18" charset="0"/>
                              </a:rPr>
                              <m:t>025</m:t>
                            </m:r>
                          </m:e>
                        </m:eqArr>
                      </m:e>
                    </m:d>
                  </m:oMath>
                </a14:m>
                <a:endParaRPr lang="it-IT" sz="1100" dirty="0">
                  <a:solidFill>
                    <a:prstClr val="black"/>
                  </a:solidFill>
                </a:endParaRPr>
              </a:p>
              <a:p>
                <a:pPr indent="-257175" algn="just">
                  <a:spcBef>
                    <a:spcPts val="384"/>
                  </a:spcBef>
                  <a:buFont typeface="+mj-lt"/>
                  <a:buAutoNum type="alphaLcParenR"/>
                </a:pPr>
                <a14:m>
                  <m:oMath xmlns:m="http://schemas.openxmlformats.org/officeDocument/2006/math">
                    <m:d>
                      <m:dPr>
                        <m:begChr m:val="{"/>
                        <m:endChr m:val=""/>
                        <m:ctrlPr>
                          <a:rPr lang="it-IT" sz="1100" i="1">
                            <a:latin typeface="Cambria Math" panose="02040503050406030204" pitchFamily="18" charset="0"/>
                          </a:rPr>
                        </m:ctrlPr>
                      </m:dPr>
                      <m:e>
                        <m:eqArr>
                          <m:eqArrPr>
                            <m:ctrlPr>
                              <a:rPr lang="it-IT" sz="1100" i="1">
                                <a:latin typeface="Cambria Math" panose="02040503050406030204" pitchFamily="18" charset="0"/>
                              </a:rPr>
                            </m:ctrlPr>
                          </m:eqArrPr>
                          <m:e>
                            <m:r>
                              <m:rPr>
                                <m:nor/>
                              </m:rPr>
                              <a:rPr lang="it-IT" sz="1100"/>
                              <m:t> </m:t>
                            </m:r>
                            <m:r>
                              <a:rPr lang="it-IT" sz="1100" i="1">
                                <a:latin typeface="Cambria Math" panose="02040503050406030204" pitchFamily="18" charset="0"/>
                              </a:rPr>
                              <m:t>                                                          </m:t>
                            </m:r>
                          </m:e>
                          <m:e>
                            <m:r>
                              <a:rPr lang="it-IT" sz="1100" i="1">
                                <a:latin typeface="Cambria Math" panose="02040503050406030204" pitchFamily="18" charset="0"/>
                              </a:rPr>
                              <m:t>𝑠𝑒</m:t>
                            </m:r>
                            <m:r>
                              <a:rPr lang="it-IT" sz="1100" i="1">
                                <a:latin typeface="Cambria Math" panose="02040503050406030204" pitchFamily="18" charset="0"/>
                              </a:rPr>
                              <m:t>        </m:t>
                            </m:r>
                            <m:sSub>
                              <m:sSubPr>
                                <m:ctrlPr>
                                  <a:rPr lang="it-IT" sz="1100" i="1">
                                    <a:latin typeface="Cambria Math" panose="02040503050406030204" pitchFamily="18" charset="0"/>
                                  </a:rPr>
                                </m:ctrlPr>
                              </m:sSubPr>
                              <m:e>
                                <m:r>
                                  <a:rPr lang="it-IT" sz="1100" i="1">
                                    <a:latin typeface="Cambria Math" panose="02040503050406030204" pitchFamily="18" charset="0"/>
                                  </a:rPr>
                                  <m:t>𝑚𝑖𝑔𝑙𝑖𝑜𝑟𝑎𝑚</m:t>
                                </m:r>
                              </m:e>
                              <m:sub>
                                <m:r>
                                  <a:rPr lang="it-IT" sz="1100" i="1">
                                    <a:latin typeface="Cambria Math" panose="02040503050406030204" pitchFamily="18" charset="0"/>
                                  </a:rPr>
                                  <m:t>𝑏𝑎𝑠𝑒</m:t>
                                </m:r>
                              </m:sub>
                            </m:sSub>
                            <m:r>
                              <a:rPr lang="it-IT" sz="1100" i="1">
                                <a:latin typeface="Cambria Math" panose="02040503050406030204" pitchFamily="18" charset="0"/>
                              </a:rPr>
                              <m:t>&lt;</m:t>
                            </m:r>
                            <m:sSub>
                              <m:sSubPr>
                                <m:ctrlPr>
                                  <a:rPr lang="it-IT" sz="1100" i="1">
                                    <a:latin typeface="Cambria Math" panose="02040503050406030204" pitchFamily="18" charset="0"/>
                                  </a:rPr>
                                </m:ctrlPr>
                              </m:sSubPr>
                              <m:e>
                                <m:r>
                                  <a:rPr lang="it-IT" sz="1100" i="1">
                                    <a:latin typeface="Cambria Math" panose="02040503050406030204" pitchFamily="18" charset="0"/>
                                  </a:rPr>
                                  <m:t>𝑚𝑖𝑔𝑙𝑖𝑜𝑟𝑎𝑚</m:t>
                                </m:r>
                              </m:e>
                              <m:sub>
                                <m:r>
                                  <a:rPr lang="it-IT" sz="1100" i="1">
                                    <a:latin typeface="Cambria Math" panose="02040503050406030204" pitchFamily="18" charset="0"/>
                                  </a:rPr>
                                  <m:t>𝑚𝑒𝑑𝑖𝑜</m:t>
                                </m:r>
                              </m:sub>
                            </m:sSub>
                            <m:r>
                              <a:rPr lang="it-IT" sz="1100" i="1">
                                <a:latin typeface="Cambria Math" panose="02040503050406030204" pitchFamily="18" charset="0"/>
                                <a:ea typeface="Cambria Math" panose="02040503050406030204" pitchFamily="18" charset="0"/>
                              </a:rPr>
                              <m:t>→</m:t>
                            </m:r>
                            <m:r>
                              <a:rPr lang="it-IT" sz="1100">
                                <a:latin typeface="Cambria Math" panose="02040503050406030204" pitchFamily="18" charset="0"/>
                                <a:ea typeface="Cambria Math" panose="02040503050406030204" pitchFamily="18" charset="0"/>
                              </a:rPr>
                              <m:t> </m:t>
                            </m:r>
                            <m:r>
                              <a:rPr lang="it-IT" sz="1100" i="1">
                                <a:latin typeface="Cambria Math" panose="02040503050406030204" pitchFamily="18" charset="0"/>
                              </a:rPr>
                              <m:t>=0,</m:t>
                            </m:r>
                            <m:r>
                              <a:rPr lang="it-IT" sz="1100" i="1" smtClean="0">
                                <a:latin typeface="Cambria Math" panose="02040503050406030204" pitchFamily="18" charset="0"/>
                              </a:rPr>
                              <m:t>2</m:t>
                            </m:r>
                            <m:r>
                              <a:rPr lang="it-IT" sz="1100" i="1">
                                <a:latin typeface="Cambria Math" panose="02040503050406030204" pitchFamily="18" charset="0"/>
                              </a:rPr>
                              <m:t> </m:t>
                            </m:r>
                            <m:r>
                              <a:rPr lang="it-IT" sz="1100" i="1" smtClean="0">
                                <a:latin typeface="Cambria Math" panose="02040503050406030204" pitchFamily="18" charset="0"/>
                              </a:rPr>
                              <m:t>    </m:t>
                            </m:r>
                            <m:r>
                              <a:rPr lang="it-IT" sz="1100" i="1">
                                <a:latin typeface="Cambria Math" panose="02040503050406030204" pitchFamily="18" charset="0"/>
                              </a:rPr>
                              <m:t>   </m:t>
                            </m:r>
                          </m:e>
                          <m:e>
                            <m:r>
                              <a:rPr lang="it-IT" sz="1100" i="1">
                                <a:latin typeface="Cambria Math" panose="02040503050406030204" pitchFamily="18" charset="0"/>
                              </a:rPr>
                              <m:t>𝑠𝑒</m:t>
                            </m:r>
                            <m:r>
                              <a:rPr lang="it-IT" sz="1100" i="1">
                                <a:latin typeface="Cambria Math" panose="02040503050406030204" pitchFamily="18" charset="0"/>
                              </a:rPr>
                              <m:t>        </m:t>
                            </m:r>
                            <m:sSub>
                              <m:sSubPr>
                                <m:ctrlPr>
                                  <a:rPr lang="it-IT" sz="1100" i="1">
                                    <a:latin typeface="Cambria Math" panose="02040503050406030204" pitchFamily="18" charset="0"/>
                                  </a:rPr>
                                </m:ctrlPr>
                              </m:sSubPr>
                              <m:e>
                                <m:r>
                                  <a:rPr lang="it-IT" sz="1100" i="1">
                                    <a:latin typeface="Cambria Math" panose="02040503050406030204" pitchFamily="18" charset="0"/>
                                  </a:rPr>
                                  <m:t>𝑚𝑖𝑔𝑙𝑖𝑜𝑟𝑎𝑚</m:t>
                                </m:r>
                              </m:e>
                              <m:sub>
                                <m:r>
                                  <a:rPr lang="it-IT" sz="1100" i="1">
                                    <a:latin typeface="Cambria Math" panose="02040503050406030204" pitchFamily="18" charset="0"/>
                                  </a:rPr>
                                  <m:t>𝑏𝑎𝑠𝑒</m:t>
                                </m:r>
                              </m:sub>
                            </m:sSub>
                            <m:r>
                              <a:rPr lang="it-IT" sz="1100" i="1" smtClean="0">
                                <a:latin typeface="Cambria Math" panose="02040503050406030204" pitchFamily="18" charset="0"/>
                                <a:ea typeface="Cambria Math" panose="02040503050406030204" pitchFamily="18" charset="0"/>
                              </a:rPr>
                              <m:t>≥</m:t>
                            </m:r>
                            <m:sSub>
                              <m:sSubPr>
                                <m:ctrlPr>
                                  <a:rPr lang="it-IT" sz="1100" i="1">
                                    <a:latin typeface="Cambria Math" panose="02040503050406030204" pitchFamily="18" charset="0"/>
                                  </a:rPr>
                                </m:ctrlPr>
                              </m:sSubPr>
                              <m:e>
                                <m:r>
                                  <a:rPr lang="it-IT" sz="1100" i="1">
                                    <a:latin typeface="Cambria Math" panose="02040503050406030204" pitchFamily="18" charset="0"/>
                                  </a:rPr>
                                  <m:t>𝑚𝑖𝑔𝑙𝑖𝑜𝑟𝑎𝑚</m:t>
                                </m:r>
                              </m:e>
                              <m:sub>
                                <m:r>
                                  <a:rPr lang="it-IT" sz="1100" i="1">
                                    <a:latin typeface="Cambria Math" panose="02040503050406030204" pitchFamily="18" charset="0"/>
                                  </a:rPr>
                                  <m:t>𝑚𝑒𝑑𝑖𝑜</m:t>
                                </m:r>
                              </m:sub>
                            </m:sSub>
                            <m:r>
                              <a:rPr lang="it-IT" sz="1100" i="1">
                                <a:latin typeface="Cambria Math" panose="02040503050406030204" pitchFamily="18" charset="0"/>
                                <a:ea typeface="Cambria Math" panose="02040503050406030204" pitchFamily="18" charset="0"/>
                              </a:rPr>
                              <m:t>→</m:t>
                            </m:r>
                            <m:r>
                              <a:rPr lang="it-IT" sz="1100">
                                <a:latin typeface="Cambria Math" panose="02040503050406030204" pitchFamily="18" charset="0"/>
                                <a:ea typeface="Cambria Math" panose="02040503050406030204" pitchFamily="18" charset="0"/>
                              </a:rPr>
                              <m:t> </m:t>
                            </m:r>
                            <m:r>
                              <a:rPr lang="it-IT" sz="1100" i="1">
                                <a:latin typeface="Cambria Math" panose="02040503050406030204" pitchFamily="18" charset="0"/>
                              </a:rPr>
                              <m:t>=0,0</m:t>
                            </m:r>
                            <m:r>
                              <a:rPr lang="it-IT" sz="1100" i="1" smtClean="0">
                                <a:latin typeface="Cambria Math" panose="02040503050406030204" pitchFamily="18" charset="0"/>
                              </a:rPr>
                              <m:t>1</m:t>
                            </m:r>
                            <m:r>
                              <a:rPr lang="it-IT" sz="1100" i="1">
                                <a:latin typeface="Cambria Math" panose="02040503050406030204" pitchFamily="18" charset="0"/>
                              </a:rPr>
                              <m:t>25</m:t>
                            </m:r>
                          </m:e>
                        </m:eqArr>
                      </m:e>
                    </m:d>
                  </m:oMath>
                </a14:m>
                <a:endParaRPr lang="it-IT" dirty="0"/>
              </a:p>
            </p:txBody>
          </p:sp>
        </mc:Choice>
        <mc:Fallback xmlns="">
          <p:sp>
            <p:nvSpPr>
              <p:cNvPr id="16" name="Segnaposto contenuto 2"/>
              <p:cNvSpPr txBox="1">
                <a:spLocks noRot="1" noChangeAspect="1" noMove="1" noResize="1" noEditPoints="1" noAdjustHandles="1" noChangeArrowheads="1" noChangeShapeType="1" noTextEdit="1"/>
              </p:cNvSpPr>
              <p:nvPr/>
            </p:nvSpPr>
            <p:spPr>
              <a:xfrm>
                <a:off x="457200" y="3862740"/>
                <a:ext cx="4038600" cy="2263423"/>
              </a:xfrm>
              <a:prstGeom prst="rect">
                <a:avLst/>
              </a:prstGeom>
              <a:blipFill rotWithShape="0">
                <a:blip r:embed="rId3"/>
                <a:stretch>
                  <a:fillRect l="-10106" t="-21024" b="-3099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 name="Segnaposto contenuto 3"/>
              <p:cNvSpPr txBox="1">
                <a:spLocks/>
              </p:cNvSpPr>
              <p:nvPr/>
            </p:nvSpPr>
            <p:spPr>
              <a:xfrm>
                <a:off x="4648200" y="3862740"/>
                <a:ext cx="4038600" cy="226342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tabLst>
                    <a:tab pos="2873375" algn="l"/>
                  </a:tabLst>
                </a:pPr>
                <a:r>
                  <a:rPr lang="it-IT" sz="1100" b="1" i="1" dirty="0">
                    <a:solidFill>
                      <a:prstClr val="black"/>
                    </a:solidFill>
                  </a:rPr>
                  <a:t>Parametrizzazione</a:t>
                </a:r>
                <a:r>
                  <a:rPr lang="it-IT" sz="1100" u="sng" dirty="0">
                    <a:solidFill>
                      <a:prstClr val="black"/>
                    </a:solidFill>
                  </a:rPr>
                  <a:t>: </a:t>
                </a:r>
              </a:p>
              <a:p>
                <a:pPr indent="-257175" algn="just">
                  <a:spcBef>
                    <a:spcPts val="384"/>
                  </a:spcBef>
                  <a:spcAft>
                    <a:spcPts val="600"/>
                  </a:spcAft>
                  <a:buFont typeface="+mj-lt"/>
                  <a:buAutoNum type="alphaLcParenR"/>
                </a:pPr>
                <a:r>
                  <a:rPr lang="it-IT" sz="1100" dirty="0">
                    <a:solidFill>
                      <a:prstClr val="black"/>
                    </a:solidFill>
                  </a:rPr>
                  <a:t>valore di base </a:t>
                </a:r>
                <a14:m>
                  <m:oMath xmlns:m="http://schemas.openxmlformats.org/officeDocument/2006/math">
                    <m:r>
                      <a:rPr lang="it-IT" sz="1100" i="1">
                        <a:solidFill>
                          <a:prstClr val="black"/>
                        </a:solidFill>
                        <a:latin typeface="Cambria Math" panose="02040503050406030204" pitchFamily="18" charset="0"/>
                      </a:rPr>
                      <m:t>0,0</m:t>
                    </m:r>
                    <m:r>
                      <a:rPr lang="it-IT" sz="1100" i="1" smtClean="0">
                        <a:solidFill>
                          <a:prstClr val="black"/>
                        </a:solidFill>
                        <a:latin typeface="Cambria Math" panose="02040503050406030204" pitchFamily="18" charset="0"/>
                      </a:rPr>
                      <m:t>0</m:t>
                    </m:r>
                    <m:r>
                      <a:rPr lang="it-IT" sz="1100" i="1">
                        <a:solidFill>
                          <a:prstClr val="black"/>
                        </a:solidFill>
                        <a:latin typeface="Cambria Math" panose="02040503050406030204" pitchFamily="18" charset="0"/>
                      </a:rPr>
                      <m:t>5</m:t>
                    </m:r>
                  </m:oMath>
                </a14:m>
                <a:r>
                  <a:rPr lang="it-IT" sz="1100" dirty="0">
                    <a:solidFill>
                      <a:prstClr val="black"/>
                    </a:solidFill>
                  </a:rPr>
                  <a:t> </a:t>
                </a:r>
              </a:p>
              <a:p>
                <a:pPr indent="-257175" algn="just">
                  <a:spcBef>
                    <a:spcPts val="384"/>
                  </a:spcBef>
                  <a:buFont typeface="+mj-lt"/>
                  <a:buAutoNum type="alphaLcParenR"/>
                </a:pPr>
                <a14:m>
                  <m:oMath xmlns:m="http://schemas.openxmlformats.org/officeDocument/2006/math">
                    <m:d>
                      <m:dPr>
                        <m:begChr m:val="{"/>
                        <m:endChr m:val=""/>
                        <m:ctrlPr>
                          <a:rPr lang="it-IT" sz="1100" i="1">
                            <a:solidFill>
                              <a:prstClr val="black"/>
                            </a:solidFill>
                            <a:latin typeface="Cambria Math" panose="02040503050406030204" pitchFamily="18" charset="0"/>
                          </a:rPr>
                        </m:ctrlPr>
                      </m:dPr>
                      <m:e>
                        <m:eqArr>
                          <m:eqArrPr>
                            <m:ctrlPr>
                              <a:rPr lang="it-IT" sz="1100" i="1">
                                <a:solidFill>
                                  <a:prstClr val="black"/>
                                </a:solidFill>
                                <a:latin typeface="Cambria Math" panose="02040503050406030204" pitchFamily="18" charset="0"/>
                              </a:rPr>
                            </m:ctrlPr>
                          </m:eqArrPr>
                          <m:e>
                            <m:r>
                              <m:rPr>
                                <m:nor/>
                              </m:rPr>
                              <a:rPr lang="it-IT" sz="1100">
                                <a:solidFill>
                                  <a:prstClr val="black"/>
                                </a:solidFill>
                              </a:rPr>
                              <m:t> </m:t>
                            </m:r>
                            <m:r>
                              <a:rPr lang="it-IT" sz="1100" i="1">
                                <a:solidFill>
                                  <a:prstClr val="black"/>
                                </a:solidFill>
                                <a:latin typeface="Cambria Math" panose="02040503050406030204" pitchFamily="18" charset="0"/>
                              </a:rPr>
                              <m:t>                                                          </m:t>
                            </m:r>
                          </m:e>
                          <m:e>
                            <m:r>
                              <a:rPr lang="it-IT" sz="1100" i="1">
                                <a:solidFill>
                                  <a:prstClr val="black"/>
                                </a:solidFill>
                                <a:latin typeface="Cambria Math" panose="02040503050406030204" pitchFamily="18" charset="0"/>
                              </a:rPr>
                              <m:t>𝑠𝑒</m:t>
                            </m:r>
                            <m:r>
                              <a:rPr lang="it-IT" sz="1100" i="1">
                                <a:solidFill>
                                  <a:prstClr val="black"/>
                                </a:solidFill>
                                <a:latin typeface="Cambria Math" panose="02040503050406030204" pitchFamily="18" charset="0"/>
                              </a:rPr>
                              <m:t>        </m:t>
                            </m:r>
                            <m:sSub>
                              <m:sSubPr>
                                <m:ctrlPr>
                                  <a:rPr lang="it-IT" sz="1100" i="1">
                                    <a:solidFill>
                                      <a:prstClr val="black"/>
                                    </a:solidFill>
                                    <a:latin typeface="Cambria Math" panose="02040503050406030204" pitchFamily="18" charset="0"/>
                                  </a:rPr>
                                </m:ctrlPr>
                              </m:sSubPr>
                              <m:e>
                                <m:r>
                                  <a:rPr lang="it-IT" sz="1100" i="1">
                                    <a:solidFill>
                                      <a:prstClr val="black"/>
                                    </a:solidFill>
                                    <a:latin typeface="Cambria Math" panose="02040503050406030204" pitchFamily="18" charset="0"/>
                                  </a:rPr>
                                  <m:t>𝑚𝑖𝑔𝑙𝑖𝑜𝑟𝑎𝑚</m:t>
                                </m:r>
                              </m:e>
                              <m:sub>
                                <m:r>
                                  <a:rPr lang="it-IT" sz="1100" i="1">
                                    <a:solidFill>
                                      <a:prstClr val="black"/>
                                    </a:solidFill>
                                    <a:latin typeface="Cambria Math" panose="02040503050406030204" pitchFamily="18" charset="0"/>
                                  </a:rPr>
                                  <m:t>𝑏𝑎𝑠𝑒</m:t>
                                </m:r>
                              </m:sub>
                            </m:sSub>
                            <m:r>
                              <a:rPr lang="it-IT" sz="1100" i="1" smtClean="0">
                                <a:solidFill>
                                  <a:prstClr val="black"/>
                                </a:solidFill>
                                <a:latin typeface="Cambria Math" panose="02040503050406030204" pitchFamily="18" charset="0"/>
                                <a:ea typeface="Cambria Math" panose="02040503050406030204" pitchFamily="18" charset="0"/>
                              </a:rPr>
                              <m:t>≥</m:t>
                            </m:r>
                            <m:sSub>
                              <m:sSubPr>
                                <m:ctrlPr>
                                  <a:rPr lang="it-IT" sz="1100" i="1">
                                    <a:solidFill>
                                      <a:prstClr val="black"/>
                                    </a:solidFill>
                                    <a:latin typeface="Cambria Math" panose="02040503050406030204" pitchFamily="18" charset="0"/>
                                  </a:rPr>
                                </m:ctrlPr>
                              </m:sSubPr>
                              <m:e>
                                <m:r>
                                  <a:rPr lang="it-IT" sz="1100" i="1">
                                    <a:solidFill>
                                      <a:prstClr val="black"/>
                                    </a:solidFill>
                                    <a:latin typeface="Cambria Math" panose="02040503050406030204" pitchFamily="18" charset="0"/>
                                  </a:rPr>
                                  <m:t>𝑚𝑖𝑔𝑙𝑖𝑜𝑟𝑎𝑚</m:t>
                                </m:r>
                              </m:e>
                              <m:sub>
                                <m:r>
                                  <a:rPr lang="it-IT" sz="1100" i="1">
                                    <a:solidFill>
                                      <a:prstClr val="black"/>
                                    </a:solidFill>
                                    <a:latin typeface="Cambria Math" panose="02040503050406030204" pitchFamily="18" charset="0"/>
                                  </a:rPr>
                                  <m:t>𝑚𝑒𝑑𝑖𝑜</m:t>
                                </m:r>
                              </m:sub>
                            </m:sSub>
                            <m:r>
                              <a:rPr lang="it-IT" sz="1100" i="1">
                                <a:solidFill>
                                  <a:prstClr val="black"/>
                                </a:solidFill>
                                <a:latin typeface="Cambria Math" panose="02040503050406030204" pitchFamily="18" charset="0"/>
                                <a:ea typeface="Cambria Math" panose="02040503050406030204" pitchFamily="18" charset="0"/>
                              </a:rPr>
                              <m:t>→</m:t>
                            </m:r>
                            <m:r>
                              <a:rPr lang="it-IT" sz="1100">
                                <a:solidFill>
                                  <a:prstClr val="black"/>
                                </a:solidFill>
                                <a:latin typeface="Cambria Math" panose="02040503050406030204" pitchFamily="18" charset="0"/>
                                <a:ea typeface="Cambria Math" panose="02040503050406030204" pitchFamily="18" charset="0"/>
                              </a:rPr>
                              <m:t> </m:t>
                            </m:r>
                            <m:r>
                              <a:rPr lang="it-IT" sz="1100" i="1">
                                <a:solidFill>
                                  <a:prstClr val="black"/>
                                </a:solidFill>
                                <a:latin typeface="Cambria Math" panose="02040503050406030204" pitchFamily="18" charset="0"/>
                              </a:rPr>
                              <m:t>=0,</m:t>
                            </m:r>
                            <m:r>
                              <a:rPr lang="it-IT" sz="1100" i="1" smtClean="0">
                                <a:solidFill>
                                  <a:prstClr val="black"/>
                                </a:solidFill>
                                <a:latin typeface="Cambria Math" panose="02040503050406030204" pitchFamily="18" charset="0"/>
                              </a:rPr>
                              <m:t>0</m:t>
                            </m:r>
                            <m:r>
                              <a:rPr lang="it-IT" sz="1100" i="1">
                                <a:solidFill>
                                  <a:prstClr val="black"/>
                                </a:solidFill>
                                <a:latin typeface="Cambria Math" panose="02040503050406030204" pitchFamily="18" charset="0"/>
                              </a:rPr>
                              <m:t>1    </m:t>
                            </m:r>
                          </m:e>
                          <m:e>
                            <m:r>
                              <a:rPr lang="it-IT" sz="1100" i="1">
                                <a:solidFill>
                                  <a:prstClr val="black"/>
                                </a:solidFill>
                                <a:latin typeface="Cambria Math" panose="02040503050406030204" pitchFamily="18" charset="0"/>
                              </a:rPr>
                              <m:t>𝑠𝑒</m:t>
                            </m:r>
                            <m:r>
                              <a:rPr lang="it-IT" sz="1100" i="1">
                                <a:solidFill>
                                  <a:prstClr val="black"/>
                                </a:solidFill>
                                <a:latin typeface="Cambria Math" panose="02040503050406030204" pitchFamily="18" charset="0"/>
                              </a:rPr>
                              <m:t>        </m:t>
                            </m:r>
                            <m:sSub>
                              <m:sSubPr>
                                <m:ctrlPr>
                                  <a:rPr lang="it-IT" sz="1100" i="1">
                                    <a:solidFill>
                                      <a:prstClr val="black"/>
                                    </a:solidFill>
                                    <a:latin typeface="Cambria Math" panose="02040503050406030204" pitchFamily="18" charset="0"/>
                                  </a:rPr>
                                </m:ctrlPr>
                              </m:sSubPr>
                              <m:e>
                                <m:r>
                                  <a:rPr lang="it-IT" sz="1100" i="1">
                                    <a:solidFill>
                                      <a:prstClr val="black"/>
                                    </a:solidFill>
                                    <a:latin typeface="Cambria Math" panose="02040503050406030204" pitchFamily="18" charset="0"/>
                                  </a:rPr>
                                  <m:t>𝑚𝑖𝑔𝑙𝑖𝑜𝑟𝑎𝑚</m:t>
                                </m:r>
                              </m:e>
                              <m:sub>
                                <m:r>
                                  <a:rPr lang="it-IT" sz="1100" i="1">
                                    <a:solidFill>
                                      <a:prstClr val="black"/>
                                    </a:solidFill>
                                    <a:latin typeface="Cambria Math" panose="02040503050406030204" pitchFamily="18" charset="0"/>
                                  </a:rPr>
                                  <m:t>𝑏𝑎𝑠𝑒</m:t>
                                </m:r>
                              </m:sub>
                            </m:sSub>
                            <m:r>
                              <a:rPr lang="it-IT" sz="1100" i="1">
                                <a:solidFill>
                                  <a:prstClr val="black"/>
                                </a:solidFill>
                                <a:latin typeface="Cambria Math" panose="02040503050406030204" pitchFamily="18" charset="0"/>
                              </a:rPr>
                              <m:t>&lt;</m:t>
                            </m:r>
                            <m:sSub>
                              <m:sSubPr>
                                <m:ctrlPr>
                                  <a:rPr lang="it-IT" sz="1100" i="1">
                                    <a:solidFill>
                                      <a:prstClr val="black"/>
                                    </a:solidFill>
                                    <a:latin typeface="Cambria Math" panose="02040503050406030204" pitchFamily="18" charset="0"/>
                                  </a:rPr>
                                </m:ctrlPr>
                              </m:sSubPr>
                              <m:e>
                                <m:r>
                                  <a:rPr lang="it-IT" sz="1100" i="1">
                                    <a:solidFill>
                                      <a:prstClr val="black"/>
                                    </a:solidFill>
                                    <a:latin typeface="Cambria Math" panose="02040503050406030204" pitchFamily="18" charset="0"/>
                                  </a:rPr>
                                  <m:t>𝑚𝑖𝑔𝑙𝑖𝑜𝑟𝑎𝑚</m:t>
                                </m:r>
                              </m:e>
                              <m:sub>
                                <m:r>
                                  <a:rPr lang="it-IT" sz="1100" i="1">
                                    <a:solidFill>
                                      <a:prstClr val="black"/>
                                    </a:solidFill>
                                    <a:latin typeface="Cambria Math" panose="02040503050406030204" pitchFamily="18" charset="0"/>
                                  </a:rPr>
                                  <m:t>𝑚𝑒𝑑𝑖𝑜</m:t>
                                </m:r>
                              </m:sub>
                            </m:sSub>
                            <m:r>
                              <a:rPr lang="it-IT" sz="1100" i="1">
                                <a:solidFill>
                                  <a:prstClr val="black"/>
                                </a:solidFill>
                                <a:latin typeface="Cambria Math" panose="02040503050406030204" pitchFamily="18" charset="0"/>
                                <a:ea typeface="Cambria Math" panose="02040503050406030204" pitchFamily="18" charset="0"/>
                              </a:rPr>
                              <m:t>→</m:t>
                            </m:r>
                            <m:r>
                              <a:rPr lang="it-IT" sz="1100">
                                <a:solidFill>
                                  <a:prstClr val="black"/>
                                </a:solidFill>
                                <a:latin typeface="Cambria Math" panose="02040503050406030204" pitchFamily="18" charset="0"/>
                                <a:ea typeface="Cambria Math" panose="02040503050406030204" pitchFamily="18" charset="0"/>
                              </a:rPr>
                              <m:t> </m:t>
                            </m:r>
                            <m:r>
                              <a:rPr lang="it-IT" sz="1100" i="1">
                                <a:solidFill>
                                  <a:prstClr val="black"/>
                                </a:solidFill>
                                <a:latin typeface="Cambria Math" panose="02040503050406030204" pitchFamily="18" charset="0"/>
                              </a:rPr>
                              <m:t>=0,0</m:t>
                            </m:r>
                            <m:r>
                              <a:rPr lang="it-IT" sz="1100" i="1" smtClean="0">
                                <a:solidFill>
                                  <a:prstClr val="black"/>
                                </a:solidFill>
                                <a:latin typeface="Cambria Math" panose="02040503050406030204" pitchFamily="18" charset="0"/>
                              </a:rPr>
                              <m:t>0</m:t>
                            </m:r>
                            <m:r>
                              <a:rPr lang="it-IT" sz="1100" i="1">
                                <a:solidFill>
                                  <a:prstClr val="black"/>
                                </a:solidFill>
                                <a:latin typeface="Cambria Math" panose="02040503050406030204" pitchFamily="18" charset="0"/>
                              </a:rPr>
                              <m:t>25</m:t>
                            </m:r>
                          </m:e>
                        </m:eqArr>
                      </m:e>
                    </m:d>
                  </m:oMath>
                </a14:m>
                <a:endParaRPr lang="it-IT" sz="1100" dirty="0">
                  <a:solidFill>
                    <a:prstClr val="black"/>
                  </a:solidFill>
                </a:endParaRPr>
              </a:p>
              <a:p>
                <a:pPr indent="-257175" algn="just">
                  <a:spcBef>
                    <a:spcPts val="384"/>
                  </a:spcBef>
                  <a:buFont typeface="+mj-lt"/>
                  <a:buAutoNum type="alphaLcParenR"/>
                </a:pPr>
                <a14:m>
                  <m:oMath xmlns:m="http://schemas.openxmlformats.org/officeDocument/2006/math">
                    <m:d>
                      <m:dPr>
                        <m:begChr m:val="{"/>
                        <m:endChr m:val=""/>
                        <m:ctrlPr>
                          <a:rPr lang="it-IT" sz="1100" i="1">
                            <a:solidFill>
                              <a:prstClr val="black"/>
                            </a:solidFill>
                            <a:latin typeface="Cambria Math" panose="02040503050406030204" pitchFamily="18" charset="0"/>
                          </a:rPr>
                        </m:ctrlPr>
                      </m:dPr>
                      <m:e>
                        <m:eqArr>
                          <m:eqArrPr>
                            <m:ctrlPr>
                              <a:rPr lang="it-IT" sz="1100" i="1">
                                <a:solidFill>
                                  <a:prstClr val="black"/>
                                </a:solidFill>
                                <a:latin typeface="Cambria Math" panose="02040503050406030204" pitchFamily="18" charset="0"/>
                              </a:rPr>
                            </m:ctrlPr>
                          </m:eqArrPr>
                          <m:e>
                            <m:r>
                              <m:rPr>
                                <m:nor/>
                              </m:rPr>
                              <a:rPr lang="it-IT" sz="1100">
                                <a:solidFill>
                                  <a:prstClr val="black"/>
                                </a:solidFill>
                              </a:rPr>
                              <m:t> </m:t>
                            </m:r>
                            <m:r>
                              <a:rPr lang="it-IT" sz="1100" i="1">
                                <a:solidFill>
                                  <a:prstClr val="black"/>
                                </a:solidFill>
                                <a:latin typeface="Cambria Math" panose="02040503050406030204" pitchFamily="18" charset="0"/>
                              </a:rPr>
                              <m:t>                                                          </m:t>
                            </m:r>
                          </m:e>
                          <m:e>
                            <m:r>
                              <a:rPr lang="it-IT" sz="1100" i="1">
                                <a:solidFill>
                                  <a:prstClr val="black"/>
                                </a:solidFill>
                                <a:latin typeface="Cambria Math" panose="02040503050406030204" pitchFamily="18" charset="0"/>
                              </a:rPr>
                              <m:t>𝑠𝑒</m:t>
                            </m:r>
                            <m:r>
                              <a:rPr lang="it-IT" sz="1100" i="1">
                                <a:solidFill>
                                  <a:prstClr val="black"/>
                                </a:solidFill>
                                <a:latin typeface="Cambria Math" panose="02040503050406030204" pitchFamily="18" charset="0"/>
                              </a:rPr>
                              <m:t>        </m:t>
                            </m:r>
                            <m:sSub>
                              <m:sSubPr>
                                <m:ctrlPr>
                                  <a:rPr lang="it-IT" sz="1100" i="1">
                                    <a:solidFill>
                                      <a:prstClr val="black"/>
                                    </a:solidFill>
                                    <a:latin typeface="Cambria Math" panose="02040503050406030204" pitchFamily="18" charset="0"/>
                                  </a:rPr>
                                </m:ctrlPr>
                              </m:sSubPr>
                              <m:e>
                                <m:r>
                                  <a:rPr lang="it-IT" sz="1100" i="1">
                                    <a:solidFill>
                                      <a:prstClr val="black"/>
                                    </a:solidFill>
                                    <a:latin typeface="Cambria Math" panose="02040503050406030204" pitchFamily="18" charset="0"/>
                                  </a:rPr>
                                  <m:t>𝑚𝑖𝑔𝑙𝑖𝑜𝑟𝑎𝑚</m:t>
                                </m:r>
                              </m:e>
                              <m:sub>
                                <m:r>
                                  <a:rPr lang="it-IT" sz="1100" i="1">
                                    <a:solidFill>
                                      <a:prstClr val="black"/>
                                    </a:solidFill>
                                    <a:latin typeface="Cambria Math" panose="02040503050406030204" pitchFamily="18" charset="0"/>
                                  </a:rPr>
                                  <m:t>𝑏𝑎𝑠𝑒</m:t>
                                </m:r>
                              </m:sub>
                            </m:sSub>
                            <m:r>
                              <a:rPr lang="it-IT" sz="1100" i="1" smtClean="0">
                                <a:solidFill>
                                  <a:prstClr val="black"/>
                                </a:solidFill>
                                <a:latin typeface="Cambria Math" panose="02040503050406030204" pitchFamily="18" charset="0"/>
                                <a:ea typeface="Cambria Math" panose="02040503050406030204" pitchFamily="18" charset="0"/>
                              </a:rPr>
                              <m:t>≥</m:t>
                            </m:r>
                            <m:sSub>
                              <m:sSubPr>
                                <m:ctrlPr>
                                  <a:rPr lang="it-IT" sz="1100" i="1">
                                    <a:solidFill>
                                      <a:prstClr val="black"/>
                                    </a:solidFill>
                                    <a:latin typeface="Cambria Math" panose="02040503050406030204" pitchFamily="18" charset="0"/>
                                  </a:rPr>
                                </m:ctrlPr>
                              </m:sSubPr>
                              <m:e>
                                <m:r>
                                  <a:rPr lang="it-IT" sz="1100" i="1">
                                    <a:solidFill>
                                      <a:prstClr val="black"/>
                                    </a:solidFill>
                                    <a:latin typeface="Cambria Math" panose="02040503050406030204" pitchFamily="18" charset="0"/>
                                  </a:rPr>
                                  <m:t>𝑚𝑖𝑔𝑙𝑖𝑜𝑟𝑎𝑚</m:t>
                                </m:r>
                              </m:e>
                              <m:sub>
                                <m:r>
                                  <a:rPr lang="it-IT" sz="1100" i="1">
                                    <a:solidFill>
                                      <a:prstClr val="black"/>
                                    </a:solidFill>
                                    <a:latin typeface="Cambria Math" panose="02040503050406030204" pitchFamily="18" charset="0"/>
                                  </a:rPr>
                                  <m:t>𝑚𝑒𝑑𝑖𝑜</m:t>
                                </m:r>
                              </m:sub>
                            </m:sSub>
                            <m:r>
                              <a:rPr lang="it-IT" sz="1100" i="1">
                                <a:solidFill>
                                  <a:prstClr val="black"/>
                                </a:solidFill>
                                <a:latin typeface="Cambria Math" panose="02040503050406030204" pitchFamily="18" charset="0"/>
                                <a:ea typeface="Cambria Math" panose="02040503050406030204" pitchFamily="18" charset="0"/>
                              </a:rPr>
                              <m:t>→</m:t>
                            </m:r>
                            <m:r>
                              <a:rPr lang="it-IT" sz="1100">
                                <a:solidFill>
                                  <a:prstClr val="black"/>
                                </a:solidFill>
                                <a:latin typeface="Cambria Math" panose="02040503050406030204" pitchFamily="18" charset="0"/>
                                <a:ea typeface="Cambria Math" panose="02040503050406030204" pitchFamily="18" charset="0"/>
                              </a:rPr>
                              <m:t> </m:t>
                            </m:r>
                            <m:r>
                              <a:rPr lang="it-IT" sz="1100" i="1">
                                <a:solidFill>
                                  <a:prstClr val="black"/>
                                </a:solidFill>
                                <a:latin typeface="Cambria Math" panose="02040503050406030204" pitchFamily="18" charset="0"/>
                              </a:rPr>
                              <m:t>=0,</m:t>
                            </m:r>
                            <m:r>
                              <a:rPr lang="it-IT" sz="1100" i="1" smtClean="0">
                                <a:solidFill>
                                  <a:prstClr val="black"/>
                                </a:solidFill>
                                <a:latin typeface="Cambria Math" panose="02040503050406030204" pitchFamily="18" charset="0"/>
                              </a:rPr>
                              <m:t>0</m:t>
                            </m:r>
                            <m:r>
                              <a:rPr lang="it-IT" sz="1100" i="1">
                                <a:solidFill>
                                  <a:prstClr val="black"/>
                                </a:solidFill>
                                <a:latin typeface="Cambria Math" panose="02040503050406030204" pitchFamily="18" charset="0"/>
                              </a:rPr>
                              <m:t>2        </m:t>
                            </m:r>
                          </m:e>
                          <m:e>
                            <m:r>
                              <a:rPr lang="it-IT" sz="1100" i="1">
                                <a:solidFill>
                                  <a:prstClr val="black"/>
                                </a:solidFill>
                                <a:latin typeface="Cambria Math" panose="02040503050406030204" pitchFamily="18" charset="0"/>
                              </a:rPr>
                              <m:t>𝑠𝑒</m:t>
                            </m:r>
                            <m:r>
                              <a:rPr lang="it-IT" sz="1100" i="1">
                                <a:solidFill>
                                  <a:prstClr val="black"/>
                                </a:solidFill>
                                <a:latin typeface="Cambria Math" panose="02040503050406030204" pitchFamily="18" charset="0"/>
                              </a:rPr>
                              <m:t>        </m:t>
                            </m:r>
                            <m:sSub>
                              <m:sSubPr>
                                <m:ctrlPr>
                                  <a:rPr lang="it-IT" sz="1100" i="1">
                                    <a:solidFill>
                                      <a:prstClr val="black"/>
                                    </a:solidFill>
                                    <a:latin typeface="Cambria Math" panose="02040503050406030204" pitchFamily="18" charset="0"/>
                                  </a:rPr>
                                </m:ctrlPr>
                              </m:sSubPr>
                              <m:e>
                                <m:r>
                                  <a:rPr lang="it-IT" sz="1100" i="1">
                                    <a:solidFill>
                                      <a:prstClr val="black"/>
                                    </a:solidFill>
                                    <a:latin typeface="Cambria Math" panose="02040503050406030204" pitchFamily="18" charset="0"/>
                                  </a:rPr>
                                  <m:t>𝑚𝑖𝑔𝑙𝑖𝑜𝑟𝑎𝑚</m:t>
                                </m:r>
                              </m:e>
                              <m:sub>
                                <m:r>
                                  <a:rPr lang="it-IT" sz="1100" i="1">
                                    <a:solidFill>
                                      <a:prstClr val="black"/>
                                    </a:solidFill>
                                    <a:latin typeface="Cambria Math" panose="02040503050406030204" pitchFamily="18" charset="0"/>
                                  </a:rPr>
                                  <m:t>𝑏𝑎𝑠𝑒</m:t>
                                </m:r>
                              </m:sub>
                            </m:sSub>
                            <m:r>
                              <a:rPr lang="it-IT" sz="1100" i="1">
                                <a:solidFill>
                                  <a:prstClr val="black"/>
                                </a:solidFill>
                                <a:latin typeface="Cambria Math" panose="02040503050406030204" pitchFamily="18" charset="0"/>
                              </a:rPr>
                              <m:t>&lt;</m:t>
                            </m:r>
                            <m:sSub>
                              <m:sSubPr>
                                <m:ctrlPr>
                                  <a:rPr lang="it-IT" sz="1100" i="1">
                                    <a:solidFill>
                                      <a:prstClr val="black"/>
                                    </a:solidFill>
                                    <a:latin typeface="Cambria Math" panose="02040503050406030204" pitchFamily="18" charset="0"/>
                                  </a:rPr>
                                </m:ctrlPr>
                              </m:sSubPr>
                              <m:e>
                                <m:r>
                                  <a:rPr lang="it-IT" sz="1100" i="1">
                                    <a:solidFill>
                                      <a:prstClr val="black"/>
                                    </a:solidFill>
                                    <a:latin typeface="Cambria Math" panose="02040503050406030204" pitchFamily="18" charset="0"/>
                                  </a:rPr>
                                  <m:t>𝑚𝑖𝑔𝑙𝑖𝑜𝑟𝑎𝑚</m:t>
                                </m:r>
                              </m:e>
                              <m:sub>
                                <m:r>
                                  <a:rPr lang="it-IT" sz="1100" i="1">
                                    <a:solidFill>
                                      <a:prstClr val="black"/>
                                    </a:solidFill>
                                    <a:latin typeface="Cambria Math" panose="02040503050406030204" pitchFamily="18" charset="0"/>
                                  </a:rPr>
                                  <m:t>𝑚𝑒𝑑𝑖𝑜</m:t>
                                </m:r>
                              </m:sub>
                            </m:sSub>
                            <m:r>
                              <a:rPr lang="it-IT" sz="1100" i="1">
                                <a:solidFill>
                                  <a:prstClr val="black"/>
                                </a:solidFill>
                                <a:latin typeface="Cambria Math" panose="02040503050406030204" pitchFamily="18" charset="0"/>
                                <a:ea typeface="Cambria Math" panose="02040503050406030204" pitchFamily="18" charset="0"/>
                              </a:rPr>
                              <m:t>→</m:t>
                            </m:r>
                            <m:r>
                              <a:rPr lang="it-IT" sz="1100">
                                <a:solidFill>
                                  <a:prstClr val="black"/>
                                </a:solidFill>
                                <a:latin typeface="Cambria Math" panose="02040503050406030204" pitchFamily="18" charset="0"/>
                                <a:ea typeface="Cambria Math" panose="02040503050406030204" pitchFamily="18" charset="0"/>
                              </a:rPr>
                              <m:t> </m:t>
                            </m:r>
                            <m:r>
                              <a:rPr lang="it-IT" sz="1100" i="1">
                                <a:solidFill>
                                  <a:prstClr val="black"/>
                                </a:solidFill>
                                <a:latin typeface="Cambria Math" panose="02040503050406030204" pitchFamily="18" charset="0"/>
                              </a:rPr>
                              <m:t>=0,0</m:t>
                            </m:r>
                            <m:r>
                              <a:rPr lang="it-IT" sz="1100" i="1" smtClean="0">
                                <a:solidFill>
                                  <a:prstClr val="black"/>
                                </a:solidFill>
                                <a:latin typeface="Cambria Math" panose="02040503050406030204" pitchFamily="18" charset="0"/>
                              </a:rPr>
                              <m:t>0</m:t>
                            </m:r>
                            <m:r>
                              <a:rPr lang="it-IT" sz="1100" i="1">
                                <a:solidFill>
                                  <a:prstClr val="black"/>
                                </a:solidFill>
                                <a:latin typeface="Cambria Math" panose="02040503050406030204" pitchFamily="18" charset="0"/>
                              </a:rPr>
                              <m:t>125</m:t>
                            </m:r>
                          </m:e>
                        </m:eqArr>
                      </m:e>
                    </m:d>
                  </m:oMath>
                </a14:m>
                <a:endParaRPr lang="it-IT" dirty="0"/>
              </a:p>
              <a:p>
                <a:pPr marL="85725" lvl="0" indent="0" algn="just">
                  <a:spcBef>
                    <a:spcPts val="384"/>
                  </a:spcBef>
                  <a:buNone/>
                </a:pPr>
                <a:r>
                  <a:rPr lang="it-IT" sz="1100" b="1" u="sng" dirty="0">
                    <a:solidFill>
                      <a:prstClr val="black"/>
                    </a:solidFill>
                  </a:rPr>
                  <a:t>Risultati:</a:t>
                </a:r>
                <a:endParaRPr lang="it-IT" sz="1100" u="sng" dirty="0">
                  <a:solidFill>
                    <a:prstClr val="black"/>
                  </a:solidFill>
                </a:endParaRPr>
              </a:p>
              <a:p>
                <a:pPr marL="628650" lvl="0" indent="0" algn="just">
                  <a:spcBef>
                    <a:spcPts val="384"/>
                  </a:spcBef>
                  <a:buNone/>
                </a:pPr>
                <a:r>
                  <a:rPr lang="it-IT" sz="1100" u="sng" dirty="0">
                    <a:solidFill>
                      <a:prstClr val="black"/>
                    </a:solidFill>
                  </a:rPr>
                  <a:t>Nessun miglioramento</a:t>
                </a:r>
              </a:p>
              <a:p>
                <a:pPr marL="85725" indent="0" algn="just">
                  <a:spcBef>
                    <a:spcPts val="384"/>
                  </a:spcBef>
                  <a:buNone/>
                </a:pPr>
                <a:endParaRPr lang="it-IT" dirty="0"/>
              </a:p>
            </p:txBody>
          </p:sp>
        </mc:Choice>
        <mc:Fallback xmlns="">
          <p:sp>
            <p:nvSpPr>
              <p:cNvPr id="18" name="Segnaposto contenuto 3"/>
              <p:cNvSpPr txBox="1">
                <a:spLocks noRot="1" noChangeAspect="1" noMove="1" noResize="1" noEditPoints="1" noAdjustHandles="1" noChangeArrowheads="1" noChangeShapeType="1" noTextEdit="1"/>
              </p:cNvSpPr>
              <p:nvPr/>
            </p:nvSpPr>
            <p:spPr>
              <a:xfrm>
                <a:off x="4648200" y="3862740"/>
                <a:ext cx="4038600" cy="2263423"/>
              </a:xfrm>
              <a:prstGeom prst="rect">
                <a:avLst/>
              </a:prstGeom>
              <a:blipFill rotWithShape="0">
                <a:blip r:embed="rId4"/>
                <a:stretch>
                  <a:fillRect l="-10272" t="-21024" b="-30997"/>
                </a:stretch>
              </a:blipFill>
            </p:spPr>
            <p:txBody>
              <a:bodyPr/>
              <a:lstStyle/>
              <a:p>
                <a:r>
                  <a:rPr lang="it-IT">
                    <a:noFill/>
                  </a:rPr>
                  <a:t> </a:t>
                </a:r>
              </a:p>
            </p:txBody>
          </p:sp>
        </mc:Fallback>
      </mc:AlternateContent>
      <p:sp>
        <p:nvSpPr>
          <p:cNvPr id="17" name="Rettangolo 16"/>
          <p:cNvSpPr/>
          <p:nvPr/>
        </p:nvSpPr>
        <p:spPr>
          <a:xfrm>
            <a:off x="51937" y="3567108"/>
            <a:ext cx="8977763" cy="2956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Rettangolo 6"/>
          <p:cNvSpPr/>
          <p:nvPr/>
        </p:nvSpPr>
        <p:spPr>
          <a:xfrm>
            <a:off x="51937" y="986388"/>
            <a:ext cx="8977763" cy="2956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 name="Titolo 1"/>
          <p:cNvSpPr>
            <a:spLocks noGrp="1"/>
          </p:cNvSpPr>
          <p:nvPr>
            <p:ph type="title"/>
          </p:nvPr>
        </p:nvSpPr>
        <p:spPr>
          <a:xfrm>
            <a:off x="457200" y="139019"/>
            <a:ext cx="8229600" cy="1143000"/>
          </a:xfrm>
        </p:spPr>
        <p:txBody>
          <a:bodyPr/>
          <a:lstStyle/>
          <a:p>
            <a:r>
              <a:rPr lang="it-IT" b="1" i="1" dirty="0">
                <a:solidFill>
                  <a:srgbClr val="31859C"/>
                </a:solidFill>
              </a:rPr>
              <a:t>TARATURA DEI PARAMETRI (4/4)</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457200" y="952501"/>
                <a:ext cx="8229600" cy="2614607"/>
              </a:xfrm>
            </p:spPr>
            <p:txBody>
              <a:bodyPr>
                <a:noAutofit/>
              </a:bodyPr>
              <a:lstStyle/>
              <a:p>
                <a:pPr marL="0" indent="0" algn="ctr">
                  <a:spcBef>
                    <a:spcPts val="384"/>
                  </a:spcBef>
                  <a:buNone/>
                </a:pPr>
                <a:r>
                  <a:rPr lang="it-IT" sz="1600" b="1" i="1" u="sng" dirty="0">
                    <a:solidFill>
                      <a:schemeClr val="bg1"/>
                    </a:solidFill>
                  </a:rPr>
                  <a:t>Alpha</a:t>
                </a:r>
                <a:r>
                  <a:rPr lang="it-IT" sz="1600" b="1" dirty="0">
                    <a:solidFill>
                      <a:schemeClr val="bg1"/>
                    </a:solidFill>
                  </a:rPr>
                  <a:t> </a:t>
                </a:r>
                <a:endParaRPr lang="it-IT" sz="900" b="1" dirty="0">
                  <a:solidFill>
                    <a:schemeClr val="bg1"/>
                  </a:solidFill>
                  <a:sym typeface="Wingdings"/>
                </a:endParaRPr>
              </a:p>
              <a:p>
                <a:pPr marL="0" indent="0" algn="just">
                  <a:spcBef>
                    <a:spcPts val="384"/>
                  </a:spcBef>
                  <a:buNone/>
                </a:pPr>
                <a:r>
                  <a:rPr lang="it-IT" sz="1100" b="1" u="sng" dirty="0"/>
                  <a:t>Parametrizzazione</a:t>
                </a:r>
                <a:r>
                  <a:rPr lang="it-IT" sz="1100" dirty="0"/>
                  <a:t>: </a:t>
                </a:r>
              </a:p>
              <a:p>
                <a:pPr indent="-257175" algn="just">
                  <a:spcBef>
                    <a:spcPts val="384"/>
                  </a:spcBef>
                  <a:spcAft>
                    <a:spcPts val="600"/>
                  </a:spcAft>
                  <a:buFont typeface="+mj-lt"/>
                  <a:buAutoNum type="alphaLcParenR"/>
                </a:pPr>
                <a:r>
                  <a:rPr lang="it-IT" sz="1100" dirty="0"/>
                  <a:t>valore di base </a:t>
                </a:r>
                <a14:m>
                  <m:oMath xmlns:m="http://schemas.openxmlformats.org/officeDocument/2006/math">
                    <m:r>
                      <a:rPr lang="it-IT" sz="1100" b="0" i="1" smtClean="0">
                        <a:latin typeface="Cambria Math" panose="02040503050406030204" pitchFamily="18" charset="0"/>
                      </a:rPr>
                      <m:t>0,7</m:t>
                    </m:r>
                  </m:oMath>
                </a14:m>
                <a:r>
                  <a:rPr lang="it-IT" sz="1100" dirty="0"/>
                  <a:t> </a:t>
                </a:r>
              </a:p>
              <a:p>
                <a:pPr indent="-257175" algn="just">
                  <a:spcBef>
                    <a:spcPts val="384"/>
                  </a:spcBef>
                  <a:buFont typeface="+mj-lt"/>
                  <a:buAutoNum type="alphaLcParenR"/>
                </a:pPr>
                <a14:m>
                  <m:oMath xmlns:m="http://schemas.openxmlformats.org/officeDocument/2006/math">
                    <m:d>
                      <m:dPr>
                        <m:begChr m:val="{"/>
                        <m:endChr m:val=""/>
                        <m:ctrlPr>
                          <a:rPr lang="it-IT" sz="1100" i="1">
                            <a:latin typeface="Cambria Math" panose="02040503050406030204" pitchFamily="18" charset="0"/>
                          </a:rPr>
                        </m:ctrlPr>
                      </m:dPr>
                      <m:e>
                        <m:eqArr>
                          <m:eqArrPr>
                            <m:ctrlPr>
                              <a:rPr lang="it-IT" sz="1100" i="1">
                                <a:latin typeface="Cambria Math" panose="02040503050406030204" pitchFamily="18" charset="0"/>
                              </a:rPr>
                            </m:ctrlPr>
                          </m:eqArrPr>
                          <m:e>
                            <m:r>
                              <m:rPr>
                                <m:nor/>
                              </m:rPr>
                              <a:rPr lang="it-IT" sz="1100"/>
                              <m:t> </m:t>
                            </m:r>
                            <m:r>
                              <a:rPr lang="it-IT" sz="1100" i="1">
                                <a:latin typeface="Cambria Math" panose="02040503050406030204" pitchFamily="18" charset="0"/>
                              </a:rPr>
                              <m:t>                                                          </m:t>
                            </m:r>
                          </m:e>
                          <m:e>
                            <m:r>
                              <a:rPr lang="it-IT" sz="1100" i="1">
                                <a:latin typeface="Cambria Math" panose="02040503050406030204" pitchFamily="18" charset="0"/>
                              </a:rPr>
                              <m:t>𝑠𝑒</m:t>
                            </m:r>
                            <m:r>
                              <a:rPr lang="it-IT" sz="1100">
                                <a:latin typeface="Cambria Math" panose="02040503050406030204" pitchFamily="18" charset="0"/>
                              </a:rPr>
                              <m:t> </m:t>
                            </m:r>
                            <m:r>
                              <m:rPr>
                                <m:sty m:val="p"/>
                              </m:rPr>
                              <a:rPr lang="it-IT" sz="1100">
                                <a:latin typeface="Cambria Math" panose="02040503050406030204" pitchFamily="18" charset="0"/>
                              </a:rPr>
                              <m:t>MIw</m:t>
                            </m:r>
                            <m:r>
                              <a:rPr lang="it-IT" sz="1100">
                                <a:latin typeface="Cambria Math" panose="02040503050406030204" pitchFamily="18" charset="0"/>
                              </a:rPr>
                              <m:t>/</m:t>
                            </m:r>
                            <m:r>
                              <m:rPr>
                                <m:sty m:val="p"/>
                              </m:rPr>
                              <a:rPr lang="it-IT" sz="1100">
                                <a:latin typeface="Cambria Math" panose="02040503050406030204" pitchFamily="18" charset="0"/>
                              </a:rPr>
                              <m:t>oI</m:t>
                            </m:r>
                            <m:r>
                              <a:rPr lang="it-IT" sz="1100" i="1">
                                <a:latin typeface="Cambria Math" panose="02040503050406030204" pitchFamily="18" charset="0"/>
                                <a:ea typeface="Cambria Math" panose="02040503050406030204" pitchFamily="18" charset="0"/>
                              </a:rPr>
                              <m:t>≥</m:t>
                            </m:r>
                            <m:r>
                              <a:rPr lang="it-IT" sz="1100" b="0" i="1" smtClean="0">
                                <a:latin typeface="Cambria Math" panose="02040503050406030204" pitchFamily="18" charset="0"/>
                                <a:ea typeface="Cambria Math" panose="02040503050406030204" pitchFamily="18" charset="0"/>
                              </a:rPr>
                              <m:t>16</m:t>
                            </m:r>
                            <m:r>
                              <a:rPr lang="it-IT" sz="1100" i="1">
                                <a:latin typeface="Cambria Math" panose="02040503050406030204" pitchFamily="18" charset="0"/>
                                <a:ea typeface="Cambria Math" panose="02040503050406030204" pitchFamily="18" charset="0"/>
                              </a:rPr>
                              <m:t>→</m:t>
                            </m:r>
                            <m:r>
                              <m:rPr>
                                <m:sty m:val="p"/>
                              </m:rPr>
                              <a:rPr lang="el-GR" sz="1100">
                                <a:latin typeface="Cambria Math" panose="02040503050406030204" pitchFamily="18" charset="0"/>
                              </a:rPr>
                              <m:t>α</m:t>
                            </m:r>
                            <m:r>
                              <a:rPr lang="it-IT" sz="1100" i="1">
                                <a:latin typeface="Cambria Math" panose="02040503050406030204" pitchFamily="18" charset="0"/>
                              </a:rPr>
                              <m:t>=0,85</m:t>
                            </m:r>
                          </m:e>
                          <m:e>
                            <m:r>
                              <a:rPr lang="it-IT" sz="1100" i="1">
                                <a:latin typeface="Cambria Math" panose="02040503050406030204" pitchFamily="18" charset="0"/>
                              </a:rPr>
                              <m:t>𝑠𝑒</m:t>
                            </m:r>
                            <m:r>
                              <a:rPr lang="it-IT" sz="1100">
                                <a:latin typeface="Cambria Math" panose="02040503050406030204" pitchFamily="18" charset="0"/>
                              </a:rPr>
                              <m:t> </m:t>
                            </m:r>
                            <m:r>
                              <m:rPr>
                                <m:sty m:val="p"/>
                              </m:rPr>
                              <a:rPr lang="it-IT" sz="1100">
                                <a:latin typeface="Cambria Math" panose="02040503050406030204" pitchFamily="18" charset="0"/>
                              </a:rPr>
                              <m:t>MIw</m:t>
                            </m:r>
                            <m:r>
                              <a:rPr lang="it-IT" sz="1100">
                                <a:latin typeface="Cambria Math" panose="02040503050406030204" pitchFamily="18" charset="0"/>
                              </a:rPr>
                              <m:t>/</m:t>
                            </m:r>
                            <m:r>
                              <m:rPr>
                                <m:sty m:val="p"/>
                              </m:rPr>
                              <a:rPr lang="it-IT" sz="1100">
                                <a:latin typeface="Cambria Math" panose="02040503050406030204" pitchFamily="18" charset="0"/>
                              </a:rPr>
                              <m:t>oI</m:t>
                            </m:r>
                            <m:r>
                              <a:rPr lang="it-IT" sz="1100" i="1">
                                <a:latin typeface="Cambria Math" panose="02040503050406030204" pitchFamily="18" charset="0"/>
                                <a:ea typeface="Cambria Math" panose="02040503050406030204" pitchFamily="18" charset="0"/>
                              </a:rPr>
                              <m:t>&lt;</m:t>
                            </m:r>
                            <m:r>
                              <a:rPr lang="it-IT" sz="1100" b="0" i="1" smtClean="0">
                                <a:latin typeface="Cambria Math" panose="02040503050406030204" pitchFamily="18" charset="0"/>
                                <a:ea typeface="Cambria Math" panose="02040503050406030204" pitchFamily="18" charset="0"/>
                              </a:rPr>
                              <m:t>16</m:t>
                            </m:r>
                            <m:r>
                              <a:rPr lang="it-IT" sz="1100" i="1">
                                <a:latin typeface="Cambria Math" panose="02040503050406030204" pitchFamily="18" charset="0"/>
                                <a:ea typeface="Cambria Math" panose="02040503050406030204" pitchFamily="18" charset="0"/>
                              </a:rPr>
                              <m:t>→</m:t>
                            </m:r>
                            <m:r>
                              <m:rPr>
                                <m:sty m:val="p"/>
                              </m:rPr>
                              <a:rPr lang="el-GR" sz="1100">
                                <a:latin typeface="Cambria Math" panose="02040503050406030204" pitchFamily="18" charset="0"/>
                              </a:rPr>
                              <m:t>α</m:t>
                            </m:r>
                            <m:r>
                              <a:rPr lang="it-IT" sz="1100" i="1">
                                <a:latin typeface="Cambria Math" panose="02040503050406030204" pitchFamily="18" charset="0"/>
                              </a:rPr>
                              <m:t>=0,50</m:t>
                            </m:r>
                          </m:e>
                        </m:eqArr>
                      </m:e>
                    </m:d>
                  </m:oMath>
                </a14:m>
                <a:endParaRPr lang="it-IT" sz="1100" dirty="0"/>
              </a:p>
              <a:p>
                <a:pPr indent="-257175" algn="just">
                  <a:spcBef>
                    <a:spcPts val="384"/>
                  </a:spcBef>
                  <a:buFont typeface="+mj-lt"/>
                  <a:buAutoNum type="alphaLcParenR"/>
                </a:pPr>
                <a14:m>
                  <m:oMath xmlns:m="http://schemas.openxmlformats.org/officeDocument/2006/math">
                    <m:d>
                      <m:dPr>
                        <m:begChr m:val="{"/>
                        <m:endChr m:val=""/>
                        <m:ctrlPr>
                          <a:rPr lang="it-IT" sz="1100" i="1">
                            <a:latin typeface="Cambria Math" panose="02040503050406030204" pitchFamily="18" charset="0"/>
                          </a:rPr>
                        </m:ctrlPr>
                      </m:dPr>
                      <m:e>
                        <m:eqArr>
                          <m:eqArrPr>
                            <m:ctrlPr>
                              <a:rPr lang="it-IT" sz="1100" i="1">
                                <a:latin typeface="Cambria Math" panose="02040503050406030204" pitchFamily="18" charset="0"/>
                              </a:rPr>
                            </m:ctrlPr>
                          </m:eqArrPr>
                          <m:e>
                            <m:r>
                              <m:rPr>
                                <m:nor/>
                              </m:rPr>
                              <a:rPr lang="it-IT" sz="1100"/>
                              <m:t> </m:t>
                            </m:r>
                            <m:r>
                              <a:rPr lang="it-IT" sz="1100" i="1">
                                <a:latin typeface="Cambria Math" panose="02040503050406030204" pitchFamily="18" charset="0"/>
                              </a:rPr>
                              <m:t>                                                          </m:t>
                            </m:r>
                          </m:e>
                          <m:e>
                            <m:r>
                              <a:rPr lang="it-IT" sz="1100" i="1">
                                <a:latin typeface="Cambria Math" panose="02040503050406030204" pitchFamily="18" charset="0"/>
                              </a:rPr>
                              <m:t>𝑠𝑒</m:t>
                            </m:r>
                            <m:r>
                              <a:rPr lang="it-IT" sz="1100" i="1">
                                <a:latin typeface="Cambria Math" panose="02040503050406030204" pitchFamily="18" charset="0"/>
                              </a:rPr>
                              <m:t>         </m:t>
                            </m:r>
                            <m:r>
                              <m:rPr>
                                <m:sty m:val="p"/>
                              </m:rPr>
                              <a:rPr lang="el-GR" sz="1100">
                                <a:latin typeface="Cambria Math" panose="02040503050406030204" pitchFamily="18" charset="0"/>
                              </a:rPr>
                              <m:t>λ</m:t>
                            </m:r>
                            <m:r>
                              <a:rPr lang="it-IT" sz="1100" i="1">
                                <a:latin typeface="Cambria Math" panose="02040503050406030204" pitchFamily="18" charset="0"/>
                              </a:rPr>
                              <m:t>=0,50</m:t>
                            </m:r>
                            <m:r>
                              <a:rPr lang="it-IT" sz="1100" i="1">
                                <a:latin typeface="Cambria Math" panose="02040503050406030204" pitchFamily="18" charset="0"/>
                                <a:ea typeface="Cambria Math" panose="02040503050406030204" pitchFamily="18" charset="0"/>
                              </a:rPr>
                              <m:t>→</m:t>
                            </m:r>
                            <m:r>
                              <m:rPr>
                                <m:sty m:val="p"/>
                              </m:rPr>
                              <a:rPr lang="el-GR" sz="1100">
                                <a:latin typeface="Cambria Math" panose="02040503050406030204" pitchFamily="18" charset="0"/>
                              </a:rPr>
                              <m:t>α</m:t>
                            </m:r>
                            <m:r>
                              <a:rPr lang="it-IT" sz="1100" i="1">
                                <a:latin typeface="Cambria Math" panose="02040503050406030204" pitchFamily="18" charset="0"/>
                              </a:rPr>
                              <m:t>=0,30    </m:t>
                            </m:r>
                          </m:e>
                          <m:e>
                            <m:r>
                              <a:rPr lang="el-GR" sz="1100" i="1">
                                <a:latin typeface="Cambria Math" panose="02040503050406030204" pitchFamily="18" charset="0"/>
                              </a:rPr>
                              <m:t>𝑠𝑒</m:t>
                            </m:r>
                            <m:r>
                              <a:rPr lang="el-GR" sz="1100" i="1">
                                <a:latin typeface="Cambria Math" panose="02040503050406030204" pitchFamily="18" charset="0"/>
                              </a:rPr>
                              <m:t>         </m:t>
                            </m:r>
                            <m:r>
                              <a:rPr lang="el-GR" sz="1100" i="1">
                                <a:latin typeface="Cambria Math" panose="02040503050406030204" pitchFamily="18" charset="0"/>
                              </a:rPr>
                              <m:t>𝜆</m:t>
                            </m:r>
                            <m:r>
                              <a:rPr lang="el-GR" sz="1100" i="1">
                                <a:latin typeface="Cambria Math" panose="02040503050406030204" pitchFamily="18" charset="0"/>
                                <a:ea typeface="Cambria Math" panose="02040503050406030204" pitchFamily="18" charset="0"/>
                              </a:rPr>
                              <m:t>≠</m:t>
                            </m:r>
                            <m:r>
                              <a:rPr lang="el-GR" sz="1100" i="1">
                                <a:latin typeface="Cambria Math" panose="02040503050406030204" pitchFamily="18" charset="0"/>
                              </a:rPr>
                              <m:t>0,50→</m:t>
                            </m:r>
                            <m:r>
                              <m:rPr>
                                <m:sty m:val="p"/>
                              </m:rPr>
                              <a:rPr lang="el-GR" sz="1100">
                                <a:latin typeface="Cambria Math" panose="02040503050406030204" pitchFamily="18" charset="0"/>
                              </a:rPr>
                              <m:t>α</m:t>
                            </m:r>
                            <m:r>
                              <a:rPr lang="el-GR" sz="1100" i="1">
                                <a:latin typeface="Cambria Math" panose="02040503050406030204" pitchFamily="18" charset="0"/>
                              </a:rPr>
                              <m:t>=0,50    </m:t>
                            </m:r>
                          </m:e>
                        </m:eqArr>
                      </m:e>
                    </m:d>
                  </m:oMath>
                </a14:m>
                <a:endParaRPr lang="it-IT" sz="1100" dirty="0"/>
              </a:p>
              <a:p>
                <a:pPr marL="85725" indent="0" algn="just">
                  <a:spcBef>
                    <a:spcPts val="384"/>
                  </a:spcBef>
                  <a:buNone/>
                </a:pPr>
                <a:endParaRPr lang="it-IT" sz="1100" b="1" u="sng" dirty="0"/>
              </a:p>
              <a:p>
                <a:pPr marL="85725" indent="0" algn="just">
                  <a:spcBef>
                    <a:spcPts val="384"/>
                  </a:spcBef>
                  <a:buNone/>
                </a:pPr>
                <a:r>
                  <a:rPr lang="it-IT" sz="1100" b="1" u="sng" dirty="0"/>
                  <a:t>Risultati:</a:t>
                </a:r>
                <a:endParaRPr lang="it-IT" sz="1100" u="sng" dirty="0"/>
              </a:p>
              <a:p>
                <a:pPr marL="628650" indent="0" algn="just">
                  <a:spcBef>
                    <a:spcPts val="384"/>
                  </a:spcBef>
                  <a:buNone/>
                </a:pPr>
                <a:r>
                  <a:rPr lang="it-IT" sz="1100" u="sng" dirty="0"/>
                  <a:t>Nessun miglioramento</a:t>
                </a:r>
              </a:p>
              <a:p>
                <a:pPr marL="0" indent="0">
                  <a:buNone/>
                  <a:tabLst>
                    <a:tab pos="2873375" algn="l"/>
                  </a:tabLst>
                </a:pPr>
                <a:endParaRPr lang="it-IT" sz="1100" dirty="0"/>
              </a:p>
              <a:p>
                <a:pPr marL="0" indent="0" algn="ctr">
                  <a:buNone/>
                  <a:tabLst>
                    <a:tab pos="2873375" algn="l"/>
                  </a:tabLst>
                </a:pPr>
                <a:r>
                  <a:rPr lang="it-IT" sz="1600" b="1" i="1" u="sng" dirty="0" err="1">
                    <a:solidFill>
                      <a:schemeClr val="bg1"/>
                    </a:solidFill>
                  </a:rPr>
                  <a:t>Cooldown</a:t>
                </a:r>
                <a:r>
                  <a:rPr lang="it-IT" sz="1600" b="1" i="1" u="sng" dirty="0">
                    <a:solidFill>
                      <a:schemeClr val="bg1"/>
                    </a:solidFill>
                  </a:rPr>
                  <a:t> Gamma</a:t>
                </a:r>
                <a:r>
                  <a:rPr lang="it-IT" sz="1600" b="1" i="1" dirty="0">
                    <a:solidFill>
                      <a:schemeClr val="bg1"/>
                    </a:solidFill>
                  </a:rPr>
                  <a:t> </a:t>
                </a:r>
                <a:r>
                  <a:rPr lang="it-IT" sz="1600" dirty="0">
                    <a:solidFill>
                      <a:schemeClr val="bg1"/>
                    </a:solidFill>
                  </a:rPr>
                  <a:t> e </a:t>
                </a:r>
                <a:r>
                  <a:rPr lang="it-IT" sz="1600" b="1" i="1" u="sng" dirty="0" err="1">
                    <a:solidFill>
                      <a:schemeClr val="bg1"/>
                    </a:solidFill>
                  </a:rPr>
                  <a:t>Warmup</a:t>
                </a:r>
                <a:r>
                  <a:rPr lang="it-IT" sz="1600" b="1" i="1" u="sng" dirty="0">
                    <a:solidFill>
                      <a:schemeClr val="bg1"/>
                    </a:solidFill>
                  </a:rPr>
                  <a:t> Gamma </a:t>
                </a:r>
              </a:p>
              <a:p>
                <a:pPr marL="0" indent="0">
                  <a:buNone/>
                </a:pPr>
                <a:endParaRPr lang="it-IT" sz="1100" b="1" u="sng" dirty="0"/>
              </a:p>
              <a:p>
                <a:pPr marL="0" indent="0">
                  <a:buNone/>
                </a:pPr>
                <a:endParaRPr lang="it-IT" sz="1100" b="1" u="sng" dirty="0"/>
              </a:p>
              <a:p>
                <a:pPr marL="0" indent="0">
                  <a:buNone/>
                </a:pPr>
                <a:endParaRPr lang="it-IT" sz="1100" b="1" u="sng" dirty="0"/>
              </a:p>
              <a:p>
                <a:pPr marL="0" indent="0">
                  <a:buNone/>
                </a:pPr>
                <a:endParaRPr lang="it-IT" sz="1100" b="1" u="sng" dirty="0"/>
              </a:p>
              <a:p>
                <a:pPr marL="0" indent="0">
                  <a:buNone/>
                </a:pPr>
                <a:endParaRPr lang="it-IT" sz="1100" b="1" u="sng" dirty="0"/>
              </a:p>
              <a:p>
                <a:pPr marL="0" indent="0">
                  <a:buNone/>
                </a:pPr>
                <a:endParaRPr lang="it-IT" sz="1100" b="1" u="sng" dirty="0"/>
              </a:p>
              <a:p>
                <a:pPr marL="0" indent="0">
                  <a:buNone/>
                </a:pPr>
                <a:endParaRPr lang="it-IT" sz="1100" b="1" u="sng" dirty="0"/>
              </a:p>
              <a:p>
                <a:pPr marL="0" indent="0">
                  <a:spcBef>
                    <a:spcPts val="1200"/>
                  </a:spcBef>
                  <a:buNone/>
                </a:pPr>
                <a:r>
                  <a:rPr lang="it-IT" sz="1100" b="1" u="sng" dirty="0"/>
                  <a:t>Risultati:</a:t>
                </a:r>
              </a:p>
              <a:p>
                <a:pPr marL="625475" lvl="0" indent="0">
                  <a:buNone/>
                </a:pPr>
                <a:r>
                  <a:rPr lang="it-IT" sz="1100" dirty="0">
                    <a:solidFill>
                      <a:prstClr val="black"/>
                    </a:solidFill>
                  </a:rPr>
                  <a:t>73,3% delle istanze </a:t>
                </a:r>
                <a:r>
                  <a:rPr lang="it-IT" sz="1100" dirty="0">
                    <a:solidFill>
                      <a:prstClr val="black"/>
                    </a:solidFill>
                    <a:sym typeface="Wingdings"/>
                  </a:rPr>
                  <a:t></a:t>
                </a:r>
                <a:r>
                  <a:rPr lang="it-IT" sz="1100" dirty="0">
                    <a:solidFill>
                      <a:prstClr val="black"/>
                    </a:solidFill>
                  </a:rPr>
                  <a:t> migliore il valore base </a:t>
                </a:r>
                <a14:m>
                  <m:oMath xmlns:m="http://schemas.openxmlformats.org/officeDocument/2006/math">
                    <m:r>
                      <a:rPr lang="it-IT" sz="1100" b="0" i="1" smtClean="0">
                        <a:solidFill>
                          <a:prstClr val="black"/>
                        </a:solidFill>
                        <a:latin typeface="Cambria Math" panose="02040503050406030204" pitchFamily="18" charset="0"/>
                      </a:rPr>
                      <m:t>0,05</m:t>
                    </m:r>
                  </m:oMath>
                </a14:m>
                <a:r>
                  <a:rPr lang="it-IT" sz="1100" dirty="0">
                    <a:solidFill>
                      <a:prstClr val="black"/>
                    </a:solidFill>
                  </a:rPr>
                  <a:t>  </a:t>
                </a:r>
              </a:p>
              <a:p>
                <a:pPr marL="625475" lvl="0" indent="0">
                  <a:buNone/>
                </a:pPr>
                <a:r>
                  <a:rPr lang="it-IT" sz="1100" dirty="0">
                    <a:solidFill>
                      <a:prstClr val="black"/>
                    </a:solidFill>
                  </a:rPr>
                  <a:t>4 istanze </a:t>
                </a:r>
                <a:r>
                  <a:rPr lang="it-IT" sz="1100" dirty="0">
                    <a:solidFill>
                      <a:prstClr val="black"/>
                    </a:solidFill>
                    <a:sym typeface="Wingdings"/>
                  </a:rPr>
                  <a:t></a:t>
                </a:r>
                <a:r>
                  <a:rPr lang="it-IT" sz="1100" dirty="0">
                    <a:solidFill>
                      <a:prstClr val="black"/>
                    </a:solidFill>
                  </a:rPr>
                  <a:t> migliore il valore determinato con  </a:t>
                </a:r>
                <a:r>
                  <a:rPr lang="it-IT" sz="1100" i="1" dirty="0">
                    <a:solidFill>
                      <a:prstClr val="black"/>
                    </a:solidFill>
                  </a:rPr>
                  <a:t>c)</a:t>
                </a:r>
              </a:p>
              <a:p>
                <a:pPr marL="0" indent="0">
                  <a:spcBef>
                    <a:spcPts val="1200"/>
                  </a:spcBef>
                  <a:buNone/>
                </a:pPr>
                <a:endParaRPr lang="it-IT" sz="1100" b="1" u="sng" dirty="0"/>
              </a:p>
              <a:p>
                <a:pPr marL="0" indent="0">
                  <a:spcBef>
                    <a:spcPts val="1200"/>
                  </a:spcBef>
                  <a:buNone/>
                </a:pPr>
                <a:endParaRPr lang="it-IT" sz="1100" u="sng" dirty="0"/>
              </a:p>
              <a:p>
                <a:pPr marL="0" indent="0">
                  <a:buNone/>
                </a:pPr>
                <a:endParaRPr lang="it-IT" sz="1100" b="1" u="sng" dirty="0"/>
              </a:p>
              <a:p>
                <a:pPr marL="625475" indent="0">
                  <a:buNone/>
                </a:pPr>
                <a:endParaRPr lang="it-IT" sz="1100" i="1"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457200" y="952501"/>
                <a:ext cx="8229600" cy="2614607"/>
              </a:xfrm>
              <a:blipFill rotWithShape="0">
                <a:blip r:embed="rId5"/>
                <a:stretch>
                  <a:fillRect l="-4963" t="-6993" b="-96737"/>
                </a:stretch>
              </a:blipFill>
            </p:spPr>
            <p:txBody>
              <a:bodyPr/>
              <a:lstStyle/>
              <a:p>
                <a:r>
                  <a:rPr lang="it-IT">
                    <a:noFill/>
                  </a:rPr>
                  <a:t> </a:t>
                </a:r>
              </a:p>
            </p:txBody>
          </p:sp>
        </mc:Fallback>
      </mc:AlternateContent>
      <p:sp>
        <p:nvSpPr>
          <p:cNvPr id="4" name="Segnaposto numero diapositiva 3"/>
          <p:cNvSpPr>
            <a:spLocks noGrp="1"/>
          </p:cNvSpPr>
          <p:nvPr>
            <p:ph type="sldNum" sz="quarter" idx="12"/>
          </p:nvPr>
        </p:nvSpPr>
        <p:spPr/>
        <p:txBody>
          <a:bodyPr/>
          <a:lstStyle/>
          <a:p>
            <a:fld id="{EE55A936-D6DB-E647-B116-1851D5E4C387}" type="slidenum">
              <a:rPr lang="it-IT" smtClean="0"/>
              <a:pPr/>
              <a:t>37</a:t>
            </a:fld>
            <a:endParaRPr lang="it-IT"/>
          </a:p>
        </p:txBody>
      </p:sp>
      <p:pic>
        <p:nvPicPr>
          <p:cNvPr id="2052" name="Picture 4" descr="Ruote Dentate, Ingranaggi, Cremagliere, Pignoni, Grigi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83" y="1329227"/>
            <a:ext cx="386617" cy="252912"/>
          </a:xfrm>
          <a:prstGeom prst="rect">
            <a:avLst/>
          </a:prstGeom>
          <a:noFill/>
          <a:extLst>
            <a:ext uri="{909E8E84-426E-40dd-AFC4-6F175D3DCCD1}">
              <a14:hiddenFill xmlns:a14="http://schemas.microsoft.com/office/drawing/2010/main" xmlns="">
                <a:solidFill>
                  <a:srgbClr val="FFFFFF"/>
                </a:solidFill>
              </a14:hiddenFill>
            </a:ext>
          </a:extLst>
        </p:spPr>
      </p:pic>
      <p:pic>
        <p:nvPicPr>
          <p:cNvPr id="2054" name="Picture 6" descr="Image result for result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0" y="2933700"/>
            <a:ext cx="535782" cy="357188"/>
          </a:xfrm>
          <a:prstGeom prst="rect">
            <a:avLst/>
          </a:prstGeom>
          <a:noFill/>
          <a:extLst>
            <a:ext uri="{909E8E84-426E-40dd-AFC4-6F175D3DCCD1}">
              <a14:hiddenFill xmlns:a14="http://schemas.microsoft.com/office/drawing/2010/main" xmlns="">
                <a:solidFill>
                  <a:srgbClr val="FFFFFF"/>
                </a:solidFill>
              </a14:hiddenFill>
            </a:ext>
          </a:extLst>
        </p:spPr>
      </p:pic>
      <p:sp>
        <p:nvSpPr>
          <p:cNvPr id="6" name="Ovale 5"/>
          <p:cNvSpPr/>
          <p:nvPr/>
        </p:nvSpPr>
        <p:spPr>
          <a:xfrm>
            <a:off x="1011850" y="3230880"/>
            <a:ext cx="72000" cy="72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11" name="Picture 4" descr="Ruote Dentate, Ingranaggi, Cremagliere, Pignoni, Grigi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83" y="3947671"/>
            <a:ext cx="386617" cy="252912"/>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6" descr="Image result for result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9" y="5460368"/>
            <a:ext cx="535782" cy="357188"/>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Ovale 18"/>
          <p:cNvSpPr/>
          <p:nvPr/>
        </p:nvSpPr>
        <p:spPr>
          <a:xfrm>
            <a:off x="5188000" y="5659993"/>
            <a:ext cx="72000" cy="72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0" name="Ovale 19"/>
          <p:cNvSpPr/>
          <p:nvPr/>
        </p:nvSpPr>
        <p:spPr>
          <a:xfrm>
            <a:off x="1003350" y="5631418"/>
            <a:ext cx="72000" cy="72000"/>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1" name="Ovale 20"/>
          <p:cNvSpPr/>
          <p:nvPr/>
        </p:nvSpPr>
        <p:spPr>
          <a:xfrm>
            <a:off x="994850" y="5854483"/>
            <a:ext cx="72000" cy="720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622081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48975"/>
            <a:ext cx="8229600" cy="1143000"/>
          </a:xfrm>
        </p:spPr>
        <p:txBody>
          <a:bodyPr>
            <a:normAutofit fontScale="90000"/>
          </a:bodyPr>
          <a:lstStyle/>
          <a:p>
            <a:r>
              <a:rPr lang="it-IT" b="1" i="1" dirty="0">
                <a:solidFill>
                  <a:srgbClr val="31859C"/>
                </a:solidFill>
              </a:rPr>
              <a:t>TARATURA </a:t>
            </a:r>
            <a:br>
              <a:rPr lang="it-IT" b="1" i="1" dirty="0">
                <a:solidFill>
                  <a:srgbClr val="31859C"/>
                </a:solidFill>
              </a:rPr>
            </a:br>
            <a:r>
              <a:rPr lang="it-IT" sz="3600" b="1" i="1" dirty="0">
                <a:solidFill>
                  <a:srgbClr val="31859C"/>
                </a:solidFill>
              </a:rPr>
              <a:t>RISULTATI COMPLESSIVI</a:t>
            </a:r>
            <a:endParaRPr lang="it-IT" dirty="0"/>
          </a:p>
        </p:txBody>
      </p:sp>
      <p:sp>
        <p:nvSpPr>
          <p:cNvPr id="3" name="Segnaposto contenuto 2"/>
          <p:cNvSpPr>
            <a:spLocks noGrp="1"/>
          </p:cNvSpPr>
          <p:nvPr>
            <p:ph idx="1"/>
          </p:nvPr>
        </p:nvSpPr>
        <p:spPr>
          <a:xfrm>
            <a:off x="457200" y="5452867"/>
            <a:ext cx="8229600" cy="844497"/>
          </a:xfrm>
        </p:spPr>
        <p:txBody>
          <a:bodyPr>
            <a:noAutofit/>
          </a:bodyPr>
          <a:lstStyle/>
          <a:p>
            <a:pPr marL="0" indent="0" algn="ctr">
              <a:buNone/>
            </a:pPr>
            <a:r>
              <a:rPr lang="it-IT" sz="1800" dirty="0"/>
              <a:t>Da un miglioramento medio del 27% rispetto al benchmark  </a:t>
            </a:r>
          </a:p>
          <a:p>
            <a:pPr marL="0" indent="0" algn="ctr">
              <a:buNone/>
            </a:pPr>
            <a:r>
              <a:rPr lang="it-IT" sz="1800" dirty="0"/>
              <a:t>a un </a:t>
            </a:r>
            <a:r>
              <a:rPr lang="it-IT" sz="1800" u="sng" dirty="0"/>
              <a:t>miglioramento del </a:t>
            </a:r>
            <a:r>
              <a:rPr lang="it-IT" sz="1800" b="1" u="sng" dirty="0"/>
              <a:t>58%</a:t>
            </a:r>
            <a:r>
              <a:rPr lang="it-IT" sz="1800" u="sng" dirty="0"/>
              <a:t> </a:t>
            </a:r>
          </a:p>
          <a:p>
            <a:endParaRPr lang="it-IT" dirty="0"/>
          </a:p>
        </p:txBody>
      </p:sp>
      <p:sp>
        <p:nvSpPr>
          <p:cNvPr id="4" name="Segnaposto numero diapositiva 3"/>
          <p:cNvSpPr>
            <a:spLocks noGrp="1"/>
          </p:cNvSpPr>
          <p:nvPr>
            <p:ph type="sldNum" sz="quarter" idx="12"/>
          </p:nvPr>
        </p:nvSpPr>
        <p:spPr/>
        <p:txBody>
          <a:bodyPr/>
          <a:lstStyle/>
          <a:p>
            <a:fld id="{EE55A936-D6DB-E647-B116-1851D5E4C387}" type="slidenum">
              <a:rPr lang="it-IT" smtClean="0"/>
              <a:pPr/>
              <a:t>38</a:t>
            </a:fld>
            <a:endParaRPr lang="it-IT"/>
          </a:p>
        </p:txBody>
      </p:sp>
      <p:graphicFrame>
        <p:nvGraphicFramePr>
          <p:cNvPr id="7" name="Grafico 6"/>
          <p:cNvGraphicFramePr/>
          <p:nvPr>
            <p:extLst>
              <p:ext uri="{D42A27DB-BD31-4B8C-83A1-F6EECF244321}">
                <p14:modId xmlns:p14="http://schemas.microsoft.com/office/powerpoint/2010/main" val="1593022349"/>
              </p:ext>
            </p:extLst>
          </p:nvPr>
        </p:nvGraphicFramePr>
        <p:xfrm>
          <a:off x="619992" y="1343166"/>
          <a:ext cx="3304307" cy="2120095"/>
        </p:xfrm>
        <a:graphic>
          <a:graphicData uri="http://schemas.openxmlformats.org/drawingml/2006/chart">
            <c:chart xmlns:c="http://schemas.openxmlformats.org/drawingml/2006/chart" xmlns:r="http://schemas.openxmlformats.org/officeDocument/2006/relationships" r:id="rId3"/>
          </a:graphicData>
        </a:graphic>
      </p:graphicFrame>
      <p:pic>
        <p:nvPicPr>
          <p:cNvPr id="8" name="Immagine 7" descr="Schermata 2018-01-14 alle 19.42.5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4788" y="3514452"/>
            <a:ext cx="5904987" cy="1938415"/>
          </a:xfrm>
          <a:prstGeom prst="rect">
            <a:avLst/>
          </a:prstGeom>
        </p:spPr>
      </p:pic>
      <p:sp>
        <p:nvSpPr>
          <p:cNvPr id="5" name="Freccia a destra 4"/>
          <p:cNvSpPr/>
          <p:nvPr/>
        </p:nvSpPr>
        <p:spPr>
          <a:xfrm>
            <a:off x="2720100" y="5829150"/>
            <a:ext cx="396000" cy="324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9" name="CasellaDiTesto 8"/>
          <p:cNvSpPr txBox="1"/>
          <p:nvPr/>
        </p:nvSpPr>
        <p:spPr>
          <a:xfrm>
            <a:off x="4086226" y="1972326"/>
            <a:ext cx="4286250" cy="769441"/>
          </a:xfrm>
          <a:prstGeom prst="rect">
            <a:avLst/>
          </a:prstGeom>
          <a:noFill/>
        </p:spPr>
        <p:txBody>
          <a:bodyPr wrap="square" rtlCol="0">
            <a:spAutoFit/>
          </a:bodyPr>
          <a:lstStyle/>
          <a:p>
            <a:pPr algn="ctr"/>
            <a:r>
              <a:rPr lang="it-IT" sz="1400" dirty="0"/>
              <a:t>La parametrizzazione di </a:t>
            </a:r>
            <a:r>
              <a:rPr lang="it-IT" sz="1400" i="1" dirty="0"/>
              <a:t>Alpha</a:t>
            </a:r>
            <a:r>
              <a:rPr lang="it-IT" sz="1400" dirty="0"/>
              <a:t> e </a:t>
            </a:r>
            <a:r>
              <a:rPr lang="it-IT" sz="1400" i="1" dirty="0" err="1"/>
              <a:t>Warmup</a:t>
            </a:r>
            <a:r>
              <a:rPr lang="it-IT" sz="1400" i="1" dirty="0"/>
              <a:t> Gamma </a:t>
            </a:r>
            <a:r>
              <a:rPr lang="it-IT" sz="1400" dirty="0"/>
              <a:t>non ha portato ad alcun miglioramento!</a:t>
            </a:r>
          </a:p>
          <a:p>
            <a:endParaRPr lang="it-IT" sz="1600" dirty="0"/>
          </a:p>
        </p:txBody>
      </p:sp>
    </p:spTree>
    <p:extLst>
      <p:ext uri="{BB962C8B-B14F-4D97-AF65-F5344CB8AC3E}">
        <p14:creationId xmlns:p14="http://schemas.microsoft.com/office/powerpoint/2010/main" val="2862148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1143000"/>
          </a:xfrm>
        </p:spPr>
        <p:txBody>
          <a:bodyPr/>
          <a:lstStyle/>
          <a:p>
            <a:r>
              <a:rPr lang="it-IT" b="1" i="1" dirty="0">
                <a:solidFill>
                  <a:srgbClr val="31859C"/>
                </a:solidFill>
              </a:rPr>
              <a:t>ANALISI (1/4)</a:t>
            </a:r>
            <a:endParaRPr lang="it-IT" dirty="0"/>
          </a:p>
        </p:txBody>
      </p:sp>
      <p:sp>
        <p:nvSpPr>
          <p:cNvPr id="3" name="Segnaposto contenuto 2"/>
          <p:cNvSpPr>
            <a:spLocks noGrp="1"/>
          </p:cNvSpPr>
          <p:nvPr>
            <p:ph idx="1"/>
          </p:nvPr>
        </p:nvSpPr>
        <p:spPr>
          <a:xfrm>
            <a:off x="457200" y="1143000"/>
            <a:ext cx="8229600" cy="4525963"/>
          </a:xfrm>
        </p:spPr>
        <p:txBody>
          <a:bodyPr>
            <a:normAutofit/>
          </a:bodyPr>
          <a:lstStyle/>
          <a:p>
            <a:r>
              <a:rPr lang="it-IT" sz="1600" dirty="0"/>
              <a:t>3 test di 30 minuti per ogni istanza.</a:t>
            </a:r>
          </a:p>
          <a:p>
            <a:r>
              <a:rPr lang="it-IT" sz="1600" dirty="0"/>
              <a:t>Per ogni istanza calcolo di media e </a:t>
            </a:r>
          </a:p>
          <a:p>
            <a:pPr marL="0" indent="0">
              <a:buNone/>
            </a:pPr>
            <a:r>
              <a:rPr lang="it-IT" sz="1600" dirty="0"/>
              <a:t>        deviazione standard dei tre valori </a:t>
            </a:r>
          </a:p>
          <a:p>
            <a:pPr marL="0" indent="0">
              <a:buNone/>
            </a:pPr>
            <a:r>
              <a:rPr lang="it-IT" sz="1600" dirty="0"/>
              <a:t>        ottenuti della funzione obiettivo.</a:t>
            </a:r>
          </a:p>
          <a:p>
            <a:pPr marL="0" indent="0">
              <a:buNone/>
            </a:pPr>
            <a:endParaRPr lang="it-IT" sz="1600" dirty="0"/>
          </a:p>
          <a:p>
            <a:pPr marL="0" indent="0">
              <a:buNone/>
            </a:pPr>
            <a:r>
              <a:rPr lang="it-IT" sz="1600" dirty="0">
                <a:sym typeface="Wingdings"/>
              </a:rPr>
              <a:t>   Poca v</a:t>
            </a:r>
            <a:r>
              <a:rPr lang="it-IT" sz="1600" dirty="0"/>
              <a:t>ariabilità</a:t>
            </a:r>
          </a:p>
          <a:p>
            <a:pPr marL="0" indent="0">
              <a:buNone/>
            </a:pPr>
            <a:r>
              <a:rPr lang="it-IT" sz="1600" dirty="0">
                <a:sym typeface="Wingdings"/>
              </a:rPr>
              <a:t></a:t>
            </a:r>
            <a:r>
              <a:rPr lang="it-IT" sz="1600" dirty="0"/>
              <a:t>   </a:t>
            </a:r>
            <a:r>
              <a:rPr lang="it-IT" sz="1600" dirty="0" err="1"/>
              <a:t>Dev</a:t>
            </a:r>
            <a:r>
              <a:rPr lang="it-IT" sz="1600" dirty="0"/>
              <a:t>. </a:t>
            </a:r>
            <a:r>
              <a:rPr lang="it-IT" sz="1600" dirty="0" err="1"/>
              <a:t>max</a:t>
            </a:r>
            <a:r>
              <a:rPr lang="it-IT" sz="1600" dirty="0"/>
              <a:t> 27% rispetto alla media</a:t>
            </a:r>
          </a:p>
          <a:p>
            <a:endParaRPr lang="it-IT" sz="1600" dirty="0"/>
          </a:p>
        </p:txBody>
      </p:sp>
      <p:pic>
        <p:nvPicPr>
          <p:cNvPr id="5" name="Immagine 4"/>
          <p:cNvPicPr>
            <a:picLocks noChangeAspect="1"/>
          </p:cNvPicPr>
          <p:nvPr/>
        </p:nvPicPr>
        <p:blipFill>
          <a:blip r:embed="rId3"/>
          <a:stretch>
            <a:fillRect/>
          </a:stretch>
        </p:blipFill>
        <p:spPr>
          <a:xfrm>
            <a:off x="3907507" y="1241632"/>
            <a:ext cx="4643666" cy="2379590"/>
          </a:xfrm>
          <a:prstGeom prst="rect">
            <a:avLst/>
          </a:prstGeom>
        </p:spPr>
      </p:pic>
      <p:sp>
        <p:nvSpPr>
          <p:cNvPr id="6" name="Rettangolo 5"/>
          <p:cNvSpPr/>
          <p:nvPr/>
        </p:nvSpPr>
        <p:spPr>
          <a:xfrm>
            <a:off x="609162" y="3777987"/>
            <a:ext cx="7750361" cy="2123658"/>
          </a:xfrm>
          <a:prstGeom prst="rect">
            <a:avLst/>
          </a:prstGeom>
        </p:spPr>
        <p:txBody>
          <a:bodyPr wrap="square">
            <a:spAutoFit/>
          </a:bodyPr>
          <a:lstStyle/>
          <a:p>
            <a:r>
              <a:rPr lang="it-IT" b="1" u="sng" dirty="0"/>
              <a:t>Analisi più approfondita </a:t>
            </a:r>
          </a:p>
          <a:p>
            <a:endParaRPr lang="it-IT" b="1" u="sng" dirty="0"/>
          </a:p>
          <a:p>
            <a:r>
              <a:rPr lang="it-IT" sz="1600" dirty="0">
                <a:sym typeface="Wingdings"/>
              </a:rPr>
              <a:t>M</a:t>
            </a:r>
            <a:r>
              <a:rPr lang="it-IT" sz="1600" dirty="0"/>
              <a:t>iglioramento medio rispetto al benchmark</a:t>
            </a:r>
          </a:p>
          <a:p>
            <a:pPr marL="285750" indent="-285750">
              <a:buFont typeface="Wingdings" charset="2"/>
              <a:buChar char="§"/>
            </a:pPr>
            <a:r>
              <a:rPr lang="it-IT" sz="1600" dirty="0"/>
              <a:t>+ 62,27% considerando la soluzione migliore per ciascuna istanza</a:t>
            </a:r>
          </a:p>
          <a:p>
            <a:pPr marL="285750" indent="-285750">
              <a:buFont typeface="Wingdings" charset="2"/>
              <a:buChar char="§"/>
            </a:pPr>
            <a:r>
              <a:rPr lang="it-IT" sz="1600" dirty="0"/>
              <a:t>+ 46,76% nel caso in cui si considerino i valori medi.</a:t>
            </a:r>
          </a:p>
          <a:p>
            <a:r>
              <a:rPr lang="it-IT" sz="1600" dirty="0"/>
              <a:t> </a:t>
            </a:r>
          </a:p>
          <a:p>
            <a:pPr marL="285750" indent="-285750">
              <a:buFont typeface="Wingdings" charset="2"/>
              <a:buChar char="à"/>
            </a:pPr>
            <a:r>
              <a:rPr lang="it-IT" sz="1600" dirty="0"/>
              <a:t>2 istanze non raggiungono mai il benchmark (istanze piccole)</a:t>
            </a:r>
          </a:p>
          <a:p>
            <a:pPr marL="285750" indent="-285750">
              <a:buFont typeface="Wingdings" charset="2"/>
              <a:buChar char="à"/>
            </a:pPr>
            <a:endParaRPr lang="it-IT" sz="1600" dirty="0"/>
          </a:p>
        </p:txBody>
      </p:sp>
      <p:sp>
        <p:nvSpPr>
          <p:cNvPr id="4" name="Segnaposto numero diapositiva 3"/>
          <p:cNvSpPr>
            <a:spLocks noGrp="1"/>
          </p:cNvSpPr>
          <p:nvPr>
            <p:ph type="sldNum" sz="quarter" idx="12"/>
          </p:nvPr>
        </p:nvSpPr>
        <p:spPr/>
        <p:txBody>
          <a:bodyPr/>
          <a:lstStyle/>
          <a:p>
            <a:fld id="{EE55A936-D6DB-E647-B116-1851D5E4C387}" type="slidenum">
              <a:rPr lang="it-IT" smtClean="0"/>
              <a:pPr/>
              <a:t>39</a:t>
            </a:fld>
            <a:endParaRPr lang="it-IT"/>
          </a:p>
        </p:txBody>
      </p:sp>
    </p:spTree>
    <p:extLst>
      <p:ext uri="{BB962C8B-B14F-4D97-AF65-F5344CB8AC3E}">
        <p14:creationId xmlns:p14="http://schemas.microsoft.com/office/powerpoint/2010/main" val="4172705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a:solidFill>
                  <a:srgbClr val="31859C"/>
                </a:solidFill>
              </a:rPr>
              <a:t>MIGLIORAMENTO MODELLIZZAZIONE</a:t>
            </a:r>
          </a:p>
        </p:txBody>
      </p:sp>
      <p:sp>
        <p:nvSpPr>
          <p:cNvPr id="3" name="Segnaposto contenuto 2"/>
          <p:cNvSpPr>
            <a:spLocks noGrp="1"/>
          </p:cNvSpPr>
          <p:nvPr>
            <p:ph idx="1"/>
          </p:nvPr>
        </p:nvSpPr>
        <p:spPr>
          <a:xfrm>
            <a:off x="739381" y="1600200"/>
            <a:ext cx="7665239" cy="4525963"/>
          </a:xfrm>
        </p:spPr>
        <p:txBody>
          <a:bodyPr/>
          <a:lstStyle/>
          <a:p>
            <a:pPr marL="0" indent="0">
              <a:buNone/>
            </a:pPr>
            <a:r>
              <a:rPr lang="it-IT" sz="2400" dirty="0"/>
              <a:t>Inserimento di vincoli aggiuntivi</a:t>
            </a:r>
          </a:p>
          <a:p>
            <a:pPr>
              <a:buFont typeface="Wingdings" charset="0"/>
              <a:buChar char="à"/>
            </a:pPr>
            <a:r>
              <a:rPr lang="it-IT" sz="2000" dirty="0">
                <a:sym typeface="Wingdings"/>
              </a:rPr>
              <a:t>Ridurre i tempi computazionali </a:t>
            </a:r>
          </a:p>
          <a:p>
            <a:pPr>
              <a:buFont typeface="Wingdings" charset="0"/>
              <a:buChar char="à"/>
            </a:pPr>
            <a:r>
              <a:rPr lang="it-IT" sz="2000" dirty="0">
                <a:sym typeface="Wingdings"/>
              </a:rPr>
              <a:t>Avvicinarsi al </a:t>
            </a:r>
            <a:r>
              <a:rPr lang="it-IT" sz="2000" i="1" dirty="0" err="1">
                <a:sym typeface="Wingdings"/>
              </a:rPr>
              <a:t>convex</a:t>
            </a:r>
            <a:r>
              <a:rPr lang="it-IT" sz="2000" i="1" dirty="0">
                <a:sym typeface="Wingdings"/>
              </a:rPr>
              <a:t> </a:t>
            </a:r>
            <a:r>
              <a:rPr lang="it-IT" sz="2000" i="1" dirty="0" err="1">
                <a:sym typeface="Wingdings"/>
              </a:rPr>
              <a:t>hull</a:t>
            </a:r>
            <a:endParaRPr lang="it-IT" sz="2000" i="1" dirty="0">
              <a:sym typeface="Wingdings"/>
            </a:endParaRPr>
          </a:p>
          <a:p>
            <a:pPr marL="0" indent="0">
              <a:buNone/>
            </a:pPr>
            <a:endParaRPr lang="it-IT" dirty="0">
              <a:sym typeface="Wingdings"/>
            </a:endParaRPr>
          </a:p>
        </p:txBody>
      </p:sp>
      <p:sp>
        <p:nvSpPr>
          <p:cNvPr id="4" name="Segnaposto numero diapositiva 3"/>
          <p:cNvSpPr>
            <a:spLocks noGrp="1"/>
          </p:cNvSpPr>
          <p:nvPr>
            <p:ph type="sldNum" sz="quarter" idx="12"/>
          </p:nvPr>
        </p:nvSpPr>
        <p:spPr/>
        <p:txBody>
          <a:bodyPr/>
          <a:lstStyle/>
          <a:p>
            <a:fld id="{EE55A936-D6DB-E647-B116-1851D5E4C387}" type="slidenum">
              <a:rPr lang="it-IT" smtClean="0"/>
              <a:pPr/>
              <a:t>4</a:t>
            </a:fld>
            <a:endParaRPr lang="it-IT"/>
          </a:p>
        </p:txBody>
      </p:sp>
      <p:graphicFrame>
        <p:nvGraphicFramePr>
          <p:cNvPr id="6" name="Diagramma 5"/>
          <p:cNvGraphicFramePr/>
          <p:nvPr>
            <p:extLst>
              <p:ext uri="{D42A27DB-BD31-4B8C-83A1-F6EECF244321}">
                <p14:modId xmlns:p14="http://schemas.microsoft.com/office/powerpoint/2010/main" val="2974997868"/>
              </p:ext>
            </p:extLst>
          </p:nvPr>
        </p:nvGraphicFramePr>
        <p:xfrm>
          <a:off x="990600" y="3106292"/>
          <a:ext cx="7162800" cy="2755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09098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i="1" dirty="0">
                <a:solidFill>
                  <a:srgbClr val="31859C"/>
                </a:solidFill>
              </a:rPr>
              <a:t>ANALISI (2/4)</a:t>
            </a:r>
            <a:endParaRPr lang="it-IT" dirty="0"/>
          </a:p>
        </p:txBody>
      </p:sp>
      <p:sp>
        <p:nvSpPr>
          <p:cNvPr id="3" name="Segnaposto contenuto 2"/>
          <p:cNvSpPr>
            <a:spLocks noGrp="1"/>
          </p:cNvSpPr>
          <p:nvPr>
            <p:ph idx="1"/>
          </p:nvPr>
        </p:nvSpPr>
        <p:spPr>
          <a:xfrm>
            <a:off x="457200" y="1291975"/>
            <a:ext cx="8229600" cy="4525963"/>
          </a:xfrm>
        </p:spPr>
        <p:txBody>
          <a:bodyPr/>
          <a:lstStyle/>
          <a:p>
            <a:pPr marL="0" indent="0">
              <a:buNone/>
            </a:pPr>
            <a:r>
              <a:rPr lang="it-IT" sz="1600" u="sng" dirty="0"/>
              <a:t>Impatto sulla determinazione della soluzione finale:</a:t>
            </a:r>
          </a:p>
          <a:p>
            <a:pPr lvl="0"/>
            <a:r>
              <a:rPr lang="it-IT" sz="1600" dirty="0"/>
              <a:t>ALNS fondamentale per raggiungimento delle soluzioni ottenute. </a:t>
            </a:r>
          </a:p>
          <a:p>
            <a:pPr lvl="0"/>
            <a:r>
              <a:rPr lang="it-IT" sz="1600" dirty="0"/>
              <a:t>Algoritmo costruttivo compromesso tra efficacia ed efficienza</a:t>
            </a:r>
          </a:p>
          <a:p>
            <a:pPr lvl="0"/>
            <a:r>
              <a:rPr lang="it-IT" sz="1600" dirty="0"/>
              <a:t>Influenza Local </a:t>
            </a:r>
            <a:r>
              <a:rPr lang="it-IT" sz="1600" dirty="0" err="1"/>
              <a:t>Search</a:t>
            </a:r>
            <a:r>
              <a:rPr lang="it-IT" sz="1600" dirty="0"/>
              <a:t> limitata (intensificazione)</a:t>
            </a:r>
          </a:p>
          <a:p>
            <a:pPr marL="0" lvl="0" indent="0">
              <a:buNone/>
            </a:pPr>
            <a:endParaRPr lang="it-IT" sz="1600" dirty="0"/>
          </a:p>
          <a:p>
            <a:pPr marL="0" indent="0">
              <a:buNone/>
            </a:pPr>
            <a:r>
              <a:rPr lang="it-IT" sz="1600" u="sng" dirty="0"/>
              <a:t> Approfondimento performance ALNS:</a:t>
            </a:r>
          </a:p>
          <a:p>
            <a:r>
              <a:rPr lang="it-IT" sz="1600" dirty="0"/>
              <a:t>Omogeneità di selezione euristiche di inserimento e rimozione.</a:t>
            </a:r>
          </a:p>
          <a:p>
            <a:pPr lvl="0"/>
            <a:r>
              <a:rPr lang="it-IT" sz="1600" dirty="0"/>
              <a:t>Operatori random influenza più contenuta rispetto a quelli tradizionali. </a:t>
            </a:r>
          </a:p>
          <a:p>
            <a:pPr lvl="0"/>
            <a:endParaRPr lang="it-IT" sz="1600" dirty="0"/>
          </a:p>
        </p:txBody>
      </p:sp>
      <p:graphicFrame>
        <p:nvGraphicFramePr>
          <p:cNvPr id="8" name="Grafico 7">
            <a:extLst>
              <a:ext uri="{FF2B5EF4-FFF2-40B4-BE49-F238E27FC236}">
                <a16:creationId xmlns:a16="http://schemas.microsoft.com/office/drawing/2014/main" id="{00000000-0008-0000-0100-000002000000}"/>
              </a:ext>
            </a:extLst>
          </p:cNvPr>
          <p:cNvGraphicFramePr/>
          <p:nvPr>
            <p:extLst>
              <p:ext uri="{D42A27DB-BD31-4B8C-83A1-F6EECF244321}">
                <p14:modId xmlns:p14="http://schemas.microsoft.com/office/powerpoint/2010/main" val="730085249"/>
              </p:ext>
            </p:extLst>
          </p:nvPr>
        </p:nvGraphicFramePr>
        <p:xfrm>
          <a:off x="4490039" y="4015133"/>
          <a:ext cx="3357693" cy="20339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Grafico 8">
            <a:extLst>
              <a:ext uri="{FF2B5EF4-FFF2-40B4-BE49-F238E27FC236}">
                <a16:creationId xmlns:a16="http://schemas.microsoft.com/office/drawing/2014/main" id="{00000000-0008-0000-0100-000003000000}"/>
              </a:ext>
            </a:extLst>
          </p:cNvPr>
          <p:cNvGraphicFramePr/>
          <p:nvPr>
            <p:extLst>
              <p:ext uri="{D42A27DB-BD31-4B8C-83A1-F6EECF244321}">
                <p14:modId xmlns:p14="http://schemas.microsoft.com/office/powerpoint/2010/main" val="1968704632"/>
              </p:ext>
            </p:extLst>
          </p:nvPr>
        </p:nvGraphicFramePr>
        <p:xfrm>
          <a:off x="839420" y="4015133"/>
          <a:ext cx="3268399" cy="2032000"/>
        </p:xfrm>
        <a:graphic>
          <a:graphicData uri="http://schemas.openxmlformats.org/drawingml/2006/chart">
            <c:chart xmlns:c="http://schemas.openxmlformats.org/drawingml/2006/chart" xmlns:r="http://schemas.openxmlformats.org/officeDocument/2006/relationships" r:id="rId4"/>
          </a:graphicData>
        </a:graphic>
      </p:graphicFrame>
      <p:pic>
        <p:nvPicPr>
          <p:cNvPr id="11" name="Immagine 10"/>
          <p:cNvPicPr>
            <a:picLocks noChangeAspect="1"/>
          </p:cNvPicPr>
          <p:nvPr/>
        </p:nvPicPr>
        <p:blipFill rotWithShape="1">
          <a:blip r:embed="rId5"/>
          <a:srcRect l="14480" t="8934" r="14375" b="9258"/>
          <a:stretch/>
        </p:blipFill>
        <p:spPr>
          <a:xfrm>
            <a:off x="6366200" y="1417638"/>
            <a:ext cx="2320600" cy="1523629"/>
          </a:xfrm>
          <a:prstGeom prst="rect">
            <a:avLst/>
          </a:prstGeom>
        </p:spPr>
      </p:pic>
      <p:sp>
        <p:nvSpPr>
          <p:cNvPr id="4" name="Segnaposto numero diapositiva 3"/>
          <p:cNvSpPr>
            <a:spLocks noGrp="1"/>
          </p:cNvSpPr>
          <p:nvPr>
            <p:ph type="sldNum" sz="quarter" idx="12"/>
          </p:nvPr>
        </p:nvSpPr>
        <p:spPr/>
        <p:txBody>
          <a:bodyPr/>
          <a:lstStyle/>
          <a:p>
            <a:fld id="{EE55A936-D6DB-E647-B116-1851D5E4C387}" type="slidenum">
              <a:rPr lang="it-IT" smtClean="0"/>
              <a:pPr/>
              <a:t>40</a:t>
            </a:fld>
            <a:endParaRPr lang="it-IT"/>
          </a:p>
        </p:txBody>
      </p:sp>
    </p:spTree>
    <p:extLst>
      <p:ext uri="{BB962C8B-B14F-4D97-AF65-F5344CB8AC3E}">
        <p14:creationId xmlns:p14="http://schemas.microsoft.com/office/powerpoint/2010/main" val="36708379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i="1" dirty="0">
                <a:solidFill>
                  <a:srgbClr val="31859C"/>
                </a:solidFill>
              </a:rPr>
              <a:t>ANALISI (3/4)</a:t>
            </a:r>
            <a:endParaRPr lang="it-IT" dirty="0"/>
          </a:p>
        </p:txBody>
      </p:sp>
      <p:sp>
        <p:nvSpPr>
          <p:cNvPr id="3" name="Segnaposto contenuto 2"/>
          <p:cNvSpPr>
            <a:spLocks noGrp="1"/>
          </p:cNvSpPr>
          <p:nvPr>
            <p:ph idx="1"/>
          </p:nvPr>
        </p:nvSpPr>
        <p:spPr>
          <a:xfrm>
            <a:off x="457200" y="1347858"/>
            <a:ext cx="8229600" cy="4525963"/>
          </a:xfrm>
        </p:spPr>
        <p:txBody>
          <a:bodyPr/>
          <a:lstStyle/>
          <a:p>
            <a:pPr marL="0" indent="0">
              <a:buNone/>
            </a:pPr>
            <a:r>
              <a:rPr lang="it-IT" sz="1600" u="sng" dirty="0"/>
              <a:t>Analisi meccanismo di aggiornamento dei punteggi delle euristiche:</a:t>
            </a:r>
          </a:p>
          <a:p>
            <a:pPr lvl="0"/>
            <a:r>
              <a:rPr lang="it-IT" sz="1600" dirty="0"/>
              <a:t>Forte omogeneità dei pesi</a:t>
            </a:r>
          </a:p>
          <a:p>
            <a:pPr lvl="0"/>
            <a:r>
              <a:rPr lang="it-IT" sz="1600" dirty="0"/>
              <a:t>Penalizzazione degli operatori random, “</a:t>
            </a:r>
            <a:r>
              <a:rPr lang="it-IT" sz="1600" dirty="0" err="1"/>
              <a:t>WorstRemoval</a:t>
            </a:r>
            <a:r>
              <a:rPr lang="it-IT" sz="1600" dirty="0"/>
              <a:t>” e “</a:t>
            </a:r>
            <a:r>
              <a:rPr lang="it-IT" sz="1600" dirty="0" err="1"/>
              <a:t>GreedyBestInsertion</a:t>
            </a:r>
            <a:r>
              <a:rPr lang="it-IT" sz="1600" dirty="0"/>
              <a:t>”</a:t>
            </a:r>
          </a:p>
          <a:p>
            <a:pPr lvl="0"/>
            <a:r>
              <a:rPr lang="it-IT" sz="1600" dirty="0"/>
              <a:t>Favorite le euristiche più conformate al problema.</a:t>
            </a:r>
          </a:p>
          <a:p>
            <a:pPr lvl="0"/>
            <a:endParaRPr lang="it-IT" sz="1600" dirty="0"/>
          </a:p>
          <a:p>
            <a:endParaRPr lang="it-IT" dirty="0"/>
          </a:p>
        </p:txBody>
      </p:sp>
      <p:pic>
        <p:nvPicPr>
          <p:cNvPr id="4" name="Immagine 3" descr="Schermata 2018-01-15 alle 16.43.3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999" y="2919592"/>
            <a:ext cx="6738002" cy="1998371"/>
          </a:xfrm>
          <a:prstGeom prst="rect">
            <a:avLst/>
          </a:prstGeom>
        </p:spPr>
      </p:pic>
      <p:sp>
        <p:nvSpPr>
          <p:cNvPr id="7" name="Rettangolo 6"/>
          <p:cNvSpPr/>
          <p:nvPr/>
        </p:nvSpPr>
        <p:spPr>
          <a:xfrm>
            <a:off x="457200" y="5227490"/>
            <a:ext cx="7664054" cy="584776"/>
          </a:xfrm>
          <a:prstGeom prst="rect">
            <a:avLst/>
          </a:prstGeom>
        </p:spPr>
        <p:txBody>
          <a:bodyPr wrap="square">
            <a:spAutoFit/>
          </a:bodyPr>
          <a:lstStyle/>
          <a:p>
            <a:r>
              <a:rPr lang="it-IT" sz="1600" b="1" u="sng" dirty="0"/>
              <a:t>Simulated Annealing </a:t>
            </a:r>
            <a:r>
              <a:rPr lang="it-IT" sz="1600" dirty="0">
                <a:sym typeface="Wingdings"/>
              </a:rPr>
              <a:t></a:t>
            </a:r>
            <a:r>
              <a:rPr lang="it-IT" sz="1600" dirty="0"/>
              <a:t> rispettato l’obiettivo di diversificare la ricerca all’inizio di ogni segmento </a:t>
            </a:r>
            <a:r>
              <a:rPr lang="it-IT" sz="1600" dirty="0">
                <a:sym typeface="Wingdings"/>
              </a:rPr>
              <a:t></a:t>
            </a:r>
            <a:r>
              <a:rPr lang="it-IT" sz="1600" dirty="0"/>
              <a:t> accettazione di soluzioni peggiorative. </a:t>
            </a:r>
          </a:p>
        </p:txBody>
      </p:sp>
      <p:sp>
        <p:nvSpPr>
          <p:cNvPr id="5" name="Segnaposto numero diapositiva 4"/>
          <p:cNvSpPr>
            <a:spLocks noGrp="1"/>
          </p:cNvSpPr>
          <p:nvPr>
            <p:ph type="sldNum" sz="quarter" idx="12"/>
          </p:nvPr>
        </p:nvSpPr>
        <p:spPr/>
        <p:txBody>
          <a:bodyPr/>
          <a:lstStyle/>
          <a:p>
            <a:fld id="{EE55A936-D6DB-E647-B116-1851D5E4C387}" type="slidenum">
              <a:rPr lang="it-IT" smtClean="0"/>
              <a:pPr/>
              <a:t>41</a:t>
            </a:fld>
            <a:endParaRPr lang="it-IT"/>
          </a:p>
        </p:txBody>
      </p:sp>
    </p:spTree>
    <p:extLst>
      <p:ext uri="{BB962C8B-B14F-4D97-AF65-F5344CB8AC3E}">
        <p14:creationId xmlns:p14="http://schemas.microsoft.com/office/powerpoint/2010/main" val="36708379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i="1" dirty="0">
                <a:solidFill>
                  <a:srgbClr val="31859C"/>
                </a:solidFill>
              </a:rPr>
              <a:t>ANALISI (4/4)</a:t>
            </a:r>
            <a:endParaRPr lang="it-IT" dirty="0"/>
          </a:p>
        </p:txBody>
      </p:sp>
      <p:sp>
        <p:nvSpPr>
          <p:cNvPr id="3" name="Segnaposto contenuto 2"/>
          <p:cNvSpPr>
            <a:spLocks noGrp="1"/>
          </p:cNvSpPr>
          <p:nvPr>
            <p:ph idx="1"/>
          </p:nvPr>
        </p:nvSpPr>
        <p:spPr>
          <a:xfrm>
            <a:off x="457200" y="1291975"/>
            <a:ext cx="8229600" cy="4525963"/>
          </a:xfrm>
        </p:spPr>
        <p:txBody>
          <a:bodyPr/>
          <a:lstStyle/>
          <a:p>
            <a:pPr marL="0" indent="0">
              <a:buNone/>
            </a:pPr>
            <a:r>
              <a:rPr lang="it-IT" sz="1600" u="sng" dirty="0"/>
              <a:t>Valutazione efficacia </a:t>
            </a:r>
            <a:r>
              <a:rPr lang="it-IT" sz="1600" dirty="0"/>
              <a:t>di ciascuna coppia di euristiche che hanno comportato un miglioramento della funzione obiettivo, estratta durante la ricerca. </a:t>
            </a:r>
          </a:p>
        </p:txBody>
      </p:sp>
      <p:sp>
        <p:nvSpPr>
          <p:cNvPr id="4" name="Segnaposto numero diapositiva 3"/>
          <p:cNvSpPr>
            <a:spLocks noGrp="1"/>
          </p:cNvSpPr>
          <p:nvPr>
            <p:ph type="sldNum" sz="quarter" idx="12"/>
          </p:nvPr>
        </p:nvSpPr>
        <p:spPr/>
        <p:txBody>
          <a:bodyPr/>
          <a:lstStyle/>
          <a:p>
            <a:fld id="{EE55A936-D6DB-E647-B116-1851D5E4C387}" type="slidenum">
              <a:rPr lang="it-IT" smtClean="0"/>
              <a:pPr/>
              <a:t>42</a:t>
            </a:fld>
            <a:endParaRPr lang="it-IT"/>
          </a:p>
        </p:txBody>
      </p:sp>
      <p:pic>
        <p:nvPicPr>
          <p:cNvPr id="6" name="Immagine 5"/>
          <p:cNvPicPr>
            <a:picLocks noChangeAspect="1"/>
          </p:cNvPicPr>
          <p:nvPr/>
        </p:nvPicPr>
        <p:blipFill>
          <a:blip r:embed="rId3"/>
          <a:stretch>
            <a:fillRect/>
          </a:stretch>
        </p:blipFill>
        <p:spPr>
          <a:xfrm>
            <a:off x="680647" y="2909865"/>
            <a:ext cx="7782705" cy="1290181"/>
          </a:xfrm>
          <a:prstGeom prst="rect">
            <a:avLst/>
          </a:prstGeom>
        </p:spPr>
      </p:pic>
    </p:spTree>
    <p:extLst>
      <p:ext uri="{BB962C8B-B14F-4D97-AF65-F5344CB8AC3E}">
        <p14:creationId xmlns:p14="http://schemas.microsoft.com/office/powerpoint/2010/main" val="1344237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magine 15"/>
          <p:cNvPicPr>
            <a:picLocks noChangeAspect="1"/>
          </p:cNvPicPr>
          <p:nvPr/>
        </p:nvPicPr>
        <p:blipFill>
          <a:blip r:embed="rId3">
            <a:alphaModFix amt="23000"/>
          </a:blip>
          <a:stretch>
            <a:fillRect/>
          </a:stretch>
        </p:blipFill>
        <p:spPr>
          <a:xfrm>
            <a:off x="1720851" y="362052"/>
            <a:ext cx="5702299" cy="5785075"/>
          </a:xfrm>
          <a:prstGeom prst="rect">
            <a:avLst/>
          </a:prstGeom>
        </p:spPr>
      </p:pic>
      <p:sp>
        <p:nvSpPr>
          <p:cNvPr id="2" name="Rettangolo 1"/>
          <p:cNvSpPr/>
          <p:nvPr/>
        </p:nvSpPr>
        <p:spPr>
          <a:xfrm>
            <a:off x="2357689" y="2379597"/>
            <a:ext cx="4428623" cy="1569660"/>
          </a:xfrm>
          <a:prstGeom prst="rect">
            <a:avLst/>
          </a:prstGeom>
        </p:spPr>
        <p:txBody>
          <a:bodyPr wrap="square">
            <a:spAutoFit/>
          </a:bodyPr>
          <a:lstStyle/>
          <a:p>
            <a:pPr algn="ctr"/>
            <a:r>
              <a:rPr lang="it-IT" sz="4800" b="1" dirty="0">
                <a:solidFill>
                  <a:prstClr val="black"/>
                </a:solidFill>
                <a:latin typeface="Calibri"/>
              </a:rPr>
              <a:t>Grazie per</a:t>
            </a:r>
          </a:p>
          <a:p>
            <a:pPr algn="ctr"/>
            <a:r>
              <a:rPr lang="it-IT" sz="4800" b="1" dirty="0">
                <a:solidFill>
                  <a:prstClr val="black"/>
                </a:solidFill>
                <a:latin typeface="Calibri"/>
              </a:rPr>
              <a:t>l’attenzione</a:t>
            </a:r>
          </a:p>
        </p:txBody>
      </p:sp>
      <p:sp>
        <p:nvSpPr>
          <p:cNvPr id="3" name="Rettangolo 2"/>
          <p:cNvSpPr/>
          <p:nvPr/>
        </p:nvSpPr>
        <p:spPr>
          <a:xfrm>
            <a:off x="317500" y="285852"/>
            <a:ext cx="8509000" cy="369332"/>
          </a:xfrm>
          <a:prstGeom prst="rect">
            <a:avLst/>
          </a:prstGeom>
        </p:spPr>
        <p:txBody>
          <a:bodyPr wrap="square">
            <a:spAutoFit/>
          </a:bodyPr>
          <a:lstStyle/>
          <a:p>
            <a:pPr algn="ctr"/>
            <a:r>
              <a:rPr lang="it-IT" dirty="0">
                <a:solidFill>
                  <a:prstClr val="black"/>
                </a:solidFill>
                <a:latin typeface="Arial"/>
                <a:cs typeface="Arial"/>
              </a:rPr>
              <a:t>UNIVERSITA’ DEGLI STUDI DI BRESCIA</a:t>
            </a:r>
          </a:p>
        </p:txBody>
      </p:sp>
      <p:sp>
        <p:nvSpPr>
          <p:cNvPr id="10" name="Rettangolo 9"/>
          <p:cNvSpPr/>
          <p:nvPr/>
        </p:nvSpPr>
        <p:spPr>
          <a:xfrm>
            <a:off x="1016482" y="5535624"/>
            <a:ext cx="7213118" cy="584775"/>
          </a:xfrm>
          <a:prstGeom prst="rect">
            <a:avLst/>
          </a:prstGeom>
        </p:spPr>
        <p:txBody>
          <a:bodyPr wrap="square">
            <a:spAutoFit/>
          </a:bodyPr>
          <a:lstStyle/>
          <a:p>
            <a:r>
              <a:rPr lang="it-IT" sz="1600" b="1" dirty="0">
                <a:solidFill>
                  <a:prstClr val="black"/>
                </a:solidFill>
              </a:rPr>
              <a:t>Angela Beltramelli</a:t>
            </a:r>
            <a:r>
              <a:rPr lang="it-IT" sz="1600" dirty="0">
                <a:solidFill>
                  <a:prstClr val="black"/>
                </a:solidFill>
              </a:rPr>
              <a:t> (704849) </a:t>
            </a:r>
            <a:r>
              <a:rPr lang="it-IT" sz="1600" b="1" dirty="0">
                <a:solidFill>
                  <a:prstClr val="black"/>
                </a:solidFill>
              </a:rPr>
              <a:t>– Davide Lonati</a:t>
            </a:r>
            <a:r>
              <a:rPr lang="it-IT" sz="1600" dirty="0">
                <a:solidFill>
                  <a:prstClr val="black"/>
                </a:solidFill>
              </a:rPr>
              <a:t> (705990) </a:t>
            </a:r>
            <a:r>
              <a:rPr lang="it-IT" sz="1600" b="1" dirty="0">
                <a:solidFill>
                  <a:prstClr val="black"/>
                </a:solidFill>
              </a:rPr>
              <a:t>– Caterina Pezzaioli </a:t>
            </a:r>
            <a:r>
              <a:rPr lang="it-IT" sz="1500" dirty="0">
                <a:solidFill>
                  <a:prstClr val="black"/>
                </a:solidFill>
              </a:rPr>
              <a:t>(705405)</a:t>
            </a:r>
            <a:r>
              <a:rPr lang="it-IT" sz="1600" dirty="0">
                <a:solidFill>
                  <a:prstClr val="black"/>
                </a:solidFill>
              </a:rPr>
              <a:t> – </a:t>
            </a:r>
            <a:r>
              <a:rPr lang="it-IT" sz="1600" b="1" dirty="0">
                <a:solidFill>
                  <a:prstClr val="black"/>
                </a:solidFill>
              </a:rPr>
              <a:t>Francesco Piazza </a:t>
            </a:r>
            <a:r>
              <a:rPr lang="it-IT" sz="1600" dirty="0">
                <a:solidFill>
                  <a:prstClr val="black"/>
                </a:solidFill>
              </a:rPr>
              <a:t>(77205) –  </a:t>
            </a:r>
            <a:r>
              <a:rPr lang="it-IT" sz="1600" b="1" dirty="0">
                <a:solidFill>
                  <a:prstClr val="black"/>
                </a:solidFill>
              </a:rPr>
              <a:t>Francesca Varisco</a:t>
            </a:r>
            <a:r>
              <a:rPr lang="it-IT" sz="1600" dirty="0">
                <a:solidFill>
                  <a:prstClr val="black"/>
                </a:solidFill>
              </a:rPr>
              <a:t> </a:t>
            </a:r>
            <a:r>
              <a:rPr lang="it-IT" sz="1500" dirty="0">
                <a:solidFill>
                  <a:prstClr val="black"/>
                </a:solidFill>
              </a:rPr>
              <a:t>(706104) - </a:t>
            </a:r>
            <a:r>
              <a:rPr lang="it-IT" sz="1600" b="1" dirty="0">
                <a:solidFill>
                  <a:prstClr val="black"/>
                </a:solidFill>
              </a:rPr>
              <a:t>Giulia Zanoni</a:t>
            </a:r>
            <a:r>
              <a:rPr lang="it-IT" sz="1600" dirty="0">
                <a:solidFill>
                  <a:prstClr val="black"/>
                </a:solidFill>
              </a:rPr>
              <a:t> </a:t>
            </a:r>
            <a:r>
              <a:rPr lang="it-IT" sz="1500" dirty="0">
                <a:solidFill>
                  <a:prstClr val="black"/>
                </a:solidFill>
              </a:rPr>
              <a:t>(706021)</a:t>
            </a:r>
          </a:p>
        </p:txBody>
      </p:sp>
      <p:sp>
        <p:nvSpPr>
          <p:cNvPr id="4" name="Segnaposto numero diapositiva 3"/>
          <p:cNvSpPr>
            <a:spLocks noGrp="1"/>
          </p:cNvSpPr>
          <p:nvPr>
            <p:ph type="sldNum" sz="quarter" idx="12"/>
          </p:nvPr>
        </p:nvSpPr>
        <p:spPr/>
        <p:txBody>
          <a:bodyPr/>
          <a:lstStyle/>
          <a:p>
            <a:fld id="{98BCE628-0186-F444-BC0D-0C90325831E4}" type="slidenum">
              <a:rPr lang="it-IT" smtClean="0">
                <a:solidFill>
                  <a:prstClr val="black">
                    <a:tint val="75000"/>
                  </a:prstClr>
                </a:solidFill>
                <a:latin typeface="Calibri"/>
              </a:rPr>
              <a:pPr/>
              <a:t>43</a:t>
            </a:fld>
            <a:endParaRPr lang="it-IT">
              <a:solidFill>
                <a:prstClr val="black">
                  <a:tint val="75000"/>
                </a:prstClr>
              </a:solidFill>
              <a:latin typeface="Calibri"/>
            </a:endParaRPr>
          </a:p>
        </p:txBody>
      </p:sp>
    </p:spTree>
    <p:extLst>
      <p:ext uri="{BB962C8B-B14F-4D97-AF65-F5344CB8AC3E}">
        <p14:creationId xmlns:p14="http://schemas.microsoft.com/office/powerpoint/2010/main" val="353404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a:solidFill>
                  <a:srgbClr val="31859C"/>
                </a:solidFill>
              </a:rPr>
              <a:t>VINCOLI ESATTI</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normAutofit/>
              </a:bodyPr>
              <a:lstStyle/>
              <a:p>
                <a:pPr marL="514350" lvl="0" indent="-514350">
                  <a:buFont typeface="+mj-lt"/>
                  <a:buAutoNum type="arabicPeriod"/>
                </a:pPr>
                <a:r>
                  <a:rPr lang="it-IT" sz="2000" dirty="0"/>
                  <a:t>Eliminazione  cluster  sicuramente </a:t>
                </a:r>
                <a:r>
                  <a:rPr lang="it-IT" sz="2000" i="1" dirty="0" err="1"/>
                  <a:t>infeasible</a:t>
                </a:r>
                <a:r>
                  <a:rPr lang="it-IT" sz="2000" dirty="0"/>
                  <a:t>, ossia quelli per cui vale la </a:t>
                </a:r>
                <a:r>
                  <a:rPr lang="it-IT" sz="2000" b="1" dirty="0"/>
                  <a:t>disuguaglianza triangolare</a:t>
                </a:r>
                <a:r>
                  <a:rPr lang="it-IT" sz="2000" dirty="0"/>
                  <a:t>:</a:t>
                </a:r>
                <a:br>
                  <a:rPr lang="it-IT" sz="2400" dirty="0"/>
                </a:br>
                <a:br>
                  <a:rPr lang="it-IT" sz="2400" dirty="0"/>
                </a:br>
                <a14:m>
                  <m:oMath xmlns:m="http://schemas.openxmlformats.org/officeDocument/2006/math">
                    <m:r>
                      <a:rPr lang="it-IT" sz="1800" i="1" dirty="0">
                        <a:solidFill>
                          <a:prstClr val="black"/>
                        </a:solidFill>
                        <a:latin typeface="Cambria Math" panose="02040503050406030204" pitchFamily="18" charset="0"/>
                      </a:rPr>
                      <m:t>𝑑𝑖𝑠𝑡𝑎𝑛𝑧𝑎</m:t>
                    </m:r>
                    <m:r>
                      <a:rPr lang="it-IT" sz="1800" i="1" dirty="0">
                        <a:solidFill>
                          <a:prstClr val="black"/>
                        </a:solidFill>
                        <a:latin typeface="Cambria Math" panose="02040503050406030204" pitchFamily="18" charset="0"/>
                      </a:rPr>
                      <m:t>(0, </m:t>
                    </m:r>
                    <m:r>
                      <a:rPr lang="it-IT" sz="1800" i="1" dirty="0">
                        <a:solidFill>
                          <a:prstClr val="black"/>
                        </a:solidFill>
                        <a:latin typeface="Cambria Math" panose="02040503050406030204" pitchFamily="18" charset="0"/>
                      </a:rPr>
                      <m:t>𝑐</m:t>
                    </m:r>
                    <m:r>
                      <a:rPr lang="it-IT" sz="1800" i="1" dirty="0">
                        <a:solidFill>
                          <a:prstClr val="black"/>
                        </a:solidFill>
                        <a:latin typeface="Cambria Math" panose="02040503050406030204" pitchFamily="18" charset="0"/>
                      </a:rPr>
                      <m:t>) + </m:t>
                    </m:r>
                    <m:r>
                      <a:rPr lang="it-IT" sz="1800" i="1" dirty="0">
                        <a:solidFill>
                          <a:prstClr val="black"/>
                        </a:solidFill>
                        <a:latin typeface="Cambria Math" panose="02040503050406030204" pitchFamily="18" charset="0"/>
                      </a:rPr>
                      <m:t>𝑑𝑖𝑠𝑡𝑎𝑛𝑧𝑎</m:t>
                    </m:r>
                    <m:r>
                      <a:rPr lang="it-IT" sz="1800" i="1" dirty="0">
                        <a:solidFill>
                          <a:prstClr val="black"/>
                        </a:solidFill>
                        <a:latin typeface="Cambria Math" panose="02040503050406030204" pitchFamily="18" charset="0"/>
                      </a:rPr>
                      <m:t>(</m:t>
                    </m:r>
                    <m:r>
                      <a:rPr lang="it-IT" sz="1800" i="1" dirty="0">
                        <a:solidFill>
                          <a:prstClr val="black"/>
                        </a:solidFill>
                        <a:latin typeface="Cambria Math" panose="02040503050406030204" pitchFamily="18" charset="0"/>
                      </a:rPr>
                      <m:t>𝑐</m:t>
                    </m:r>
                    <m:r>
                      <a:rPr lang="it-IT" sz="1800" i="1" dirty="0">
                        <a:solidFill>
                          <a:prstClr val="black"/>
                        </a:solidFill>
                        <a:latin typeface="Cambria Math" panose="02040503050406030204" pitchFamily="18" charset="0"/>
                      </a:rPr>
                      <m:t>, </m:t>
                    </m:r>
                    <m:sSub>
                      <m:sSubPr>
                        <m:ctrlPr>
                          <a:rPr lang="it-IT" sz="1800" i="1" dirty="0">
                            <a:solidFill>
                              <a:prstClr val="black"/>
                            </a:solidFill>
                            <a:latin typeface="Cambria Math" panose="02040503050406030204" pitchFamily="18" charset="0"/>
                          </a:rPr>
                        </m:ctrlPr>
                      </m:sSubPr>
                      <m:e>
                        <m:r>
                          <a:rPr lang="it-IT" sz="1800" i="1" dirty="0">
                            <a:solidFill>
                              <a:prstClr val="black"/>
                            </a:solidFill>
                            <a:latin typeface="Cambria Math" panose="02040503050406030204" pitchFamily="18" charset="0"/>
                          </a:rPr>
                          <m:t>𝑛</m:t>
                        </m:r>
                      </m:e>
                      <m:sub>
                        <m:r>
                          <a:rPr lang="it-IT" sz="1800" i="1" dirty="0">
                            <a:solidFill>
                              <a:prstClr val="black"/>
                            </a:solidFill>
                            <a:latin typeface="Cambria Math" panose="02040503050406030204" pitchFamily="18" charset="0"/>
                          </a:rPr>
                          <m:t>𝑚𝑎𝑥</m:t>
                        </m:r>
                      </m:sub>
                    </m:sSub>
                    <m:r>
                      <a:rPr lang="it-IT" sz="1800" i="1" dirty="0">
                        <a:solidFill>
                          <a:prstClr val="black"/>
                        </a:solidFill>
                        <a:latin typeface="Cambria Math" panose="02040503050406030204" pitchFamily="18" charset="0"/>
                      </a:rPr>
                      <m:t>+1) + </m:t>
                    </m:r>
                    <m:r>
                      <a:rPr lang="it-IT" sz="1800" i="1" dirty="0">
                        <a:solidFill>
                          <a:prstClr val="black"/>
                        </a:solidFill>
                        <a:latin typeface="Cambria Math" panose="02040503050406030204" pitchFamily="18" charset="0"/>
                      </a:rPr>
                      <m:t>𝑑𝑢𝑟𝑎𝑡𝑎</m:t>
                    </m:r>
                    <m:r>
                      <a:rPr lang="it-IT" sz="1800" i="1" dirty="0">
                        <a:solidFill>
                          <a:prstClr val="black"/>
                        </a:solidFill>
                        <a:latin typeface="Cambria Math" panose="02040503050406030204" pitchFamily="18" charset="0"/>
                      </a:rPr>
                      <m:t> </m:t>
                    </m:r>
                    <m:r>
                      <a:rPr lang="it-IT" sz="1800" i="1" dirty="0">
                        <a:solidFill>
                          <a:prstClr val="black"/>
                        </a:solidFill>
                        <a:latin typeface="Cambria Math" panose="02040503050406030204" pitchFamily="18" charset="0"/>
                      </a:rPr>
                      <m:t>𝑠𝑒𝑟𝑣𝑖𝑧𝑖</m:t>
                    </m:r>
                    <m:r>
                      <a:rPr lang="it-IT" sz="1800" i="1" dirty="0">
                        <a:solidFill>
                          <a:prstClr val="black"/>
                        </a:solidFill>
                        <a:latin typeface="Cambria Math" panose="02040503050406030204" pitchFamily="18" charset="0"/>
                      </a:rPr>
                      <m:t>(</m:t>
                    </m:r>
                    <m:r>
                      <a:rPr lang="it-IT" sz="1800" i="1" dirty="0">
                        <a:solidFill>
                          <a:prstClr val="black"/>
                        </a:solidFill>
                        <a:latin typeface="Cambria Math" panose="02040503050406030204" pitchFamily="18" charset="0"/>
                      </a:rPr>
                      <m:t>𝑐</m:t>
                    </m:r>
                    <m:r>
                      <a:rPr lang="it-IT" sz="1800" i="1" dirty="0">
                        <a:solidFill>
                          <a:prstClr val="black"/>
                        </a:solidFill>
                        <a:latin typeface="Cambria Math" panose="02040503050406030204" pitchFamily="18" charset="0"/>
                      </a:rPr>
                      <m:t>) &gt; </m:t>
                    </m:r>
                    <m:r>
                      <a:rPr lang="it-IT" sz="1800" i="1" dirty="0" err="1">
                        <a:solidFill>
                          <a:prstClr val="black"/>
                        </a:solidFill>
                        <a:latin typeface="Cambria Math" panose="02040503050406030204" pitchFamily="18" charset="0"/>
                      </a:rPr>
                      <m:t>𝑡𝑚𝑎𝑥</m:t>
                    </m:r>
                  </m:oMath>
                </a14:m>
                <a:endParaRPr lang="it-IT" sz="1800" dirty="0">
                  <a:solidFill>
                    <a:prstClr val="black"/>
                  </a:solidFill>
                </a:endParaRPr>
              </a:p>
              <a:p>
                <a:pPr marL="0" lvl="0" indent="0" algn="ctr">
                  <a:buNone/>
                </a:pPr>
                <a:r>
                  <a:rPr lang="it-IT" sz="1600" dirty="0">
                    <a:solidFill>
                      <a:prstClr val="black"/>
                    </a:solidFill>
                  </a:rPr>
                  <a:t>(con 0 deposito di partenza, </a:t>
                </a:r>
                <a14:m>
                  <m:oMath xmlns:m="http://schemas.openxmlformats.org/officeDocument/2006/math">
                    <m:sSub>
                      <m:sSubPr>
                        <m:ctrlPr>
                          <a:rPr lang="it-IT" sz="1600" i="1" dirty="0">
                            <a:solidFill>
                              <a:prstClr val="black"/>
                            </a:solidFill>
                            <a:latin typeface="Cambria Math" panose="02040503050406030204" pitchFamily="18" charset="0"/>
                          </a:rPr>
                        </m:ctrlPr>
                      </m:sSubPr>
                      <m:e>
                        <m:r>
                          <a:rPr lang="it-IT" sz="1600" i="1" dirty="0">
                            <a:solidFill>
                              <a:prstClr val="black"/>
                            </a:solidFill>
                            <a:latin typeface="Cambria Math" panose="02040503050406030204" pitchFamily="18" charset="0"/>
                          </a:rPr>
                          <m:t>𝑛</m:t>
                        </m:r>
                      </m:e>
                      <m:sub>
                        <m:r>
                          <a:rPr lang="it-IT" sz="1600" i="1" dirty="0">
                            <a:solidFill>
                              <a:prstClr val="black"/>
                            </a:solidFill>
                            <a:latin typeface="Cambria Math" panose="02040503050406030204" pitchFamily="18" charset="0"/>
                          </a:rPr>
                          <m:t>𝑚𝑎𝑥</m:t>
                        </m:r>
                      </m:sub>
                    </m:sSub>
                    <m:r>
                      <a:rPr lang="it-IT" sz="1600" dirty="0">
                        <a:solidFill>
                          <a:prstClr val="black"/>
                        </a:solidFill>
                        <a:latin typeface="Cambria Math" panose="02040503050406030204" pitchFamily="18" charset="0"/>
                      </a:rPr>
                      <m:t>+1</m:t>
                    </m:r>
                  </m:oMath>
                </a14:m>
                <a:r>
                  <a:rPr lang="it-IT" sz="1600" dirty="0">
                    <a:solidFill>
                      <a:prstClr val="black"/>
                    </a:solidFill>
                  </a:rPr>
                  <a:t> deposito di arrivo)</a:t>
                </a:r>
              </a:p>
              <a:p>
                <a:pPr marL="514350" indent="-514350">
                  <a:buFont typeface="+mj-lt"/>
                  <a:buAutoNum type="arabicPeriod"/>
                </a:pPr>
                <a:endParaRPr lang="it-IT" sz="1800" dirty="0">
                  <a:effectLst/>
                </a:endParaRPr>
              </a:p>
              <a:p>
                <a:pPr marL="0" indent="0" algn="just">
                  <a:spcAft>
                    <a:spcPts val="0"/>
                  </a:spcAft>
                  <a:buNone/>
                </a:pPr>
                <a:endParaRPr lang="it-IT" sz="2000" dirty="0">
                  <a:effectLst/>
                  <a:latin typeface="Calibri" charset="0"/>
                  <a:ea typeface="Calibri" charset="0"/>
                  <a:cs typeface="Times New Roman" charset="0"/>
                </a:endParaRPr>
              </a:p>
              <a:p>
                <a:pPr algn="just">
                  <a:spcAft>
                    <a:spcPts val="0"/>
                  </a:spcAft>
                </a:pPr>
                <a:endParaRPr lang="it-IT" sz="2000" dirty="0">
                  <a:effectLst/>
                  <a:latin typeface="Calibri" charset="0"/>
                  <a:ea typeface="Calibri" charset="0"/>
                  <a:cs typeface="Times New Roman" charset="0"/>
                </a:endParaRPr>
              </a:p>
              <a:p>
                <a:pPr marL="0" indent="0" algn="r">
                  <a:buNone/>
                </a:pPr>
                <a:r>
                  <a:rPr lang="it-IT" sz="2000" dirty="0">
                    <a:effectLst/>
                  </a:rPr>
                  <a:t> </a:t>
                </a:r>
                <a:endParaRPr lang="it-IT" sz="2000"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rotWithShape="0">
                <a:blip r:embed="rId3"/>
                <a:stretch>
                  <a:fillRect l="-815" t="-943"/>
                </a:stretch>
              </a:blipFill>
            </p:spPr>
            <p:txBody>
              <a:bodyPr/>
              <a:lstStyle/>
              <a:p>
                <a:r>
                  <a:rPr lang="it-IT">
                    <a:noFill/>
                  </a:rPr>
                  <a:t> </a:t>
                </a:r>
              </a:p>
            </p:txBody>
          </p:sp>
        </mc:Fallback>
      </mc:AlternateContent>
      <p:pic>
        <p:nvPicPr>
          <p:cNvPr id="10" name="Immagine 9"/>
          <p:cNvPicPr>
            <a:picLocks noChangeAspect="1"/>
          </p:cNvPicPr>
          <p:nvPr/>
        </p:nvPicPr>
        <p:blipFill rotWithShape="1">
          <a:blip r:embed="rId4">
            <a:extLst>
              <a:ext uri="{28A0092B-C50C-407E-A947-70E740481C1C}">
                <a14:useLocalDpi xmlns:a14="http://schemas.microsoft.com/office/drawing/2010/main" val="0"/>
              </a:ext>
            </a:extLst>
          </a:blip>
          <a:srcRect l="5128" t="27824" r="5128" b="9211"/>
          <a:stretch/>
        </p:blipFill>
        <p:spPr>
          <a:xfrm>
            <a:off x="2772728" y="3516682"/>
            <a:ext cx="3598543" cy="1741118"/>
          </a:xfrm>
          <a:prstGeom prst="rect">
            <a:avLst/>
          </a:prstGeom>
        </p:spPr>
      </p:pic>
      <p:sp>
        <p:nvSpPr>
          <p:cNvPr id="4" name="Segnaposto numero diapositiva 3"/>
          <p:cNvSpPr>
            <a:spLocks noGrp="1"/>
          </p:cNvSpPr>
          <p:nvPr>
            <p:ph type="sldNum" sz="quarter" idx="12"/>
          </p:nvPr>
        </p:nvSpPr>
        <p:spPr/>
        <p:txBody>
          <a:bodyPr/>
          <a:lstStyle/>
          <a:p>
            <a:fld id="{EE55A936-D6DB-E647-B116-1851D5E4C387}" type="slidenum">
              <a:rPr lang="it-IT" smtClean="0"/>
              <a:pPr/>
              <a:t>5</a:t>
            </a:fld>
            <a:endParaRPr lang="it-IT"/>
          </a:p>
        </p:txBody>
      </p:sp>
    </p:spTree>
    <p:extLst>
      <p:ext uri="{BB962C8B-B14F-4D97-AF65-F5344CB8AC3E}">
        <p14:creationId xmlns:p14="http://schemas.microsoft.com/office/powerpoint/2010/main" val="352858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a:solidFill>
                  <a:srgbClr val="31859C"/>
                </a:solidFill>
              </a:rPr>
              <a:t>VINCOLI ESATTI</a:t>
            </a:r>
          </a:p>
        </p:txBody>
      </p:sp>
      <p:sp>
        <p:nvSpPr>
          <p:cNvPr id="3" name="Segnaposto contenuto 2"/>
          <p:cNvSpPr>
            <a:spLocks noGrp="1"/>
          </p:cNvSpPr>
          <p:nvPr>
            <p:ph idx="1"/>
          </p:nvPr>
        </p:nvSpPr>
        <p:spPr/>
        <p:txBody>
          <a:bodyPr>
            <a:normAutofit/>
          </a:bodyPr>
          <a:lstStyle/>
          <a:p>
            <a:pPr marL="457200" lvl="0" indent="-457200">
              <a:buFont typeface="+mj-lt"/>
              <a:buAutoNum type="arabicPeriod" startAt="2"/>
            </a:pPr>
            <a:r>
              <a:rPr lang="it-IT" sz="2000" dirty="0"/>
              <a:t>Tutti gli archi all’interno di un cluster, eccetto quelli specificati da un vincolo di precedenza, devono essere rimossi. </a:t>
            </a:r>
          </a:p>
          <a:p>
            <a:pPr marL="457200" indent="-457200">
              <a:buFont typeface="+mj-lt"/>
              <a:buAutoNum type="arabicPeriod" startAt="2"/>
            </a:pPr>
            <a:endParaRPr lang="it-IT" sz="2000" dirty="0"/>
          </a:p>
        </p:txBody>
      </p:sp>
      <mc:AlternateContent xmlns:mc="http://schemas.openxmlformats.org/markup-compatibility/2006" xmlns:a14="http://schemas.microsoft.com/office/drawing/2010/main">
        <mc:Choice Requires="a14">
          <p:sp>
            <p:nvSpPr>
              <p:cNvPr id="7" name="Rettangolo 6"/>
              <p:cNvSpPr/>
              <p:nvPr/>
            </p:nvSpPr>
            <p:spPr>
              <a:xfrm>
                <a:off x="1349868" y="2944002"/>
                <a:ext cx="1243161" cy="5046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it-IT" sz="2400" i="1">
                              <a:latin typeface="Cambria Math" panose="02040503050406030204" pitchFamily="18" charset="0"/>
                            </a:rPr>
                          </m:ctrlPr>
                        </m:sSubSupPr>
                        <m:e>
                          <m:r>
                            <a:rPr lang="it-IT" sz="2400" i="1">
                              <a:latin typeface="Cambria Math" charset="0"/>
                            </a:rPr>
                            <m:t>𝑥</m:t>
                          </m:r>
                        </m:e>
                        <m:sub>
                          <m:r>
                            <a:rPr lang="it-IT" sz="2400" i="1">
                              <a:latin typeface="Cambria Math" charset="0"/>
                            </a:rPr>
                            <m:t>𝑖</m:t>
                          </m:r>
                          <m:r>
                            <a:rPr lang="it-IT" sz="2400" i="0">
                              <a:latin typeface="Cambria Math" charset="0"/>
                            </a:rPr>
                            <m:t>,</m:t>
                          </m:r>
                          <m:r>
                            <a:rPr lang="it-IT" sz="2400" i="1">
                              <a:latin typeface="Cambria Math" charset="0"/>
                            </a:rPr>
                            <m:t>𝑗</m:t>
                          </m:r>
                        </m:sub>
                        <m:sup>
                          <m:r>
                            <a:rPr lang="it-IT" sz="2400" i="1">
                              <a:latin typeface="Cambria Math" charset="0"/>
                            </a:rPr>
                            <m:t>𝑣</m:t>
                          </m:r>
                        </m:sup>
                      </m:sSubSup>
                      <m:r>
                        <a:rPr lang="it-IT" sz="2400" i="0">
                          <a:latin typeface="Cambria Math" charset="0"/>
                        </a:rPr>
                        <m:t>=0</m:t>
                      </m:r>
                    </m:oMath>
                  </m:oMathPara>
                </a14:m>
                <a:endParaRPr lang="it-IT" sz="2400" dirty="0"/>
              </a:p>
            </p:txBody>
          </p:sp>
        </mc:Choice>
        <mc:Fallback xmlns="">
          <p:sp>
            <p:nvSpPr>
              <p:cNvPr id="7" name="Rettangolo 6"/>
              <p:cNvSpPr>
                <a:spLocks noRot="1" noChangeAspect="1" noMove="1" noResize="1" noEditPoints="1" noAdjustHandles="1" noChangeArrowheads="1" noChangeShapeType="1" noTextEdit="1"/>
              </p:cNvSpPr>
              <p:nvPr/>
            </p:nvSpPr>
            <p:spPr>
              <a:xfrm>
                <a:off x="1349868" y="2944002"/>
                <a:ext cx="1243161" cy="504690"/>
              </a:xfrm>
              <a:prstGeom prst="rect">
                <a:avLst/>
              </a:prstGeom>
              <a:blipFill rotWithShape="0">
                <a:blip r:embed="rId3"/>
                <a:stretch>
                  <a:fillRect b="-963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Rettangolo 7"/>
              <p:cNvSpPr/>
              <p:nvPr/>
            </p:nvSpPr>
            <p:spPr>
              <a:xfrm>
                <a:off x="3225113" y="2944002"/>
                <a:ext cx="42536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a:latin typeface="Cambria Math" charset="0"/>
                        </a:rPr>
                        <m:t>∀</m:t>
                      </m:r>
                      <m:r>
                        <a:rPr lang="it-IT" i="1">
                          <a:latin typeface="Cambria Math" charset="0"/>
                        </a:rPr>
                        <m:t>𝑣</m:t>
                      </m:r>
                      <m:r>
                        <a:rPr lang="it-IT" i="0">
                          <a:latin typeface="Cambria Math" charset="0"/>
                        </a:rPr>
                        <m:t>∈</m:t>
                      </m:r>
                      <m:r>
                        <a:rPr lang="it-IT" i="1">
                          <a:latin typeface="Cambria Math" charset="0"/>
                        </a:rPr>
                        <m:t>𝑉</m:t>
                      </m:r>
                      <m:r>
                        <a:rPr lang="it-IT" i="0">
                          <a:latin typeface="Cambria Math" charset="0"/>
                        </a:rPr>
                        <m:t>, ∀</m:t>
                      </m:r>
                      <m:r>
                        <a:rPr lang="it-IT" i="1">
                          <a:latin typeface="Cambria Math" charset="0"/>
                        </a:rPr>
                        <m:t>𝑐</m:t>
                      </m:r>
                      <m:r>
                        <a:rPr lang="it-IT" i="0">
                          <a:latin typeface="Cambria Math" charset="0"/>
                        </a:rPr>
                        <m:t>∈</m:t>
                      </m:r>
                      <m:r>
                        <a:rPr lang="it-IT" i="1">
                          <a:latin typeface="Cambria Math" charset="0"/>
                        </a:rPr>
                        <m:t>𝐶</m:t>
                      </m:r>
                      <m:r>
                        <a:rPr lang="it-IT" i="0">
                          <a:latin typeface="Cambria Math" charset="0"/>
                        </a:rPr>
                        <m:t>, ∀</m:t>
                      </m:r>
                      <m:r>
                        <a:rPr lang="it-IT" i="1">
                          <a:latin typeface="Cambria Math" charset="0"/>
                        </a:rPr>
                        <m:t>𝑖</m:t>
                      </m:r>
                      <m:r>
                        <a:rPr lang="it-IT" i="0">
                          <a:latin typeface="Cambria Math" charset="0"/>
                        </a:rPr>
                        <m:t>,</m:t>
                      </m:r>
                      <m:r>
                        <a:rPr lang="it-IT" i="1">
                          <a:latin typeface="Cambria Math" charset="0"/>
                        </a:rPr>
                        <m:t>𝑗</m:t>
                      </m:r>
                      <m:r>
                        <a:rPr lang="it-IT" i="0">
                          <a:latin typeface="Cambria Math" charset="0"/>
                        </a:rPr>
                        <m:t>∈</m:t>
                      </m:r>
                      <m:r>
                        <a:rPr lang="it-IT" i="1">
                          <a:latin typeface="Cambria Math" charset="0"/>
                        </a:rPr>
                        <m:t>𝑐</m:t>
                      </m:r>
                      <m:r>
                        <a:rPr lang="it-IT" i="0">
                          <a:latin typeface="Cambria Math" charset="0"/>
                        </a:rPr>
                        <m:t> : </m:t>
                      </m:r>
                      <m:r>
                        <a:rPr lang="it-IT" i="1">
                          <a:latin typeface="Cambria Math" charset="0"/>
                        </a:rPr>
                        <m:t>𝑗</m:t>
                      </m:r>
                      <m:r>
                        <a:rPr lang="it-IT" i="0">
                          <a:latin typeface="Cambria Math" charset="0"/>
                        </a:rPr>
                        <m:t>≠</m:t>
                      </m:r>
                      <m:r>
                        <a:rPr lang="it-IT" i="1">
                          <a:latin typeface="Cambria Math" charset="0"/>
                        </a:rPr>
                        <m:t>𝑖</m:t>
                      </m:r>
                      <m:r>
                        <a:rPr lang="it-IT" i="0">
                          <a:latin typeface="Cambria Math" charset="0"/>
                        </a:rPr>
                        <m:t>, </m:t>
                      </m:r>
                      <m:r>
                        <a:rPr lang="it-IT" i="1">
                          <a:latin typeface="Cambria Math" charset="0"/>
                        </a:rPr>
                        <m:t>𝑗</m:t>
                      </m:r>
                      <m:r>
                        <a:rPr lang="it-IT" i="0">
                          <a:latin typeface="Cambria Math" charset="0"/>
                        </a:rPr>
                        <m:t>≠</m:t>
                      </m:r>
                      <m:r>
                        <a:rPr lang="it-IT" i="1">
                          <a:latin typeface="Cambria Math" charset="0"/>
                        </a:rPr>
                        <m:t>𝑖</m:t>
                      </m:r>
                      <m:r>
                        <a:rPr lang="it-IT" i="0">
                          <a:latin typeface="Cambria Math" charset="0"/>
                        </a:rPr>
                        <m:t>+1</m:t>
                      </m:r>
                    </m:oMath>
                  </m:oMathPara>
                </a14:m>
                <a:endParaRPr lang="it-IT" dirty="0"/>
              </a:p>
            </p:txBody>
          </p:sp>
        </mc:Choice>
        <mc:Fallback xmlns="">
          <p:sp>
            <p:nvSpPr>
              <p:cNvPr id="8" name="Rettangolo 7"/>
              <p:cNvSpPr>
                <a:spLocks noRot="1" noChangeAspect="1" noMove="1" noResize="1" noEditPoints="1" noAdjustHandles="1" noChangeArrowheads="1" noChangeShapeType="1" noTextEdit="1"/>
              </p:cNvSpPr>
              <p:nvPr/>
            </p:nvSpPr>
            <p:spPr>
              <a:xfrm>
                <a:off x="3225113" y="2944002"/>
                <a:ext cx="4253600" cy="369332"/>
              </a:xfrm>
              <a:prstGeom prst="rect">
                <a:avLst/>
              </a:prstGeom>
              <a:blipFill rotWithShape="0">
                <a:blip r:embed="rId4"/>
                <a:stretch>
                  <a:fillRect t="-96721" b="-119672"/>
                </a:stretch>
              </a:blipFill>
            </p:spPr>
            <p:txBody>
              <a:bodyPr/>
              <a:lstStyle/>
              <a:p>
                <a:r>
                  <a:rPr lang="it-IT">
                    <a:noFill/>
                  </a:rPr>
                  <a:t> </a:t>
                </a:r>
              </a:p>
            </p:txBody>
          </p:sp>
        </mc:Fallback>
      </mc:AlternateContent>
      <p:sp>
        <p:nvSpPr>
          <p:cNvPr id="4" name="Segnaposto numero diapositiva 3"/>
          <p:cNvSpPr>
            <a:spLocks noGrp="1"/>
          </p:cNvSpPr>
          <p:nvPr>
            <p:ph type="sldNum" sz="quarter" idx="12"/>
          </p:nvPr>
        </p:nvSpPr>
        <p:spPr/>
        <p:txBody>
          <a:bodyPr/>
          <a:lstStyle/>
          <a:p>
            <a:fld id="{EE55A936-D6DB-E647-B116-1851D5E4C387}" type="slidenum">
              <a:rPr lang="it-IT" smtClean="0"/>
              <a:pPr/>
              <a:t>6</a:t>
            </a:fld>
            <a:endParaRPr lang="it-IT"/>
          </a:p>
        </p:txBody>
      </p:sp>
    </p:spTree>
    <p:extLst>
      <p:ext uri="{BB962C8B-B14F-4D97-AF65-F5344CB8AC3E}">
        <p14:creationId xmlns:p14="http://schemas.microsoft.com/office/powerpoint/2010/main" val="24858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a:solidFill>
                  <a:srgbClr val="31859C"/>
                </a:solidFill>
              </a:rPr>
              <a:t>VINCOLI EURISTICI</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normAutofit fontScale="85000" lnSpcReduction="20000"/>
              </a:bodyPr>
              <a:lstStyle/>
              <a:p>
                <a:pPr marL="457200" indent="-457200">
                  <a:buFont typeface="+mj-lt"/>
                  <a:buAutoNum type="arabicPeriod"/>
                </a:pPr>
                <a:r>
                  <a:rPr lang="it-IT" sz="2000" dirty="0"/>
                  <a:t>Rimozione archi che collegano il deposito iniziale ad altri nodi del cluster, diverso dal primo.</a:t>
                </a:r>
                <a:br>
                  <a:rPr lang="it-IT" sz="2000" dirty="0"/>
                </a:br>
                <a:r>
                  <a:rPr lang="it-IT" sz="2000" i="1" dirty="0"/>
                  <a:t>Obbliga i veicoli a cominciare il percorso visitando un cluster diverso ciascuno.</a:t>
                </a:r>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it-IT" sz="2100" i="1">
                              <a:solidFill>
                                <a:prstClr val="black"/>
                              </a:solidFill>
                              <a:latin typeface="Cambria Math" panose="02040503050406030204" pitchFamily="18" charset="0"/>
                            </a:rPr>
                          </m:ctrlPr>
                        </m:mPr>
                        <m:mr>
                          <m:e>
                            <m:sSubSup>
                              <m:sSubSupPr>
                                <m:ctrlPr>
                                  <a:rPr lang="it-IT" sz="2100" i="1">
                                    <a:solidFill>
                                      <a:prstClr val="black"/>
                                    </a:solidFill>
                                    <a:latin typeface="Cambria Math" panose="02040503050406030204" pitchFamily="18" charset="0"/>
                                  </a:rPr>
                                </m:ctrlPr>
                              </m:sSubSupPr>
                              <m:e>
                                <m:r>
                                  <a:rPr lang="it-IT" sz="2100" i="1">
                                    <a:solidFill>
                                      <a:prstClr val="black"/>
                                    </a:solidFill>
                                    <a:latin typeface="Cambria Math" panose="02040503050406030204" pitchFamily="18" charset="0"/>
                                  </a:rPr>
                                  <m:t>𝑥</m:t>
                                </m:r>
                              </m:e>
                              <m:sub>
                                <m:r>
                                  <a:rPr lang="it-IT" sz="2100" i="1">
                                    <a:solidFill>
                                      <a:prstClr val="black"/>
                                    </a:solidFill>
                                    <a:latin typeface="Cambria Math" panose="02040503050406030204" pitchFamily="18" charset="0"/>
                                  </a:rPr>
                                  <m:t>0,</m:t>
                                </m:r>
                                <m:r>
                                  <a:rPr lang="it-IT" sz="2100" i="1">
                                    <a:solidFill>
                                      <a:prstClr val="black"/>
                                    </a:solidFill>
                                    <a:latin typeface="Cambria Math" panose="02040503050406030204" pitchFamily="18" charset="0"/>
                                  </a:rPr>
                                  <m:t>𝑗</m:t>
                                </m:r>
                              </m:sub>
                              <m:sup>
                                <m:r>
                                  <a:rPr lang="it-IT" sz="2100" i="1">
                                    <a:solidFill>
                                      <a:prstClr val="black"/>
                                    </a:solidFill>
                                    <a:latin typeface="Cambria Math" panose="02040503050406030204" pitchFamily="18" charset="0"/>
                                  </a:rPr>
                                  <m:t>𝑣</m:t>
                                </m:r>
                              </m:sup>
                            </m:sSubSup>
                            <m:r>
                              <a:rPr lang="it-IT" sz="2100" i="1">
                                <a:solidFill>
                                  <a:prstClr val="black"/>
                                </a:solidFill>
                                <a:latin typeface="Cambria Math" panose="02040503050406030204" pitchFamily="18" charset="0"/>
                              </a:rPr>
                              <m:t>=0</m:t>
                            </m:r>
                          </m:e>
                          <m:e>
                            <m:r>
                              <a:rPr lang="it-IT" sz="2100" i="1">
                                <a:solidFill>
                                  <a:prstClr val="black"/>
                                </a:solidFill>
                                <a:latin typeface="Cambria Math" panose="02040503050406030204" pitchFamily="18" charset="0"/>
                              </a:rPr>
                              <m:t>∀</m:t>
                            </m:r>
                            <m:r>
                              <a:rPr lang="it-IT" sz="2100" i="1">
                                <a:solidFill>
                                  <a:prstClr val="black"/>
                                </a:solidFill>
                                <a:latin typeface="Cambria Math" panose="02040503050406030204" pitchFamily="18" charset="0"/>
                              </a:rPr>
                              <m:t>𝑣</m:t>
                            </m:r>
                            <m:r>
                              <a:rPr lang="it-IT" sz="2100" i="1">
                                <a:solidFill>
                                  <a:prstClr val="black"/>
                                </a:solidFill>
                                <a:latin typeface="Cambria Math" panose="02040503050406030204" pitchFamily="18" charset="0"/>
                              </a:rPr>
                              <m:t>∈</m:t>
                            </m:r>
                            <m:r>
                              <a:rPr lang="it-IT" sz="2100" i="1">
                                <a:solidFill>
                                  <a:prstClr val="black"/>
                                </a:solidFill>
                                <a:latin typeface="Cambria Math" panose="02040503050406030204" pitchFamily="18" charset="0"/>
                              </a:rPr>
                              <m:t>𝑉</m:t>
                            </m:r>
                            <m:r>
                              <a:rPr lang="it-IT" sz="2100" i="1">
                                <a:solidFill>
                                  <a:prstClr val="black"/>
                                </a:solidFill>
                                <a:latin typeface="Cambria Math" panose="02040503050406030204" pitchFamily="18" charset="0"/>
                              </a:rPr>
                              <m:t>,  ∀</m:t>
                            </m:r>
                            <m:r>
                              <a:rPr lang="it-IT" sz="2100" i="1">
                                <a:solidFill>
                                  <a:prstClr val="black"/>
                                </a:solidFill>
                                <a:latin typeface="Cambria Math" panose="02040503050406030204" pitchFamily="18" charset="0"/>
                              </a:rPr>
                              <m:t>𝑐</m:t>
                            </m:r>
                            <m:r>
                              <a:rPr lang="it-IT" sz="2100" i="1">
                                <a:solidFill>
                                  <a:prstClr val="black"/>
                                </a:solidFill>
                                <a:latin typeface="Cambria Math" panose="02040503050406030204" pitchFamily="18" charset="0"/>
                              </a:rPr>
                              <m:t>∈</m:t>
                            </m:r>
                            <m:r>
                              <a:rPr lang="it-IT" sz="2100" i="1">
                                <a:solidFill>
                                  <a:prstClr val="black"/>
                                </a:solidFill>
                                <a:latin typeface="Cambria Math" panose="02040503050406030204" pitchFamily="18" charset="0"/>
                              </a:rPr>
                              <m:t>𝐶</m:t>
                            </m:r>
                            <m:r>
                              <a:rPr lang="it-IT" sz="2100" i="1">
                                <a:solidFill>
                                  <a:prstClr val="black"/>
                                </a:solidFill>
                                <a:latin typeface="Cambria Math" panose="02040503050406030204" pitchFamily="18" charset="0"/>
                              </a:rPr>
                              <m:t>,  ∀</m:t>
                            </m:r>
                            <m:r>
                              <a:rPr lang="it-IT" sz="2100" i="1">
                                <a:solidFill>
                                  <a:prstClr val="black"/>
                                </a:solidFill>
                                <a:latin typeface="Cambria Math" panose="02040503050406030204" pitchFamily="18" charset="0"/>
                              </a:rPr>
                              <m:t>𝑗</m:t>
                            </m:r>
                            <m:r>
                              <a:rPr lang="it-IT" sz="2100" i="1">
                                <a:solidFill>
                                  <a:prstClr val="black"/>
                                </a:solidFill>
                                <a:latin typeface="Cambria Math" panose="02040503050406030204" pitchFamily="18" charset="0"/>
                              </a:rPr>
                              <m:t> ∈ </m:t>
                            </m:r>
                            <m:r>
                              <a:rPr lang="it-IT" sz="2100" i="1">
                                <a:solidFill>
                                  <a:prstClr val="black"/>
                                </a:solidFill>
                                <a:latin typeface="Cambria Math" panose="02040503050406030204" pitchFamily="18" charset="0"/>
                              </a:rPr>
                              <m:t>𝑐</m:t>
                            </m:r>
                            <m:r>
                              <a:rPr lang="it-IT" sz="2100" i="1">
                                <a:solidFill>
                                  <a:prstClr val="black"/>
                                </a:solidFill>
                                <a:latin typeface="Cambria Math" panose="02040503050406030204" pitchFamily="18" charset="0"/>
                              </a:rPr>
                              <m:t>\{</m:t>
                            </m:r>
                            <m:r>
                              <a:rPr lang="it-IT" sz="2100" i="1">
                                <a:solidFill>
                                  <a:prstClr val="black"/>
                                </a:solidFill>
                                <a:latin typeface="Cambria Math" panose="02040503050406030204" pitchFamily="18" charset="0"/>
                              </a:rPr>
                              <m:t>𝑛𝑜𝑑𝑜</m:t>
                            </m:r>
                            <m:r>
                              <a:rPr lang="it-IT" sz="2100" i="1">
                                <a:solidFill>
                                  <a:prstClr val="black"/>
                                </a:solidFill>
                                <a:latin typeface="Cambria Math" panose="02040503050406030204" pitchFamily="18" charset="0"/>
                              </a:rPr>
                              <m:t> </m:t>
                            </m:r>
                            <m:r>
                              <a:rPr lang="it-IT" sz="2100" i="1">
                                <a:solidFill>
                                  <a:prstClr val="black"/>
                                </a:solidFill>
                                <a:latin typeface="Cambria Math" panose="02040503050406030204" pitchFamily="18" charset="0"/>
                              </a:rPr>
                              <m:t>𝑖𝑛𝑖𝑧𝑖𝑎𝑙𝑒</m:t>
                            </m:r>
                            <m:r>
                              <a:rPr lang="it-IT" sz="2100" i="1">
                                <a:solidFill>
                                  <a:prstClr val="black"/>
                                </a:solidFill>
                                <a:latin typeface="Cambria Math" panose="02040503050406030204" pitchFamily="18" charset="0"/>
                              </a:rPr>
                              <m:t>}</m:t>
                            </m:r>
                          </m:e>
                        </m:mr>
                      </m:m>
                    </m:oMath>
                  </m:oMathPara>
                </a14:m>
                <a:endParaRPr lang="it-IT" sz="400" b="0" i="1" dirty="0">
                  <a:latin typeface="Cambria Math" charset="0"/>
                </a:endParaRPr>
              </a:p>
              <a:p>
                <a:pPr marL="0" indent="0">
                  <a:buNone/>
                </a:pPr>
                <a:endParaRPr lang="it-IT" sz="2000" dirty="0"/>
              </a:p>
              <a:p>
                <a:pPr marL="0" indent="0">
                  <a:buNone/>
                </a:pPr>
                <a:endParaRPr lang="it-IT" sz="2000" dirty="0"/>
              </a:p>
              <a:p>
                <a:pPr marL="457200" lvl="0" indent="-457200">
                  <a:buFont typeface="+mj-lt"/>
                  <a:buAutoNum type="arabicPeriod" startAt="2"/>
                </a:pPr>
                <a:r>
                  <a:rPr lang="it-IT" sz="2000" dirty="0"/>
                  <a:t>Rimozione archi che partono da un qualsiasi nodo di ogni cluster, escluso l’ultimo, e lo collegano al deposito finale.</a:t>
                </a:r>
                <a:br>
                  <a:rPr lang="it-IT" sz="2000" dirty="0"/>
                </a:br>
                <a:r>
                  <a:rPr lang="it-IT" sz="2000" i="1" dirty="0"/>
                  <a:t>Impedisce l’introduzione nel percorso di cluster che non saranno completati.</a:t>
                </a:r>
                <a:br>
                  <a:rPr lang="it-IT" sz="2000" i="1" dirty="0"/>
                </a:br>
                <a14:m>
                  <m:oMath xmlns:m="http://schemas.openxmlformats.org/officeDocument/2006/math">
                    <m:m>
                      <m:mPr>
                        <m:mcs>
                          <m:mc>
                            <m:mcPr>
                              <m:count m:val="2"/>
                              <m:mcJc m:val="center"/>
                            </m:mcPr>
                          </m:mc>
                        </m:mcs>
                        <m:ctrlPr>
                          <a:rPr lang="it-IT" sz="2100" i="1">
                            <a:solidFill>
                              <a:prstClr val="black"/>
                            </a:solidFill>
                            <a:latin typeface="Cambria Math" panose="02040503050406030204" pitchFamily="18" charset="0"/>
                          </a:rPr>
                        </m:ctrlPr>
                      </m:mPr>
                      <m:mr>
                        <m:e>
                          <m:sSubSup>
                            <m:sSubSupPr>
                              <m:ctrlPr>
                                <a:rPr lang="it-IT" sz="2100" i="1">
                                  <a:solidFill>
                                    <a:prstClr val="black"/>
                                  </a:solidFill>
                                  <a:latin typeface="Cambria Math" panose="02040503050406030204" pitchFamily="18" charset="0"/>
                                </a:rPr>
                              </m:ctrlPr>
                            </m:sSubSupPr>
                            <m:e>
                              <m:r>
                                <a:rPr lang="it-IT" sz="2100" i="1">
                                  <a:solidFill>
                                    <a:prstClr val="black"/>
                                  </a:solidFill>
                                  <a:latin typeface="Cambria Math" panose="02040503050406030204" pitchFamily="18" charset="0"/>
                                </a:rPr>
                                <m:t>𝑥</m:t>
                              </m:r>
                            </m:e>
                            <m:sub>
                              <m:r>
                                <a:rPr lang="it-IT" sz="2100" i="1">
                                  <a:solidFill>
                                    <a:prstClr val="black"/>
                                  </a:solidFill>
                                  <a:latin typeface="Cambria Math" panose="02040503050406030204" pitchFamily="18" charset="0"/>
                                </a:rPr>
                                <m:t>𝑖</m:t>
                              </m:r>
                              <m:r>
                                <a:rPr lang="it-IT" sz="2100" i="1">
                                  <a:solidFill>
                                    <a:prstClr val="black"/>
                                  </a:solidFill>
                                  <a:latin typeface="Cambria Math" panose="02040503050406030204" pitchFamily="18" charset="0"/>
                                </a:rPr>
                                <m:t>,</m:t>
                              </m:r>
                              <m:sSub>
                                <m:sSubPr>
                                  <m:ctrlPr>
                                    <a:rPr lang="it-IT" sz="2100" i="1">
                                      <a:solidFill>
                                        <a:prstClr val="black"/>
                                      </a:solidFill>
                                      <a:latin typeface="Cambria Math" panose="02040503050406030204" pitchFamily="18" charset="0"/>
                                    </a:rPr>
                                  </m:ctrlPr>
                                </m:sSubPr>
                                <m:e>
                                  <m:r>
                                    <a:rPr lang="it-IT" sz="2100" i="1">
                                      <a:solidFill>
                                        <a:prstClr val="black"/>
                                      </a:solidFill>
                                      <a:latin typeface="Cambria Math" panose="02040503050406030204" pitchFamily="18" charset="0"/>
                                    </a:rPr>
                                    <m:t>𝑛</m:t>
                                  </m:r>
                                </m:e>
                                <m:sub>
                                  <m:r>
                                    <a:rPr lang="it-IT" sz="2100" i="1">
                                      <a:solidFill>
                                        <a:prstClr val="black"/>
                                      </a:solidFill>
                                      <a:latin typeface="Cambria Math" panose="02040503050406030204" pitchFamily="18" charset="0"/>
                                    </a:rPr>
                                    <m:t>𝑚𝑎𝑥</m:t>
                                  </m:r>
                                </m:sub>
                              </m:sSub>
                              <m:r>
                                <a:rPr lang="it-IT" sz="2100" i="1">
                                  <a:solidFill>
                                    <a:prstClr val="black"/>
                                  </a:solidFill>
                                  <a:latin typeface="Cambria Math" panose="02040503050406030204" pitchFamily="18" charset="0"/>
                                </a:rPr>
                                <m:t>+1 </m:t>
                              </m:r>
                            </m:sub>
                            <m:sup>
                              <m:r>
                                <a:rPr lang="it-IT" sz="2100" i="1">
                                  <a:solidFill>
                                    <a:prstClr val="black"/>
                                  </a:solidFill>
                                  <a:latin typeface="Cambria Math" panose="02040503050406030204" pitchFamily="18" charset="0"/>
                                </a:rPr>
                                <m:t>𝑣</m:t>
                              </m:r>
                            </m:sup>
                          </m:sSubSup>
                          <m:r>
                            <a:rPr lang="it-IT" sz="2100" i="1">
                              <a:solidFill>
                                <a:prstClr val="black"/>
                              </a:solidFill>
                              <a:latin typeface="Cambria Math" panose="02040503050406030204" pitchFamily="18" charset="0"/>
                            </a:rPr>
                            <m:t>=0</m:t>
                          </m:r>
                        </m:e>
                        <m:e>
                          <m:r>
                            <a:rPr lang="it-IT" sz="2100" i="1">
                              <a:solidFill>
                                <a:prstClr val="black"/>
                              </a:solidFill>
                              <a:latin typeface="Cambria Math" panose="02040503050406030204" pitchFamily="18" charset="0"/>
                            </a:rPr>
                            <m:t>∀</m:t>
                          </m:r>
                          <m:r>
                            <a:rPr lang="it-IT" sz="2100" i="1">
                              <a:solidFill>
                                <a:prstClr val="black"/>
                              </a:solidFill>
                              <a:latin typeface="Cambria Math" panose="02040503050406030204" pitchFamily="18" charset="0"/>
                            </a:rPr>
                            <m:t>𝑣</m:t>
                          </m:r>
                          <m:r>
                            <a:rPr lang="it-IT" sz="2100" i="1">
                              <a:solidFill>
                                <a:prstClr val="black"/>
                              </a:solidFill>
                              <a:latin typeface="Cambria Math" panose="02040503050406030204" pitchFamily="18" charset="0"/>
                            </a:rPr>
                            <m:t>∈</m:t>
                          </m:r>
                          <m:r>
                            <a:rPr lang="it-IT" sz="2100" i="1">
                              <a:solidFill>
                                <a:prstClr val="black"/>
                              </a:solidFill>
                              <a:latin typeface="Cambria Math" panose="02040503050406030204" pitchFamily="18" charset="0"/>
                            </a:rPr>
                            <m:t>𝑉</m:t>
                          </m:r>
                          <m:r>
                            <a:rPr lang="it-IT" sz="2100" i="1">
                              <a:solidFill>
                                <a:prstClr val="black"/>
                              </a:solidFill>
                              <a:latin typeface="Cambria Math" panose="02040503050406030204" pitchFamily="18" charset="0"/>
                            </a:rPr>
                            <m:t>,  ∀</m:t>
                          </m:r>
                          <m:r>
                            <a:rPr lang="it-IT" sz="2100" i="1">
                              <a:solidFill>
                                <a:prstClr val="black"/>
                              </a:solidFill>
                              <a:latin typeface="Cambria Math" panose="02040503050406030204" pitchFamily="18" charset="0"/>
                            </a:rPr>
                            <m:t>𝑐</m:t>
                          </m:r>
                          <m:r>
                            <a:rPr lang="it-IT" sz="2100" i="1">
                              <a:solidFill>
                                <a:prstClr val="black"/>
                              </a:solidFill>
                              <a:latin typeface="Cambria Math" panose="02040503050406030204" pitchFamily="18" charset="0"/>
                            </a:rPr>
                            <m:t>∈</m:t>
                          </m:r>
                          <m:r>
                            <a:rPr lang="it-IT" sz="2100" i="1">
                              <a:solidFill>
                                <a:prstClr val="black"/>
                              </a:solidFill>
                              <a:latin typeface="Cambria Math" panose="02040503050406030204" pitchFamily="18" charset="0"/>
                            </a:rPr>
                            <m:t>𝐶</m:t>
                          </m:r>
                          <m:r>
                            <a:rPr lang="it-IT" sz="2100" i="1">
                              <a:solidFill>
                                <a:prstClr val="black"/>
                              </a:solidFill>
                              <a:latin typeface="Cambria Math" panose="02040503050406030204" pitchFamily="18" charset="0"/>
                            </a:rPr>
                            <m:t>,  ∀</m:t>
                          </m:r>
                          <m:r>
                            <a:rPr lang="it-IT" sz="2100" i="1">
                              <a:solidFill>
                                <a:prstClr val="black"/>
                              </a:solidFill>
                              <a:latin typeface="Cambria Math" panose="02040503050406030204" pitchFamily="18" charset="0"/>
                            </a:rPr>
                            <m:t>𝑖</m:t>
                          </m:r>
                          <m:r>
                            <a:rPr lang="it-IT" sz="2100" i="1">
                              <a:solidFill>
                                <a:prstClr val="black"/>
                              </a:solidFill>
                              <a:latin typeface="Cambria Math" panose="02040503050406030204" pitchFamily="18" charset="0"/>
                            </a:rPr>
                            <m:t>∈</m:t>
                          </m:r>
                          <m:r>
                            <a:rPr lang="it-IT" sz="2100" i="1">
                              <a:solidFill>
                                <a:prstClr val="black"/>
                              </a:solidFill>
                              <a:latin typeface="Cambria Math" panose="02040503050406030204" pitchFamily="18" charset="0"/>
                            </a:rPr>
                            <m:t>𝑐</m:t>
                          </m:r>
                          <m:r>
                            <a:rPr lang="it-IT" sz="2100" i="1">
                              <a:solidFill>
                                <a:prstClr val="black"/>
                              </a:solidFill>
                              <a:latin typeface="Cambria Math" panose="02040503050406030204" pitchFamily="18" charset="0"/>
                            </a:rPr>
                            <m:t>\{</m:t>
                          </m:r>
                          <m:r>
                            <a:rPr lang="it-IT" sz="2100" i="1">
                              <a:solidFill>
                                <a:prstClr val="black"/>
                              </a:solidFill>
                              <a:latin typeface="Cambria Math" panose="02040503050406030204" pitchFamily="18" charset="0"/>
                            </a:rPr>
                            <m:t>𝑛𝑜𝑑𝑜</m:t>
                          </m:r>
                          <m:r>
                            <a:rPr lang="it-IT" sz="2100" i="1">
                              <a:solidFill>
                                <a:prstClr val="black"/>
                              </a:solidFill>
                              <a:latin typeface="Cambria Math" panose="02040503050406030204" pitchFamily="18" charset="0"/>
                            </a:rPr>
                            <m:t> </m:t>
                          </m:r>
                          <m:r>
                            <a:rPr lang="it-IT" sz="2100" i="1">
                              <a:solidFill>
                                <a:prstClr val="black"/>
                              </a:solidFill>
                              <a:latin typeface="Cambria Math" panose="02040503050406030204" pitchFamily="18" charset="0"/>
                            </a:rPr>
                            <m:t>𝑓𝑖𝑛𝑎𝑙𝑒</m:t>
                          </m:r>
                          <m:r>
                            <a:rPr lang="it-IT" sz="2100" i="1">
                              <a:solidFill>
                                <a:prstClr val="black"/>
                              </a:solidFill>
                              <a:latin typeface="Cambria Math" panose="02040503050406030204" pitchFamily="18" charset="0"/>
                            </a:rPr>
                            <m:t>}</m:t>
                          </m:r>
                          <m:r>
                            <m:rPr>
                              <m:nor/>
                            </m:rPr>
                            <a:rPr lang="it-IT" sz="2100" i="1" dirty="0">
                              <a:solidFill>
                                <a:prstClr val="black"/>
                              </a:solidFill>
                            </a:rPr>
                            <m:t> </m:t>
                          </m:r>
                        </m:e>
                      </m:mr>
                    </m:m>
                  </m:oMath>
                </a14:m>
                <a:br>
                  <a:rPr lang="it-IT" sz="2000" dirty="0"/>
                </a:br>
                <a:br>
                  <a:rPr lang="it-IT" sz="2000" dirty="0"/>
                </a:br>
                <a:endParaRPr lang="it-IT" sz="2000" dirty="0"/>
              </a:p>
              <a:p>
                <a:pPr marL="457200" lvl="0" indent="-457200">
                  <a:buFont typeface="+mj-lt"/>
                  <a:buAutoNum type="arabicPeriod" startAt="3"/>
                </a:pPr>
                <a:r>
                  <a:rPr lang="it-IT" sz="2000" dirty="0"/>
                  <a:t>Il numero di cluster serviti deve essere almeno pari al numero di veicoli disponibili. Ogni veicolo che parte dal deposito all’istante t=0 deve aprire un nuovo cluster. </a:t>
                </a:r>
                <a:br>
                  <a:rPr lang="it-IT" sz="2000" dirty="0"/>
                </a:br>
                <a14:m>
                  <m:oMath xmlns:m="http://schemas.openxmlformats.org/officeDocument/2006/math">
                    <m:nary>
                      <m:naryPr>
                        <m:chr m:val="∑"/>
                        <m:supHide m:val="on"/>
                        <m:ctrlPr>
                          <a:rPr lang="it-IT" sz="2100" i="1">
                            <a:solidFill>
                              <a:prstClr val="black"/>
                            </a:solidFill>
                            <a:latin typeface="Cambria Math" panose="02040503050406030204" pitchFamily="18" charset="0"/>
                          </a:rPr>
                        </m:ctrlPr>
                      </m:naryPr>
                      <m:sub>
                        <m:r>
                          <m:rPr>
                            <m:brk m:alnAt="7"/>
                          </m:rPr>
                          <a:rPr lang="it-IT" sz="2100" i="1">
                            <a:solidFill>
                              <a:prstClr val="black"/>
                            </a:solidFill>
                            <a:latin typeface="Cambria Math" panose="02040503050406030204" pitchFamily="18" charset="0"/>
                          </a:rPr>
                          <m:t>𝑐</m:t>
                        </m:r>
                        <m:r>
                          <a:rPr lang="it-IT" sz="2100" i="1">
                            <a:solidFill>
                              <a:prstClr val="black"/>
                            </a:solidFill>
                            <a:latin typeface="Cambria Math" panose="02040503050406030204" pitchFamily="18" charset="0"/>
                            <a:ea typeface="Cambria Math" panose="02040503050406030204" pitchFamily="18" charset="0"/>
                          </a:rPr>
                          <m:t>∈</m:t>
                        </m:r>
                        <m:r>
                          <a:rPr lang="it-IT" sz="2100" i="1">
                            <a:solidFill>
                              <a:prstClr val="black"/>
                            </a:solidFill>
                            <a:latin typeface="Cambria Math" panose="02040503050406030204" pitchFamily="18" charset="0"/>
                            <a:ea typeface="Cambria Math" panose="02040503050406030204" pitchFamily="18" charset="0"/>
                          </a:rPr>
                          <m:t>𝐶</m:t>
                        </m:r>
                      </m:sub>
                      <m:sup/>
                      <m:e>
                        <m:sSub>
                          <m:sSubPr>
                            <m:ctrlPr>
                              <a:rPr lang="it-IT" sz="2100" i="1">
                                <a:solidFill>
                                  <a:prstClr val="black"/>
                                </a:solidFill>
                                <a:latin typeface="Cambria Math" panose="02040503050406030204" pitchFamily="18" charset="0"/>
                              </a:rPr>
                            </m:ctrlPr>
                          </m:sSubPr>
                          <m:e>
                            <m:r>
                              <a:rPr lang="it-IT" sz="2100" i="1">
                                <a:solidFill>
                                  <a:prstClr val="black"/>
                                </a:solidFill>
                                <a:latin typeface="Cambria Math" panose="02040503050406030204" pitchFamily="18" charset="0"/>
                              </a:rPr>
                              <m:t>𝑦</m:t>
                            </m:r>
                          </m:e>
                          <m:sub>
                            <m:r>
                              <a:rPr lang="it-IT" sz="2100" i="1">
                                <a:solidFill>
                                  <a:prstClr val="black"/>
                                </a:solidFill>
                                <a:latin typeface="Cambria Math" panose="02040503050406030204" pitchFamily="18" charset="0"/>
                              </a:rPr>
                              <m:t>𝑐</m:t>
                            </m:r>
                          </m:sub>
                        </m:sSub>
                        <m:r>
                          <a:rPr lang="it-IT" sz="2100" i="1">
                            <a:solidFill>
                              <a:prstClr val="black"/>
                            </a:solidFill>
                            <a:latin typeface="Cambria Math" panose="02040503050406030204" pitchFamily="18" charset="0"/>
                            <a:ea typeface="Cambria Math" panose="02040503050406030204" pitchFamily="18" charset="0"/>
                          </a:rPr>
                          <m:t>≥|</m:t>
                        </m:r>
                        <m:r>
                          <a:rPr lang="it-IT" sz="2100" i="1">
                            <a:solidFill>
                              <a:prstClr val="black"/>
                            </a:solidFill>
                            <a:latin typeface="Cambria Math" panose="02040503050406030204" pitchFamily="18" charset="0"/>
                            <a:ea typeface="Cambria Math" panose="02040503050406030204" pitchFamily="18" charset="0"/>
                          </a:rPr>
                          <m:t>𝑉</m:t>
                        </m:r>
                        <m:r>
                          <a:rPr lang="it-IT" sz="2100" i="1">
                            <a:solidFill>
                              <a:prstClr val="black"/>
                            </a:solidFill>
                            <a:latin typeface="Cambria Math" panose="02040503050406030204" pitchFamily="18" charset="0"/>
                            <a:ea typeface="Cambria Math" panose="02040503050406030204" pitchFamily="18" charset="0"/>
                          </a:rPr>
                          <m:t>|</m:t>
                        </m:r>
                      </m:e>
                    </m:nary>
                  </m:oMath>
                </a14:m>
                <a:endParaRPr lang="it-IT" sz="2000" dirty="0"/>
              </a:p>
              <a:p>
                <a:pPr marL="0" lvl="0" indent="0">
                  <a:buNone/>
                </a:pPr>
                <a:r>
                  <a:rPr lang="it-IT" sz="2000" dirty="0"/>
                  <a:t>  </a:t>
                </a:r>
              </a:p>
              <a:p>
                <a:pPr marL="457200" indent="-457200">
                  <a:buFont typeface="+mj-lt"/>
                  <a:buAutoNum type="arabicPeriod" startAt="2"/>
                </a:pPr>
                <a:endParaRPr lang="it-IT" sz="2000" dirty="0"/>
              </a:p>
              <a:p>
                <a:pPr marL="457200" lvl="0" indent="-457200">
                  <a:buFont typeface="+mj-lt"/>
                  <a:buAutoNum type="arabicPeriod" startAt="2"/>
                </a:pPr>
                <a:endParaRPr lang="it-IT" sz="2000" dirty="0"/>
              </a:p>
              <a:p>
                <a:pPr marL="457200" lvl="0" indent="-457200">
                  <a:buFont typeface="+mj-lt"/>
                  <a:buAutoNum type="arabicPeriod" startAt="2"/>
                </a:pPr>
                <a:endParaRPr lang="it-IT" sz="2000"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rotWithShape="0">
                <a:blip r:embed="rId3"/>
                <a:stretch>
                  <a:fillRect l="-444" t="-1482" b="-15768"/>
                </a:stretch>
              </a:blipFill>
            </p:spPr>
            <p:txBody>
              <a:bodyPr/>
              <a:lstStyle/>
              <a:p>
                <a:r>
                  <a:rPr lang="it-IT">
                    <a:noFill/>
                  </a:rPr>
                  <a:t> </a:t>
                </a:r>
              </a:p>
            </p:txBody>
          </p:sp>
        </mc:Fallback>
      </mc:AlternateContent>
      <p:sp>
        <p:nvSpPr>
          <p:cNvPr id="4" name="Segnaposto numero diapositiva 3"/>
          <p:cNvSpPr>
            <a:spLocks noGrp="1"/>
          </p:cNvSpPr>
          <p:nvPr>
            <p:ph type="sldNum" sz="quarter" idx="12"/>
          </p:nvPr>
        </p:nvSpPr>
        <p:spPr/>
        <p:txBody>
          <a:bodyPr/>
          <a:lstStyle/>
          <a:p>
            <a:fld id="{EE55A936-D6DB-E647-B116-1851D5E4C387}" type="slidenum">
              <a:rPr lang="it-IT" smtClean="0"/>
              <a:pPr/>
              <a:t>7</a:t>
            </a:fld>
            <a:endParaRPr lang="it-IT"/>
          </a:p>
        </p:txBody>
      </p:sp>
    </p:spTree>
    <p:extLst>
      <p:ext uri="{BB962C8B-B14F-4D97-AF65-F5344CB8AC3E}">
        <p14:creationId xmlns:p14="http://schemas.microsoft.com/office/powerpoint/2010/main" val="116048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a:solidFill>
                  <a:srgbClr val="31859C"/>
                </a:solidFill>
              </a:rPr>
              <a:t>VINCOLI EURISTICI</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457200" y="1241854"/>
                <a:ext cx="8229600" cy="4525963"/>
              </a:xfrm>
            </p:spPr>
            <p:txBody>
              <a:bodyPr>
                <a:normAutofit/>
              </a:bodyPr>
              <a:lstStyle/>
              <a:p>
                <a:pPr marL="457200" lvl="0" indent="-457200">
                  <a:buFont typeface="+mj-lt"/>
                  <a:buAutoNum type="arabicPeriod" startAt="4"/>
                </a:pPr>
                <a:endParaRPr lang="it-IT" sz="2000" dirty="0"/>
              </a:p>
              <a:p>
                <a:pPr marL="457200" lvl="0" indent="-457200">
                  <a:buFont typeface="+mj-lt"/>
                  <a:buAutoNum type="arabicPeriod" startAt="4"/>
                </a:pPr>
                <a:r>
                  <a:rPr lang="it-IT" sz="2000" dirty="0"/>
                  <a:t>Vincolo creato per far sì che le variabili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𝑥</m:t>
                        </m:r>
                      </m:e>
                      <m:sub>
                        <m:r>
                          <a:rPr lang="it-IT" sz="2000" b="0" i="1" smtClean="0">
                            <a:latin typeface="Cambria Math" panose="02040503050406030204" pitchFamily="18" charset="0"/>
                          </a:rPr>
                          <m:t>𝑖</m:t>
                        </m:r>
                        <m:r>
                          <a:rPr lang="it-IT" sz="2000" b="0" i="1" smtClean="0">
                            <a:latin typeface="Cambria Math" panose="02040503050406030204" pitchFamily="18" charset="0"/>
                          </a:rPr>
                          <m:t>, </m:t>
                        </m:r>
                        <m:r>
                          <a:rPr lang="it-IT" sz="2000" b="0" i="1" smtClean="0">
                            <a:latin typeface="Cambria Math" panose="02040503050406030204" pitchFamily="18" charset="0"/>
                          </a:rPr>
                          <m:t>𝑗</m:t>
                        </m:r>
                      </m:sub>
                    </m:sSub>
                  </m:oMath>
                </a14:m>
                <a:r>
                  <a:rPr lang="it-IT" sz="2000" dirty="0"/>
                  <a:t> siano uguali a 0 quando le rispettive variabili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𝑧</m:t>
                        </m:r>
                      </m:e>
                      <m:sub>
                        <m:r>
                          <a:rPr lang="it-IT" sz="2000" b="0" i="1" smtClean="0">
                            <a:latin typeface="Cambria Math" panose="02040503050406030204" pitchFamily="18" charset="0"/>
                          </a:rPr>
                          <m:t>𝑖</m:t>
                        </m:r>
                        <m:r>
                          <a:rPr lang="it-IT" sz="2000" b="0" i="1" smtClean="0">
                            <a:latin typeface="Cambria Math" panose="02040503050406030204" pitchFamily="18" charset="0"/>
                          </a:rPr>
                          <m:t>, </m:t>
                        </m:r>
                        <m:r>
                          <a:rPr lang="it-IT" sz="2000" b="0" i="1" smtClean="0">
                            <a:latin typeface="Cambria Math" panose="02040503050406030204" pitchFamily="18" charset="0"/>
                          </a:rPr>
                          <m:t>𝑗</m:t>
                        </m:r>
                      </m:sub>
                    </m:sSub>
                  </m:oMath>
                </a14:m>
                <a:r>
                  <a:rPr lang="it-IT" sz="2000" dirty="0"/>
                  <a:t> sono uguali a 0. </a:t>
                </a:r>
                <a:br>
                  <a:rPr lang="it-IT" sz="2000" dirty="0"/>
                </a:br>
                <a:r>
                  <a:rPr lang="it-IT" sz="2000" i="1" dirty="0"/>
                  <a:t>Migliora il rilassato.</a:t>
                </a:r>
                <a:endParaRPr lang="it-IT" sz="2000" dirty="0"/>
              </a:p>
              <a:p>
                <a:pPr marL="0" lvl="0" indent="0" algn="ctr">
                  <a:buNone/>
                </a:pPr>
                <a:endParaRPr lang="it-IT" sz="2000" i="1" dirty="0">
                  <a:latin typeface="Cambria Math" charset="0"/>
                </a:endParaRPr>
              </a:p>
              <a:p>
                <a:pPr marL="0" lvl="0" indent="0" algn="ctr">
                  <a:buNone/>
                </a:pPr>
                <a14:m>
                  <m:oMathPara xmlns:m="http://schemas.openxmlformats.org/officeDocument/2006/math">
                    <m:oMathParaPr>
                      <m:jc m:val="centerGroup"/>
                    </m:oMathParaPr>
                    <m:oMath xmlns:m="http://schemas.openxmlformats.org/officeDocument/2006/math">
                      <m:nary>
                        <m:naryPr>
                          <m:chr m:val="∑"/>
                          <m:supHide m:val="on"/>
                          <m:ctrlPr>
                            <a:rPr lang="it-IT" sz="2000" i="1" smtClean="0">
                              <a:latin typeface="Cambria Math" panose="02040503050406030204" pitchFamily="18" charset="0"/>
                            </a:rPr>
                          </m:ctrlPr>
                        </m:naryPr>
                        <m:sub>
                          <m:r>
                            <a:rPr lang="it-IT" sz="2000" b="0" i="1" smtClean="0">
                              <a:latin typeface="Cambria Math" panose="02040503050406030204" pitchFamily="18" charset="0"/>
                            </a:rPr>
                            <m:t>𝑣</m:t>
                          </m:r>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𝑉</m:t>
                          </m:r>
                        </m:sub>
                        <m:sup/>
                        <m:e>
                          <m:sSubSup>
                            <m:sSubSupPr>
                              <m:ctrlPr>
                                <a:rPr lang="it-IT" sz="2000" i="1" smtClean="0">
                                  <a:latin typeface="Cambria Math" panose="02040503050406030204" pitchFamily="18" charset="0"/>
                                  <a:ea typeface="Cambria Math" panose="02040503050406030204" pitchFamily="18" charset="0"/>
                                </a:rPr>
                              </m:ctrlPr>
                            </m:sSubSupPr>
                            <m:e>
                              <m:r>
                                <a:rPr lang="it-IT" sz="2000" b="0" i="1" smtClean="0">
                                  <a:latin typeface="Cambria Math" panose="02040503050406030204" pitchFamily="18" charset="0"/>
                                  <a:ea typeface="Cambria Math" panose="02040503050406030204" pitchFamily="18" charset="0"/>
                                </a:rPr>
                                <m:t>𝑥</m:t>
                              </m:r>
                            </m:e>
                            <m:sub>
                              <m:r>
                                <a:rPr lang="it-IT" sz="2000" b="0" i="1" smtClean="0">
                                  <a:latin typeface="Cambria Math" panose="02040503050406030204" pitchFamily="18" charset="0"/>
                                  <a:ea typeface="Cambria Math" panose="02040503050406030204" pitchFamily="18" charset="0"/>
                                </a:rPr>
                                <m:t>𝑖</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𝑗</m:t>
                              </m:r>
                            </m:sub>
                            <m:sup>
                              <m:r>
                                <a:rPr lang="it-IT" sz="2000" b="0" i="1" smtClean="0">
                                  <a:latin typeface="Cambria Math" panose="02040503050406030204" pitchFamily="18" charset="0"/>
                                  <a:ea typeface="Cambria Math" panose="02040503050406030204" pitchFamily="18" charset="0"/>
                                </a:rPr>
                                <m:t>𝑣</m:t>
                              </m:r>
                            </m:sup>
                          </m:sSubSup>
                        </m:e>
                      </m:nary>
                      <m:r>
                        <a:rPr lang="it-IT" sz="2000" i="1" smtClean="0">
                          <a:latin typeface="Cambria Math" panose="02040503050406030204" pitchFamily="18" charset="0"/>
                          <a:ea typeface="Cambria Math" panose="02040503050406030204" pitchFamily="18" charset="0"/>
                        </a:rPr>
                        <m:t>≤</m:t>
                      </m:r>
                      <m:f>
                        <m:fPr>
                          <m:ctrlPr>
                            <a:rPr lang="it-IT" sz="2000" i="1" smtClean="0">
                              <a:latin typeface="Cambria Math" panose="02040503050406030204" pitchFamily="18" charset="0"/>
                              <a:ea typeface="Cambria Math" panose="02040503050406030204" pitchFamily="18" charset="0"/>
                            </a:rPr>
                          </m:ctrlPr>
                        </m:fPr>
                        <m:num>
                          <m:sSub>
                            <m:sSubPr>
                              <m:ctrlPr>
                                <a:rPr lang="it-IT" sz="200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𝑧</m:t>
                              </m:r>
                            </m:e>
                            <m:sub>
                              <m:r>
                                <a:rPr lang="it-IT" sz="2000" b="0" i="1" smtClean="0">
                                  <a:latin typeface="Cambria Math" panose="02040503050406030204" pitchFamily="18" charset="0"/>
                                  <a:ea typeface="Cambria Math" panose="02040503050406030204" pitchFamily="18" charset="0"/>
                                </a:rPr>
                                <m:t>𝑖</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𝑗</m:t>
                              </m:r>
                            </m:sub>
                          </m:sSub>
                        </m:num>
                        <m:den>
                          <m:r>
                            <a:rPr lang="it-IT" sz="2000" i="1" smtClean="0">
                              <a:latin typeface="Cambria Math" panose="02040503050406030204" pitchFamily="18" charset="0"/>
                              <a:ea typeface="Cambria Math" panose="02040503050406030204" pitchFamily="18" charset="0"/>
                            </a:rPr>
                            <m:t>𝜀</m:t>
                          </m:r>
                        </m:den>
                      </m:f>
                    </m:oMath>
                  </m:oMathPara>
                </a14:m>
                <a:endParaRPr lang="it-IT" sz="2000"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457200" y="1241854"/>
                <a:ext cx="8229600" cy="4525963"/>
              </a:xfrm>
              <a:blipFill>
                <a:blip r:embed="rId3"/>
                <a:stretch>
                  <a:fillRect l="-815"/>
                </a:stretch>
              </a:blipFill>
            </p:spPr>
            <p:txBody>
              <a:bodyPr/>
              <a:lstStyle/>
              <a:p>
                <a:r>
                  <a:rPr lang="it-IT">
                    <a:noFill/>
                  </a:rPr>
                  <a:t> </a:t>
                </a:r>
              </a:p>
            </p:txBody>
          </p:sp>
        </mc:Fallback>
      </mc:AlternateContent>
      <p:sp>
        <p:nvSpPr>
          <p:cNvPr id="4" name="Segnaposto numero diapositiva 3"/>
          <p:cNvSpPr>
            <a:spLocks noGrp="1"/>
          </p:cNvSpPr>
          <p:nvPr>
            <p:ph type="sldNum" sz="quarter" idx="12"/>
          </p:nvPr>
        </p:nvSpPr>
        <p:spPr/>
        <p:txBody>
          <a:bodyPr/>
          <a:lstStyle/>
          <a:p>
            <a:fld id="{EE55A936-D6DB-E647-B116-1851D5E4C387}" type="slidenum">
              <a:rPr lang="it-IT" smtClean="0"/>
              <a:pPr/>
              <a:t>8</a:t>
            </a:fld>
            <a:endParaRPr lang="it-IT"/>
          </a:p>
        </p:txBody>
      </p:sp>
    </p:spTree>
    <p:extLst>
      <p:ext uri="{BB962C8B-B14F-4D97-AF65-F5344CB8AC3E}">
        <p14:creationId xmlns:p14="http://schemas.microsoft.com/office/powerpoint/2010/main" val="1081495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i="1" dirty="0">
                <a:solidFill>
                  <a:srgbClr val="31859C"/>
                </a:solidFill>
              </a:rPr>
              <a:t>VINCOLI EURISTICI</a:t>
            </a:r>
          </a:p>
        </p:txBody>
      </p:sp>
      <p:sp>
        <p:nvSpPr>
          <p:cNvPr id="3" name="Segnaposto contenuto 2"/>
          <p:cNvSpPr>
            <a:spLocks noGrp="1"/>
          </p:cNvSpPr>
          <p:nvPr>
            <p:ph idx="1"/>
          </p:nvPr>
        </p:nvSpPr>
        <p:spPr>
          <a:xfrm>
            <a:off x="457200" y="1241855"/>
            <a:ext cx="8229600" cy="1143000"/>
          </a:xfrm>
        </p:spPr>
        <p:txBody>
          <a:bodyPr>
            <a:normAutofit fontScale="92500"/>
          </a:bodyPr>
          <a:lstStyle/>
          <a:p>
            <a:pPr marL="457200" indent="-457200">
              <a:buFont typeface="+mj-lt"/>
              <a:buAutoNum type="arabicPeriod" startAt="5"/>
            </a:pPr>
            <a:r>
              <a:rPr lang="it-IT" sz="2000" dirty="0"/>
              <a:t>Si impone che se un veicolo entra in uno </a:t>
            </a:r>
            <a:r>
              <a:rPr lang="it-IT" sz="2000" b="1" i="1" dirty="0" err="1"/>
              <a:t>streak</a:t>
            </a:r>
            <a:r>
              <a:rPr lang="it-IT" sz="2000" dirty="0"/>
              <a:t> di servizi di sua competenza, esso non può uscire dal cluster finché non ha finito il servizio. </a:t>
            </a:r>
          </a:p>
          <a:p>
            <a:pPr marL="400050" lvl="1" indent="0">
              <a:buNone/>
            </a:pPr>
            <a:r>
              <a:rPr lang="it-IT" sz="1900" b="1" dirty="0" err="1"/>
              <a:t>Streak</a:t>
            </a:r>
            <a:r>
              <a:rPr lang="it-IT" sz="1900" b="1" dirty="0"/>
              <a:t>:</a:t>
            </a:r>
            <a:r>
              <a:rPr lang="it-IT" sz="1900" dirty="0"/>
              <a:t> insieme di nodi in sequenza servibili da un veicolo v</a:t>
            </a:r>
          </a:p>
          <a:p>
            <a:pPr marL="0" lvl="0" indent="0">
              <a:buNone/>
            </a:pPr>
            <a:endParaRPr lang="it-IT" sz="2000" dirty="0"/>
          </a:p>
        </p:txBody>
      </p:sp>
      <p:sp>
        <p:nvSpPr>
          <p:cNvPr id="4" name="Segnaposto numero diapositiva 3"/>
          <p:cNvSpPr>
            <a:spLocks noGrp="1"/>
          </p:cNvSpPr>
          <p:nvPr>
            <p:ph type="sldNum" sz="quarter" idx="12"/>
          </p:nvPr>
        </p:nvSpPr>
        <p:spPr/>
        <p:txBody>
          <a:bodyPr/>
          <a:lstStyle/>
          <a:p>
            <a:fld id="{EE55A936-D6DB-E647-B116-1851D5E4C387}" type="slidenum">
              <a:rPr lang="it-IT" smtClean="0"/>
              <a:pPr/>
              <a:t>9</a:t>
            </a:fld>
            <a:endParaRPr lang="it-IT"/>
          </a:p>
        </p:txBody>
      </p:sp>
      <p:sp>
        <p:nvSpPr>
          <p:cNvPr id="7" name="CasellaDiTesto 6">
            <a:extLst>
              <a:ext uri="{FF2B5EF4-FFF2-40B4-BE49-F238E27FC236}">
                <a16:creationId xmlns:a16="http://schemas.microsoft.com/office/drawing/2014/main" id="{DE13FDE4-E6D7-411D-AC36-62C8717C8592}"/>
              </a:ext>
            </a:extLst>
          </p:cNvPr>
          <p:cNvSpPr txBox="1"/>
          <p:nvPr/>
        </p:nvSpPr>
        <p:spPr>
          <a:xfrm>
            <a:off x="4219575" y="2849730"/>
            <a:ext cx="5068111" cy="2954655"/>
          </a:xfrm>
          <a:prstGeom prst="rect">
            <a:avLst/>
          </a:prstGeom>
          <a:noFill/>
        </p:spPr>
        <p:txBody>
          <a:bodyPr wrap="square" rtlCol="0">
            <a:spAutoFit/>
          </a:bodyPr>
          <a:lstStyle/>
          <a:p>
            <a:pPr marL="742950" lvl="1" indent="-285750">
              <a:buFont typeface="Arial" panose="020B0604020202020204" pitchFamily="34" charset="0"/>
              <a:buChar char="•"/>
            </a:pPr>
            <a:r>
              <a:rPr lang="it-IT" sz="1400" i="1" dirty="0"/>
              <a:t>∀ </a:t>
            </a:r>
            <a:r>
              <a:rPr lang="it-IT" sz="1400" dirty="0"/>
              <a:t>cluster </a:t>
            </a:r>
            <a:r>
              <a:rPr lang="it-IT" sz="1400" dirty="0">
                <a:sym typeface="Wingdings"/>
              </a:rPr>
              <a:t> </a:t>
            </a:r>
            <a:r>
              <a:rPr lang="it-IT" sz="1400" dirty="0"/>
              <a:t>lista ordinata di servizi richiesti e </a:t>
            </a:r>
            <a:br>
              <a:rPr lang="it-IT" sz="1400" dirty="0"/>
            </a:br>
            <a:r>
              <a:rPr lang="it-IT" sz="1400" i="1" dirty="0"/>
              <a:t>∀ </a:t>
            </a:r>
            <a:r>
              <a:rPr lang="it-IT" sz="1400" dirty="0"/>
              <a:t>veicolo </a:t>
            </a:r>
            <a:r>
              <a:rPr lang="it-IT" sz="1400" dirty="0">
                <a:sym typeface="Wingdings"/>
              </a:rPr>
              <a:t></a:t>
            </a:r>
            <a:r>
              <a:rPr lang="it-IT" sz="1400" dirty="0"/>
              <a:t> </a:t>
            </a:r>
            <a:r>
              <a:rPr lang="it-IT" sz="1400" i="1" dirty="0" err="1"/>
              <a:t>streaks</a:t>
            </a:r>
            <a:r>
              <a:rPr lang="it-IT" sz="1400" dirty="0"/>
              <a:t> che possono essere serviti ininterrottamente in quel cluster da quel veicolo. </a:t>
            </a:r>
            <a:br>
              <a:rPr lang="it-IT" sz="1400" dirty="0"/>
            </a:br>
            <a:endParaRPr lang="it-IT" sz="1400" dirty="0"/>
          </a:p>
          <a:p>
            <a:pPr marL="742950" lvl="1" indent="-285750">
              <a:buFont typeface="Arial" panose="020B0604020202020204" pitchFamily="34" charset="0"/>
              <a:buChar char="•"/>
            </a:pPr>
            <a:r>
              <a:rPr lang="it-IT" sz="1400" i="1" dirty="0"/>
              <a:t>∀ </a:t>
            </a:r>
            <a:r>
              <a:rPr lang="it-IT" sz="1400" i="1" dirty="0" err="1"/>
              <a:t>streak</a:t>
            </a:r>
            <a:r>
              <a:rPr lang="it-IT" sz="1400" dirty="0"/>
              <a:t> di uno specifico veicolo si rimuovono tutti gli archi che vanno da un nodo (diverso da quello iniziale e quello finale), a un qualsiasi altro nodo, diverso dal successivo in base alle precedenze</a:t>
            </a:r>
            <a:br>
              <a:rPr lang="it-IT" sz="1400" dirty="0"/>
            </a:br>
            <a:endParaRPr lang="it-IT" sz="1400" dirty="0"/>
          </a:p>
          <a:p>
            <a:pPr marL="742950" lvl="1" indent="-285750">
              <a:buFont typeface="Arial" panose="020B0604020202020204" pitchFamily="34" charset="0"/>
              <a:buChar char="•"/>
            </a:pPr>
            <a:r>
              <a:rPr lang="it-IT" sz="1400" dirty="0"/>
              <a:t>gli archi che incidono sul nodo iniziale e quelli che partono dal nodo finale di uno </a:t>
            </a:r>
            <a:r>
              <a:rPr lang="it-IT" sz="1400" i="1" dirty="0" err="1"/>
              <a:t>Streak</a:t>
            </a:r>
            <a:r>
              <a:rPr lang="it-IT" sz="1400" dirty="0"/>
              <a:t> rimangono inalterati. </a:t>
            </a:r>
          </a:p>
          <a:p>
            <a:endParaRPr lang="it-IT" dirty="0"/>
          </a:p>
        </p:txBody>
      </p:sp>
      <p:pic>
        <p:nvPicPr>
          <p:cNvPr id="9" name="Immagine 8">
            <a:extLst>
              <a:ext uri="{FF2B5EF4-FFF2-40B4-BE49-F238E27FC236}">
                <a16:creationId xmlns:a16="http://schemas.microsoft.com/office/drawing/2014/main" id="{D144A0B7-E0E1-4BE3-AB39-1BB9B3813AF9}"/>
              </a:ext>
            </a:extLst>
          </p:cNvPr>
          <p:cNvPicPr>
            <a:picLocks noChangeAspect="1"/>
          </p:cNvPicPr>
          <p:nvPr/>
        </p:nvPicPr>
        <p:blipFill>
          <a:blip r:embed="rId3"/>
          <a:stretch>
            <a:fillRect/>
          </a:stretch>
        </p:blipFill>
        <p:spPr>
          <a:xfrm>
            <a:off x="723900" y="2594975"/>
            <a:ext cx="3495676" cy="3503162"/>
          </a:xfrm>
          <a:prstGeom prst="rect">
            <a:avLst/>
          </a:prstGeom>
        </p:spPr>
      </p:pic>
    </p:spTree>
    <p:extLst>
      <p:ext uri="{BB962C8B-B14F-4D97-AF65-F5344CB8AC3E}">
        <p14:creationId xmlns:p14="http://schemas.microsoft.com/office/powerpoint/2010/main" val="248834358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Austin.thmx</Template>
  <TotalTime>9838</TotalTime>
  <Words>2759</Words>
  <Application>Microsoft Office PowerPoint</Application>
  <PresentationFormat>Presentazione su schermo (4:3)</PresentationFormat>
  <Paragraphs>613</Paragraphs>
  <Slides>43</Slides>
  <Notes>43</Notes>
  <HiddenSlides>0</HiddenSlides>
  <MMClips>0</MMClips>
  <ScaleCrop>false</ScaleCrop>
  <HeadingPairs>
    <vt:vector size="6" baseType="variant">
      <vt:variant>
        <vt:lpstr>Caratteri utilizzati</vt:lpstr>
      </vt:variant>
      <vt:variant>
        <vt:i4>7</vt:i4>
      </vt:variant>
      <vt:variant>
        <vt:lpstr>Tema</vt:lpstr>
      </vt:variant>
      <vt:variant>
        <vt:i4>2</vt:i4>
      </vt:variant>
      <vt:variant>
        <vt:lpstr>Titoli diapositive</vt:lpstr>
      </vt:variant>
      <vt:variant>
        <vt:i4>43</vt:i4>
      </vt:variant>
    </vt:vector>
  </HeadingPairs>
  <TitlesOfParts>
    <vt:vector size="52" baseType="lpstr">
      <vt:lpstr>Arial</vt:lpstr>
      <vt:lpstr>Calibri</vt:lpstr>
      <vt:lpstr>Cambria Math</vt:lpstr>
      <vt:lpstr>Lucida Grande</vt:lpstr>
      <vt:lpstr>Symbol</vt:lpstr>
      <vt:lpstr>Times New Roman</vt:lpstr>
      <vt:lpstr>Wingdings</vt:lpstr>
      <vt:lpstr>Tema di Office</vt:lpstr>
      <vt:lpstr>1_Tema di Office</vt:lpstr>
      <vt:lpstr>Presentazione standard di PowerPoint</vt:lpstr>
      <vt:lpstr>PROBLEMA INIZIALE</vt:lpstr>
      <vt:lpstr>SOLUZIONE PROPOSTA e PUNTI CARDINE DELL’ALGORITMO</vt:lpstr>
      <vt:lpstr>MIGLIORAMENTO MODELLIZZAZIONE</vt:lpstr>
      <vt:lpstr>VINCOLI ESATTI</vt:lpstr>
      <vt:lpstr>VINCOLI ESATTI</vt:lpstr>
      <vt:lpstr>VINCOLI EURISTICI</vt:lpstr>
      <vt:lpstr>VINCOLI EURISTICI</vt:lpstr>
      <vt:lpstr>VINCOLI EURISTICI</vt:lpstr>
      <vt:lpstr>Presentazione standard di PowerPoint</vt:lpstr>
      <vt:lpstr>ALGORITMO COSTRUTTIVO </vt:lpstr>
      <vt:lpstr>Presentazione standard di PowerPoint</vt:lpstr>
      <vt:lpstr>Presentazione standard di PowerPoint</vt:lpstr>
      <vt:lpstr>DEFINIZIONE DI q (grado di distruzione)</vt:lpstr>
      <vt:lpstr>EURISTICHE DI DISTRUZIONE (1/5)</vt:lpstr>
      <vt:lpstr>EURISTICHE DI DISTRUZIONE (2/5)</vt:lpstr>
      <vt:lpstr>EURISTICHE DI DISTRUZIONE (3/5)</vt:lpstr>
      <vt:lpstr>EURISTICHE DI DISTRUZIONE (4/5)</vt:lpstr>
      <vt:lpstr>EURISTICHE DI DISTRUZIONE (5/5)</vt:lpstr>
      <vt:lpstr>EURISTICHE DI RIPARAZIONE (1/5)</vt:lpstr>
      <vt:lpstr>EURISTICHE DI RIPARAZIONE (2/5)</vt:lpstr>
      <vt:lpstr>EURISTICHE DI RIPARAZIONE (3/5)</vt:lpstr>
      <vt:lpstr>EURISTICHE DI RIPARAZIONE (4/5)</vt:lpstr>
      <vt:lpstr>EURISTICHE DI RIPARAZIONE (5/5)</vt:lpstr>
      <vt:lpstr>Presentazione standard di PowerPoint</vt:lpstr>
      <vt:lpstr>CLUSTER ROULETTE (1/4)</vt:lpstr>
      <vt:lpstr>CLUSTER ROULETTE (2/4)</vt:lpstr>
      <vt:lpstr>CLUSTER ROULETTE (3/4)</vt:lpstr>
      <vt:lpstr>CLUSTER ROULETTE (4/4)</vt:lpstr>
      <vt:lpstr>SIMULATED ANNEALING</vt:lpstr>
      <vt:lpstr>LOCAL SEARCH (1/2)</vt:lpstr>
      <vt:lpstr>LOCAL SEARCH (2/2)</vt:lpstr>
      <vt:lpstr>Interfaccia grafica</vt:lpstr>
      <vt:lpstr>TARATURA DEI PARAMETRI (1/4)</vt:lpstr>
      <vt:lpstr>TARATURA DEI PARAMETRI (2/4)</vt:lpstr>
      <vt:lpstr>TARATURA DEI PARAMETRI (3/4)</vt:lpstr>
      <vt:lpstr>TARATURA DEI PARAMETRI (4/4)</vt:lpstr>
      <vt:lpstr>TARATURA  RISULTATI COMPLESSIVI</vt:lpstr>
      <vt:lpstr>ANALISI (1/4)</vt:lpstr>
      <vt:lpstr>ANALISI (2/4)</vt:lpstr>
      <vt:lpstr>ANALISI (3/4)</vt:lpstr>
      <vt:lpstr>ANALISI (4/4)</vt:lpstr>
      <vt:lpstr>Presentazione standard di PowerPoint</vt:lpstr>
    </vt:vector>
  </TitlesOfParts>
  <Company>casa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Francesca Varisco</dc:creator>
  <cp:lastModifiedBy>Davide Lonati</cp:lastModifiedBy>
  <cp:revision>484</cp:revision>
  <cp:lastPrinted>2018-02-06T19:15:10Z</cp:lastPrinted>
  <dcterms:created xsi:type="dcterms:W3CDTF">2016-09-08T08:01:41Z</dcterms:created>
  <dcterms:modified xsi:type="dcterms:W3CDTF">2018-02-09T11:21:05Z</dcterms:modified>
</cp:coreProperties>
</file>