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  <p:sldMasterId id="2147483742" r:id="rId2"/>
  </p:sldMasterIdLst>
  <p:notesMasterIdLst>
    <p:notesMasterId r:id="rId23"/>
  </p:notesMasterIdLst>
  <p:handoutMasterIdLst>
    <p:handoutMasterId r:id="rId24"/>
  </p:handoutMasterIdLst>
  <p:sldIdLst>
    <p:sldId id="275" r:id="rId3"/>
    <p:sldId id="307" r:id="rId4"/>
    <p:sldId id="317" r:id="rId5"/>
    <p:sldId id="298" r:id="rId6"/>
    <p:sldId id="299" r:id="rId7"/>
    <p:sldId id="310" r:id="rId8"/>
    <p:sldId id="300" r:id="rId9"/>
    <p:sldId id="301" r:id="rId10"/>
    <p:sldId id="302" r:id="rId11"/>
    <p:sldId id="303" r:id="rId12"/>
    <p:sldId id="304" r:id="rId13"/>
    <p:sldId id="305" r:id="rId14"/>
    <p:sldId id="309" r:id="rId15"/>
    <p:sldId id="308" r:id="rId16"/>
    <p:sldId id="312" r:id="rId17"/>
    <p:sldId id="311" r:id="rId18"/>
    <p:sldId id="313" r:id="rId19"/>
    <p:sldId id="316" r:id="rId20"/>
    <p:sldId id="318" r:id="rId21"/>
    <p:sldId id="282" r:id="rId2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5E795333-76CA-4848-A365-E237091E7595}">
          <p14:sldIdLst>
            <p14:sldId id="275"/>
          </p14:sldIdLst>
        </p14:section>
        <p14:section name="aaa" id="{A5375E71-E014-834B-8031-79881DE8AB00}">
          <p14:sldIdLst/>
        </p14:section>
        <p14:section name="Sezione senza titolo" id="{1241064F-A8AB-164A-A3C6-37CA4D0D7DC2}">
          <p14:sldIdLst>
            <p14:sldId id="307"/>
            <p14:sldId id="317"/>
            <p14:sldId id="298"/>
            <p14:sldId id="299"/>
            <p14:sldId id="310"/>
            <p14:sldId id="300"/>
            <p14:sldId id="301"/>
            <p14:sldId id="302"/>
            <p14:sldId id="303"/>
            <p14:sldId id="304"/>
            <p14:sldId id="305"/>
            <p14:sldId id="309"/>
            <p14:sldId id="308"/>
            <p14:sldId id="312"/>
            <p14:sldId id="311"/>
            <p14:sldId id="313"/>
            <p14:sldId id="316"/>
            <p14:sldId id="318"/>
          </p14:sldIdLst>
        </p14:section>
        <p14:section name="Sezion" id="{6AADC4CA-BE35-1F43-9A8D-D802A98A2904}">
          <p14:sldIdLst>
            <p14:sldId id="28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3D2"/>
    <a:srgbClr val="6E4A12"/>
    <a:srgbClr val="7DFFCF"/>
    <a:srgbClr val="407F08"/>
    <a:srgbClr val="FEB3D8"/>
    <a:srgbClr val="72C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 autoAdjust="0"/>
    <p:restoredTop sz="92130" autoAdjust="0"/>
  </p:normalViewPr>
  <p:slideViewPr>
    <p:cSldViewPr snapToGrid="0" snapToObjects="1">
      <p:cViewPr varScale="1">
        <p:scale>
          <a:sx n="82" d="100"/>
          <a:sy n="82" d="100"/>
        </p:scale>
        <p:origin x="-1570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3836A-BF0F-5548-8634-C28F9755B65B}" type="datetime1">
              <a:rPr lang="it-IT" smtClean="0"/>
              <a:t>30/05/2017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8FDD1-02FA-C246-8A71-BE321B8755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3719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018F5-082B-D24B-AEE3-38E544CDC1A2}" type="datetime1">
              <a:rPr lang="it-IT" smtClean="0"/>
              <a:t>30/05/2017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08172-6A9F-2F4E-A831-D208153E2B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334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110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683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Lamda</a:t>
            </a:r>
            <a:r>
              <a:rPr lang="it-IT" dirty="0"/>
              <a:t> incrementa perché all’inizio delle iterazioni si dà</a:t>
            </a:r>
            <a:r>
              <a:rPr lang="it-IT" baseline="0" dirty="0"/>
              <a:t> valore alla soluzione nuova mentre con il passare delle iterazioni si dà peso (per il confronto) anche alla soluzione ottenuta dal segmento precedente.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110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110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242D-902C-234D-90D6-4AF3129CE9C9}" type="datetime1">
              <a:rPr lang="it-IT" smtClean="0"/>
              <a:t>30/05/2017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Brescia - Anno Accademico 2015/2016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4692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9657-A8A8-C44D-90A7-A97D5BA1EB68}" type="datetime1">
              <a:rPr lang="it-IT" smtClean="0"/>
              <a:t>30/05/2017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Brescia - Anno Accademico 2015/2016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A936-D6DB-E647-B116-1851D5E4C3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17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96EE-1C16-5740-BA78-14DCAE8A75D3}" type="datetime1">
              <a:rPr lang="it-IT" smtClean="0"/>
              <a:t>30/05/2017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Brescia - Anno Accademico 2015/2016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A936-D6DB-E647-B116-1851D5E4C3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60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D489-9D98-AC43-BCDF-FDF8AD8858C6}" type="datetime1"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30/05/2017</a:t>
            </a:fld>
            <a:endParaRPr lang="it-IT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Università degli Studi id Brescia - 20/09/2016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E628-0186-F444-BC0D-0C90325831E4}" type="slidenum"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368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E247-7C1C-054E-B6A9-A40248D527CC}" type="datetime1"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30/05/2017</a:t>
            </a:fld>
            <a:endParaRPr lang="it-IT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Università degli Studi id Brescia - 20/09/2016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E628-0186-F444-BC0D-0C90325831E4}" type="slidenum"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7249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FAC4-9F26-044C-86FF-770DE7720173}" type="datetime1"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30/05/2017</a:t>
            </a:fld>
            <a:endParaRPr lang="it-IT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Università degli Studi id Brescia - 20/09/2016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E628-0186-F444-BC0D-0C90325831E4}" type="slidenum"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788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0B3C-2E05-0C46-AB51-1F7B0CDAF64F}" type="datetime1"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30/05/2017</a:t>
            </a:fld>
            <a:endParaRPr lang="it-IT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Università degli Studi id Brescia - 20/09/2016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E628-0186-F444-BC0D-0C90325831E4}" type="slidenum"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5910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8CA-FF8F-E541-8F44-8C409716AF6F}" type="datetime1"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30/05/2017</a:t>
            </a:fld>
            <a:endParaRPr lang="it-IT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Università degli Studi id Brescia - 20/09/2016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E628-0186-F444-BC0D-0C90325831E4}" type="slidenum"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4368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19E-4578-3E4F-AF4B-41286AF329CC}" type="datetime1"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30/05/2017</a:t>
            </a:fld>
            <a:endParaRPr lang="it-IT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Università degli Studi id Brescia - 20/09/2016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E628-0186-F444-BC0D-0C90325831E4}" type="slidenum"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6367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E829-C0BC-1C4F-B969-F8969D907FBD}" type="datetime1"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30/05/2017</a:t>
            </a:fld>
            <a:endParaRPr lang="it-IT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Università degli Studi id Brescia - 20/09/2016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E628-0186-F444-BC0D-0C90325831E4}" type="slidenum"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4249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4BAD-CEF8-8149-921D-0A5321232F5F}" type="datetime1"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30/05/2017</a:t>
            </a:fld>
            <a:endParaRPr lang="it-IT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Università degli Studi id Brescia - 20/09/2016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E628-0186-F444-BC0D-0C90325831E4}" type="slidenum"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068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7DEC-9B49-5048-BE6E-C9D885F83A3A}" type="datetime1">
              <a:rPr lang="it-IT" smtClean="0"/>
              <a:t>30/05/2017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Brescia - Anno Accademico 2015/2016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A936-D6DB-E647-B116-1851D5E4C3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230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EBCE-3CAC-2B41-B167-9C8DD0D76ACA}" type="datetime1"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30/05/2017</a:t>
            </a:fld>
            <a:endParaRPr lang="it-IT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Università degli Studi id Brescia - 20/09/2016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E628-0186-F444-BC0D-0C90325831E4}" type="slidenum"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0890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9F09-BB49-334B-9E99-D093547409D7}" type="datetime1"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30/05/2017</a:t>
            </a:fld>
            <a:endParaRPr lang="it-IT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Università degli Studi id Brescia - 20/09/2016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E628-0186-F444-BC0D-0C90325831E4}" type="slidenum"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499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26EF-66BA-3B46-8DE2-4467EFDC5A08}" type="datetime1"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30/05/2017</a:t>
            </a:fld>
            <a:endParaRPr lang="it-IT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Università degli Studi id Brescia - 20/09/2016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E628-0186-F444-BC0D-0C90325831E4}" type="slidenum"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2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FDB2-4E75-814B-A280-045436E09A4A}" type="datetime1">
              <a:rPr lang="it-IT" smtClean="0"/>
              <a:t>30/05/2017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Brescia - Anno Accademico 2015/2016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A936-D6DB-E647-B116-1851D5E4C3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386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7C60-C846-6E4B-8B1F-F1F176312F20}" type="datetime1">
              <a:rPr lang="it-IT" smtClean="0"/>
              <a:t>30/05/2017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Brescia - Anno Accademico 2015/2016 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A936-D6DB-E647-B116-1851D5E4C3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674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81F3-E104-344A-81FD-A36D3AF8B6B9}" type="datetime1">
              <a:rPr lang="it-IT" smtClean="0"/>
              <a:t>30/05/2017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Brescia - Anno Accademico 2015/2016 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A936-D6DB-E647-B116-1851D5E4C3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422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36D9-6941-F040-8397-B464401D1EC0}" type="datetime1">
              <a:rPr lang="it-IT" smtClean="0"/>
              <a:t>30/05/2017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Brescia - Anno Accademico 2015/2016 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A936-D6DB-E647-B116-1851D5E4C3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26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CC14-A1ED-BE4F-8C3C-7726AF70BD10}" type="datetime1">
              <a:rPr lang="it-IT" smtClean="0"/>
              <a:t>30/05/2017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Brescia - Anno Accademico 2015/2016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A936-D6DB-E647-B116-1851D5E4C3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34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128-ADF7-EA43-B475-C3E04D00C3AA}" type="datetime1">
              <a:rPr lang="it-IT" smtClean="0"/>
              <a:t>30/05/2017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Brescia - Anno Accademico 2015/2016 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6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B4A6-2798-9449-9740-20BA5A0BFA9D}" type="datetime1">
              <a:rPr lang="it-IT" smtClean="0"/>
              <a:t>30/05/2017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Brescia - Anno Accademico 2015/2016 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A936-D6DB-E647-B116-1851D5E4C3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562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0DA40-3CC6-D147-B0DD-2C52730515D8}" type="datetime1">
              <a:rPr lang="it-IT" smtClean="0"/>
              <a:t>30/05/2017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Università degli studi di Brescia - Anno Accademico 2015/2016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5A936-D6DB-E647-B116-1851D5E4C38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ttangolo 8"/>
          <p:cNvSpPr/>
          <p:nvPr userDrawn="1"/>
        </p:nvSpPr>
        <p:spPr>
          <a:xfrm>
            <a:off x="0" y="6178550"/>
            <a:ext cx="9144000" cy="355600"/>
          </a:xfrm>
          <a:prstGeom prst="rect">
            <a:avLst/>
          </a:prstGeom>
          <a:solidFill>
            <a:srgbClr val="64D3D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Algoritmi</a:t>
            </a:r>
            <a:r>
              <a:rPr lang="it-IT" baseline="0" dirty="0"/>
              <a:t> di ottimizzazione </a:t>
            </a:r>
            <a:r>
              <a:rPr lang="it-IT" dirty="0"/>
              <a:t>– 25/05/2017</a:t>
            </a:r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874001" y="5589681"/>
            <a:ext cx="1231900" cy="124978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5620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C3899-F68E-0644-BF1C-5639D9954AE1}" type="datetime1">
              <a:rPr lang="it-IT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30/05/2017</a:t>
            </a:fld>
            <a:endParaRPr lang="it-IT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590800" y="6173787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Università degli Studi id Brescia - 20/09/2016</a:t>
            </a:r>
            <a:endParaRPr lang="it-IT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CE628-0186-F444-BC0D-0C90325831E4}" type="slidenum">
              <a:rPr lang="it-IT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672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1720851" y="362052"/>
            <a:ext cx="5702299" cy="5785075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317500" y="362052"/>
            <a:ext cx="850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prstClr val="black"/>
                </a:solidFill>
                <a:latin typeface="Arial"/>
                <a:cs typeface="Arial"/>
              </a:rPr>
              <a:t>UNIVERSITA’ DEGLI STUDI DI BRESCIA</a:t>
            </a:r>
          </a:p>
          <a:p>
            <a:pPr algn="ctr"/>
            <a:r>
              <a:rPr lang="it-IT" dirty="0">
                <a:solidFill>
                  <a:prstClr val="black"/>
                </a:solidFill>
                <a:latin typeface="Arial"/>
                <a:cs typeface="Arial"/>
              </a:rPr>
              <a:t> </a:t>
            </a:r>
          </a:p>
        </p:txBody>
      </p:sp>
      <p:sp>
        <p:nvSpPr>
          <p:cNvPr id="5" name="Rettangolo 4"/>
          <p:cNvSpPr/>
          <p:nvPr/>
        </p:nvSpPr>
        <p:spPr>
          <a:xfrm>
            <a:off x="1150166" y="5521168"/>
            <a:ext cx="7562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prstClr val="black"/>
                </a:solidFill>
                <a:latin typeface="Calibri"/>
              </a:rPr>
              <a:t>Angela Beltramelli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(704849) 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– Davide Lonati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(705990) 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– Caterina Pezzaioli </a:t>
            </a:r>
            <a:r>
              <a:rPr lang="it-IT" sz="1500" dirty="0">
                <a:solidFill>
                  <a:prstClr val="black"/>
                </a:solidFill>
                <a:latin typeface="Calibri"/>
              </a:rPr>
              <a:t>(705405)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– 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Francesco Piazza 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(</a:t>
            </a:r>
            <a:r>
              <a:rPr lang="it-IT" sz="1600" dirty="0">
                <a:solidFill>
                  <a:prstClr val="black"/>
                </a:solidFill>
              </a:rPr>
              <a:t>77205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) 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–  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Francesca Varisco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500" dirty="0">
                <a:solidFill>
                  <a:prstClr val="black"/>
                </a:solidFill>
                <a:latin typeface="Calibri"/>
              </a:rPr>
              <a:t>(706104) - 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Giulia Zanoni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500" dirty="0">
                <a:solidFill>
                  <a:prstClr val="black"/>
                </a:solidFill>
                <a:latin typeface="Calibri"/>
              </a:rPr>
              <a:t>(706021)</a:t>
            </a:r>
          </a:p>
          <a:p>
            <a:r>
              <a:rPr lang="it-IT" b="1" dirty="0">
                <a:solidFill>
                  <a:prstClr val="black"/>
                </a:solidFill>
                <a:latin typeface="Calibri"/>
              </a:rPr>
              <a:t> </a:t>
            </a:r>
            <a:endParaRPr lang="it-IT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590800" y="6173787"/>
            <a:ext cx="3962400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Università degli Studi di Brescia - 25/05/2017</a:t>
            </a:r>
          </a:p>
        </p:txBody>
      </p:sp>
      <p:sp>
        <p:nvSpPr>
          <p:cNvPr id="7" name="Rettangolo 6"/>
          <p:cNvSpPr/>
          <p:nvPr/>
        </p:nvSpPr>
        <p:spPr>
          <a:xfrm>
            <a:off x="756242" y="2751892"/>
            <a:ext cx="795595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b="1" dirty="0"/>
              <a:t>The </a:t>
            </a:r>
            <a:r>
              <a:rPr lang="it-IT" sz="3200" b="1" dirty="0" err="1"/>
              <a:t>Clustered</a:t>
            </a:r>
            <a:r>
              <a:rPr lang="it-IT" sz="3200" b="1" dirty="0"/>
              <a:t> Team Orienteering </a:t>
            </a:r>
            <a:r>
              <a:rPr lang="it-IT" sz="3200" b="1" dirty="0" err="1"/>
              <a:t>Problem</a:t>
            </a:r>
            <a:r>
              <a:rPr lang="it-IT" sz="3200" b="1" dirty="0"/>
              <a:t> with Services </a:t>
            </a:r>
            <a:r>
              <a:rPr lang="it-IT" sz="3200" b="1" dirty="0" err="1"/>
              <a:t>Sequence</a:t>
            </a:r>
            <a:endParaRPr lang="it-IT" sz="3200" b="1" dirty="0"/>
          </a:p>
          <a:p>
            <a:r>
              <a:rPr lang="it-IT" b="1" dirty="0"/>
              <a:t>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47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28638"/>
            <a:ext cx="8138542" cy="748330"/>
          </a:xfrm>
        </p:spPr>
        <p:txBody>
          <a:bodyPr>
            <a:normAutofit/>
          </a:bodyPr>
          <a:lstStyle/>
          <a:p>
            <a:r>
              <a:rPr lang="it-IT" sz="3000" b="1" i="1" dirty="0">
                <a:solidFill>
                  <a:schemeClr val="tx2"/>
                </a:solidFill>
                <a:latin typeface="Arial"/>
                <a:cs typeface="Arial"/>
              </a:rPr>
              <a:t>EURISTICHE DI RIMOZIONE (4/4)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it-IT" sz="2400" b="1" i="1" dirty="0"/>
              <a:t>Random </a:t>
            </a:r>
            <a:r>
              <a:rPr lang="it-IT" sz="2400" b="1" i="1" dirty="0" err="1"/>
              <a:t>removal</a:t>
            </a:r>
            <a:r>
              <a:rPr lang="it-IT" sz="2400" b="1" i="1" dirty="0"/>
              <a:t> </a:t>
            </a:r>
            <a:endParaRPr lang="it-IT" sz="2400" b="1" i="1" dirty="0">
              <a:sym typeface="Wingdings"/>
            </a:endParaRPr>
          </a:p>
          <a:p>
            <a:pPr marL="0" lvl="0" indent="0" algn="ctr">
              <a:buNone/>
            </a:pPr>
            <a:endParaRPr lang="it-IT" sz="2400" dirty="0">
              <a:sym typeface="Wingdings"/>
            </a:endParaRPr>
          </a:p>
          <a:p>
            <a:pPr marL="0" lvl="0" indent="0" algn="ctr">
              <a:buNone/>
            </a:pPr>
            <a:endParaRPr lang="it-IT" sz="2400" dirty="0">
              <a:sym typeface="Wingdings"/>
            </a:endParaRPr>
          </a:p>
          <a:p>
            <a:pPr marL="0" lvl="0" indent="0" algn="ctr">
              <a:buNone/>
            </a:pPr>
            <a:r>
              <a:rPr lang="it-IT" sz="2400" dirty="0"/>
              <a:t> Rimuove </a:t>
            </a:r>
            <a:r>
              <a:rPr lang="it-IT" sz="2400" i="1" dirty="0" err="1"/>
              <a:t>q</a:t>
            </a:r>
            <a:r>
              <a:rPr lang="it-IT" sz="2400" dirty="0"/>
              <a:t> elementi in maniera completamente casuale. </a:t>
            </a:r>
          </a:p>
          <a:p>
            <a:pPr marL="0" lvl="0" indent="0" algn="ctr">
              <a:buNone/>
            </a:pPr>
            <a:endParaRPr lang="it-IT" sz="2400" dirty="0"/>
          </a:p>
          <a:p>
            <a:pPr marL="0" lvl="0" indent="0" algn="ctr">
              <a:buNone/>
            </a:pPr>
            <a:r>
              <a:rPr lang="it-IT" sz="2400" dirty="0"/>
              <a:t>L’effetto è quello di diversificare la ricerca </a:t>
            </a:r>
            <a:r>
              <a:rPr lang="it-IT" sz="2400" dirty="0">
                <a:sym typeface="Wingdings"/>
              </a:rPr>
              <a:t></a:t>
            </a:r>
            <a:r>
              <a:rPr lang="it-IT" sz="2400" dirty="0"/>
              <a:t> utilizzato per comparare le soluzioni ottenute con altri metodi.</a:t>
            </a:r>
          </a:p>
          <a:p>
            <a:endParaRPr lang="it-IT" dirty="0"/>
          </a:p>
        </p:txBody>
      </p:sp>
      <p:cxnSp>
        <p:nvCxnSpPr>
          <p:cNvPr id="4" name="Connettore 2 3"/>
          <p:cNvCxnSpPr/>
          <p:nvPr/>
        </p:nvCxnSpPr>
        <p:spPr>
          <a:xfrm>
            <a:off x="4545264" y="2125579"/>
            <a:ext cx="0" cy="748632"/>
          </a:xfrm>
          <a:prstGeom prst="straightConnector1">
            <a:avLst/>
          </a:prstGeom>
          <a:ln w="38100" cmpd="sng">
            <a:solidFill>
              <a:srgbClr val="37609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70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28638"/>
            <a:ext cx="8138542" cy="748330"/>
          </a:xfrm>
        </p:spPr>
        <p:txBody>
          <a:bodyPr>
            <a:normAutofit/>
          </a:bodyPr>
          <a:lstStyle/>
          <a:p>
            <a:r>
              <a:rPr lang="it-IT" sz="3000" b="1" i="1" dirty="0">
                <a:solidFill>
                  <a:schemeClr val="tx2"/>
                </a:solidFill>
                <a:latin typeface="Arial"/>
                <a:cs typeface="Arial"/>
              </a:rPr>
              <a:t>EURISTICHE DI INSERIMENTO (1/2)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it-IT" sz="2400" b="1" i="1" dirty="0"/>
              <a:t>Coefficienti di costo ridotto</a:t>
            </a:r>
          </a:p>
          <a:p>
            <a:pPr marL="0" lvl="0" indent="0" algn="ctr">
              <a:buNone/>
            </a:pPr>
            <a:endParaRPr lang="it-IT" sz="2400" dirty="0"/>
          </a:p>
          <a:p>
            <a:pPr marL="0" lvl="0" indent="0" algn="ctr">
              <a:buNone/>
            </a:pPr>
            <a:endParaRPr lang="it-IT" sz="2400" dirty="0"/>
          </a:p>
          <a:p>
            <a:pPr marL="0" lvl="0" indent="0" algn="ctr">
              <a:buNone/>
            </a:pPr>
            <a:r>
              <a:rPr lang="it-IT" sz="2400" dirty="0"/>
              <a:t>Inserimento all’interno del modello della variabile che ha coefficiente di costo ridotto più alto. </a:t>
            </a:r>
          </a:p>
          <a:p>
            <a:pPr marL="0" lvl="0" indent="0" algn="ctr">
              <a:buNone/>
            </a:pPr>
            <a:endParaRPr lang="it-IT" sz="2400" dirty="0"/>
          </a:p>
          <a:p>
            <a:pPr marL="0" lvl="0" indent="0" algn="ctr">
              <a:buNone/>
            </a:pPr>
            <a:r>
              <a:rPr lang="it-IT" sz="2400" dirty="0">
                <a:sym typeface="Wingdings"/>
              </a:rPr>
              <a:t> </a:t>
            </a:r>
            <a:r>
              <a:rPr lang="it-IT" sz="2400" dirty="0"/>
              <a:t>Calcolo dei coefficienti di costo ridotto ad ogni iterazione.</a:t>
            </a:r>
          </a:p>
          <a:p>
            <a:endParaRPr lang="it-IT" dirty="0"/>
          </a:p>
        </p:txBody>
      </p:sp>
      <p:cxnSp>
        <p:nvCxnSpPr>
          <p:cNvPr id="4" name="Connettore 2 3"/>
          <p:cNvCxnSpPr/>
          <p:nvPr/>
        </p:nvCxnSpPr>
        <p:spPr>
          <a:xfrm>
            <a:off x="4545264" y="2125579"/>
            <a:ext cx="0" cy="748632"/>
          </a:xfrm>
          <a:prstGeom prst="straightConnector1">
            <a:avLst/>
          </a:prstGeom>
          <a:ln w="38100" cmpd="sng">
            <a:solidFill>
              <a:srgbClr val="37609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70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28638"/>
            <a:ext cx="8138542" cy="748330"/>
          </a:xfrm>
        </p:spPr>
        <p:txBody>
          <a:bodyPr>
            <a:normAutofit/>
          </a:bodyPr>
          <a:lstStyle/>
          <a:p>
            <a:r>
              <a:rPr lang="it-IT" sz="3000" b="1" i="1" dirty="0">
                <a:solidFill>
                  <a:schemeClr val="tx2"/>
                </a:solidFill>
                <a:latin typeface="Arial"/>
                <a:cs typeface="Arial"/>
              </a:rPr>
              <a:t>EURISTICHE DI INSERIMENTO (2/2)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17054"/>
            <a:ext cx="8229600" cy="470911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it-IT" sz="2400" b="1" i="1" dirty="0"/>
              <a:t>Rapporto profitto/durata servizi</a:t>
            </a:r>
          </a:p>
          <a:p>
            <a:pPr marL="0" lvl="0" indent="0" algn="ctr">
              <a:buNone/>
            </a:pPr>
            <a:endParaRPr lang="it-IT" sz="2400" b="1" i="1" dirty="0"/>
          </a:p>
          <a:p>
            <a:pPr marL="0" lvl="0" indent="0" algn="ctr">
              <a:buNone/>
            </a:pPr>
            <a:r>
              <a:rPr lang="it-IT" sz="2400" dirty="0"/>
              <a:t> Inserimento del cluster  che non appartiene alla soluzione ma che ha rapporto maggiore tra quelli che non sono in soluzione.</a:t>
            </a:r>
          </a:p>
          <a:p>
            <a:pPr marL="0" lvl="0" indent="0" algn="ctr">
              <a:buNone/>
            </a:pPr>
            <a:r>
              <a:rPr lang="it-IT" sz="2400" dirty="0"/>
              <a:t> </a:t>
            </a:r>
          </a:p>
          <a:p>
            <a:pPr marL="0" lvl="0" indent="0" algn="ctr">
              <a:buNone/>
            </a:pPr>
            <a:endParaRPr lang="it-IT" sz="2400" dirty="0"/>
          </a:p>
          <a:p>
            <a:pPr marL="0" lvl="0" indent="0" algn="ctr">
              <a:buNone/>
            </a:pPr>
            <a:endParaRPr lang="it-IT" sz="2400" dirty="0"/>
          </a:p>
          <a:p>
            <a:pPr marL="0" indent="0" algn="just">
              <a:buNone/>
            </a:pPr>
            <a:endParaRPr lang="it-IT" sz="2000" dirty="0"/>
          </a:p>
        </p:txBody>
      </p:sp>
      <p:pic>
        <p:nvPicPr>
          <p:cNvPr id="4" name="Immagine 3" descr="Schermata 2017-05-16 alle 15.44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941" y="3260410"/>
            <a:ext cx="4421188" cy="576000"/>
          </a:xfrm>
          <a:prstGeom prst="rect">
            <a:avLst/>
          </a:prstGeom>
        </p:spPr>
      </p:pic>
      <p:cxnSp>
        <p:nvCxnSpPr>
          <p:cNvPr id="5" name="Connettore 2 4"/>
          <p:cNvCxnSpPr/>
          <p:nvPr/>
        </p:nvCxnSpPr>
        <p:spPr>
          <a:xfrm>
            <a:off x="4558633" y="1831473"/>
            <a:ext cx="0" cy="574843"/>
          </a:xfrm>
          <a:prstGeom prst="straightConnector1">
            <a:avLst/>
          </a:prstGeom>
          <a:ln w="38100" cmpd="sng">
            <a:solidFill>
              <a:srgbClr val="37609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6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6725" y="12769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900" dirty="0"/>
              <a:t>Le euristiche di rimozione/inserimento sono selezionate con una probabilità data da un coefficiente di peso P. Tale coefficiente è aggiornato in questo modo:</a:t>
            </a:r>
          </a:p>
          <a:p>
            <a:pPr marL="0" indent="0">
              <a:buNone/>
            </a:pPr>
            <a:endParaRPr lang="it-IT" sz="1900" dirty="0"/>
          </a:p>
          <a:p>
            <a:pPr marL="514350" indent="-514350">
              <a:buFont typeface="+mj-lt"/>
              <a:buAutoNum type="arabicPeriod"/>
            </a:pPr>
            <a:r>
              <a:rPr lang="it-IT" sz="1900" dirty="0"/>
              <a:t>Suddivisione del numero di iterazioni totali in un certo numero di segmenti </a:t>
            </a:r>
            <a:r>
              <a:rPr lang="it-IT" sz="1900" dirty="0">
                <a:sym typeface="Wingdings"/>
              </a:rPr>
              <a:t> </a:t>
            </a:r>
            <a:r>
              <a:rPr lang="it-IT" sz="1900" dirty="0"/>
              <a:t>un segmento = 100/150 iterazioni</a:t>
            </a:r>
          </a:p>
          <a:p>
            <a:pPr marL="514350" indent="-514350">
              <a:buFont typeface="+mj-lt"/>
              <a:buAutoNum type="arabicPeriod"/>
            </a:pPr>
            <a:endParaRPr lang="it-IT" sz="1900" dirty="0"/>
          </a:p>
          <a:p>
            <a:pPr marL="514350" indent="-514350">
              <a:buFont typeface="+mj-lt"/>
              <a:buAutoNum type="arabicPeriod"/>
            </a:pPr>
            <a:r>
              <a:rPr lang="it-IT" sz="1900" dirty="0" err="1"/>
              <a:t>Equiprobabilità</a:t>
            </a:r>
            <a:r>
              <a:rPr lang="it-IT" sz="1900" dirty="0"/>
              <a:t> </a:t>
            </a:r>
            <a:r>
              <a:rPr lang="it-IT" sz="1900" dirty="0" smtClean="0"/>
              <a:t>a tutte </a:t>
            </a:r>
            <a:r>
              <a:rPr lang="it-IT" sz="1900" dirty="0"/>
              <a:t>le euristiche all'inizio del primo segmento. </a:t>
            </a:r>
          </a:p>
          <a:p>
            <a:pPr marL="0" indent="0">
              <a:buNone/>
            </a:pPr>
            <a:endParaRPr lang="it-IT" sz="1900" dirty="0"/>
          </a:p>
          <a:p>
            <a:pPr marL="514350" indent="-514350">
              <a:buFont typeface="+mj-lt"/>
              <a:buAutoNum type="arabicPeriod" startAt="3"/>
            </a:pPr>
            <a:r>
              <a:rPr lang="it-IT" sz="1900" dirty="0"/>
              <a:t>Assegnazione di un punteggio a ogni euristica ogni volta che è selezionata, in base alla qualità della soluzione calcolata.</a:t>
            </a: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528638"/>
            <a:ext cx="8138542" cy="748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000" b="1" i="1" dirty="0">
                <a:solidFill>
                  <a:schemeClr val="tx2"/>
                </a:solidFill>
                <a:latin typeface="Arial"/>
                <a:cs typeface="Arial"/>
              </a:rPr>
              <a:t>AGGIORNAMENTO DEI PESI</a:t>
            </a: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10140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547" t="19596" r="7278" b="29202"/>
          <a:stretch/>
        </p:blipFill>
        <p:spPr>
          <a:xfrm>
            <a:off x="1597527" y="1276968"/>
            <a:ext cx="5140158" cy="2191633"/>
          </a:xfr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457200" y="381586"/>
            <a:ext cx="8138542" cy="748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000" b="1" i="1" dirty="0">
                <a:solidFill>
                  <a:schemeClr val="tx2"/>
                </a:solidFill>
                <a:latin typeface="Arial"/>
                <a:cs typeface="Arial"/>
              </a:rPr>
              <a:t>ASSEGNAZIONE DEI PUNTEGGI </a:t>
            </a:r>
            <a:endParaRPr lang="it-IT" sz="3000" dirty="0"/>
          </a:p>
        </p:txBody>
      </p:sp>
      <p:pic>
        <p:nvPicPr>
          <p:cNvPr id="7" name="Immagine 6" descr="Schermata 2017-05-22 alle 11.26.1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0" b="1"/>
          <a:stretch/>
        </p:blipFill>
        <p:spPr>
          <a:xfrm>
            <a:off x="3302000" y="4037264"/>
            <a:ext cx="2711783" cy="431171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524559" y="3575741"/>
            <a:ext cx="840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peso dell’euristica selezionata viene aggiornato ad ogni iterazione secondo la formula: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24559" y="4406880"/>
            <a:ext cx="861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it-IT" dirty="0"/>
              <a:t> </a:t>
            </a:r>
            <a:r>
              <a:rPr lang="it-IT" dirty="0">
                <a:sym typeface="Wingdings"/>
              </a:rPr>
              <a:t> </a:t>
            </a:r>
            <a:r>
              <a:rPr lang="it-IT" dirty="0"/>
              <a:t>valore incrementale compreso tra 0 e 1.</a:t>
            </a:r>
          </a:p>
          <a:p>
            <a:r>
              <a:rPr lang="it-IT" dirty="0"/>
              <a:t>Aggiornamento di </a:t>
            </a:r>
            <a:r>
              <a:rPr lang="el-GR" dirty="0"/>
              <a:t>λ</a:t>
            </a:r>
            <a:r>
              <a:rPr lang="el-GR" b="1" dirty="0"/>
              <a:t> </a:t>
            </a:r>
            <a:r>
              <a:rPr lang="it-IT" dirty="0"/>
              <a:t>ad ogni iterazione </a:t>
            </a:r>
            <a:r>
              <a:rPr lang="it-IT" dirty="0">
                <a:sym typeface="Wingdings"/>
              </a:rPr>
              <a:t> si “azzera” </a:t>
            </a:r>
            <a:r>
              <a:rPr lang="el-GR" dirty="0"/>
              <a:t>λ </a:t>
            </a:r>
            <a:r>
              <a:rPr lang="it-IT" dirty="0">
                <a:sym typeface="Wingdings"/>
              </a:rPr>
              <a:t>ogni volta che si cambia segmento</a:t>
            </a:r>
            <a:r>
              <a:rPr lang="it-IT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524559" y="5053211"/>
                <a:ext cx="840822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Le probabilità delle altre euristiche vengono riassegnate spartendo in modo equiprobabile</a:t>
                </a:r>
                <a:r>
                  <a:rPr lang="it-IT" sz="1600" dirty="0"/>
                  <a:t> </a:t>
                </a:r>
                <a:r>
                  <a:rPr lang="it-IT" dirty="0"/>
                  <a:t>il risultato del rapporto (</a:t>
                </a:r>
                <a:r>
                  <a:rPr lang="it-IT" dirty="0" err="1"/>
                  <a:t>P</a:t>
                </a:r>
                <a:r>
                  <a:rPr lang="it-IT" baseline="-25000" dirty="0" err="1"/>
                  <a:t>best_vecchio</a:t>
                </a:r>
                <a:r>
                  <a:rPr lang="it-IT" dirty="0"/>
                  <a:t>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b>
                    </m:sSub>
                  </m:oMath>
                </a14:m>
                <a:r>
                  <a:rPr lang="it-IT" baseline="-25000" dirty="0"/>
                  <a:t> </a:t>
                </a:r>
                <a:r>
                  <a:rPr lang="it-IT" dirty="0"/>
                  <a:t>)/</a:t>
                </a:r>
                <a:r>
                  <a:rPr lang="it-IT" dirty="0" err="1"/>
                  <a:t>n°euristiche</a:t>
                </a:r>
                <a:r>
                  <a:rPr lang="it-IT" dirty="0"/>
                  <a:t> -1</a:t>
                </a:r>
              </a:p>
              <a:p>
                <a:endParaRPr lang="it-IT" sz="500" dirty="0"/>
              </a:p>
              <a:p>
                <a:r>
                  <a:rPr lang="it-IT" sz="1600" dirty="0" err="1"/>
                  <a:t>P</a:t>
                </a:r>
                <a:r>
                  <a:rPr lang="it-IT" sz="1600" baseline="-25000" dirty="0" err="1"/>
                  <a:t>best_vec</a:t>
                </a:r>
                <a:r>
                  <a:rPr lang="it-IT" sz="1400" baseline="-25000" dirty="0" err="1"/>
                  <a:t>chio</a:t>
                </a:r>
                <a:r>
                  <a:rPr lang="it-IT" sz="1400" baseline="-25000" dirty="0"/>
                  <a:t> </a:t>
                </a:r>
                <a:r>
                  <a:rPr lang="it-IT" sz="1400" dirty="0"/>
                  <a:t>= probabilità non ancora aggiornata dell’euristica selezionata in quell’iterazione</a:t>
                </a:r>
                <a:endParaRPr lang="it-IT" sz="1600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59" y="5053211"/>
                <a:ext cx="8408220" cy="984885"/>
              </a:xfrm>
              <a:prstGeom prst="rect">
                <a:avLst/>
              </a:prstGeom>
              <a:blipFill rotWithShape="0">
                <a:blip r:embed="rId5"/>
                <a:stretch>
                  <a:fillRect l="-580" t="-3704" b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9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466725" y="1276968"/>
                <a:ext cx="8229600" cy="4525963"/>
              </a:xfrm>
            </p:spPr>
            <p:txBody>
              <a:bodyPr>
                <a:normAutofit/>
              </a:bodyPr>
              <a:lstStyle/>
              <a:p>
                <a:pPr>
                  <a:buFont typeface="Wingdings" charset="0"/>
                  <a:buChar char="à"/>
                </a:pPr>
                <a:r>
                  <a:rPr lang="it-IT" sz="1900" dirty="0"/>
                  <a:t>A partire dal secondo segmento si ‘’azzera’’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b>
                    </m:sSub>
                  </m:oMath>
                </a14:m>
                <a:r>
                  <a:rPr lang="it-IT" sz="1900" dirty="0"/>
                  <a:t> mantenendo un vantaggio per l’euristica migliore e uno svantaggio per quella peggiore:</a:t>
                </a:r>
              </a:p>
              <a:p>
                <a:pPr marL="0" indent="0" algn="ctr">
                  <a:buNone/>
                </a:pPr>
                <a:r>
                  <a:rPr lang="it-IT" sz="1800" dirty="0" err="1"/>
                  <a:t>P</a:t>
                </a:r>
                <a:r>
                  <a:rPr lang="it-IT" sz="1800" baseline="-25000" dirty="0" err="1"/>
                  <a:t>Best</a:t>
                </a:r>
                <a:r>
                  <a:rPr lang="it-IT" sz="1800" dirty="0"/>
                  <a:t> = </a:t>
                </a:r>
                <a14:m>
                  <m:oMath xmlns:m="http://schemas.openxmlformats.org/officeDocument/2006/math">
                    <m:r>
                      <a:rPr lang="it-IT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it-IT" sz="1800" dirty="0" smtClean="0"/>
                  <a:t> * </a:t>
                </a:r>
                <a:r>
                  <a:rPr lang="it-IT" sz="1800" dirty="0"/>
                  <a:t>P</a:t>
                </a:r>
                <a:r>
                  <a:rPr lang="it-IT" sz="1800" baseline="-25000" dirty="0"/>
                  <a:t>1                     </a:t>
                </a:r>
                <a:r>
                  <a:rPr lang="it-IT" sz="1800" dirty="0"/>
                  <a:t>(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sz="1800" dirty="0"/>
                  <a:t>=2)</a:t>
                </a:r>
              </a:p>
              <a:p>
                <a:pPr marL="0" indent="0" algn="ctr">
                  <a:buNone/>
                </a:pPr>
                <a:r>
                  <a:rPr lang="it-IT" sz="1800" dirty="0" err="1"/>
                  <a:t>P</a:t>
                </a:r>
                <a:r>
                  <a:rPr lang="it-IT" sz="1800" baseline="-25000" dirty="0" err="1"/>
                  <a:t>Worst</a:t>
                </a:r>
                <a:r>
                  <a:rPr lang="it-IT" sz="1800" dirty="0"/>
                  <a:t> =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it-IT" sz="1800" dirty="0"/>
                  <a:t> * P</a:t>
                </a:r>
                <a:r>
                  <a:rPr lang="it-IT" sz="1800" baseline="-25000" dirty="0"/>
                  <a:t>2              </a:t>
                </a:r>
                <a:r>
                  <a:rPr lang="it-IT" sz="1800" dirty="0"/>
                  <a:t>(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sz="1800" dirty="0"/>
                  <a:t>=0.5)</a:t>
                </a:r>
              </a:p>
              <a:p>
                <a:pPr marL="0" indent="0" algn="ctr">
                  <a:buNone/>
                </a:pPr>
                <a:endParaRPr lang="it-IT" sz="1800" baseline="-25000" dirty="0"/>
              </a:p>
              <a:p>
                <a:pPr marL="0" indent="0" algn="ctr">
                  <a:buNone/>
                </a:pPr>
                <a:endParaRPr lang="it-IT" sz="1800" baseline="-25000" dirty="0"/>
              </a:p>
              <a:p>
                <a:pPr marL="0" indent="0" algn="ctr">
                  <a:buNone/>
                </a:pPr>
                <a:endParaRPr lang="it-IT" sz="1800" baseline="-25000" dirty="0"/>
              </a:p>
              <a:p>
                <a:pPr marL="0" indent="0" algn="ctr">
                  <a:buNone/>
                </a:pPr>
                <a:endParaRPr lang="it-IT" sz="1800" baseline="-25000" dirty="0"/>
              </a:p>
              <a:p>
                <a:pPr marL="800100" lvl="2" indent="0">
                  <a:buNone/>
                </a:pPr>
                <a:r>
                  <a:rPr lang="it-IT" sz="1500" dirty="0"/>
                  <a:t>P</a:t>
                </a:r>
                <a:r>
                  <a:rPr lang="it-IT" sz="1500" baseline="-25000" dirty="0"/>
                  <a:t>1</a:t>
                </a:r>
                <a:r>
                  <a:rPr lang="it-IT" sz="1500" dirty="0"/>
                  <a:t> = probabilità dell’euristica migliore alla fine del segmento precedente</a:t>
                </a:r>
              </a:p>
              <a:p>
                <a:pPr marL="800100" lvl="2" indent="0">
                  <a:buNone/>
                </a:pPr>
                <a:r>
                  <a:rPr lang="it-IT" sz="1500" dirty="0"/>
                  <a:t>P</a:t>
                </a:r>
                <a:r>
                  <a:rPr lang="it-IT" sz="1500" baseline="-25000" dirty="0"/>
                  <a:t>2</a:t>
                </a:r>
                <a:r>
                  <a:rPr lang="it-IT" sz="1500" dirty="0"/>
                  <a:t> = probabilità dell’euristica peggiore alla fine del segmento precedente</a:t>
                </a:r>
                <a:endParaRPr lang="it-IT" sz="1800" dirty="0"/>
              </a:p>
              <a:p>
                <a:pPr marL="0" indent="0">
                  <a:buNone/>
                </a:pPr>
                <a:endParaRPr lang="it-IT" sz="1900" dirty="0"/>
              </a:p>
              <a:p>
                <a:pPr marL="0" indent="0">
                  <a:buNone/>
                </a:pPr>
                <a:r>
                  <a:rPr lang="it-IT" sz="1900" dirty="0"/>
                  <a:t>L’aggiornamento dei pesi viene poi effettuato come nella prima iterazione.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725" y="1276968"/>
                <a:ext cx="8229600" cy="4525963"/>
              </a:xfrm>
              <a:blipFill rotWithShape="0">
                <a:blip r:embed="rId2"/>
                <a:stretch>
                  <a:fillRect l="-741" t="-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olo 1"/>
          <p:cNvSpPr txBox="1">
            <a:spLocks/>
          </p:cNvSpPr>
          <p:nvPr/>
        </p:nvSpPr>
        <p:spPr>
          <a:xfrm>
            <a:off x="457200" y="528638"/>
            <a:ext cx="8138542" cy="748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000" b="1" i="1" dirty="0">
                <a:solidFill>
                  <a:schemeClr val="tx2"/>
                </a:solidFill>
                <a:latin typeface="Arial"/>
                <a:cs typeface="Arial"/>
              </a:rPr>
              <a:t>AGGIORNAMENTO DEI PESI (2)</a:t>
            </a:r>
            <a:endParaRPr lang="it-IT" sz="3000" dirty="0"/>
          </a:p>
        </p:txBody>
      </p:sp>
      <p:pic>
        <p:nvPicPr>
          <p:cNvPr id="5" name="Immagine 4" descr="Schermata 2017-05-22 alle 12.10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896" y="2707292"/>
            <a:ext cx="2718468" cy="6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b="1" i="1" dirty="0">
                <a:solidFill>
                  <a:schemeClr val="tx2"/>
                </a:solidFill>
                <a:latin typeface="Arial"/>
                <a:cs typeface="Arial"/>
              </a:rPr>
              <a:t>SIMULATED ANNEALING</a:t>
            </a:r>
            <a:endParaRPr lang="it-IT" sz="30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80863" y="1422279"/>
            <a:ext cx="785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Dalla letteratura è stato deciso che la temperatura iniziale fosse definita come </a:t>
            </a:r>
          </a:p>
        </p:txBody>
      </p:sp>
      <p:pic>
        <p:nvPicPr>
          <p:cNvPr id="21" name="Immagine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60" y="1791610"/>
            <a:ext cx="2047040" cy="658095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4828795" y="1994089"/>
            <a:ext cx="2901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 C(s</a:t>
            </a:r>
            <a:r>
              <a:rPr lang="it-IT" sz="1400" baseline="-25000" dirty="0"/>
              <a:t>0</a:t>
            </a:r>
            <a:r>
              <a:rPr lang="it-IT" sz="1400" dirty="0"/>
              <a:t>) = valore della soluzione iniziale. </a:t>
            </a:r>
          </a:p>
        </p:txBody>
      </p:sp>
      <p:pic>
        <p:nvPicPr>
          <p:cNvPr id="28" name="Immagine 2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27"/>
          <a:stretch/>
        </p:blipFill>
        <p:spPr bwMode="auto">
          <a:xfrm>
            <a:off x="2771304" y="1917588"/>
            <a:ext cx="1127596" cy="5393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CasellaDiTesto 19"/>
          <p:cNvSpPr txBox="1"/>
          <p:nvPr/>
        </p:nvSpPr>
        <p:spPr>
          <a:xfrm>
            <a:off x="780863" y="3152683"/>
            <a:ext cx="758522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Accettazione delle soluzioni differenti 5% dalla tua soluzione corrente con una probabilità del 50%.</a:t>
            </a:r>
          </a:p>
          <a:p>
            <a:r>
              <a:rPr lang="it-IT" sz="1400" dirty="0"/>
              <a:t>Valore trovato dalla letteratura fornita nelle referenze: </a:t>
            </a:r>
            <a:r>
              <a:rPr lang="it-IT" sz="1400" b="1" dirty="0" err="1"/>
              <a:t>Pisinger</a:t>
            </a:r>
            <a:r>
              <a:rPr lang="it-IT" sz="1400" b="1" dirty="0"/>
              <a:t> and </a:t>
            </a:r>
            <a:r>
              <a:rPr lang="it-IT" sz="1400" b="1" dirty="0" err="1"/>
              <a:t>Ropke</a:t>
            </a:r>
            <a:r>
              <a:rPr lang="it-IT" sz="1400" b="1" dirty="0"/>
              <a:t> (2007) </a:t>
            </a:r>
          </a:p>
          <a:p>
            <a:r>
              <a:rPr lang="it-IT" dirty="0"/>
              <a:t> </a:t>
            </a:r>
          </a:p>
          <a:p>
            <a:r>
              <a:rPr lang="it-IT" dirty="0"/>
              <a:t>La temperatura può decrescere al crescere di ogni segmento </a:t>
            </a:r>
            <a:r>
              <a:rPr lang="it-IT" dirty="0">
                <a:sym typeface="Symbol" panose="05050102010706020507" pitchFamily="18" charset="2"/>
              </a:rPr>
              <a:t></a:t>
            </a:r>
            <a:r>
              <a:rPr lang="it-IT" dirty="0"/>
              <a:t>. </a:t>
            </a:r>
          </a:p>
          <a:p>
            <a:pPr algn="ctr"/>
            <a:r>
              <a:rPr lang="it-IT" dirty="0" err="1"/>
              <a:t>T</a:t>
            </a:r>
            <a:r>
              <a:rPr lang="it-IT" baseline="-25000" dirty="0" err="1"/>
              <a:t>new</a:t>
            </a:r>
            <a:r>
              <a:rPr lang="it-IT" dirty="0"/>
              <a:t>=</a:t>
            </a:r>
            <a:r>
              <a:rPr lang="it-IT" dirty="0">
                <a:sym typeface="Symbol" charset="2"/>
              </a:rPr>
              <a:t></a:t>
            </a:r>
            <a:r>
              <a:rPr lang="it-IT" dirty="0"/>
              <a:t>*</a:t>
            </a:r>
            <a:r>
              <a:rPr lang="it-IT" dirty="0" err="1"/>
              <a:t>T</a:t>
            </a:r>
            <a:r>
              <a:rPr lang="it-IT" baseline="-25000" dirty="0" err="1"/>
              <a:t>old</a:t>
            </a:r>
            <a:r>
              <a:rPr lang="it-IT" dirty="0"/>
              <a:t> </a:t>
            </a:r>
          </a:p>
          <a:p>
            <a:r>
              <a:rPr lang="it-IT" dirty="0">
                <a:sym typeface="Symbol" charset="2"/>
              </a:rPr>
              <a:t></a:t>
            </a:r>
            <a:r>
              <a:rPr lang="it-IT" dirty="0"/>
              <a:t> = parametro compreso tra 0 e 1, che determina la velocità con cui discende la temperatura.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544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b="1" i="1" dirty="0">
                <a:solidFill>
                  <a:schemeClr val="tx2"/>
                </a:solidFill>
                <a:latin typeface="Arial"/>
                <a:cs typeface="Arial"/>
              </a:rPr>
              <a:t>AGGIORNAMENTO </a:t>
            </a:r>
            <a:r>
              <a:rPr lang="it-IT" sz="3000" b="1" i="1" dirty="0" smtClean="0">
                <a:solidFill>
                  <a:schemeClr val="tx2"/>
                </a:solidFill>
                <a:latin typeface="Arial"/>
                <a:cs typeface="Arial"/>
              </a:rPr>
              <a:t>TEMPERATURA</a:t>
            </a:r>
            <a:endParaRPr lang="it-IT" sz="3000" b="1" i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sz="1800" dirty="0"/>
                  <a:t>Tre casi:</a:t>
                </a:r>
              </a:p>
              <a:p>
                <a:pPr marL="728663" lvl="1" indent="-385763" algn="just">
                  <a:buFont typeface="+mj-lt"/>
                  <a:buAutoNum type="arabicPeriod"/>
                </a:pPr>
                <a:r>
                  <a:rPr lang="it-IT" sz="1800" dirty="0"/>
                  <a:t>Se nel corrente segmento </a:t>
                </a:r>
                <a14:m>
                  <m:oMath xmlns:m="http://schemas.openxmlformats.org/officeDocument/2006/math">
                    <m:r>
                      <a:rPr lang="it-IT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it-IT" sz="1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dirty="0"/>
                  <a:t> si è individuata una soluzione ammissibile </a:t>
                </a:r>
                <a:r>
                  <a:rPr lang="it-IT" sz="1800" b="1" dirty="0"/>
                  <a:t>migliore</a:t>
                </a:r>
                <a:r>
                  <a:rPr lang="it-IT" sz="1800" dirty="0"/>
                  <a:t> fra le soluzioni finora selezionate </a:t>
                </a:r>
                <a:r>
                  <a:rPr lang="it-IT" sz="1800" dirty="0">
                    <a:sym typeface="Wingdings" panose="05000000000000000000" pitchFamily="2" charset="2"/>
                  </a:rPr>
                  <a:t> la temperatura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sz="1800" dirty="0"/>
                  <a:t> rimarrà costante per il successivo segmento.</a:t>
                </a:r>
              </a:p>
              <a:p>
                <a:pPr marL="728663" lvl="1" indent="-385763" algn="just">
                  <a:buFont typeface="+mj-lt"/>
                  <a:buAutoNum type="arabicPeriod"/>
                </a:pPr>
                <a:endParaRPr lang="it-IT" sz="1800" dirty="0"/>
              </a:p>
              <a:p>
                <a:pPr marL="728663" lvl="1" indent="-385763" algn="just">
                  <a:buFont typeface="+mj-lt"/>
                  <a:buAutoNum type="arabicPeriod"/>
                </a:pPr>
                <a:r>
                  <a:rPr lang="it-IT" sz="1800" dirty="0"/>
                  <a:t>Se nel corrente segmento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it-IT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b="1" dirty="0"/>
                  <a:t> NON </a:t>
                </a:r>
                <a:r>
                  <a:rPr lang="it-IT" sz="1800" dirty="0"/>
                  <a:t>si è individuata una soluzione ammissibile migliore fra le soluzioni finora selezionate </a:t>
                </a:r>
                <a:r>
                  <a:rPr lang="it-IT" sz="1800" dirty="0">
                    <a:sym typeface="Wingdings" panose="05000000000000000000" pitchFamily="2" charset="2"/>
                  </a:rPr>
                  <a:t> la temperatura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sz="1800" dirty="0"/>
                  <a:t>  verrà decrementata di un valore pari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it-IT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1800" b="0" dirty="0">
                  <a:ea typeface="Cambria Math" panose="02040503050406030204" pitchFamily="18" charset="0"/>
                </a:endParaRPr>
              </a:p>
              <a:p>
                <a:pPr marL="728663" lvl="1" indent="-385763" algn="just">
                  <a:buFont typeface="+mj-lt"/>
                  <a:buAutoNum type="arabicPeriod"/>
                </a:pPr>
                <a:endParaRPr lang="it-IT" sz="1800" b="0" dirty="0">
                  <a:ea typeface="Cambria Math" panose="02040503050406030204" pitchFamily="18" charset="0"/>
                </a:endParaRPr>
              </a:p>
              <a:p>
                <a:pPr marL="728663" lvl="1" indent="-385763" algn="just">
                  <a:buFont typeface="+mj-lt"/>
                  <a:buAutoNum type="arabicPeriod"/>
                </a:pPr>
                <a:r>
                  <a:rPr lang="it-IT" sz="1800" dirty="0"/>
                  <a:t>Se nel corrente segmento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it-IT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dirty="0"/>
                  <a:t> </a:t>
                </a:r>
                <a:r>
                  <a:rPr lang="it-IT" sz="1800" b="1" dirty="0"/>
                  <a:t>NON</a:t>
                </a:r>
                <a:r>
                  <a:rPr lang="it-IT" sz="1800" dirty="0"/>
                  <a:t> si è individuata, </a:t>
                </a:r>
                <a:r>
                  <a:rPr lang="it-IT" sz="1800" b="1" dirty="0"/>
                  <a:t>per la seconda volta</a:t>
                </a:r>
                <a:r>
                  <a:rPr lang="it-IT" sz="1800" dirty="0"/>
                  <a:t>, una soluzione ammissibile migliore fra le soluzioni finora selezionate</a:t>
                </a:r>
                <a:r>
                  <a:rPr lang="it-IT" sz="1800" dirty="0">
                    <a:sym typeface="Wingdings" panose="05000000000000000000" pitchFamily="2" charset="2"/>
                  </a:rPr>
                  <a:t> la temperatura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800" i="0" smtClean="0">
                        <a:latin typeface="Cambria Math" charset="0"/>
                        <a:ea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it-IT" sz="1800" b="0" i="0" smtClean="0">
                        <a:latin typeface="Cambria Math" charset="0"/>
                        <a:ea typeface="Cambria Math" panose="02040503050406030204" pitchFamily="18" charset="0"/>
                      </a:rPr>
                      <m:t>err</m:t>
                    </m:r>
                    <m:r>
                      <a:rPr lang="it-IT" sz="1800" b="0" i="0" smtClean="0">
                        <a:latin typeface="Cambria Math" charset="0"/>
                        <a:ea typeface="Cambria Math" panose="02040503050406030204" pitchFamily="18" charset="0"/>
                      </a:rPr>
                      <m:t>à</m:t>
                    </m:r>
                    <m:r>
                      <a:rPr lang="it-IT" sz="1800" i="1">
                        <a:latin typeface="Cambria Math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800" i="0">
                        <a:latin typeface="Cambria Math" charset="0"/>
                        <a:ea typeface="Cambria Math" panose="02040503050406030204" pitchFamily="18" charset="0"/>
                      </a:rPr>
                      <m:t>posta</m:t>
                    </m:r>
                    <m:r>
                      <a:rPr lang="it-IT" sz="1800" i="0">
                        <a:latin typeface="Cambria Math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800" i="0">
                        <a:latin typeface="Cambria Math" charset="0"/>
                        <a:ea typeface="Cambria Math" panose="02040503050406030204" pitchFamily="18" charset="0"/>
                      </a:rPr>
                      <m:t>pari</m:t>
                    </m:r>
                    <m:r>
                      <a:rPr lang="it-IT" sz="1800" i="0">
                        <a:latin typeface="Cambria Math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800" i="0">
                        <a:latin typeface="Cambria Math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it-IT" sz="1800" i="1">
                        <a:latin typeface="Cambria Math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it-IT" sz="1800" dirty="0"/>
                  <a:t>.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3" t="-809" r="-5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21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b="1" i="1" dirty="0">
                <a:solidFill>
                  <a:schemeClr val="tx2"/>
                </a:solidFill>
                <a:latin typeface="Arial"/>
                <a:cs typeface="Arial"/>
              </a:rPr>
              <a:t>MIGLIORAMENTO RILASSAMENTO CONTINUO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sz="2400" dirty="0"/>
              <a:t>Vincolo che elimini queste soluzioni frazionarie</a:t>
            </a:r>
          </a:p>
          <a:p>
            <a:endParaRPr lang="it-IT" sz="3300" dirty="0"/>
          </a:p>
          <a:p>
            <a:endParaRPr lang="it-IT" sz="3300" dirty="0"/>
          </a:p>
          <a:p>
            <a:endParaRPr lang="it-IT" sz="3300" dirty="0" smtClean="0"/>
          </a:p>
          <a:p>
            <a:endParaRPr lang="it-IT" sz="3300" dirty="0" smtClean="0"/>
          </a:p>
          <a:p>
            <a:endParaRPr lang="it-IT" sz="3300" dirty="0"/>
          </a:p>
          <a:p>
            <a:r>
              <a:rPr lang="it-IT" sz="2400" dirty="0"/>
              <a:t>Vincolo </a:t>
            </a:r>
            <a:r>
              <a:rPr lang="it-IT" sz="2400" dirty="0" err="1"/>
              <a:t>Knapsack</a:t>
            </a:r>
            <a:r>
              <a:rPr lang="it-IT" sz="2400" dirty="0"/>
              <a:t> (vincolo 8)</a:t>
            </a:r>
            <a:r>
              <a:rPr lang="it-IT" sz="2400" dirty="0">
                <a:sym typeface="Wingdings" panose="05000000000000000000" pitchFamily="2" charset="2"/>
              </a:rPr>
              <a:t> togliendo il v dalla sommatoria.</a:t>
            </a:r>
            <a:endParaRPr lang="it-IT" sz="2400" dirty="0"/>
          </a:p>
          <a:p>
            <a:pPr marL="0" indent="0">
              <a:buNone/>
            </a:pPr>
            <a:endParaRPr lang="it-IT" sz="1200" dirty="0"/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882" y="2155371"/>
            <a:ext cx="4684976" cy="249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53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sz="27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7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sz="2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7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it-IT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f>
                          <m:fPr>
                            <m:ctrlPr>
                              <a:rPr lang="it-IT" sz="27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sz="27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it-IT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sz="27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it-IT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it-IT" sz="3300" dirty="0"/>
              </a:p>
              <a:p>
                <a:r>
                  <a:rPr lang="it-IT" dirty="0"/>
                  <a:t>Vincolo </a:t>
                </a:r>
                <a:r>
                  <a:rPr lang="it-IT" dirty="0" err="1"/>
                  <a:t>Knapsack</a:t>
                </a:r>
                <a:r>
                  <a:rPr lang="it-IT" dirty="0"/>
                  <a:t> </a:t>
                </a:r>
                <a:r>
                  <a:rPr lang="it-IT" dirty="0">
                    <a:sym typeface="Wingdings" panose="05000000000000000000" pitchFamily="2" charset="2"/>
                  </a:rPr>
                  <a:t> togliendo il v </a:t>
                </a:r>
                <a:r>
                  <a:rPr lang="it-IT">
                    <a:sym typeface="Wingdings" panose="05000000000000000000" pitchFamily="2" charset="2"/>
                  </a:rPr>
                  <a:t>dalla sommatoria</a:t>
                </a:r>
                <a:endParaRPr lang="it-IT" dirty="0"/>
              </a:p>
              <a:p>
                <a:pPr marL="0" indent="0">
                  <a:buNone/>
                </a:pPr>
                <a:endParaRPr lang="it-IT" sz="120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39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28638"/>
            <a:ext cx="8138542" cy="748330"/>
          </a:xfrm>
        </p:spPr>
        <p:txBody>
          <a:bodyPr>
            <a:normAutofit/>
          </a:bodyPr>
          <a:lstStyle/>
          <a:p>
            <a:r>
              <a:rPr lang="it-IT" sz="3000" b="1" i="1" dirty="0">
                <a:solidFill>
                  <a:schemeClr val="tx2"/>
                </a:solidFill>
                <a:latin typeface="Arial"/>
                <a:cs typeface="Arial"/>
              </a:rPr>
              <a:t>ALGORITMO COSTRUTTIVO </a:t>
            </a:r>
            <a:endParaRPr lang="it-IT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447675" y="1267443"/>
                <a:ext cx="8229600" cy="4849195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Font typeface="Wingdings" charset="2"/>
                  <a:buChar char="Ø"/>
                </a:pPr>
                <a:r>
                  <a:rPr lang="it-IT" dirty="0"/>
                  <a:t>Ad ogni inserimento in soluzione di un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/>
                  <a:t> costituito dai nodi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  <a:ea typeface="Cambria Math"/>
                      </a:rPr>
                      <m:t>∀</m:t>
                    </m:r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it-IT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/>
                  <a:t> si verifica il rispetto del vincolo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it-IT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/>
                            <a:ea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it-IT" dirty="0"/>
                  <a:t>. </a:t>
                </a:r>
              </a:p>
              <a:p>
                <a:pPr>
                  <a:buFont typeface="Wingdings" charset="2"/>
                  <a:buChar char="Ø"/>
                </a:pPr>
                <a:endParaRPr lang="it-IT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/>
                  <a:t>Ordinare in ordine decrescente i cluster in base al rapporto:</a:t>
                </a:r>
              </a:p>
              <a:p>
                <a:pPr>
                  <a:buFont typeface="Wingdings" charset="2"/>
                  <a:buChar char="Ø"/>
                </a:pPr>
                <a:endParaRPr lang="it-IT" dirty="0"/>
              </a:p>
              <a:p>
                <a:pPr>
                  <a:buFont typeface="Wingdings" charset="2"/>
                  <a:buChar char="Ø"/>
                </a:pPr>
                <a:endParaRPr lang="it-IT" sz="2000" dirty="0"/>
              </a:p>
              <a:p>
                <a:r>
                  <a:rPr lang="it-IT" dirty="0"/>
                  <a:t>Passo 1 </a:t>
                </a:r>
                <a:r>
                  <a:rPr lang="it-IT" dirty="0">
                    <a:sym typeface="Wingdings"/>
                  </a:rPr>
                  <a:t> </a:t>
                </a:r>
                <a:r>
                  <a:rPr lang="it-IT" dirty="0"/>
                  <a:t>inserimento, uno alla volta, di tutti i cluster costituiti da un singolo nodo (e quindi serviti da un singolo veicolo).</a:t>
                </a:r>
              </a:p>
              <a:p>
                <a:r>
                  <a:rPr lang="it-IT" dirty="0"/>
                  <a:t>Passo 2 </a:t>
                </a:r>
                <a:r>
                  <a:rPr lang="it-IT" dirty="0">
                    <a:sym typeface="Wingdings"/>
                  </a:rPr>
                  <a:t> </a:t>
                </a:r>
                <a:r>
                  <a:rPr lang="it-IT" dirty="0"/>
                  <a:t>inserimento, uno alla volta, di tutti i cluster costituiti da due nodi (serviti da un singolo veicolo).</a:t>
                </a:r>
              </a:p>
              <a:p>
                <a:r>
                  <a:rPr lang="it-IT" dirty="0"/>
                  <a:t>Iterazioni successive </a:t>
                </a:r>
                <a:r>
                  <a:rPr lang="it-IT" dirty="0">
                    <a:sym typeface="Wingdings"/>
                  </a:rPr>
                  <a:t> stessa procedura </a:t>
                </a:r>
                <a:r>
                  <a:rPr lang="it-IT" dirty="0"/>
                  <a:t>aumentando il numero dei nodi dei cluster.</a:t>
                </a:r>
              </a:p>
              <a:p>
                <a:r>
                  <a:rPr lang="it-IT" dirty="0"/>
                  <a:t>Una volta presi tutti i cluster con i </a:t>
                </a:r>
                <a:r>
                  <a:rPr lang="it-IT" u="sng" dirty="0"/>
                  <a:t>nodi</a:t>
                </a:r>
                <a:r>
                  <a:rPr lang="it-IT" dirty="0"/>
                  <a:t> visitati da un singolo veicolo si passa a quei cluster i cui nodi sono soddisfatti da due veicoli. Si ripetono i passi precedenti per i cluster con due veicoli.</a:t>
                </a:r>
              </a:p>
              <a:p>
                <a:r>
                  <a:rPr lang="it-IT" dirty="0"/>
                  <a:t>Dopo di che si passa a cluster visitati da più di due veicoli facendo sempre lo stesso tipo di ragionamento.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75" y="1267443"/>
                <a:ext cx="8229600" cy="4849195"/>
              </a:xfrm>
              <a:blipFill rotWithShape="0">
                <a:blip r:embed="rId2"/>
                <a:stretch>
                  <a:fillRect l="-667" t="-17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964" y="2307038"/>
            <a:ext cx="3587014" cy="54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5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1720851" y="362052"/>
            <a:ext cx="5702299" cy="5785075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2357689" y="2379597"/>
            <a:ext cx="44286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800" b="1" dirty="0">
                <a:solidFill>
                  <a:prstClr val="black"/>
                </a:solidFill>
                <a:latin typeface="Calibri"/>
              </a:rPr>
              <a:t>Grazie per</a:t>
            </a:r>
          </a:p>
          <a:p>
            <a:pPr algn="ctr"/>
            <a:r>
              <a:rPr lang="it-IT" sz="4800" b="1" dirty="0">
                <a:solidFill>
                  <a:prstClr val="black"/>
                </a:solidFill>
                <a:latin typeface="Calibri"/>
              </a:rPr>
              <a:t>l’attenzione</a:t>
            </a:r>
          </a:p>
        </p:txBody>
      </p:sp>
      <p:sp>
        <p:nvSpPr>
          <p:cNvPr id="3" name="Rettangolo 2"/>
          <p:cNvSpPr/>
          <p:nvPr/>
        </p:nvSpPr>
        <p:spPr>
          <a:xfrm>
            <a:off x="317500" y="285852"/>
            <a:ext cx="850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prstClr val="black"/>
                </a:solidFill>
                <a:latin typeface="Arial"/>
                <a:cs typeface="Arial"/>
              </a:rPr>
              <a:t>UNIVERSITA’ DEGLI STUDI DI BRESCIA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590800" y="6173787"/>
            <a:ext cx="3962400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Università degli Studi di Brescia - 25/05/2017</a:t>
            </a:r>
          </a:p>
        </p:txBody>
      </p:sp>
      <p:sp>
        <p:nvSpPr>
          <p:cNvPr id="10" name="Rettangolo 9"/>
          <p:cNvSpPr/>
          <p:nvPr/>
        </p:nvSpPr>
        <p:spPr>
          <a:xfrm>
            <a:off x="1016482" y="5535624"/>
            <a:ext cx="72131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prstClr val="black"/>
                </a:solidFill>
              </a:rPr>
              <a:t>Angela Beltramelli</a:t>
            </a:r>
            <a:r>
              <a:rPr lang="it-IT" sz="1600" dirty="0">
                <a:solidFill>
                  <a:prstClr val="black"/>
                </a:solidFill>
              </a:rPr>
              <a:t> (704849) </a:t>
            </a:r>
            <a:r>
              <a:rPr lang="it-IT" sz="1600" b="1" dirty="0">
                <a:solidFill>
                  <a:prstClr val="black"/>
                </a:solidFill>
              </a:rPr>
              <a:t>– Davide Lonati</a:t>
            </a:r>
            <a:r>
              <a:rPr lang="it-IT" sz="1600" dirty="0">
                <a:solidFill>
                  <a:prstClr val="black"/>
                </a:solidFill>
              </a:rPr>
              <a:t> (705990) </a:t>
            </a:r>
            <a:r>
              <a:rPr lang="it-IT" sz="1600" b="1" dirty="0">
                <a:solidFill>
                  <a:prstClr val="black"/>
                </a:solidFill>
              </a:rPr>
              <a:t>– Caterina Pezzaioli </a:t>
            </a:r>
            <a:r>
              <a:rPr lang="it-IT" sz="1500" dirty="0">
                <a:solidFill>
                  <a:prstClr val="black"/>
                </a:solidFill>
              </a:rPr>
              <a:t>(705405)</a:t>
            </a:r>
            <a:r>
              <a:rPr lang="it-IT" sz="1600" dirty="0">
                <a:solidFill>
                  <a:prstClr val="black"/>
                </a:solidFill>
              </a:rPr>
              <a:t> – </a:t>
            </a:r>
            <a:r>
              <a:rPr lang="it-IT" sz="1600" b="1" dirty="0">
                <a:solidFill>
                  <a:prstClr val="black"/>
                </a:solidFill>
              </a:rPr>
              <a:t>Francesco Piazza </a:t>
            </a:r>
            <a:r>
              <a:rPr lang="it-IT" sz="1600" dirty="0">
                <a:solidFill>
                  <a:prstClr val="black"/>
                </a:solidFill>
              </a:rPr>
              <a:t>(77205) –  </a:t>
            </a:r>
            <a:r>
              <a:rPr lang="it-IT" sz="1600" b="1" dirty="0">
                <a:solidFill>
                  <a:prstClr val="black"/>
                </a:solidFill>
              </a:rPr>
              <a:t>Francesca Varisco</a:t>
            </a:r>
            <a:r>
              <a:rPr lang="it-IT" sz="1600" dirty="0">
                <a:solidFill>
                  <a:prstClr val="black"/>
                </a:solidFill>
              </a:rPr>
              <a:t> </a:t>
            </a:r>
            <a:r>
              <a:rPr lang="it-IT" sz="1500" dirty="0">
                <a:solidFill>
                  <a:prstClr val="black"/>
                </a:solidFill>
              </a:rPr>
              <a:t>(706104) - </a:t>
            </a:r>
            <a:r>
              <a:rPr lang="it-IT" sz="1600" b="1" dirty="0">
                <a:solidFill>
                  <a:prstClr val="black"/>
                </a:solidFill>
              </a:rPr>
              <a:t>Giulia Zanoni</a:t>
            </a:r>
            <a:r>
              <a:rPr lang="it-IT" sz="1600" dirty="0">
                <a:solidFill>
                  <a:prstClr val="black"/>
                </a:solidFill>
              </a:rPr>
              <a:t> </a:t>
            </a:r>
            <a:r>
              <a:rPr lang="it-IT" sz="1500" dirty="0">
                <a:solidFill>
                  <a:prstClr val="black"/>
                </a:solidFill>
              </a:rPr>
              <a:t>(706021)</a:t>
            </a:r>
          </a:p>
        </p:txBody>
      </p:sp>
    </p:spTree>
    <p:extLst>
      <p:ext uri="{BB962C8B-B14F-4D97-AF65-F5344CB8AC3E}">
        <p14:creationId xmlns:p14="http://schemas.microsoft.com/office/powerpoint/2010/main" val="353404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80750"/>
            <a:ext cx="8138542" cy="748330"/>
          </a:xfrm>
        </p:spPr>
        <p:txBody>
          <a:bodyPr>
            <a:normAutofit/>
          </a:bodyPr>
          <a:lstStyle/>
          <a:p>
            <a:r>
              <a:rPr lang="it-IT" sz="3000" b="1" i="1" dirty="0">
                <a:solidFill>
                  <a:schemeClr val="tx2"/>
                </a:solidFill>
                <a:latin typeface="Arial"/>
                <a:cs typeface="Arial"/>
              </a:rPr>
              <a:t>ALGORITMO COSTRUTTIVO </a:t>
            </a:r>
            <a:endParaRPr lang="it-IT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aborazione 5"/>
              <p:cNvSpPr/>
              <p:nvPr/>
            </p:nvSpPr>
            <p:spPr>
              <a:xfrm>
                <a:off x="2322219" y="1269989"/>
                <a:ext cx="1872208" cy="64807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900" dirty="0"/>
                  <a:t>Ordinamento decrescente dei clusters  </a:t>
                </a:r>
                <a14:m>
                  <m:oMath xmlns:m="http://schemas.openxmlformats.org/officeDocument/2006/math">
                    <m:r>
                      <a:rPr lang="it-IT" sz="9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it-IT" sz="900" dirty="0"/>
                  <a:t>  in base a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it-IT" sz="9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t-IT" sz="900" b="0" i="1" smtClean="0">
                            <a:latin typeface="Cambria Math"/>
                          </a:rPr>
                          <m:t>𝑝𝑟𝑜𝑓𝑖𝑡𝑡𝑜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it-IT" sz="9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it-IT" sz="900" b="0" i="1" smtClean="0">
                                <a:latin typeface="Cambria Math"/>
                              </a:rPr>
                              <m:t>𝑣𝑒𝑖𝑐𝑜𝑙𝑖</m:t>
                            </m:r>
                            <m:r>
                              <a:rPr lang="it-IT" sz="9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it-IT" sz="900" b="0" i="1" smtClean="0">
                                <a:latin typeface="Cambria Math"/>
                              </a:rPr>
                              <m:t>𝑑𝑒𝑙</m:t>
                            </m:r>
                            <m:r>
                              <a:rPr lang="it-IT" sz="9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it-IT" sz="900" b="0" i="1" smtClean="0">
                                <a:latin typeface="Cambria Math"/>
                              </a:rPr>
                              <m:t>𝑐𝑙𝑢𝑠𝑡𝑒𝑟</m:t>
                            </m:r>
                          </m:e>
                        </m:d>
                        <m:r>
                          <a:rPr lang="it-IT" sz="900" b="0" i="1" smtClean="0">
                            <a:latin typeface="Cambria Math"/>
                          </a:rPr>
                          <m:t>∗</m:t>
                        </m:r>
                        <m:r>
                          <a:rPr lang="it-IT" sz="900" b="0" i="1" smtClean="0">
                            <a:latin typeface="Cambria Math"/>
                          </a:rPr>
                          <m:t>𝑑𝑢𝑟𝑎𝑡𝑎</m:t>
                        </m:r>
                        <m:r>
                          <a:rPr lang="it-IT" sz="900" b="0" i="1" smtClean="0">
                            <a:latin typeface="Cambria Math"/>
                          </a:rPr>
                          <m:t> </m:t>
                        </m:r>
                        <m:r>
                          <a:rPr lang="it-IT" sz="900" b="0" i="1" smtClean="0">
                            <a:latin typeface="Cambria Math"/>
                          </a:rPr>
                          <m:t>𝑑𝑒𝑙</m:t>
                        </m:r>
                        <m:r>
                          <a:rPr lang="it-IT" sz="900" b="0" i="1" smtClean="0">
                            <a:latin typeface="Cambria Math"/>
                          </a:rPr>
                          <m:t> </m:t>
                        </m:r>
                        <m:r>
                          <a:rPr lang="it-IT" sz="900" b="0" i="1" smtClean="0">
                            <a:latin typeface="Cambria Math"/>
                          </a:rPr>
                          <m:t>𝑠𝑒𝑟𝑣𝑖𝑧𝑖𝑜</m:t>
                        </m:r>
                      </m:den>
                    </m:f>
                  </m:oMath>
                </a14:m>
                <a:r>
                  <a:rPr lang="it-IT" sz="900" dirty="0"/>
                  <a:t> </a:t>
                </a:r>
              </a:p>
            </p:txBody>
          </p:sp>
        </mc:Choice>
        <mc:Fallback xmlns="">
          <p:sp>
            <p:nvSpPr>
              <p:cNvPr id="6" name="Elaborazion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19" y="1269989"/>
                <a:ext cx="1872208" cy="648071"/>
              </a:xfrm>
              <a:prstGeom prst="flowChartProcess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nettore 6"/>
          <p:cNvSpPr/>
          <p:nvPr/>
        </p:nvSpPr>
        <p:spPr>
          <a:xfrm>
            <a:off x="3078303" y="693925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aborazione 7"/>
              <p:cNvSpPr/>
              <p:nvPr/>
            </p:nvSpPr>
            <p:spPr>
              <a:xfrm>
                <a:off x="2322219" y="3228278"/>
                <a:ext cx="1872208" cy="345967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900" dirty="0"/>
                  <a:t>Fisso</a:t>
                </a:r>
                <a:endParaRPr lang="it-IT" sz="9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900" b="0" i="1" smtClean="0">
                          <a:latin typeface="Cambria Math"/>
                        </a:rPr>
                        <m:t>𝑠𝑜𝑙𝑢𝑧𝑖𝑜𝑛𝑒</m:t>
                      </m:r>
                      <m:r>
                        <a:rPr lang="it-IT" sz="900" b="0" i="1" smtClean="0">
                          <a:latin typeface="Cambria Math"/>
                        </a:rPr>
                        <m:t>=</m:t>
                      </m:r>
                      <m:r>
                        <a:rPr lang="it-IT" sz="900" b="0" i="1" smtClean="0">
                          <a:latin typeface="Cambria Math"/>
                        </a:rPr>
                        <m:t>𝑠𝑜𝑙𝑢𝑧𝑖𝑜𝑛</m:t>
                      </m:r>
                      <m:sSub>
                        <m:sSubPr>
                          <m:ctrlPr>
                            <a:rPr lang="it-IT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9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it-IT" sz="900" b="0" i="1" smtClean="0">
                              <a:latin typeface="Cambria Math"/>
                            </a:rPr>
                            <m:t>𝑛𝑒𝑤</m:t>
                          </m:r>
                        </m:sub>
                      </m:sSub>
                      <m:r>
                        <a:rPr lang="it-IT" sz="900" b="0" i="1" smtClean="0">
                          <a:latin typeface="Cambria Math"/>
                        </a:rPr>
                        <m:t>={}</m:t>
                      </m:r>
                    </m:oMath>
                  </m:oMathPara>
                </a14:m>
                <a:endParaRPr lang="it-IT" sz="900" dirty="0"/>
              </a:p>
            </p:txBody>
          </p:sp>
        </mc:Choice>
        <mc:Fallback xmlns="">
          <p:sp>
            <p:nvSpPr>
              <p:cNvPr id="8" name="Elaborazion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19" y="3228278"/>
                <a:ext cx="1872208" cy="345967"/>
              </a:xfrm>
              <a:prstGeom prst="flowChartProcess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aborazione 8"/>
              <p:cNvSpPr/>
              <p:nvPr/>
            </p:nvSpPr>
            <p:spPr>
              <a:xfrm>
                <a:off x="2322219" y="3790269"/>
                <a:ext cx="1872208" cy="432048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900" dirty="0"/>
                  <a:t>Estraggo il primo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9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9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it-IT" sz="9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it-IT" sz="9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it-IT" sz="900" dirty="0"/>
                  <a:t/>
                </a:r>
                <a:br>
                  <a:rPr lang="it-IT" sz="900" dirty="0"/>
                </a:br>
                <a:r>
                  <a:rPr lang="it-IT" sz="900" dirty="0"/>
                  <a:t>dai cluster ordinati e lo metto in </a:t>
                </a:r>
                <a14:m>
                  <m:oMath xmlns:m="http://schemas.openxmlformats.org/officeDocument/2006/math">
                    <m:r>
                      <a:rPr lang="it-IT" sz="900" b="0" i="1" smtClean="0">
                        <a:latin typeface="Cambria Math"/>
                      </a:rPr>
                      <m:t>𝑠𝑜𝑙𝑢𝑧𝑖𝑜𝑛</m:t>
                    </m:r>
                    <m:sSub>
                      <m:sSubPr>
                        <m:ctrlPr>
                          <a:rPr lang="it-IT" sz="9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9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it-IT" sz="900" b="0" i="1" smtClean="0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endParaRPr lang="it-IT" sz="900" dirty="0"/>
              </a:p>
            </p:txBody>
          </p:sp>
        </mc:Choice>
        <mc:Fallback xmlns="">
          <p:sp>
            <p:nvSpPr>
              <p:cNvPr id="9" name="Elaborazion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19" y="3790269"/>
                <a:ext cx="1872208" cy="432048"/>
              </a:xfrm>
              <a:prstGeom prst="flowChartProcess">
                <a:avLst/>
              </a:prstGeom>
              <a:blipFill rotWithShape="1">
                <a:blip r:embed="rId4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ecisione 9"/>
              <p:cNvSpPr/>
              <p:nvPr/>
            </p:nvSpPr>
            <p:spPr>
              <a:xfrm>
                <a:off x="1829005" y="4438341"/>
                <a:ext cx="2880320" cy="953052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900" b="1" dirty="0">
                    <a:ea typeface="Cambria Math"/>
                  </a:rPr>
                  <a:t/>
                </a:r>
                <a:br>
                  <a:rPr lang="it-IT" sz="900" b="1" dirty="0">
                    <a:ea typeface="Cambria Math"/>
                  </a:rPr>
                </a:br>
                <a:r>
                  <a:rPr lang="it-IT" sz="900" b="1" dirty="0">
                    <a:ea typeface="Cambria Math"/>
                  </a:rPr>
                  <a:t>Verifica di </a:t>
                </a:r>
                <a:r>
                  <a:rPr lang="it-IT" sz="900" b="1" dirty="0" err="1">
                    <a:ea typeface="Cambria Math"/>
                  </a:rPr>
                  <a:t>feasibility</a:t>
                </a:r>
                <a:r>
                  <a:rPr lang="it-IT" sz="900" b="1" dirty="0">
                    <a:ea typeface="Cambria Math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900" i="1" smtClean="0">
                          <a:latin typeface="Cambria Math"/>
                          <a:ea typeface="Cambria Math"/>
                        </a:rPr>
                        <m:t>∀</m:t>
                      </m:r>
                      <m:sSub>
                        <m:sSubPr>
                          <m:ctrlPr>
                            <a:rPr lang="it-IT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9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sz="900" i="1" smtClean="0">
                              <a:latin typeface="Cambria Math"/>
                            </a:rPr>
                            <m:t>𝑐</m:t>
                          </m:r>
                          <m:r>
                            <a:rPr lang="it-IT" sz="900" b="0" i="1" smtClean="0">
                              <a:latin typeface="Cambria Math"/>
                            </a:rPr>
                            <m:t>𝑙𝑢𝑠𝑡𝑒𝑟</m:t>
                          </m:r>
                        </m:e>
                        <m:sub>
                          <m:r>
                            <a:rPr lang="it-IT" sz="9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it-IT" sz="900" b="0" i="1" smtClean="0">
                          <a:latin typeface="Cambria Math"/>
                        </a:rPr>
                        <m:t> </m:t>
                      </m:r>
                      <m:r>
                        <a:rPr lang="it-IT" sz="900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it-IT" sz="900" b="0" i="1" smtClean="0">
                          <a:latin typeface="Cambria Math"/>
                          <a:ea typeface="Cambria Math"/>
                        </a:rPr>
                        <m:t>𝑠𝑜𝑙𝑢𝑧𝑖𝑜𝑛</m:t>
                      </m:r>
                      <m:sSub>
                        <m:sSubPr>
                          <m:ctrlPr>
                            <a:rPr lang="it-IT" sz="9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sz="9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it-IT" sz="900" b="0" i="1" smtClean="0">
                              <a:latin typeface="Cambria Math"/>
                              <a:ea typeface="Cambria Math"/>
                            </a:rPr>
                            <m:t>𝑛𝑒𝑤</m:t>
                          </m:r>
                        </m:sub>
                      </m:sSub>
                      <m:r>
                        <a:rPr lang="it-IT" sz="900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it-IT" sz="900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it-IT" sz="900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900" i="1" smtClean="0">
                              <a:latin typeface="Cambria Math"/>
                            </a:rPr>
                            <m:t>𝑛</m:t>
                          </m:r>
                          <m:r>
                            <a:rPr lang="it-IT" sz="900" b="0" i="1" smtClean="0">
                              <a:latin typeface="Cambria Math"/>
                            </a:rPr>
                            <m:t>𝑜𝑑𝑜</m:t>
                          </m:r>
                        </m:e>
                        <m:sub>
                          <m:r>
                            <a:rPr lang="it-IT" sz="9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it-IT" sz="900" b="0" i="1" smtClean="0">
                          <a:latin typeface="Cambria Math"/>
                        </a:rPr>
                        <m:t> </m:t>
                      </m:r>
                      <m:r>
                        <a:rPr lang="it-IT" sz="900" i="1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it-IT" sz="9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sz="900" b="0" i="1" smtClean="0">
                              <a:latin typeface="Cambria Math"/>
                              <a:ea typeface="Cambria Math"/>
                            </a:rPr>
                            <m:t>𝑐𝑙𝑢𝑠𝑡𝑒𝑟</m:t>
                          </m:r>
                        </m:e>
                        <m:sub>
                          <m:r>
                            <a:rPr lang="it-IT" sz="9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it-IT" sz="900" b="0" dirty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9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9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it-IT" sz="9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it-IT" sz="900" i="1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it-IT" sz="9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sz="9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it-IT" sz="900" i="1">
                              <a:latin typeface="Cambria Math"/>
                              <a:ea typeface="Cambria Math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it-IT" sz="900" b="0" dirty="0">
                  <a:ea typeface="Cambria Math"/>
                </a:endParaRPr>
              </a:p>
              <a:p>
                <a:pPr algn="ctr"/>
                <a:r>
                  <a:rPr lang="it-IT" sz="900" dirty="0">
                    <a:ea typeface="Cambria Math"/>
                  </a:rPr>
                  <a:t>?</a:t>
                </a:r>
                <a:endParaRPr lang="it-IT" sz="9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10" name="Decision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005" y="4438341"/>
                <a:ext cx="2880320" cy="953052"/>
              </a:xfrm>
              <a:prstGeom prst="flowChartDecision">
                <a:avLst/>
              </a:prstGeom>
              <a:blipFill rotWithShape="1"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rminatore 10"/>
              <p:cNvSpPr/>
              <p:nvPr/>
            </p:nvSpPr>
            <p:spPr>
              <a:xfrm>
                <a:off x="4493301" y="5686572"/>
                <a:ext cx="1728192" cy="191929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b="0" dirty="0"/>
                  <a:t>Ritorna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/>
                      </a:rPr>
                      <m:t>𝑠𝑜𝑙𝑢𝑧𝑖𝑜𝑛𝑒</m:t>
                    </m:r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1" name="Terminator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301" y="5686572"/>
                <a:ext cx="1728192" cy="191929"/>
              </a:xfrm>
              <a:prstGeom prst="flowChartTerminator">
                <a:avLst/>
              </a:prstGeom>
              <a:blipFill rotWithShape="1">
                <a:blip r:embed="rId6"/>
                <a:stretch>
                  <a:fillRect t="-22857" b="-5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2 11"/>
          <p:cNvCxnSpPr>
            <a:stCxn id="6" idx="2"/>
            <a:endCxn id="21" idx="0"/>
          </p:cNvCxnSpPr>
          <p:nvPr/>
        </p:nvCxnSpPr>
        <p:spPr>
          <a:xfrm>
            <a:off x="3258323" y="1918060"/>
            <a:ext cx="10842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>
                <a:off x="5573421" y="1265921"/>
                <a:ext cx="252028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sz="1200" dirty="0"/>
                  <a:t>L’ultimo ordinamento compiuto è quello con priorità maggiore</a:t>
                </a:r>
                <a:br>
                  <a:rPr lang="it-IT" sz="1200" dirty="0"/>
                </a:br>
                <a:endParaRPr lang="it-IT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sz="1200" dirty="0"/>
                  <a:t>i cluster ordinati sono in una lista, una volta estratti, non possono più essere estratti nuovamente.</a:t>
                </a:r>
                <a:br>
                  <a:rPr lang="it-IT" sz="1200" dirty="0"/>
                </a:br>
                <a:endParaRPr lang="it-IT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sz="1200" dirty="0"/>
                  <a:t>la funzione di ordinamento deve essere stabile (ovvero quando trova due cluster equivalenti su un attributo, mantiene l’ordinamento relativo precedente)</a:t>
                </a:r>
                <a:br>
                  <a:rPr lang="it-IT" sz="1200" dirty="0"/>
                </a:br>
                <a:endParaRPr lang="it-IT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it-IT" sz="1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200" dirty="0"/>
                  <a:t> indica il cluster, con </a:t>
                </a:r>
                <a:r>
                  <a:rPr lang="it-IT" sz="1200" i="1" dirty="0"/>
                  <a:t>i</a:t>
                </a:r>
                <a:r>
                  <a:rPr lang="it-IT" sz="1200" dirty="0"/>
                  <a:t> pari alla sua posizione nella lista ordinata</a:t>
                </a:r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421" y="1265921"/>
                <a:ext cx="2520280" cy="2862322"/>
              </a:xfrm>
              <a:prstGeom prst="rect">
                <a:avLst/>
              </a:prstGeom>
              <a:blipFill rotWithShape="1">
                <a:blip r:embed="rId7"/>
                <a:stretch>
                  <a:fillRect r="-725" b="-8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aborazione 13"/>
              <p:cNvSpPr/>
              <p:nvPr/>
            </p:nvSpPr>
            <p:spPr>
              <a:xfrm>
                <a:off x="2333061" y="5686294"/>
                <a:ext cx="1872208" cy="192207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000" b="0" i="1" smtClean="0">
                          <a:latin typeface="Cambria Math"/>
                        </a:rPr>
                        <m:t>𝑠𝑜𝑙𝑢𝑧𝑖𝑜𝑛𝑒</m:t>
                      </m:r>
                      <m:r>
                        <a:rPr lang="it-IT" sz="1000" b="0" i="1" smtClean="0">
                          <a:latin typeface="Cambria Math"/>
                        </a:rPr>
                        <m:t>=</m:t>
                      </m:r>
                      <m:r>
                        <a:rPr lang="it-IT" sz="1000" b="0" i="1" smtClean="0">
                          <a:latin typeface="Cambria Math"/>
                        </a:rPr>
                        <m:t>𝑠𝑜𝑙𝑢𝑧𝑖𝑜𝑛</m:t>
                      </m:r>
                      <m:sSub>
                        <m:sSubPr>
                          <m:ctrlPr>
                            <a:rPr lang="it-IT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0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it-IT" sz="1000" b="0" i="1" smtClean="0">
                              <a:latin typeface="Cambria Math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it-IT" sz="1000" dirty="0"/>
              </a:p>
            </p:txBody>
          </p:sp>
        </mc:Choice>
        <mc:Fallback xmlns="">
          <p:sp>
            <p:nvSpPr>
              <p:cNvPr id="14" name="Elaborazion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61" y="5686294"/>
                <a:ext cx="1872208" cy="192207"/>
              </a:xfrm>
              <a:prstGeom prst="flowChartProcess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2 14"/>
          <p:cNvCxnSpPr>
            <a:stCxn id="10" idx="2"/>
            <a:endCxn id="14" idx="0"/>
          </p:cNvCxnSpPr>
          <p:nvPr/>
        </p:nvCxnSpPr>
        <p:spPr>
          <a:xfrm>
            <a:off x="3269165" y="5391393"/>
            <a:ext cx="0" cy="294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4 15"/>
          <p:cNvCxnSpPr>
            <a:stCxn id="10" idx="3"/>
            <a:endCxn id="11" idx="0"/>
          </p:cNvCxnSpPr>
          <p:nvPr/>
        </p:nvCxnSpPr>
        <p:spPr>
          <a:xfrm>
            <a:off x="4709325" y="4914867"/>
            <a:ext cx="648072" cy="7717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8" idx="2"/>
            <a:endCxn id="9" idx="0"/>
          </p:cNvCxnSpPr>
          <p:nvPr/>
        </p:nvCxnSpPr>
        <p:spPr>
          <a:xfrm>
            <a:off x="3258323" y="3574245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2682145" y="5416256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feasible</a:t>
            </a:r>
            <a:endParaRPr lang="it-IT" sz="10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709325" y="4624167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infeasible</a:t>
            </a:r>
            <a:endParaRPr lang="it-IT" sz="1000" dirty="0"/>
          </a:p>
        </p:txBody>
      </p:sp>
      <p:cxnSp>
        <p:nvCxnSpPr>
          <p:cNvPr id="20" name="Connettore 2 19"/>
          <p:cNvCxnSpPr>
            <a:stCxn id="7" idx="4"/>
            <a:endCxn id="6" idx="0"/>
          </p:cNvCxnSpPr>
          <p:nvPr/>
        </p:nvCxnSpPr>
        <p:spPr>
          <a:xfrm>
            <a:off x="3258323" y="1053965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aborazione 20"/>
          <p:cNvSpPr/>
          <p:nvPr/>
        </p:nvSpPr>
        <p:spPr>
          <a:xfrm>
            <a:off x="2333061" y="2134085"/>
            <a:ext cx="1872208" cy="3571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/>
              <a:t>Ordinamento crescente in base al numero di nodi</a:t>
            </a:r>
          </a:p>
        </p:txBody>
      </p:sp>
      <p:sp>
        <p:nvSpPr>
          <p:cNvPr id="22" name="Elaborazione 21"/>
          <p:cNvSpPr/>
          <p:nvPr/>
        </p:nvSpPr>
        <p:spPr>
          <a:xfrm>
            <a:off x="2333061" y="2670094"/>
            <a:ext cx="1872208" cy="3571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/>
              <a:t>Ordinamento crescente in base al numero di veicoli</a:t>
            </a:r>
          </a:p>
        </p:txBody>
      </p:sp>
      <p:cxnSp>
        <p:nvCxnSpPr>
          <p:cNvPr id="23" name="Connettore 2 22"/>
          <p:cNvCxnSpPr>
            <a:stCxn id="21" idx="2"/>
            <a:endCxn id="22" idx="0"/>
          </p:cNvCxnSpPr>
          <p:nvPr/>
        </p:nvCxnSpPr>
        <p:spPr>
          <a:xfrm>
            <a:off x="3269165" y="2491213"/>
            <a:ext cx="0" cy="178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22" idx="2"/>
            <a:endCxn id="8" idx="0"/>
          </p:cNvCxnSpPr>
          <p:nvPr/>
        </p:nvCxnSpPr>
        <p:spPr>
          <a:xfrm flipH="1">
            <a:off x="3258323" y="3027222"/>
            <a:ext cx="10842" cy="201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9" idx="2"/>
            <a:endCxn id="10" idx="0"/>
          </p:cNvCxnSpPr>
          <p:nvPr/>
        </p:nvCxnSpPr>
        <p:spPr>
          <a:xfrm>
            <a:off x="3258323" y="4222317"/>
            <a:ext cx="1084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/>
          <p:cNvCxnSpPr>
            <a:stCxn id="14" idx="2"/>
            <a:endCxn id="9" idx="1"/>
          </p:cNvCxnSpPr>
          <p:nvPr/>
        </p:nvCxnSpPr>
        <p:spPr>
          <a:xfrm rot="5400000" flipH="1">
            <a:off x="1859588" y="4468924"/>
            <a:ext cx="1872208" cy="946946"/>
          </a:xfrm>
          <a:prstGeom prst="bentConnector4">
            <a:avLst>
              <a:gd name="adj1" fmla="val -12210"/>
              <a:gd name="adj2" fmla="val 1909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3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950495" y="1429369"/>
            <a:ext cx="7243011" cy="1698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ALNS = </a:t>
            </a:r>
            <a:r>
              <a:rPr lang="it-IT" sz="2400" dirty="0" err="1"/>
              <a:t>Adaptive</a:t>
            </a:r>
            <a:r>
              <a:rPr lang="it-IT" sz="2400" dirty="0"/>
              <a:t> Large </a:t>
            </a:r>
            <a:r>
              <a:rPr lang="it-IT" sz="2400" dirty="0" err="1"/>
              <a:t>Neighborhood</a:t>
            </a:r>
            <a:r>
              <a:rPr lang="it-IT" sz="2400" dirty="0"/>
              <a:t> </a:t>
            </a:r>
            <a:r>
              <a:rPr lang="it-IT" sz="2400" dirty="0" err="1"/>
              <a:t>Search</a:t>
            </a:r>
            <a:endParaRPr lang="it-IT" sz="2400" dirty="0"/>
          </a:p>
          <a:p>
            <a:pPr marL="0" indent="0">
              <a:buNone/>
            </a:pPr>
            <a:r>
              <a:rPr lang="it-IT" sz="2000" dirty="0">
                <a:sym typeface="Wingdings"/>
              </a:rPr>
              <a:t> Processo iterativo in cui ad ogni iterazione una parte della soluzione corrente viene distrutta e se ne aggiunge un’altra con l’obiettivo di trovare una soluzione migliore.</a:t>
            </a:r>
            <a:endParaRPr lang="it-IT" sz="2000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609600" y="681038"/>
            <a:ext cx="8138542" cy="748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000" b="1" i="1" dirty="0">
                <a:solidFill>
                  <a:schemeClr val="tx2"/>
                </a:solidFill>
                <a:latin typeface="Arial"/>
                <a:cs typeface="Arial"/>
              </a:rPr>
              <a:t>METAEURISTICA</a:t>
            </a:r>
            <a:endParaRPr lang="it-IT" sz="3000" dirty="0"/>
          </a:p>
        </p:txBody>
      </p:sp>
      <p:sp>
        <p:nvSpPr>
          <p:cNvPr id="7" name="Segnaposto contenuto 5"/>
          <p:cNvSpPr txBox="1">
            <a:spLocks/>
          </p:cNvSpPr>
          <p:nvPr/>
        </p:nvSpPr>
        <p:spPr>
          <a:xfrm>
            <a:off x="950495" y="3395579"/>
            <a:ext cx="7243011" cy="24464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it-IT" sz="2600" dirty="0"/>
              <a:t>Ad ogni iterazione dell’euristica ALNS si usano un’euristica di inserimento e una di rimozione e si calcolano i </a:t>
            </a:r>
            <a:r>
              <a:rPr lang="it-IT" sz="2600" b="1" dirty="0"/>
              <a:t>coefficienti di costo ridotto</a:t>
            </a:r>
            <a:r>
              <a:rPr lang="it-IT" sz="2600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it-IT" sz="2600" dirty="0"/>
              <a:t> </a:t>
            </a:r>
          </a:p>
          <a:p>
            <a:pPr algn="just">
              <a:lnSpc>
                <a:spcPct val="120000"/>
              </a:lnSpc>
            </a:pPr>
            <a:r>
              <a:rPr lang="it-IT" sz="2600" dirty="0"/>
              <a:t>Confronto del </a:t>
            </a:r>
            <a:r>
              <a:rPr lang="it-IT" sz="2600" dirty="0" err="1"/>
              <a:t>lower</a:t>
            </a:r>
            <a:r>
              <a:rPr lang="it-IT" sz="2600" dirty="0"/>
              <a:t> </a:t>
            </a:r>
            <a:r>
              <a:rPr lang="it-IT" sz="2600" dirty="0" err="1"/>
              <a:t>bound</a:t>
            </a:r>
            <a:r>
              <a:rPr lang="it-IT" sz="2600" dirty="0"/>
              <a:t> (</a:t>
            </a:r>
            <a:r>
              <a:rPr lang="it-IT" sz="2600" dirty="0" err="1"/>
              <a:t>z</a:t>
            </a:r>
            <a:r>
              <a:rPr lang="it-IT" sz="2600" baseline="30000" dirty="0" err="1"/>
              <a:t>H</a:t>
            </a:r>
            <a:r>
              <a:rPr lang="it-IT" sz="2600" dirty="0"/>
              <a:t> che si trova ad ogni iterazione) con l’</a:t>
            </a:r>
            <a:r>
              <a:rPr lang="it-IT" sz="2600" dirty="0" err="1"/>
              <a:t>upper</a:t>
            </a:r>
            <a:r>
              <a:rPr lang="it-IT" sz="2600" dirty="0"/>
              <a:t> </a:t>
            </a:r>
            <a:r>
              <a:rPr lang="it-IT" sz="2600" dirty="0" err="1"/>
              <a:t>bound</a:t>
            </a:r>
            <a:r>
              <a:rPr lang="it-IT" sz="2600" dirty="0"/>
              <a:t> del rilassato per vedere se è possibile fissare qualche variabile (cluster)</a:t>
            </a:r>
          </a:p>
          <a:p>
            <a:pPr algn="just">
              <a:lnSpc>
                <a:spcPct val="12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07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28638"/>
            <a:ext cx="8138542" cy="748330"/>
          </a:xfrm>
        </p:spPr>
        <p:txBody>
          <a:bodyPr>
            <a:normAutofit/>
          </a:bodyPr>
          <a:lstStyle/>
          <a:p>
            <a:r>
              <a:rPr lang="it-IT" sz="3000" b="1" i="1" dirty="0">
                <a:solidFill>
                  <a:schemeClr val="tx2"/>
                </a:solidFill>
                <a:latin typeface="Arial"/>
                <a:cs typeface="Arial"/>
              </a:rPr>
              <a:t>DEFINIZIONE DI </a:t>
            </a:r>
            <a:r>
              <a:rPr lang="it-IT" sz="3000" b="1" i="1" dirty="0" err="1">
                <a:solidFill>
                  <a:schemeClr val="tx2"/>
                </a:solidFill>
                <a:latin typeface="Arial"/>
                <a:cs typeface="Arial"/>
              </a:rPr>
              <a:t>q</a:t>
            </a:r>
            <a:endParaRPr lang="it-IT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/>
              <p:cNvSpPr>
                <a:spLocks noGrp="1"/>
              </p:cNvSpPr>
              <p:nvPr>
                <p:ph idx="1"/>
              </p:nvPr>
            </p:nvSpPr>
            <p:spPr>
              <a:xfrm>
                <a:off x="732757" y="1445342"/>
                <a:ext cx="7697537" cy="454905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it-IT" sz="2400" dirty="0"/>
                  <a:t> è il numero di cluster rimossi ad ogni iterazione dalle euristiche di distruzione.</a:t>
                </a:r>
              </a:p>
              <a:p>
                <a:r>
                  <a:rPr lang="it-IT" sz="2400" dirty="0" err="1"/>
                  <a:t>q</a:t>
                </a:r>
                <a:r>
                  <a:rPr lang="it-IT" sz="2400" baseline="-25000" dirty="0" err="1"/>
                  <a:t>max</a:t>
                </a:r>
                <a:r>
                  <a:rPr lang="it-IT" sz="2400" dirty="0"/>
                  <a:t> </a:t>
                </a:r>
                <a:r>
                  <a:rPr lang="it-IT" sz="2400" dirty="0">
                    <a:sym typeface="Wingdings"/>
                  </a:rPr>
                  <a:t> </a:t>
                </a:r>
                <a:r>
                  <a:rPr lang="it-IT" sz="2400" dirty="0"/>
                  <a:t>numero totale di cluster all’interno dell’istanza </a:t>
                </a:r>
              </a:p>
              <a:p>
                <a:r>
                  <a:rPr lang="it-IT" sz="2400" dirty="0" err="1"/>
                  <a:t>q</a:t>
                </a:r>
                <a:r>
                  <a:rPr lang="it-IT" sz="2400" baseline="-25000" dirty="0" err="1"/>
                  <a:t>min</a:t>
                </a:r>
                <a:r>
                  <a:rPr lang="it-IT" sz="2400" baseline="-25000" dirty="0"/>
                  <a:t> </a:t>
                </a:r>
                <a:r>
                  <a:rPr lang="it-IT" sz="2400" dirty="0"/>
                  <a:t>= 1 </a:t>
                </a:r>
              </a:p>
              <a:p>
                <a:pPr marL="0" indent="0">
                  <a:buNone/>
                </a:pPr>
                <a:endParaRPr lang="it-IT" sz="2400" dirty="0"/>
              </a:p>
              <a:p>
                <a:pPr marL="0" indent="0">
                  <a:buNone/>
                </a:pPr>
                <a:r>
                  <a:rPr lang="it-IT" sz="2400" dirty="0"/>
                  <a:t>Il valore iniziale di q è </a:t>
                </a:r>
                <a:r>
                  <a:rPr lang="it-IT" sz="2400" dirty="0" err="1"/>
                  <a:t>q</a:t>
                </a:r>
                <a:r>
                  <a:rPr lang="it-IT" sz="2400" baseline="-25000" dirty="0" err="1"/>
                  <a:t>min</a:t>
                </a:r>
                <a:r>
                  <a:rPr lang="it-IT" sz="2400" baseline="-25000" dirty="0"/>
                  <a:t> </a:t>
                </a:r>
                <a:r>
                  <a:rPr lang="it-IT" sz="2400" baseline="-25000" dirty="0" smtClean="0"/>
                  <a:t>. </a:t>
                </a:r>
                <a:r>
                  <a:rPr lang="it-IT" sz="2400" dirty="0" smtClean="0"/>
                  <a:t>q è aggiornato all’inizio di ogni segmento.</a:t>
                </a:r>
                <a:endParaRPr lang="it-IT" sz="2400" dirty="0"/>
              </a:p>
              <a:p>
                <a:pPr marL="0" indent="0">
                  <a:buNone/>
                </a:pPr>
                <a:endParaRPr lang="it-IT" sz="2400" dirty="0"/>
              </a:p>
              <a:p>
                <a:pPr marL="0" indent="0">
                  <a:buNone/>
                </a:pPr>
                <a:r>
                  <a:rPr lang="it-IT" sz="2400" dirty="0"/>
                  <a:t>Incremento graduale di q </a:t>
                </a:r>
                <a:r>
                  <a:rPr lang="it-IT" sz="2400" i="1" dirty="0"/>
                  <a:t>(es: q</a:t>
                </a:r>
                <a:r>
                  <a:rPr lang="it-IT" sz="2400" dirty="0"/>
                  <a:t> = </a:t>
                </a:r>
                <a:r>
                  <a:rPr lang="it-IT" sz="2400" i="1" dirty="0"/>
                  <a:t>numero di cluster/10)</a:t>
                </a:r>
                <a:endParaRPr lang="it-IT" sz="2400" dirty="0"/>
              </a:p>
              <a:p>
                <a:pPr>
                  <a:buFont typeface="Lucida Grande"/>
                  <a:buChar char="-"/>
                </a:pPr>
                <a:r>
                  <a:rPr lang="it-IT" sz="2400" dirty="0"/>
                  <a:t>Le ultime k iterazioni non migliorano più la soluzione</a:t>
                </a:r>
              </a:p>
              <a:p>
                <a:pPr>
                  <a:buFont typeface="Lucida Grande"/>
                  <a:buChar char="-"/>
                </a:pPr>
                <a:r>
                  <a:rPr lang="it-IT" sz="2400" dirty="0"/>
                  <a:t>La soluzione non è </a:t>
                </a:r>
                <a:r>
                  <a:rPr lang="it-IT" sz="2400" dirty="0" err="1"/>
                  <a:t>feasible</a:t>
                </a:r>
                <a:r>
                  <a:rPr lang="it-IT" sz="2400" dirty="0"/>
                  <a:t> </a:t>
                </a:r>
                <a:r>
                  <a:rPr lang="it-IT" sz="1200" dirty="0"/>
                  <a:t>     </a:t>
                </a:r>
                <a:r>
                  <a:rPr lang="it-IT" sz="1600" dirty="0">
                    <a:sym typeface="Wingdings" panose="05000000000000000000" pitchFamily="2" charset="2"/>
                  </a:rPr>
                  <a:t> possibilità di accettare soluzioni non </a:t>
                </a:r>
                <a:r>
                  <a:rPr lang="it-IT" sz="1600" dirty="0" err="1">
                    <a:sym typeface="Wingdings" panose="05000000000000000000" pitchFamily="2" charset="2"/>
                  </a:rPr>
                  <a:t>feasible</a:t>
                </a:r>
                <a:endParaRPr lang="it-IT" sz="1600" dirty="0"/>
              </a:p>
              <a:p>
                <a:pPr marL="0" indent="0">
                  <a:buNone/>
                </a:pPr>
                <a:endParaRPr lang="it-IT" sz="2400" dirty="0"/>
              </a:p>
              <a:p>
                <a:pPr marL="0" indent="0">
                  <a:buNone/>
                </a:pPr>
                <a:r>
                  <a:rPr lang="it-IT" sz="2400" dirty="0" err="1"/>
                  <a:t>Stopping</a:t>
                </a:r>
                <a:r>
                  <a:rPr lang="it-IT" sz="2400" dirty="0"/>
                  <a:t> </a:t>
                </a:r>
                <a:r>
                  <a:rPr lang="it-IT" sz="2400" dirty="0" err="1"/>
                  <a:t>rule</a:t>
                </a:r>
                <a:r>
                  <a:rPr lang="it-IT" sz="2400" dirty="0"/>
                  <a:t>:</a:t>
                </a:r>
              </a:p>
              <a:p>
                <a:pPr>
                  <a:buFont typeface="Lucida Grande"/>
                  <a:buChar char="-"/>
                </a:pPr>
                <a:r>
                  <a:rPr lang="it-IT" sz="2400" dirty="0"/>
                  <a:t>Raggiungimento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it-IT" sz="2400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it-IT" sz="2000" dirty="0"/>
              </a:p>
              <a:p>
                <a:pPr>
                  <a:buFont typeface="Lucida Grande"/>
                  <a:buChar char="-"/>
                </a:pPr>
                <a:r>
                  <a:rPr lang="it-IT" sz="2400" dirty="0"/>
                  <a:t>Raggiungimento massimo tempo computazionale</a:t>
                </a:r>
              </a:p>
              <a:p>
                <a:pPr>
                  <a:buFont typeface="Lucida Grande"/>
                  <a:buChar char="-"/>
                </a:pPr>
                <a:endParaRPr lang="it-IT" sz="2000" dirty="0"/>
              </a:p>
            </p:txBody>
          </p:sp>
        </mc:Choice>
        <mc:Fallback>
          <p:sp>
            <p:nvSpPr>
              <p:cNvPr id="6" name="Segnaposto contenu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757" y="1445342"/>
                <a:ext cx="7697537" cy="4549057"/>
              </a:xfrm>
              <a:blipFill rotWithShape="1">
                <a:blip r:embed="rId2"/>
                <a:stretch>
                  <a:fillRect l="-792" t="-18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59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Alla fine di ogni segmento </a:t>
            </a:r>
            <a:r>
              <a:rPr lang="it-IT" sz="2000" dirty="0">
                <a:sym typeface="Symbol" panose="05050102010706020507" pitchFamily="18" charset="2"/>
              </a:rPr>
              <a:t> si individua la soluzione migliore x*. Su questa soluzione si applica la seguente </a:t>
            </a:r>
            <a:r>
              <a:rPr lang="it-IT" sz="2000" dirty="0" err="1">
                <a:sym typeface="Symbol" panose="05050102010706020507" pitchFamily="18" charset="2"/>
              </a:rPr>
              <a:t>local</a:t>
            </a:r>
            <a:r>
              <a:rPr lang="it-IT" sz="2000" dirty="0">
                <a:sym typeface="Symbol" panose="05050102010706020507" pitchFamily="18" charset="2"/>
              </a:rPr>
              <a:t> </a:t>
            </a:r>
            <a:r>
              <a:rPr lang="it-IT" sz="2000" dirty="0" err="1">
                <a:sym typeface="Symbol" panose="05050102010706020507" pitchFamily="18" charset="2"/>
              </a:rPr>
              <a:t>search</a:t>
            </a:r>
            <a:r>
              <a:rPr lang="it-IT" sz="2000" dirty="0">
                <a:sym typeface="Symbol" panose="05050102010706020507" pitchFamily="18" charset="2"/>
              </a:rPr>
              <a:t>:</a:t>
            </a:r>
          </a:p>
          <a:p>
            <a:pPr marL="0" indent="0">
              <a:buNone/>
            </a:pPr>
            <a:endParaRPr lang="it-IT" sz="2000" dirty="0"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>
                <a:sym typeface="Symbol" panose="05050102010706020507" pitchFamily="18" charset="2"/>
              </a:rPr>
              <a:t>Sia v* il veicolo con z più prossimo a </a:t>
            </a:r>
            <a:r>
              <a:rPr lang="it-IT" sz="2000" dirty="0" err="1">
                <a:sym typeface="Symbol" panose="05050102010706020507" pitchFamily="18" charset="2"/>
              </a:rPr>
              <a:t>Tmax</a:t>
            </a:r>
            <a:r>
              <a:rPr lang="it-IT" sz="2000" dirty="0">
                <a:sym typeface="Symbol" panose="05050102010706020507" pitchFamily="18" charset="2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>
                <a:sym typeface="Symbol" panose="05050102010706020507" pitchFamily="18" charset="2"/>
              </a:rPr>
              <a:t>Se questo veicolo ha servizi comuni con altri veicoli, si applica uno swap trasferendo questo servizio (nodo) ad un veicolo con z minore. 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it-IT" sz="2000" dirty="0"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4" name="Tito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000" b="1" i="1" dirty="0">
                <a:solidFill>
                  <a:schemeClr val="tx2"/>
                </a:solidFill>
                <a:latin typeface="Arial"/>
                <a:cs typeface="Arial"/>
              </a:rPr>
              <a:t>LOCAL SEARCH</a:t>
            </a: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41973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28638"/>
            <a:ext cx="8138542" cy="748330"/>
          </a:xfrm>
        </p:spPr>
        <p:txBody>
          <a:bodyPr>
            <a:normAutofit/>
          </a:bodyPr>
          <a:lstStyle/>
          <a:p>
            <a:r>
              <a:rPr lang="it-IT" sz="3000" b="1" i="1" dirty="0">
                <a:solidFill>
                  <a:schemeClr val="tx2"/>
                </a:solidFill>
                <a:latin typeface="Arial"/>
                <a:cs typeface="Arial"/>
              </a:rPr>
              <a:t>EURISTICHE DI RIMOZIONE (1/4)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127" y="1600200"/>
            <a:ext cx="7777747" cy="452596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it-IT" sz="2400" b="1" i="1" dirty="0" err="1"/>
              <a:t>Worst</a:t>
            </a:r>
            <a:r>
              <a:rPr lang="it-IT" sz="2400" b="1" i="1" dirty="0"/>
              <a:t> </a:t>
            </a:r>
            <a:r>
              <a:rPr lang="it-IT" sz="2400" b="1" i="1" dirty="0" err="1"/>
              <a:t>removal</a:t>
            </a:r>
            <a:r>
              <a:rPr lang="it-IT" sz="2400" b="1" i="1" dirty="0"/>
              <a:t> </a:t>
            </a:r>
            <a:endParaRPr lang="it-IT" sz="2400" b="1" i="1" dirty="0">
              <a:sym typeface="Wingdings"/>
            </a:endParaRPr>
          </a:p>
          <a:p>
            <a:pPr marL="0" lvl="0" indent="0" algn="ctr">
              <a:buNone/>
            </a:pPr>
            <a:endParaRPr lang="it-IT" sz="2400" dirty="0">
              <a:sym typeface="Wingdings"/>
            </a:endParaRPr>
          </a:p>
          <a:p>
            <a:pPr marL="0" lvl="0" indent="0" algn="ctr">
              <a:buNone/>
            </a:pPr>
            <a:endParaRPr lang="it-IT" sz="2400" dirty="0">
              <a:sym typeface="Wingdings"/>
            </a:endParaRPr>
          </a:p>
          <a:p>
            <a:pPr marL="0" lvl="0" indent="0" algn="ctr">
              <a:buNone/>
            </a:pPr>
            <a:r>
              <a:rPr lang="it-IT" sz="2400" dirty="0"/>
              <a:t>rimozione di q cluster in base al rapporto: </a:t>
            </a:r>
          </a:p>
          <a:p>
            <a:pPr marL="0" lvl="0" indent="0" algn="ctr">
              <a:buNone/>
            </a:pPr>
            <a:endParaRPr lang="it-IT" sz="2400" dirty="0"/>
          </a:p>
          <a:p>
            <a:pPr marL="0" lvl="0" indent="0" algn="ctr">
              <a:buNone/>
            </a:pPr>
            <a:endParaRPr lang="it-IT" sz="2400" dirty="0"/>
          </a:p>
          <a:p>
            <a:pPr marL="0" lvl="0" indent="0" algn="ctr">
              <a:buNone/>
            </a:pPr>
            <a:endParaRPr lang="it-IT" sz="2400" dirty="0"/>
          </a:p>
          <a:p>
            <a:pPr marL="0" lvl="0" indent="0" algn="ctr">
              <a:buNone/>
            </a:pPr>
            <a:r>
              <a:rPr lang="it-IT" sz="2400" dirty="0"/>
              <a:t>Eliminazione del cluster con rapporto minore. </a:t>
            </a:r>
          </a:p>
          <a:p>
            <a:pPr marL="0" indent="0" algn="ctr">
              <a:buNone/>
            </a:pPr>
            <a:r>
              <a:rPr lang="it-IT" sz="2400" dirty="0"/>
              <a:t> </a:t>
            </a:r>
          </a:p>
          <a:p>
            <a:endParaRPr lang="it-IT" dirty="0"/>
          </a:p>
        </p:txBody>
      </p:sp>
      <p:cxnSp>
        <p:nvCxnSpPr>
          <p:cNvPr id="5" name="Connettore 2 4"/>
          <p:cNvCxnSpPr/>
          <p:nvPr/>
        </p:nvCxnSpPr>
        <p:spPr>
          <a:xfrm>
            <a:off x="4545264" y="2125579"/>
            <a:ext cx="0" cy="748632"/>
          </a:xfrm>
          <a:prstGeom prst="straightConnector1">
            <a:avLst/>
          </a:prstGeom>
          <a:ln w="38100" cmpd="sng">
            <a:solidFill>
              <a:srgbClr val="37609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Schermata 2017-05-16 alle 15.34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4" y="3393290"/>
            <a:ext cx="4320472" cy="72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9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28638"/>
            <a:ext cx="8138542" cy="748330"/>
          </a:xfrm>
        </p:spPr>
        <p:txBody>
          <a:bodyPr>
            <a:normAutofit/>
          </a:bodyPr>
          <a:lstStyle/>
          <a:p>
            <a:r>
              <a:rPr lang="it-IT" sz="3000" b="1" i="1" dirty="0">
                <a:solidFill>
                  <a:schemeClr val="tx2"/>
                </a:solidFill>
                <a:latin typeface="Arial"/>
                <a:cs typeface="Arial"/>
              </a:rPr>
              <a:t>EURISTICHE DI RIMOZIONE (2/4)</a:t>
            </a:r>
            <a:endParaRPr lang="it-IT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76968"/>
                <a:ext cx="8229600" cy="484919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ctr">
                  <a:buNone/>
                </a:pPr>
                <a:r>
                  <a:rPr lang="it-IT" sz="2400" b="1" i="1" dirty="0" err="1"/>
                  <a:t>Vehicle</a:t>
                </a:r>
                <a:r>
                  <a:rPr lang="it-IT" sz="2400" b="1" i="1" dirty="0"/>
                  <a:t> time</a:t>
                </a:r>
              </a:p>
              <a:p>
                <a:pPr marL="0" indent="0" algn="ctr">
                  <a:buNone/>
                </a:pPr>
                <a:endParaRPr lang="it-IT" sz="2400" b="1" i="1" dirty="0"/>
              </a:p>
              <a:p>
                <a:pPr marL="0" indent="0" algn="ctr">
                  <a:buNone/>
                </a:pPr>
                <a:endParaRPr lang="it-IT" sz="2400" b="1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sz="2400" dirty="0"/>
                  <a:t>Se </a:t>
                </a:r>
                <a:r>
                  <a:rPr lang="it-IT" sz="2400" dirty="0" err="1"/>
                  <a:t>q</a:t>
                </a:r>
                <a:r>
                  <a:rPr lang="it-IT" sz="2400" dirty="0"/>
                  <a:t>=1 </a:t>
                </a:r>
                <a:r>
                  <a:rPr lang="it-IT" sz="2400" dirty="0">
                    <a:sym typeface="Wingdings"/>
                  </a:rPr>
                  <a:t></a:t>
                </a:r>
                <a:r>
                  <a:rPr lang="it-IT" sz="2400" dirty="0"/>
                  <a:t> rimozione del cluster (c*) con rapporto minore. </a:t>
                </a:r>
              </a:p>
              <a:p>
                <a:pPr marL="0" indent="0">
                  <a:buNone/>
                </a:pPr>
                <a:endParaRPr lang="it-IT" sz="2400" dirty="0"/>
              </a:p>
              <a:p>
                <a:pPr marL="0" indent="0">
                  <a:buNone/>
                </a:pPr>
                <a:endParaRPr lang="it-IT" sz="2400" dirty="0"/>
              </a:p>
              <a:p>
                <a:pPr marL="0" indent="0">
                  <a:buNone/>
                </a:pPr>
                <a:endParaRPr lang="it-IT" sz="2400" dirty="0"/>
              </a:p>
              <a:p>
                <a:r>
                  <a:rPr lang="it-IT" sz="2400" dirty="0"/>
                  <a:t>Se q&gt;1 </a:t>
                </a:r>
                <a:r>
                  <a:rPr lang="it-IT" sz="2400" dirty="0">
                    <a:sym typeface="Wingdings"/>
                  </a:rPr>
                  <a:t> </a:t>
                </a:r>
                <a:r>
                  <a:rPr lang="it-IT" sz="2400" dirty="0"/>
                  <a:t>calcolo del rapporto  per il cluster c*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                                </m:t>
                    </m:r>
                    <m:f>
                      <m:fPr>
                        <m:ctrlPr>
                          <a:rPr lang="it-IT" sz="240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it-IT" sz="24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it-IT" sz="24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it-IT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it-IT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charset="0"/>
                                  </a:rPr>
                                  <m:t>𝑖𝑣</m:t>
                                </m:r>
                              </m:sub>
                            </m:sSub>
                            <m:r>
                              <a:rPr lang="it-IT" sz="2400" b="0" i="1" smtClean="0">
                                <a:latin typeface="Cambria Math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it-IT" sz="2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it-IT" sz="24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it-IT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it-IT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it-IT" sz="2400" dirty="0"/>
                  <a:t>             </a:t>
                </a:r>
                <a14:m>
                  <m:oMath xmlns:m="http://schemas.openxmlformats.org/officeDocument/2006/math">
                    <m:r>
                      <a:rPr lang="it-IT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it-IT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𝑣</m:t>
                    </m:r>
                    <m:r>
                      <a:rPr lang="it-IT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  <m:r>
                      <a:rPr lang="it-IT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sSup>
                      <m:sSupPr>
                        <m:ctrlPr>
                          <a:rPr lang="it-IT" sz="2400" b="0" i="1" dirty="0" smtClean="0">
                            <a:latin typeface="Cambria Math"/>
                            <a:ea typeface="Cambria Math" charset="0"/>
                          </a:rPr>
                        </m:ctrlPr>
                      </m:sSup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Cambria Math" charset="0"/>
                          </a:rPr>
                          <m:t>𝑐</m:t>
                        </m:r>
                      </m:e>
                      <m:sup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Cambria Math" charset="0"/>
                          </a:rPr>
                          <m:t>∗</m:t>
                        </m:r>
                      </m:sup>
                    </m:sSup>
                    <m:r>
                      <a:rPr lang="it-IT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∈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𝐶</m:t>
                    </m:r>
                  </m:oMath>
                </a14:m>
                <a:endParaRPr lang="it-IT" sz="2400" dirty="0"/>
              </a:p>
              <a:p>
                <a:pPr marL="0" indent="0">
                  <a:buNone/>
                </a:pPr>
                <a:endParaRPr lang="it-IT" sz="2400" dirty="0"/>
              </a:p>
              <a:p>
                <a:pPr marL="0" indent="0">
                  <a:buNone/>
                </a:pPr>
                <a:r>
                  <a:rPr lang="it-IT" sz="2400" dirty="0"/>
                  <a:t>Si fissa v* come il veicolo con maggior durata all’interno di c*. Per tutti gli altri cluster presenti in soluzione si calcola il rapporto di somiglianza:</a:t>
                </a:r>
              </a:p>
              <a:p>
                <a:pPr marL="0" indent="0">
                  <a:buNone/>
                </a:pPr>
                <a:r>
                  <a:rPr lang="it-IT" sz="2400" dirty="0"/>
                  <a:t>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it-IT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it-IT" sz="24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it-IT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it-IT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charset="0"/>
                                  </a:rPr>
                                  <m:t>𝑖𝑣</m:t>
                                </m:r>
                              </m:sub>
                            </m:sSub>
                            <m:r>
                              <a:rPr lang="it-IT" sz="2400" i="1">
                                <a:latin typeface="Cambria Math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it-IT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it-IT" sz="24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it-IT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it-IT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it-IT" sz="2400" dirty="0"/>
                  <a:t>            v* </a:t>
                </a:r>
                <a14:m>
                  <m:oMath xmlns:m="http://schemas.openxmlformats.org/officeDocument/2006/math">
                    <m:r>
                      <a:rPr lang="it-IT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  <m:r>
                      <a:rPr lang="it-IT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it-IT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∀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𝑐</m:t>
                    </m:r>
                    <m:r>
                      <a:rPr lang="it-IT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∈</m:t>
                    </m:r>
                    <m:r>
                      <a:rPr lang="it-IT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𝐶</m:t>
                    </m:r>
                  </m:oMath>
                </a14:m>
                <a:endParaRPr lang="it-IT" sz="2400" dirty="0"/>
              </a:p>
              <a:p>
                <a:pPr marL="0" indent="0">
                  <a:buNone/>
                </a:pPr>
                <a:endParaRPr lang="it-IT" sz="2400" dirty="0"/>
              </a:p>
              <a:p>
                <a:pPr marL="0" indent="0">
                  <a:buNone/>
                </a:pPr>
                <a:r>
                  <a:rPr lang="it-IT" sz="2400" dirty="0"/>
                  <a:t>Rimozione dei cluster con rapporto più simile a quello di c*. 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76968"/>
                <a:ext cx="8229600" cy="4849195"/>
              </a:xfrm>
              <a:blipFill rotWithShape="0">
                <a:blip r:embed="rId2"/>
                <a:stretch>
                  <a:fillRect l="-667" t="-16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Schermata 2017-05-16 alle 15.44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12" y="2526095"/>
            <a:ext cx="3449459" cy="449401"/>
          </a:xfrm>
          <a:prstGeom prst="rect">
            <a:avLst/>
          </a:prstGeom>
        </p:spPr>
      </p:pic>
      <p:cxnSp>
        <p:nvCxnSpPr>
          <p:cNvPr id="6" name="Connettore 2 5"/>
          <p:cNvCxnSpPr/>
          <p:nvPr/>
        </p:nvCxnSpPr>
        <p:spPr>
          <a:xfrm>
            <a:off x="4514438" y="1590845"/>
            <a:ext cx="12033" cy="569495"/>
          </a:xfrm>
          <a:prstGeom prst="straightConnector1">
            <a:avLst/>
          </a:prstGeom>
          <a:ln w="38100" cmpd="sng">
            <a:solidFill>
              <a:srgbClr val="37609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104238" y="3341251"/>
            <a:ext cx="2071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</a:t>
            </a:r>
            <a:r>
              <a:rPr lang="it-IT" sz="1400" baseline="-25000" dirty="0" err="1" smtClean="0"/>
              <a:t>iv</a:t>
            </a:r>
            <a:r>
              <a:rPr lang="it-IT" sz="1400" dirty="0" err="1" smtClean="0">
                <a:sym typeface="Wingdings"/>
              </a:rPr>
              <a:t>se</a:t>
            </a:r>
            <a:r>
              <a:rPr lang="it-IT" sz="1400" dirty="0" smtClean="0">
                <a:sym typeface="Wingdings"/>
              </a:rPr>
              <a:t> il nodo i può essere servito dal nodo v</a:t>
            </a:r>
          </a:p>
        </p:txBody>
      </p:sp>
    </p:spTree>
    <p:extLst>
      <p:ext uri="{BB962C8B-B14F-4D97-AF65-F5344CB8AC3E}">
        <p14:creationId xmlns:p14="http://schemas.microsoft.com/office/powerpoint/2010/main" val="61370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28638"/>
            <a:ext cx="8138542" cy="748330"/>
          </a:xfrm>
        </p:spPr>
        <p:txBody>
          <a:bodyPr>
            <a:normAutofit/>
          </a:bodyPr>
          <a:lstStyle/>
          <a:p>
            <a:r>
              <a:rPr lang="it-IT" sz="3000" b="1" i="1" dirty="0">
                <a:solidFill>
                  <a:schemeClr val="tx2"/>
                </a:solidFill>
                <a:latin typeface="Arial"/>
                <a:cs typeface="Arial"/>
              </a:rPr>
              <a:t>EURISTICHE DI RIMOZIONE (3/4)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76968"/>
            <a:ext cx="8229600" cy="49660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b="1" i="1" dirty="0"/>
              <a:t>Travel time</a:t>
            </a:r>
          </a:p>
          <a:p>
            <a:pPr marL="0" indent="0" algn="ctr">
              <a:buNone/>
            </a:pPr>
            <a:endParaRPr lang="it-IT" sz="2400" b="1" i="1" dirty="0"/>
          </a:p>
          <a:p>
            <a:pPr marL="0" indent="0" algn="ctr">
              <a:buNone/>
            </a:pPr>
            <a:r>
              <a:rPr lang="it-IT" sz="2400" dirty="0"/>
              <a:t>Se q=1 </a:t>
            </a:r>
            <a:r>
              <a:rPr lang="it-IT" sz="2400" dirty="0">
                <a:sym typeface="Wingdings"/>
              </a:rPr>
              <a:t> rimozione del cluster (c*) con rapporto </a:t>
            </a:r>
            <a:r>
              <a:rPr lang="it-IT" sz="2400" dirty="0"/>
              <a:t>minore</a:t>
            </a:r>
          </a:p>
          <a:p>
            <a:pPr marL="0" indent="0" algn="ctr">
              <a:buNone/>
            </a:pPr>
            <a:endParaRPr lang="it-IT" sz="2400" dirty="0"/>
          </a:p>
          <a:p>
            <a:pPr marL="0" indent="0" algn="ctr">
              <a:buNone/>
            </a:pPr>
            <a:endParaRPr lang="it-IT" sz="2400" dirty="0"/>
          </a:p>
          <a:p>
            <a:pPr marL="0" indent="0" algn="ctr">
              <a:buNone/>
            </a:pPr>
            <a:r>
              <a:rPr lang="it-IT" sz="2400" dirty="0"/>
              <a:t>Se q&gt;1 </a:t>
            </a:r>
            <a:r>
              <a:rPr lang="it-IT" sz="2400" dirty="0">
                <a:sym typeface="Wingdings"/>
              </a:rPr>
              <a:t> calcolo del </a:t>
            </a:r>
            <a:r>
              <a:rPr lang="it-IT" sz="2400" dirty="0"/>
              <a:t>rapporto di somiglianza ed eliminazione di q-1 cluster con somiglianza maggiore</a:t>
            </a:r>
          </a:p>
          <a:p>
            <a:pPr marL="0" indent="0" algn="ctr">
              <a:buNone/>
            </a:pPr>
            <a:r>
              <a:rPr lang="it-IT" sz="2400" dirty="0"/>
              <a:t>  </a:t>
            </a:r>
          </a:p>
          <a:p>
            <a:pPr marL="0" indent="0" algn="ctr">
              <a:buNone/>
            </a:pPr>
            <a:endParaRPr lang="it-IT" sz="1400" dirty="0"/>
          </a:p>
          <a:p>
            <a:pPr lvl="7"/>
            <a:r>
              <a:rPr lang="it-IT" sz="1600" dirty="0"/>
              <a:t>i=c* cluster rimosso</a:t>
            </a:r>
          </a:p>
          <a:p>
            <a:pPr lvl="7"/>
            <a:r>
              <a:rPr lang="it-IT" sz="1600" dirty="0" err="1"/>
              <a:t>j</a:t>
            </a:r>
            <a:r>
              <a:rPr lang="it-IT" sz="1600" dirty="0"/>
              <a:t>=cluster che si potrebbe eliminare</a:t>
            </a:r>
          </a:p>
          <a:p>
            <a:pPr lvl="7"/>
            <a:r>
              <a:rPr lang="it-IT" sz="1600" dirty="0"/>
              <a:t>D=3.</a:t>
            </a:r>
          </a:p>
          <a:p>
            <a:endParaRPr lang="it-IT" dirty="0"/>
          </a:p>
        </p:txBody>
      </p:sp>
      <p:pic>
        <p:nvPicPr>
          <p:cNvPr id="4" name="Immagine 3" descr="Schermata 2017-05-16 alle 15.50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69" y="2617997"/>
            <a:ext cx="3117416" cy="565900"/>
          </a:xfrm>
          <a:prstGeom prst="rect">
            <a:avLst/>
          </a:prstGeom>
        </p:spPr>
      </p:pic>
      <p:pic>
        <p:nvPicPr>
          <p:cNvPr id="5" name="Immagine 4" descr="Schermata 2017-05-16 alle 15.52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473" y="4365288"/>
            <a:ext cx="4465054" cy="539111"/>
          </a:xfrm>
          <a:prstGeom prst="rect">
            <a:avLst/>
          </a:prstGeom>
        </p:spPr>
      </p:pic>
      <p:cxnSp>
        <p:nvCxnSpPr>
          <p:cNvPr id="6" name="Connettore 2 5"/>
          <p:cNvCxnSpPr/>
          <p:nvPr/>
        </p:nvCxnSpPr>
        <p:spPr>
          <a:xfrm>
            <a:off x="4558633" y="1724525"/>
            <a:ext cx="0" cy="574843"/>
          </a:xfrm>
          <a:prstGeom prst="straightConnector1">
            <a:avLst/>
          </a:prstGeom>
          <a:ln w="38100" cmpd="sng">
            <a:solidFill>
              <a:srgbClr val="37609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70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6763</TotalTime>
  <Words>1460</Words>
  <Application>Microsoft Office PowerPoint</Application>
  <PresentationFormat>Presentazione su schermo (4:3)</PresentationFormat>
  <Paragraphs>181</Paragraphs>
  <Slides>20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20</vt:i4>
      </vt:variant>
    </vt:vector>
  </HeadingPairs>
  <TitlesOfParts>
    <vt:vector size="22" baseType="lpstr">
      <vt:lpstr>Tema di Office</vt:lpstr>
      <vt:lpstr>1_Tema di Office</vt:lpstr>
      <vt:lpstr>Presentazione standard di PowerPoint</vt:lpstr>
      <vt:lpstr>ALGORITMO COSTRUTTIVO </vt:lpstr>
      <vt:lpstr>ALGORITMO COSTRUTTIVO </vt:lpstr>
      <vt:lpstr>Presentazione standard di PowerPoint</vt:lpstr>
      <vt:lpstr>DEFINIZIONE DI q</vt:lpstr>
      <vt:lpstr>LOCAL SEARCH</vt:lpstr>
      <vt:lpstr>EURISTICHE DI RIMOZIONE (1/4)</vt:lpstr>
      <vt:lpstr>EURISTICHE DI RIMOZIONE (2/4)</vt:lpstr>
      <vt:lpstr>EURISTICHE DI RIMOZIONE (3/4)</vt:lpstr>
      <vt:lpstr>EURISTICHE DI RIMOZIONE (4/4)</vt:lpstr>
      <vt:lpstr>EURISTICHE DI INSERIMENTO (1/2)</vt:lpstr>
      <vt:lpstr>EURISTICHE DI INSERIMENTO (2/2)</vt:lpstr>
      <vt:lpstr>Presentazione standard di PowerPoint</vt:lpstr>
      <vt:lpstr>Presentazione standard di PowerPoint</vt:lpstr>
      <vt:lpstr>Presentazione standard di PowerPoint</vt:lpstr>
      <vt:lpstr>SIMULATED ANNEALING</vt:lpstr>
      <vt:lpstr>AGGIORNAMENTO TEMPERATURA</vt:lpstr>
      <vt:lpstr>MIGLIORAMENTO RILASSAMENTO CONTINUO</vt:lpstr>
      <vt:lpstr>Presentazione standard di PowerPoint</vt:lpstr>
      <vt:lpstr>Presentazione standard di PowerPoint</vt:lpstr>
    </vt:vector>
  </TitlesOfParts>
  <Company>casa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Francesca Varisco</dc:creator>
  <cp:lastModifiedBy>Frash</cp:lastModifiedBy>
  <cp:revision>305</cp:revision>
  <cp:lastPrinted>2017-05-25T05:26:11Z</cp:lastPrinted>
  <dcterms:created xsi:type="dcterms:W3CDTF">2016-09-08T08:01:41Z</dcterms:created>
  <dcterms:modified xsi:type="dcterms:W3CDTF">2017-05-30T11:25:48Z</dcterms:modified>
</cp:coreProperties>
</file>