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F90"/>
    <a:srgbClr val="E7E5E7"/>
    <a:srgbClr val="3B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DDC64D2-D245-45CD-A33A-8632EC025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CE14BB-1157-45E9-9052-BFC4FDD14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DD39-946B-4D37-BA84-994A09139AB0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8AD1D4-B16E-456D-87E7-5FB924AFD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B9A6C4-75C7-4D91-A5C1-3D923356D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661-14A4-4483-B602-8CC54412045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5A4119-A7CD-4AF9-BBC1-74F1CB10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70" y="8084954"/>
            <a:ext cx="1249890" cy="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1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EFF8-F9D3-4AB4-956D-6D2D69B501C7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1B31-A07D-4128-A5CA-5E2F6E97F3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8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737A1-F0E5-4032-AD0F-FA0812B4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FEE4FB-3AA7-4569-A2E7-AD2B66CE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84CFCB-C903-4B25-AACF-D4854FF0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F6C48-67E3-48CB-8E1F-4C714C01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2D74E3-518D-472E-84FB-01C9A2FB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43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68BC7-07E7-4785-8569-FF5D73D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AE1670-DF64-4CA4-8620-58F35FAC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980B-C83E-416A-816B-D74E37B0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24CE3E-0104-48B5-976B-315873F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698F92-FFD3-417C-9D62-25F28A16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8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AD7F66-60E4-4600-89BB-0BEFBB819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68364-1EEB-488A-AA96-0BE5297E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C459F5-C18E-48A7-BACD-957D3435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BB7ED2-6B90-4BF9-85A4-1D5398C6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47BAE5-A001-4032-838F-7ABB666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3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DA518-0444-412B-B895-1A92BBE6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A18509-5192-4F29-91F2-F20B680F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4E23C-96E3-4C9D-8647-1C99A9A6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97C603-EC58-42B7-9CFC-610D29C7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DF531C-3780-4483-8313-8FCE252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1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F145E-2FF2-43EF-966F-1C2EC48A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27C90-18F4-4E45-95B4-8767F848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BC486F-19AF-4917-A139-CFA56CCD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28DB0-5012-41B7-9960-9A46EAAD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F14789-DC00-4446-9EC0-495D30F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82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34CE5-9E11-4EF1-8FB9-EEE6A7A9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D686-114D-401E-87C8-44F51F567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E0216-235F-4202-A906-BCCDAE27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3817A-ADBA-48F8-BD72-FEAB8C9F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82BAE0-01CE-42EC-B459-4920E9E5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10C029-4522-4C2F-B21F-223291F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9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CECEF-1B6F-452F-A8E8-F5E4B0C8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8AE5C1-510E-4BDB-8BC8-B2F6AD67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1C1AA-6514-407D-A343-31ADF493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8CB84-C904-409A-974E-5111B8D2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1DA1884-4EEF-4879-A695-1F115577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90A425-BC34-46E7-A005-A6E1403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12A111-7B9D-4A48-BE8C-1999FF32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CFAD89-8519-408D-89E9-4D10CBC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72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B213B-2F9F-4BEB-8561-25BBE5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70EB22-2E5B-4410-9F55-7D46EE11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32981-E73B-4147-98D0-13993CB4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D83A78-25E5-451B-9C5F-6C685C2F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4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CC4765-D7C0-49EB-82A4-2DFFA7E0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E9730A-7C62-4C6A-B428-7F8A3E9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5BF730-0DEC-47C6-A9F3-BF051F6A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5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034AB-A80D-46C8-B8AA-F4480277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5FFC85-A42A-433C-BDFC-11389C7E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D3DAF2-D2F7-4EC1-8B35-09452A5D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0E0868-C5B5-4E32-913F-55D8CC5A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660110-5DD7-4FB4-B8F8-DF7A22BE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2C65B3-5F49-4A49-AC7E-3234C160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7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40005-4DDF-4B40-87A7-1CD116D1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A4122A-4201-4E78-A570-F9856467F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0FB17-0557-4B29-8421-6D4A2D92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E007D-CCAE-4C1C-BA5F-41835D1D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B492B-AF27-470D-8845-9B6B4D7C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1CEC62-CE26-4E81-B705-B080BD98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3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19D294-1ED3-4731-8A8C-D1BE8AE7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2D4CC6-7FAE-483A-B746-4F92B9AD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13B06-7355-451C-8FC6-DF57EBE17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53F3-A38B-47A4-88F6-E33FF56C174C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19D139-6AD6-45B2-BEFB-3E8E09087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59B994-0D94-48AA-BA7C-A4F65670A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E4E2-5EF0-4325-934C-2E694CC548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17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A47E9-A85B-490B-A6E9-2D3708A2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7599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Progetto e sviluppo del linguaggio di programmazione</a:t>
            </a:r>
            <a:b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DLK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6828C9-4D0C-4EF0-A737-0BF62F7B7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0" y="5202238"/>
            <a:ext cx="4355432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Prof. Gian Franco Lamperti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60E063E-5ED5-4C18-A362-F8BCA4DC7170}"/>
              </a:ext>
            </a:extLst>
          </p:cNvPr>
          <p:cNvSpPr txBox="1">
            <a:spLocks/>
          </p:cNvSpPr>
          <p:nvPr/>
        </p:nvSpPr>
        <p:spPr>
          <a:xfrm>
            <a:off x="7595940" y="5202238"/>
            <a:ext cx="435543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Laureando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Stefano Frati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B37E6D-D448-4F39-9C1A-9F5E4E37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61" y="148376"/>
            <a:ext cx="4219078" cy="17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B399CE-B2D2-4F70-8C74-66269E30F991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e decremento di una variabile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87AFED-BD62-44B9-AB60-CF143CF66DAE}"/>
              </a:ext>
            </a:extLst>
          </p:cNvPr>
          <p:cNvSpPr txBox="1"/>
          <p:nvPr/>
        </p:nvSpPr>
        <p:spPr>
          <a:xfrm>
            <a:off x="1066790" y="1419172"/>
            <a:ext cx="10647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possibile incrementare e decrementare una variabile attraverso gli operatori «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» e «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720AEF2-E57A-4B79-83FA-9CC6C1BC35EE}"/>
              </a:ext>
            </a:extLst>
          </p:cNvPr>
          <p:cNvSpPr/>
          <p:nvPr/>
        </p:nvSpPr>
        <p:spPr>
          <a:xfrm>
            <a:off x="437628" y="1548245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E02861-556A-4538-925A-208088BBC3D0}"/>
              </a:ext>
            </a:extLst>
          </p:cNvPr>
          <p:cNvSpPr txBox="1"/>
          <p:nvPr/>
        </p:nvSpPr>
        <p:spPr>
          <a:xfrm>
            <a:off x="2118039" y="4471730"/>
            <a:ext cx="2774803" cy="1077218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</a:p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 a - 1;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7336B8-7564-4092-91E1-7F8EF737F139}"/>
              </a:ext>
            </a:extLst>
          </p:cNvPr>
          <p:cNvSpPr/>
          <p:nvPr/>
        </p:nvSpPr>
        <p:spPr>
          <a:xfrm>
            <a:off x="5334626" y="4865184"/>
            <a:ext cx="1768162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7F3813-DF93-43CC-A8D6-357F778C502B}"/>
              </a:ext>
            </a:extLst>
          </p:cNvPr>
          <p:cNvSpPr txBox="1"/>
          <p:nvPr/>
        </p:nvSpPr>
        <p:spPr>
          <a:xfrm>
            <a:off x="7544572" y="4471730"/>
            <a:ext cx="1318691" cy="1077218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a--;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04873A-79EE-4B10-BDDB-C9136B20B5CD}"/>
              </a:ext>
            </a:extLst>
          </p:cNvPr>
          <p:cNvSpPr txBox="1"/>
          <p:nvPr/>
        </p:nvSpPr>
        <p:spPr>
          <a:xfrm>
            <a:off x="1066790" y="2792840"/>
            <a:ext cx="10647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La variabile deve esser stata dichiarata e inizializzata in precedenza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0CF1984-0F64-4B55-8646-240567BB9721}"/>
              </a:ext>
            </a:extLst>
          </p:cNvPr>
          <p:cNvSpPr/>
          <p:nvPr/>
        </p:nvSpPr>
        <p:spPr>
          <a:xfrm>
            <a:off x="437628" y="2921913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46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7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8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F3E23F-ABF9-4AC6-A3F9-98EFF3763DED}"/>
              </a:ext>
            </a:extLst>
          </p:cNvPr>
          <p:cNvSpPr txBox="1"/>
          <p:nvPr/>
        </p:nvSpPr>
        <p:spPr>
          <a:xfrm>
            <a:off x="2510589" y="104700"/>
            <a:ext cx="7170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DLK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F8B8C8-17A1-4BDD-BB48-4C8BA76C2ACF}"/>
              </a:ext>
            </a:extLst>
          </p:cNvPr>
          <p:cNvSpPr txBox="1"/>
          <p:nvPr/>
        </p:nvSpPr>
        <p:spPr>
          <a:xfrm>
            <a:off x="1106895" y="1848452"/>
            <a:ext cx="117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DLK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D6800C-EE5E-4C87-AE52-52B03A36F7FE}"/>
              </a:ext>
            </a:extLst>
          </p:cNvPr>
          <p:cNvSpPr txBox="1"/>
          <p:nvPr/>
        </p:nvSpPr>
        <p:spPr>
          <a:xfrm>
            <a:off x="1080084" y="2639308"/>
            <a:ext cx="1111191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Acronimo di </a:t>
            </a:r>
            <a:r>
              <a:rPr lang="it-IT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idactical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anguage for </a:t>
            </a:r>
            <a:r>
              <a:rPr lang="it-IT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Linguaggio di programmazione rivolto ad un pubblico giovane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05799794-1B46-4EAA-859B-3CC083309147}"/>
              </a:ext>
            </a:extLst>
          </p:cNvPr>
          <p:cNvSpPr/>
          <p:nvPr/>
        </p:nvSpPr>
        <p:spPr>
          <a:xfrm>
            <a:off x="437628" y="1995685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curva 6">
            <a:extLst>
              <a:ext uri="{FF2B5EF4-FFF2-40B4-BE49-F238E27FC236}">
                <a16:creationId xmlns:a16="http://schemas.microsoft.com/office/drawing/2014/main" id="{222EB7AB-B72C-43EA-9E0B-6EDFB8C7329D}"/>
              </a:ext>
            </a:extLst>
          </p:cNvPr>
          <p:cNvSpPr/>
          <p:nvPr/>
        </p:nvSpPr>
        <p:spPr>
          <a:xfrm flipV="1">
            <a:off x="1694427" y="4163570"/>
            <a:ext cx="2171882" cy="850331"/>
          </a:xfrm>
          <a:prstGeom prst="bentArrow">
            <a:avLst>
              <a:gd name="adj1" fmla="val 20831"/>
              <a:gd name="adj2" fmla="val 21227"/>
              <a:gd name="adj3" fmla="val 25000"/>
              <a:gd name="adj4" fmla="val 43750"/>
            </a:avLst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A9AED5-724B-4537-9F4F-D4BFBCCE16AB}"/>
              </a:ext>
            </a:extLst>
          </p:cNvPr>
          <p:cNvSpPr txBox="1"/>
          <p:nvPr/>
        </p:nvSpPr>
        <p:spPr>
          <a:xfrm>
            <a:off x="3935965" y="4528527"/>
            <a:ext cx="5400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Keyword in italiano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Costrutti semplificati</a:t>
            </a:r>
          </a:p>
        </p:txBody>
      </p:sp>
    </p:spTree>
    <p:extLst>
      <p:ext uri="{BB962C8B-B14F-4D97-AF65-F5344CB8AC3E}">
        <p14:creationId xmlns:p14="http://schemas.microsoft.com/office/powerpoint/2010/main" val="409738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F3E23F-ABF9-4AC6-A3F9-98EFF3763DED}"/>
              </a:ext>
            </a:extLst>
          </p:cNvPr>
          <p:cNvSpPr txBox="1"/>
          <p:nvPr/>
        </p:nvSpPr>
        <p:spPr>
          <a:xfrm>
            <a:off x="2510589" y="104700"/>
            <a:ext cx="7170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progetto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1CEA99-A993-4692-8EA4-8262940648E9}"/>
              </a:ext>
            </a:extLst>
          </p:cNvPr>
          <p:cNvSpPr txBox="1"/>
          <p:nvPr/>
        </p:nvSpPr>
        <p:spPr>
          <a:xfrm>
            <a:off x="1106895" y="1879230"/>
            <a:ext cx="671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progetto si può suddivide in due fasi: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B296161-0D91-426F-AD27-90A697B78CAF}"/>
              </a:ext>
            </a:extLst>
          </p:cNvPr>
          <p:cNvSpPr/>
          <p:nvPr/>
        </p:nvSpPr>
        <p:spPr>
          <a:xfrm>
            <a:off x="437628" y="1995685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3ED3DB-A8BA-4377-B940-6BF54CA18953}"/>
              </a:ext>
            </a:extLst>
          </p:cNvPr>
          <p:cNvSpPr txBox="1"/>
          <p:nvPr/>
        </p:nvSpPr>
        <p:spPr>
          <a:xfrm>
            <a:off x="1080084" y="2639308"/>
            <a:ext cx="985787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Specifica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del linguaggio di programmazione</a:t>
            </a:r>
            <a:endParaRPr lang="it-IT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Implementazione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del linguaggio di programmazione</a:t>
            </a:r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8129FDEC-9756-4388-AD81-EF543B67D23F}"/>
              </a:ext>
            </a:extLst>
          </p:cNvPr>
          <p:cNvSpPr/>
          <p:nvPr/>
        </p:nvSpPr>
        <p:spPr>
          <a:xfrm flipV="1">
            <a:off x="1694426" y="4163567"/>
            <a:ext cx="2801720" cy="1028597"/>
          </a:xfrm>
          <a:prstGeom prst="bentArrow">
            <a:avLst>
              <a:gd name="adj1" fmla="val 20831"/>
              <a:gd name="adj2" fmla="val 21227"/>
              <a:gd name="adj3" fmla="val 25000"/>
              <a:gd name="adj4" fmla="val 43750"/>
            </a:avLst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1ADCC6-1A4D-454D-81E1-96EAC8FDA91A}"/>
              </a:ext>
            </a:extLst>
          </p:cNvPr>
          <p:cNvSpPr txBox="1"/>
          <p:nvPr/>
        </p:nvSpPr>
        <p:spPr>
          <a:xfrm>
            <a:off x="4695139" y="4668945"/>
            <a:ext cx="280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Interprete DLK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9D50D6F-7F46-4665-9B42-49EE25EC88B3}"/>
              </a:ext>
            </a:extLst>
          </p:cNvPr>
          <p:cNvSpPr/>
          <p:nvPr/>
        </p:nvSpPr>
        <p:spPr>
          <a:xfrm>
            <a:off x="4628147" y="4668945"/>
            <a:ext cx="280172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4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F3E23F-ABF9-4AC6-A3F9-98EFF3763DED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Specifica: caratteristiche principali del DLK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979980-E633-4412-B529-D8986DC7EDB6}"/>
              </a:ext>
            </a:extLst>
          </p:cNvPr>
          <p:cNvSpPr txBox="1"/>
          <p:nvPr/>
        </p:nvSpPr>
        <p:spPr>
          <a:xfrm>
            <a:off x="1106895" y="1879230"/>
            <a:ext cx="72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Paradigma di programmazione imperativo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A46C751-79AF-43CB-AB74-39286FB737A8}"/>
              </a:ext>
            </a:extLst>
          </p:cNvPr>
          <p:cNvSpPr/>
          <p:nvPr/>
        </p:nvSpPr>
        <p:spPr>
          <a:xfrm>
            <a:off x="437628" y="1995685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92830D-610F-4900-B2C2-F285A4A91B24}"/>
              </a:ext>
            </a:extLst>
          </p:cNvPr>
          <p:cNvSpPr txBox="1"/>
          <p:nvPr/>
        </p:nvSpPr>
        <p:spPr>
          <a:xfrm>
            <a:off x="1106895" y="2686497"/>
            <a:ext cx="773230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Un programma DLK è suddiviso in due sezioni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4410287-79C7-46DD-B220-F8D29B26C6EA}"/>
              </a:ext>
            </a:extLst>
          </p:cNvPr>
          <p:cNvSpPr/>
          <p:nvPr/>
        </p:nvSpPr>
        <p:spPr>
          <a:xfrm>
            <a:off x="437628" y="2984013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4EE6E3-EB3A-46CA-9116-CD9261A5D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2" y="3938733"/>
            <a:ext cx="10338396" cy="2288447"/>
          </a:xfrm>
          <a:prstGeom prst="rect">
            <a:avLst/>
          </a:prstGeom>
          <a:ln>
            <a:noFill/>
          </a:ln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B35C911D-7C16-4BCA-BFFB-250680F8DDB7}"/>
              </a:ext>
            </a:extLst>
          </p:cNvPr>
          <p:cNvSpPr/>
          <p:nvPr/>
        </p:nvSpPr>
        <p:spPr>
          <a:xfrm>
            <a:off x="874295" y="3842085"/>
            <a:ext cx="9857874" cy="238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Parentesi graffa chiusa 1">
            <a:extLst>
              <a:ext uri="{FF2B5EF4-FFF2-40B4-BE49-F238E27FC236}">
                <a16:creationId xmlns:a16="http://schemas.microsoft.com/office/drawing/2014/main" id="{E3E1A17C-339C-4C41-9E96-9301D633ACDC}"/>
              </a:ext>
            </a:extLst>
          </p:cNvPr>
          <p:cNvSpPr/>
          <p:nvPr/>
        </p:nvSpPr>
        <p:spPr>
          <a:xfrm>
            <a:off x="3424988" y="4531895"/>
            <a:ext cx="545433" cy="1588168"/>
          </a:xfrm>
          <a:prstGeom prst="rightBrac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0DAD6C-64D8-4103-8804-641C939504E4}"/>
              </a:ext>
            </a:extLst>
          </p:cNvPr>
          <p:cNvSpPr txBox="1"/>
          <p:nvPr/>
        </p:nvSpPr>
        <p:spPr>
          <a:xfrm>
            <a:off x="4255168" y="5095146"/>
            <a:ext cx="3681663" cy="461665"/>
          </a:xfrm>
          <a:prstGeom prst="rect">
            <a:avLst/>
          </a:prstGeom>
          <a:solidFill>
            <a:srgbClr val="E7E5E7"/>
          </a:solidFill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corpo del programma</a:t>
            </a:r>
          </a:p>
        </p:txBody>
      </p:sp>
    </p:spTree>
    <p:extLst>
      <p:ext uri="{BB962C8B-B14F-4D97-AF65-F5344CB8AC3E}">
        <p14:creationId xmlns:p14="http://schemas.microsoft.com/office/powerpoint/2010/main" val="345864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C54E16-1B80-4D43-BBEF-F0227154919A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Specifica: caratteristiche principali del DLK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3074FD-5606-46B0-99EE-D31F95992C08}"/>
              </a:ext>
            </a:extLst>
          </p:cNvPr>
          <p:cNvSpPr txBox="1"/>
          <p:nvPr/>
        </p:nvSpPr>
        <p:spPr>
          <a:xfrm>
            <a:off x="1106895" y="1879230"/>
            <a:ext cx="731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Le istruzioni DLK terminano sempre con «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90BED2C-2CDA-42FD-97BA-323D1C47E6A0}"/>
              </a:ext>
            </a:extLst>
          </p:cNvPr>
          <p:cNvSpPr/>
          <p:nvPr/>
        </p:nvSpPr>
        <p:spPr>
          <a:xfrm>
            <a:off x="437628" y="1995685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F1680E-E986-4A85-8505-86ECE520A619}"/>
              </a:ext>
            </a:extLst>
          </p:cNvPr>
          <p:cNvSpPr txBox="1"/>
          <p:nvPr/>
        </p:nvSpPr>
        <p:spPr>
          <a:xfrm>
            <a:off x="1106895" y="2686497"/>
            <a:ext cx="773230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possibile introdurre commenti nel codice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F26B30D-13FC-45FC-90DF-2E5F0A6EABA3}"/>
              </a:ext>
            </a:extLst>
          </p:cNvPr>
          <p:cNvSpPr/>
          <p:nvPr/>
        </p:nvSpPr>
        <p:spPr>
          <a:xfrm>
            <a:off x="437628" y="2984013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22C2AB2-A198-427D-BD4C-948EC708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7" y="5238666"/>
            <a:ext cx="10815909" cy="6096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E7F21431-5661-4AE6-A191-6014D7C4CDC9}"/>
              </a:ext>
            </a:extLst>
          </p:cNvPr>
          <p:cNvSpPr/>
          <p:nvPr/>
        </p:nvSpPr>
        <p:spPr>
          <a:xfrm>
            <a:off x="437628" y="5054183"/>
            <a:ext cx="10948737" cy="978565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1F920CE-5102-4431-952F-03700F54112E}"/>
              </a:ext>
            </a:extLst>
          </p:cNvPr>
          <p:cNvSpPr/>
          <p:nvPr/>
        </p:nvSpPr>
        <p:spPr>
          <a:xfrm>
            <a:off x="3958392" y="3870360"/>
            <a:ext cx="3312695" cy="658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64214F-D4F9-4CF5-B600-557CADDC6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45" y="3956553"/>
            <a:ext cx="3196387" cy="4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C7863A-05EB-418A-AF21-9E4A01DDEDA6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Sezione dichiarazione di variabili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CDC7DE-903F-4311-A960-D2EB254B2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3" y="1476375"/>
            <a:ext cx="5667375" cy="1952625"/>
          </a:xfrm>
          <a:prstGeom prst="rect">
            <a:avLst/>
          </a:prstGeom>
          <a:ln>
            <a:solidFill>
              <a:srgbClr val="304F90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7EBE7E-D61B-4464-8BF8-34E35D1D58B1}"/>
              </a:ext>
            </a:extLst>
          </p:cNvPr>
          <p:cNvSpPr txBox="1"/>
          <p:nvPr/>
        </p:nvSpPr>
        <p:spPr>
          <a:xfrm>
            <a:off x="6962273" y="2268021"/>
            <a:ext cx="473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E7E5E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tipo:</a:t>
            </a:r>
            <a:r>
              <a:rPr lang="it-IT" dirty="0">
                <a:highlight>
                  <a:srgbClr val="E7E5E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i="1" dirty="0">
                <a:highlight>
                  <a:srgbClr val="E7E5E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lista di nomi di variabili</a:t>
            </a:r>
            <a:r>
              <a:rPr lang="it-IT" b="1" dirty="0">
                <a:highlight>
                  <a:srgbClr val="E7E5E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591AC29-25D2-440F-8031-D38C58ABEA81}"/>
              </a:ext>
            </a:extLst>
          </p:cNvPr>
          <p:cNvSpPr/>
          <p:nvPr/>
        </p:nvSpPr>
        <p:spPr>
          <a:xfrm>
            <a:off x="6962273" y="2204034"/>
            <a:ext cx="4732421" cy="497306"/>
          </a:xfrm>
          <a:prstGeom prst="rect">
            <a:avLst/>
          </a:prstGeom>
          <a:noFill/>
          <a:ln w="9525"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908E12A-69F4-404B-9A2A-CE5BE1E92E9E}"/>
              </a:ext>
            </a:extLst>
          </p:cNvPr>
          <p:cNvSpPr/>
          <p:nvPr/>
        </p:nvSpPr>
        <p:spPr>
          <a:xfrm>
            <a:off x="6128084" y="2268021"/>
            <a:ext cx="633663" cy="369332"/>
          </a:xfrm>
          <a:prstGeom prst="rightArrow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0AB59E9-CDDB-45F4-8DD1-DA980EEAD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4448175"/>
            <a:ext cx="3028950" cy="933450"/>
          </a:xfrm>
          <a:prstGeom prst="rect">
            <a:avLst/>
          </a:prstGeom>
          <a:ln>
            <a:solidFill>
              <a:srgbClr val="304F90"/>
            </a:solidFill>
          </a:ln>
        </p:spPr>
      </p:pic>
      <p:sp>
        <p:nvSpPr>
          <p:cNvPr id="13" name="Freccia curva 12">
            <a:extLst>
              <a:ext uri="{FF2B5EF4-FFF2-40B4-BE49-F238E27FC236}">
                <a16:creationId xmlns:a16="http://schemas.microsoft.com/office/drawing/2014/main" id="{185E46D9-B61B-4073-8F2D-3CD5486A3539}"/>
              </a:ext>
            </a:extLst>
          </p:cNvPr>
          <p:cNvSpPr/>
          <p:nvPr/>
        </p:nvSpPr>
        <p:spPr>
          <a:xfrm flipV="1">
            <a:off x="2226083" y="3537284"/>
            <a:ext cx="2171882" cy="1653210"/>
          </a:xfrm>
          <a:prstGeom prst="bentArrow">
            <a:avLst>
              <a:gd name="adj1" fmla="val 15009"/>
              <a:gd name="adj2" fmla="val 16860"/>
              <a:gd name="adj3" fmla="val 23544"/>
              <a:gd name="adj4" fmla="val 78868"/>
            </a:avLst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2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5E8BF9-4AD3-4584-805B-A56CE71CA582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 del programma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6EE58A-6973-4667-81EF-7AC335FFDB61}"/>
              </a:ext>
            </a:extLst>
          </p:cNvPr>
          <p:cNvSpPr txBox="1"/>
          <p:nvPr/>
        </p:nvSpPr>
        <p:spPr>
          <a:xfrm>
            <a:off x="1106894" y="1557207"/>
            <a:ext cx="856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Racchiuso fra le due keyword «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inizio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» e «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0FC6D826-DA00-4C23-8D83-0B76EFC519D9}"/>
              </a:ext>
            </a:extLst>
          </p:cNvPr>
          <p:cNvSpPr/>
          <p:nvPr/>
        </p:nvSpPr>
        <p:spPr>
          <a:xfrm>
            <a:off x="437628" y="1673662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8DE9FE-44F8-49DF-B995-1E89F34FF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9" r="77239"/>
          <a:stretch/>
        </p:blipFill>
        <p:spPr>
          <a:xfrm>
            <a:off x="5387384" y="4710898"/>
            <a:ext cx="2497556" cy="1928818"/>
          </a:xfrm>
          <a:prstGeom prst="rect">
            <a:avLst/>
          </a:prstGeom>
          <a:ln>
            <a:solidFill>
              <a:srgbClr val="304F90"/>
            </a:solidFill>
          </a:ln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45E66-B179-441A-9F75-4B8879B72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8" y="2443162"/>
            <a:ext cx="8858250" cy="1971675"/>
          </a:xfrm>
          <a:prstGeom prst="rect">
            <a:avLst/>
          </a:prstGeom>
          <a:ln>
            <a:solidFill>
              <a:srgbClr val="304F90"/>
            </a:solidFill>
          </a:ln>
        </p:spPr>
      </p:pic>
      <p:sp>
        <p:nvSpPr>
          <p:cNvPr id="13" name="Freccia curva 12">
            <a:extLst>
              <a:ext uri="{FF2B5EF4-FFF2-40B4-BE49-F238E27FC236}">
                <a16:creationId xmlns:a16="http://schemas.microsoft.com/office/drawing/2014/main" id="{90F1B735-1830-44B8-8DA3-D64AF9F2C400}"/>
              </a:ext>
            </a:extLst>
          </p:cNvPr>
          <p:cNvSpPr/>
          <p:nvPr/>
        </p:nvSpPr>
        <p:spPr>
          <a:xfrm flipV="1">
            <a:off x="3094921" y="4474188"/>
            <a:ext cx="2171882" cy="1470327"/>
          </a:xfrm>
          <a:prstGeom prst="bentArrow">
            <a:avLst>
              <a:gd name="adj1" fmla="val 15009"/>
              <a:gd name="adj2" fmla="val 16860"/>
              <a:gd name="adj3" fmla="val 23544"/>
              <a:gd name="adj4" fmla="val 78868"/>
            </a:avLst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A52CB5-CE2D-4C93-96F1-BC354094AEE9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Istruzione di assegnamento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1B1AD9-1413-4E47-A8E7-5E9897C253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4"/>
          <a:stretch/>
        </p:blipFill>
        <p:spPr>
          <a:xfrm>
            <a:off x="95752" y="1670347"/>
            <a:ext cx="7191375" cy="855745"/>
          </a:xfrm>
          <a:prstGeom prst="rect">
            <a:avLst/>
          </a:prstGeom>
          <a:ln>
            <a:solidFill>
              <a:srgbClr val="304F90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A4B2B-6887-4458-9EE3-9179A4257EC2}"/>
              </a:ext>
            </a:extLst>
          </p:cNvPr>
          <p:cNvSpPr txBox="1"/>
          <p:nvPr/>
        </p:nvSpPr>
        <p:spPr>
          <a:xfrm>
            <a:off x="765019" y="3472129"/>
            <a:ext cx="11162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di valore assegnato alla variabile deve essere coerente con quello dichiarato in precedenza (coercizione per tipi numerici)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335EE3A2-B86A-4EEF-96B4-B96A4C663794}"/>
              </a:ext>
            </a:extLst>
          </p:cNvPr>
          <p:cNvSpPr/>
          <p:nvPr/>
        </p:nvSpPr>
        <p:spPr>
          <a:xfrm>
            <a:off x="95752" y="3588584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C31978-9C43-4F13-A795-9DC17916D069}"/>
              </a:ext>
            </a:extLst>
          </p:cNvPr>
          <p:cNvSpPr txBox="1"/>
          <p:nvPr/>
        </p:nvSpPr>
        <p:spPr>
          <a:xfrm>
            <a:off x="765019" y="4822355"/>
            <a:ext cx="11162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della variabile a cui viene assegnato un valore deve esser stato dichiarato in precedenza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9AECB44-37A6-4198-A6BE-FB2E7FD0E089}"/>
              </a:ext>
            </a:extLst>
          </p:cNvPr>
          <p:cNvSpPr/>
          <p:nvPr/>
        </p:nvSpPr>
        <p:spPr>
          <a:xfrm>
            <a:off x="95752" y="4938810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A2A08D-E264-4178-AEB3-F6610748717D}"/>
              </a:ext>
            </a:extLst>
          </p:cNvPr>
          <p:cNvSpPr txBox="1"/>
          <p:nvPr/>
        </p:nvSpPr>
        <p:spPr>
          <a:xfrm>
            <a:off x="8726906" y="1301511"/>
            <a:ext cx="2847473" cy="1569660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-2.3;</a:t>
            </a:r>
          </a:p>
          <a:p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“ciao”;</a:t>
            </a:r>
            <a:b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vero;</a:t>
            </a:r>
          </a:p>
          <a:p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 = 3*(2-a);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1AA0A4F9-36BC-4FD8-920D-5FB18C1E9A4C}"/>
              </a:ext>
            </a:extLst>
          </p:cNvPr>
          <p:cNvSpPr/>
          <p:nvPr/>
        </p:nvSpPr>
        <p:spPr>
          <a:xfrm>
            <a:off x="7547811" y="1941808"/>
            <a:ext cx="946484" cy="312821"/>
          </a:xfrm>
          <a:prstGeom prst="rightArrow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04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6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92E9E2-8CE6-4B50-967A-9302D4DE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35260"/>
            <a:ext cx="2022287" cy="8374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A0E3B2D-A7A5-4630-A832-1131C042273E}"/>
              </a:ext>
            </a:extLst>
          </p:cNvPr>
          <p:cNvSpPr/>
          <p:nvPr/>
        </p:nvSpPr>
        <p:spPr>
          <a:xfrm>
            <a:off x="2334127" y="0"/>
            <a:ext cx="9857873" cy="917286"/>
          </a:xfrm>
          <a:prstGeom prst="rect">
            <a:avLst/>
          </a:prstGeom>
          <a:solidFill>
            <a:srgbClr val="304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0370D8-A95F-4BD9-B243-45F138862B77}"/>
              </a:ext>
            </a:extLst>
          </p:cNvPr>
          <p:cNvCxnSpPr/>
          <p:nvPr/>
        </p:nvCxnSpPr>
        <p:spPr>
          <a:xfrm flipH="1">
            <a:off x="-3175" y="913483"/>
            <a:ext cx="2359025" cy="0"/>
          </a:xfrm>
          <a:prstGeom prst="line">
            <a:avLst/>
          </a:prstGeom>
          <a:ln>
            <a:solidFill>
              <a:srgbClr val="304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E96AC-3961-4164-A2E3-F72F135D20CE}"/>
              </a:ext>
            </a:extLst>
          </p:cNvPr>
          <p:cNvSpPr txBox="1"/>
          <p:nvPr/>
        </p:nvSpPr>
        <p:spPr>
          <a:xfrm>
            <a:off x="2226083" y="102799"/>
            <a:ext cx="1007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Espressioni matematiche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B4053F-9877-43AC-9E18-7FBD916E7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2" y="1323968"/>
            <a:ext cx="6667500" cy="1990725"/>
          </a:xfrm>
          <a:prstGeom prst="rect">
            <a:avLst/>
          </a:prstGeom>
          <a:ln>
            <a:solidFill>
              <a:srgbClr val="304F90"/>
            </a:solidFill>
          </a:ln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21B8A8-D4DA-44CB-BA1A-FBBC509FF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2" y="1323969"/>
            <a:ext cx="5159506" cy="19907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7D0557-05A7-4CCB-98AC-84764D105B68}"/>
              </a:ext>
            </a:extLst>
          </p:cNvPr>
          <p:cNvSpPr txBox="1"/>
          <p:nvPr/>
        </p:nvSpPr>
        <p:spPr>
          <a:xfrm>
            <a:off x="765019" y="3796032"/>
            <a:ext cx="111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Tutti gli operatori binari sono associativi a sinistra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F6D2F15-4728-4D05-957F-2BAA024B1EBA}"/>
              </a:ext>
            </a:extLst>
          </p:cNvPr>
          <p:cNvSpPr/>
          <p:nvPr/>
        </p:nvSpPr>
        <p:spPr>
          <a:xfrm>
            <a:off x="95752" y="3912487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32A7F3-71A4-4450-BD20-881AE25366DB}"/>
              </a:ext>
            </a:extLst>
          </p:cNvPr>
          <p:cNvSpPr txBox="1"/>
          <p:nvPr/>
        </p:nvSpPr>
        <p:spPr>
          <a:xfrm>
            <a:off x="3047821" y="4678127"/>
            <a:ext cx="6096357" cy="584775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+ b + radice(d-2) * 10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A91E8B9-A905-49B7-9309-E1E06043D8BD}"/>
              </a:ext>
            </a:extLst>
          </p:cNvPr>
          <p:cNvSpPr txBox="1"/>
          <p:nvPr/>
        </p:nvSpPr>
        <p:spPr>
          <a:xfrm>
            <a:off x="2782362" y="5866705"/>
            <a:ext cx="7127599" cy="584775"/>
          </a:xfrm>
          <a:prstGeom prst="rect">
            <a:avLst/>
          </a:prstGeom>
          <a:noFill/>
          <a:ln>
            <a:solidFill>
              <a:srgbClr val="304F9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(a + b) + (radice(d-2) * 10)</a:t>
            </a:r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5701F2AF-5D1B-4669-9C2B-8D3CDB36D39D}"/>
              </a:ext>
            </a:extLst>
          </p:cNvPr>
          <p:cNvSpPr/>
          <p:nvPr/>
        </p:nvSpPr>
        <p:spPr>
          <a:xfrm rot="5400000">
            <a:off x="6127828" y="5426459"/>
            <a:ext cx="436666" cy="290310"/>
          </a:xfrm>
          <a:prstGeom prst="rightArrow">
            <a:avLst/>
          </a:prstGeom>
          <a:solidFill>
            <a:srgbClr val="304F90"/>
          </a:solidFill>
          <a:ln>
            <a:solidFill>
              <a:srgbClr val="304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007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271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di Office</vt:lpstr>
      <vt:lpstr>Progetto e sviluppo del linguaggio di programmazione DLK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sviluppo del linguaggio di programmazione DLK</dc:title>
  <dc:creator>FRATI STEFANO</dc:creator>
  <cp:lastModifiedBy>FRATI STEFANO</cp:lastModifiedBy>
  <cp:revision>61</cp:revision>
  <dcterms:created xsi:type="dcterms:W3CDTF">2021-03-05T10:05:03Z</dcterms:created>
  <dcterms:modified xsi:type="dcterms:W3CDTF">2021-03-11T11:27:58Z</dcterms:modified>
</cp:coreProperties>
</file>