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202"/>
    <a:srgbClr val="080036"/>
    <a:srgbClr val="64380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91" autoAdjust="0"/>
    <p:restoredTop sz="94660"/>
  </p:normalViewPr>
  <p:slideViewPr>
    <p:cSldViewPr>
      <p:cViewPr varScale="1">
        <p:scale>
          <a:sx n="74" d="100"/>
          <a:sy n="74" d="100"/>
        </p:scale>
        <p:origin x="-10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3C1D-EAA2-4303-B3CE-A2682A7102BA}" type="datetimeFigureOut">
              <a:rPr lang="it-IT" smtClean="0"/>
              <a:pPr/>
              <a:t>30/08/2012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E36B-A6B1-42CD-B3D7-7CC419293E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3C1D-EAA2-4303-B3CE-A2682A7102BA}" type="datetimeFigureOut">
              <a:rPr lang="it-IT" smtClean="0"/>
              <a:pPr/>
              <a:t>30/08/2012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E36B-A6B1-42CD-B3D7-7CC419293E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3C1D-EAA2-4303-B3CE-A2682A7102BA}" type="datetimeFigureOut">
              <a:rPr lang="it-IT" smtClean="0"/>
              <a:pPr/>
              <a:t>30/08/2012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E36B-A6B1-42CD-B3D7-7CC419293E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3C1D-EAA2-4303-B3CE-A2682A7102BA}" type="datetimeFigureOut">
              <a:rPr lang="it-IT" smtClean="0"/>
              <a:pPr/>
              <a:t>30/08/2012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E36B-A6B1-42CD-B3D7-7CC419293E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3C1D-EAA2-4303-B3CE-A2682A7102BA}" type="datetimeFigureOut">
              <a:rPr lang="it-IT" smtClean="0"/>
              <a:pPr/>
              <a:t>30/08/2012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E36B-A6B1-42CD-B3D7-7CC419293E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3C1D-EAA2-4303-B3CE-A2682A7102BA}" type="datetimeFigureOut">
              <a:rPr lang="it-IT" smtClean="0"/>
              <a:pPr/>
              <a:t>30/08/2012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E36B-A6B1-42CD-B3D7-7CC419293E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3C1D-EAA2-4303-B3CE-A2682A7102BA}" type="datetimeFigureOut">
              <a:rPr lang="it-IT" smtClean="0"/>
              <a:pPr/>
              <a:t>30/08/2012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E36B-A6B1-42CD-B3D7-7CC419293E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3C1D-EAA2-4303-B3CE-A2682A7102BA}" type="datetimeFigureOut">
              <a:rPr lang="it-IT" smtClean="0"/>
              <a:pPr/>
              <a:t>30/08/2012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E36B-A6B1-42CD-B3D7-7CC419293E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3C1D-EAA2-4303-B3CE-A2682A7102BA}" type="datetimeFigureOut">
              <a:rPr lang="it-IT" smtClean="0"/>
              <a:pPr/>
              <a:t>30/08/2012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E36B-A6B1-42CD-B3D7-7CC419293E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3C1D-EAA2-4303-B3CE-A2682A7102BA}" type="datetimeFigureOut">
              <a:rPr lang="it-IT" smtClean="0"/>
              <a:pPr/>
              <a:t>30/08/2012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E36B-A6B1-42CD-B3D7-7CC419293E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3C1D-EAA2-4303-B3CE-A2682A7102BA}" type="datetimeFigureOut">
              <a:rPr lang="it-IT" smtClean="0"/>
              <a:pPr/>
              <a:t>30/08/2012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E36B-A6B1-42CD-B3D7-7CC419293E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8000"/>
            <a:lum bright="40000" contrast="-50000"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D3C1D-EAA2-4303-B3CE-A2682A7102BA}" type="datetimeFigureOut">
              <a:rPr lang="it-IT" smtClean="0"/>
              <a:pPr/>
              <a:t>30/08/2012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3E36B-A6B1-42CD-B3D7-7CC419293EBD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>
            <a:spLocks noChangeArrowheads="1"/>
          </p:cNvSpPr>
          <p:nvPr/>
        </p:nvSpPr>
        <p:spPr bwMode="auto">
          <a:xfrm>
            <a:off x="0" y="1157101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3600" b="1" dirty="0" smtClean="0">
                <a:solidFill>
                  <a:srgbClr val="800202"/>
                </a:solidFill>
                <a:latin typeface="Berlin Sans FB" pitchFamily="34" charset="0"/>
              </a:rPr>
              <a:t>MoCA: a </a:t>
            </a:r>
            <a:r>
              <a:rPr lang="it-IT" sz="3600" b="1" dirty="0">
                <a:solidFill>
                  <a:srgbClr val="800202"/>
                </a:solidFill>
                <a:latin typeface="Berlin Sans FB" pitchFamily="34" charset="0"/>
              </a:rPr>
              <a:t>Monte Carlo </a:t>
            </a:r>
            <a:r>
              <a:rPr lang="it-IT" sz="3600" b="1" dirty="0" smtClean="0">
                <a:solidFill>
                  <a:srgbClr val="800202"/>
                </a:solidFill>
                <a:latin typeface="Berlin Sans FB" pitchFamily="34" charset="0"/>
              </a:rPr>
              <a:t>Code </a:t>
            </a:r>
            <a:r>
              <a:rPr lang="it-IT" sz="3600" b="1" dirty="0">
                <a:solidFill>
                  <a:srgbClr val="800202"/>
                </a:solidFill>
                <a:latin typeface="Berlin Sans FB" pitchFamily="34" charset="0"/>
              </a:rPr>
              <a:t>for </a:t>
            </a:r>
          </a:p>
          <a:p>
            <a:pPr algn="ctr"/>
            <a:r>
              <a:rPr lang="it-IT" sz="3600" b="1" dirty="0" smtClean="0">
                <a:solidFill>
                  <a:srgbClr val="800202"/>
                </a:solidFill>
                <a:latin typeface="Berlin Sans FB" pitchFamily="34" charset="0"/>
              </a:rPr>
              <a:t>accretion</a:t>
            </a:r>
            <a:endParaRPr lang="it-IT" sz="3600" b="1" dirty="0">
              <a:solidFill>
                <a:srgbClr val="800202"/>
              </a:solidFill>
              <a:latin typeface="Berlin Sans FB" pitchFamily="34" charset="0"/>
            </a:endParaRPr>
          </a:p>
        </p:txBody>
      </p:sp>
      <p:sp>
        <p:nvSpPr>
          <p:cNvPr id="7" name="CasellaDiTesto 6"/>
          <p:cNvSpPr txBox="1">
            <a:spLocks noChangeArrowheads="1"/>
          </p:cNvSpPr>
          <p:nvPr/>
        </p:nvSpPr>
        <p:spPr bwMode="auto">
          <a:xfrm>
            <a:off x="-32" y="3415729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3200" b="1" dirty="0" smtClean="0">
                <a:solidFill>
                  <a:srgbClr val="800202"/>
                </a:solidFill>
                <a:latin typeface="Berlin Sans FB" pitchFamily="34" charset="0"/>
              </a:rPr>
              <a:t>Francesco Tamborra</a:t>
            </a:r>
            <a:endParaRPr lang="it-IT" sz="3200" b="1" dirty="0">
              <a:solidFill>
                <a:srgbClr val="800202"/>
              </a:solidFill>
              <a:latin typeface="Berlin Sans FB" pitchFamily="34" charset="0"/>
            </a:endParaRPr>
          </a:p>
        </p:txBody>
      </p:sp>
      <p:pic>
        <p:nvPicPr>
          <p:cNvPr id="8" name="Immagine 5" descr="intestazion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sellaDiTesto 8"/>
          <p:cNvSpPr txBox="1">
            <a:spLocks noChangeArrowheads="1"/>
          </p:cNvSpPr>
          <p:nvPr/>
        </p:nvSpPr>
        <p:spPr bwMode="auto">
          <a:xfrm>
            <a:off x="-32" y="4071942"/>
            <a:ext cx="32861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it-IT" sz="3200" b="1" dirty="0" smtClean="0">
                <a:solidFill>
                  <a:srgbClr val="800202"/>
                </a:solidFill>
                <a:latin typeface="Berlin Sans FB" pitchFamily="34" charset="0"/>
              </a:rPr>
              <a:t>Giorgio Matt</a:t>
            </a:r>
            <a:endParaRPr lang="it-IT" sz="3200" b="1" dirty="0">
              <a:solidFill>
                <a:srgbClr val="800202"/>
              </a:solidFill>
              <a:latin typeface="Berlin Sans FB" pitchFamily="34" charset="0"/>
            </a:endParaRPr>
          </a:p>
        </p:txBody>
      </p:sp>
      <p:sp>
        <p:nvSpPr>
          <p:cNvPr id="10" name="CasellaDiTesto 9"/>
          <p:cNvSpPr txBox="1">
            <a:spLocks noChangeArrowheads="1"/>
          </p:cNvSpPr>
          <p:nvPr/>
        </p:nvSpPr>
        <p:spPr bwMode="auto">
          <a:xfrm>
            <a:off x="5715008" y="4071942"/>
            <a:ext cx="32861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it-IT" sz="3200" b="1" dirty="0" smtClean="0">
                <a:solidFill>
                  <a:srgbClr val="800202"/>
                </a:solidFill>
                <a:latin typeface="Berlin Sans FB" pitchFamily="34" charset="0"/>
              </a:rPr>
              <a:t>Stefano Bianchi</a:t>
            </a:r>
            <a:endParaRPr lang="it-IT" sz="3200" b="1" dirty="0">
              <a:solidFill>
                <a:srgbClr val="800202"/>
              </a:solidFill>
              <a:latin typeface="Berlin Sans FB" pitchFamily="34" charset="0"/>
            </a:endParaRPr>
          </a:p>
        </p:txBody>
      </p:sp>
      <p:sp>
        <p:nvSpPr>
          <p:cNvPr id="11" name="CasellaDiTesto 10"/>
          <p:cNvSpPr txBox="1">
            <a:spLocks noChangeArrowheads="1"/>
          </p:cNvSpPr>
          <p:nvPr/>
        </p:nvSpPr>
        <p:spPr bwMode="auto">
          <a:xfrm>
            <a:off x="142844" y="4955457"/>
            <a:ext cx="87868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it-IT" sz="2400" dirty="0" err="1" smtClean="0">
                <a:solidFill>
                  <a:srgbClr val="800202"/>
                </a:solidFill>
                <a:latin typeface="Berlin Sans FB" pitchFamily="34" charset="0"/>
              </a:rPr>
              <a:t>many</a:t>
            </a:r>
            <a:r>
              <a:rPr lang="it-IT" sz="2400" smtClean="0">
                <a:solidFill>
                  <a:srgbClr val="800202"/>
                </a:solidFill>
                <a:latin typeface="Berlin Sans FB" pitchFamily="34" charset="0"/>
              </a:rPr>
              <a:t> thanks for the help also to: Michal Dovciak, René Goosmann and Michal Bursa</a:t>
            </a:r>
            <a:endParaRPr lang="it-IT" sz="2400">
              <a:solidFill>
                <a:srgbClr val="800202"/>
              </a:solidFill>
              <a:latin typeface="Berlin Sans FB" pitchFamily="34" charset="0"/>
            </a:endParaRPr>
          </a:p>
        </p:txBody>
      </p:sp>
      <p:sp>
        <p:nvSpPr>
          <p:cNvPr id="12" name="CasellaDiTesto 11"/>
          <p:cNvSpPr txBox="1">
            <a:spLocks noChangeArrowheads="1"/>
          </p:cNvSpPr>
          <p:nvPr/>
        </p:nvSpPr>
        <p:spPr bwMode="auto">
          <a:xfrm>
            <a:off x="-32" y="6007262"/>
            <a:ext cx="91440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it-IT" sz="2000" b="1" smtClean="0">
                <a:solidFill>
                  <a:srgbClr val="080036"/>
                </a:solidFill>
                <a:latin typeface="Berlin Sans FB" pitchFamily="34" charset="0"/>
              </a:rPr>
              <a:t>6th FERO meeting – 30</a:t>
            </a:r>
            <a:r>
              <a:rPr lang="it-IT" sz="2000" b="1" baseline="30000" smtClean="0">
                <a:solidFill>
                  <a:srgbClr val="080036"/>
                </a:solidFill>
                <a:latin typeface="Berlin Sans FB" pitchFamily="34" charset="0"/>
              </a:rPr>
              <a:t>th</a:t>
            </a:r>
            <a:r>
              <a:rPr lang="it-IT" sz="2000" b="1" smtClean="0">
                <a:solidFill>
                  <a:srgbClr val="080036"/>
                </a:solidFill>
                <a:latin typeface="Berlin Sans FB" pitchFamily="34" charset="0"/>
              </a:rPr>
              <a:t> and 31</a:t>
            </a:r>
            <a:r>
              <a:rPr lang="it-IT" sz="2000" b="1" baseline="30000" smtClean="0">
                <a:solidFill>
                  <a:srgbClr val="080036"/>
                </a:solidFill>
                <a:latin typeface="Berlin Sans FB" pitchFamily="34" charset="0"/>
              </a:rPr>
              <a:t>st</a:t>
            </a:r>
            <a:r>
              <a:rPr lang="it-IT" sz="2000" b="1" smtClean="0">
                <a:solidFill>
                  <a:srgbClr val="080036"/>
                </a:solidFill>
                <a:latin typeface="Berlin Sans FB" pitchFamily="34" charset="0"/>
              </a:rPr>
              <a:t> of August, Prague </a:t>
            </a:r>
            <a:endParaRPr lang="it-IT" sz="2000" b="1">
              <a:solidFill>
                <a:srgbClr val="080036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6-48-fullX1-IRONSLAB_kT2.00000_tau1.00000_MBH8.00000_SED_5x10^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903" y="714356"/>
            <a:ext cx="3516501" cy="2843853"/>
          </a:xfrm>
          <a:prstGeom prst="rect">
            <a:avLst/>
          </a:prstGeom>
          <a:ln w="22225">
            <a:solidFill>
              <a:srgbClr val="800202"/>
            </a:solidFill>
          </a:ln>
        </p:spPr>
      </p:pic>
      <p:pic>
        <p:nvPicPr>
          <p:cNvPr id="7" name="Immagine 6" descr="6-48-fullX1-IRONSLAB_kT2.00000_tau0.100000_MBH8.00000_SED_5x10^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48" y="714356"/>
            <a:ext cx="3533400" cy="2857520"/>
          </a:xfrm>
          <a:prstGeom prst="rect">
            <a:avLst/>
          </a:prstGeom>
          <a:ln w="22225">
            <a:solidFill>
              <a:srgbClr val="800202"/>
            </a:solidFill>
          </a:ln>
        </p:spPr>
      </p:pic>
      <p:sp>
        <p:nvSpPr>
          <p:cNvPr id="8" name="CasellaDiTesto 7"/>
          <p:cNvSpPr txBox="1">
            <a:spLocks noChangeArrowheads="1"/>
          </p:cNvSpPr>
          <p:nvPr/>
        </p:nvSpPr>
        <p:spPr bwMode="auto">
          <a:xfrm>
            <a:off x="-71470" y="-24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3200" b="1" smtClean="0">
                <a:solidFill>
                  <a:srgbClr val="800202"/>
                </a:solidFill>
                <a:latin typeface="Berlin Sans FB" pitchFamily="34" charset="0"/>
              </a:rPr>
              <a:t>the spectra</a:t>
            </a:r>
          </a:p>
        </p:txBody>
      </p:sp>
      <p:pic>
        <p:nvPicPr>
          <p:cNvPr id="9" name="Immagine 8" descr="6-48-half-IRONSPH_kT2.00000_tau1.00000_MBH8.00000_SED_5x10^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21030" y="3857627"/>
            <a:ext cx="3394374" cy="2745087"/>
          </a:xfrm>
          <a:prstGeom prst="rect">
            <a:avLst/>
          </a:prstGeom>
          <a:ln w="22225">
            <a:solidFill>
              <a:srgbClr val="800202"/>
            </a:solidFill>
          </a:ln>
        </p:spPr>
      </p:pic>
      <p:sp>
        <p:nvSpPr>
          <p:cNvPr id="10" name="CasellaDiTesto 9"/>
          <p:cNvSpPr txBox="1">
            <a:spLocks noChangeArrowheads="1"/>
          </p:cNvSpPr>
          <p:nvPr/>
        </p:nvSpPr>
        <p:spPr bwMode="auto">
          <a:xfrm rot="16200000">
            <a:off x="-243413" y="1529273"/>
            <a:ext cx="12144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1600" smtClean="0">
                <a:solidFill>
                  <a:srgbClr val="800202"/>
                </a:solidFill>
                <a:latin typeface="Berlin Sans FB" pitchFamily="34" charset="0"/>
              </a:rPr>
              <a:t>kT = 2 KeV</a:t>
            </a:r>
          </a:p>
          <a:p>
            <a:r>
              <a:rPr lang="el-GR" sz="1600" smtClean="0">
                <a:solidFill>
                  <a:srgbClr val="800202"/>
                </a:solidFill>
                <a:latin typeface="Times New Roman"/>
                <a:cs typeface="Times New Roman"/>
              </a:rPr>
              <a:t>τ</a:t>
            </a:r>
            <a:r>
              <a:rPr lang="it-IT" sz="1600" smtClean="0">
                <a:solidFill>
                  <a:srgbClr val="800202"/>
                </a:solidFill>
                <a:latin typeface="Berlin Sans FB" pitchFamily="34" charset="0"/>
                <a:cs typeface="Times New Roman"/>
              </a:rPr>
              <a:t> = 0.1</a:t>
            </a:r>
            <a:endParaRPr lang="it-IT" sz="1600" smtClean="0">
              <a:solidFill>
                <a:srgbClr val="800202"/>
              </a:solidFill>
              <a:latin typeface="Berlin Sans FB" pitchFamily="34" charset="0"/>
            </a:endParaRPr>
          </a:p>
        </p:txBody>
      </p:sp>
      <p:sp>
        <p:nvSpPr>
          <p:cNvPr id="11" name="CasellaDiTesto 10"/>
          <p:cNvSpPr txBox="1">
            <a:spLocks noChangeArrowheads="1"/>
          </p:cNvSpPr>
          <p:nvPr/>
        </p:nvSpPr>
        <p:spPr bwMode="auto">
          <a:xfrm rot="16200000">
            <a:off x="4243909" y="1681673"/>
            <a:ext cx="12144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1600" smtClean="0">
                <a:solidFill>
                  <a:srgbClr val="800202"/>
                </a:solidFill>
                <a:latin typeface="Berlin Sans FB" pitchFamily="34" charset="0"/>
              </a:rPr>
              <a:t>kT = 2 KeV</a:t>
            </a:r>
          </a:p>
          <a:p>
            <a:r>
              <a:rPr lang="el-GR" sz="1600" smtClean="0">
                <a:solidFill>
                  <a:srgbClr val="800202"/>
                </a:solidFill>
                <a:latin typeface="Times New Roman"/>
                <a:cs typeface="Times New Roman"/>
              </a:rPr>
              <a:t>τ</a:t>
            </a:r>
            <a:r>
              <a:rPr lang="it-IT" sz="1600" smtClean="0">
                <a:solidFill>
                  <a:srgbClr val="800202"/>
                </a:solidFill>
                <a:latin typeface="Berlin Sans FB" pitchFamily="34" charset="0"/>
                <a:cs typeface="Times New Roman"/>
              </a:rPr>
              <a:t> = 1</a:t>
            </a:r>
            <a:endParaRPr lang="it-IT" sz="1600" smtClean="0">
              <a:solidFill>
                <a:srgbClr val="800202"/>
              </a:solidFill>
              <a:latin typeface="Berlin Sans FB" pitchFamily="34" charset="0"/>
            </a:endParaRPr>
          </a:p>
        </p:txBody>
      </p:sp>
      <p:sp>
        <p:nvSpPr>
          <p:cNvPr id="12" name="CasellaDiTesto 11"/>
          <p:cNvSpPr txBox="1">
            <a:spLocks noChangeArrowheads="1"/>
          </p:cNvSpPr>
          <p:nvPr/>
        </p:nvSpPr>
        <p:spPr bwMode="auto">
          <a:xfrm>
            <a:off x="7000892" y="3143248"/>
            <a:ext cx="4286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1600" smtClean="0">
                <a:solidFill>
                  <a:srgbClr val="800202"/>
                </a:solidFill>
                <a:latin typeface="Berlin Sans FB" pitchFamily="34" charset="0"/>
              </a:rPr>
              <a:t>1.6</a:t>
            </a:r>
          </a:p>
        </p:txBody>
      </p:sp>
      <p:sp>
        <p:nvSpPr>
          <p:cNvPr id="13" name="CasellaDiTesto 12"/>
          <p:cNvSpPr txBox="1">
            <a:spLocks noChangeArrowheads="1"/>
          </p:cNvSpPr>
          <p:nvPr/>
        </p:nvSpPr>
        <p:spPr bwMode="auto">
          <a:xfrm>
            <a:off x="8143900" y="3143248"/>
            <a:ext cx="5000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1600" smtClean="0">
                <a:solidFill>
                  <a:srgbClr val="800202"/>
                </a:solidFill>
                <a:latin typeface="Berlin Sans FB" pitchFamily="34" charset="0"/>
              </a:rPr>
              <a:t>17.6</a:t>
            </a:r>
          </a:p>
        </p:txBody>
      </p:sp>
      <p:sp>
        <p:nvSpPr>
          <p:cNvPr id="14" name="CasellaDiTesto 13"/>
          <p:cNvSpPr txBox="1">
            <a:spLocks noChangeArrowheads="1"/>
          </p:cNvSpPr>
          <p:nvPr/>
        </p:nvSpPr>
        <p:spPr bwMode="auto">
          <a:xfrm>
            <a:off x="1071538" y="4423484"/>
            <a:ext cx="257173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1600" smtClean="0">
                <a:solidFill>
                  <a:srgbClr val="800202"/>
                </a:solidFill>
                <a:latin typeface="Berlin Sans FB" pitchFamily="34" charset="0"/>
              </a:rPr>
              <a:t>input energy = 6.4 KeV (unpolarized)</a:t>
            </a:r>
          </a:p>
          <a:p>
            <a:endParaRPr lang="it-IT" sz="1600" smtClean="0">
              <a:solidFill>
                <a:srgbClr val="800202"/>
              </a:solidFill>
              <a:latin typeface="Berlin Sans FB" pitchFamily="34" charset="0"/>
            </a:endParaRPr>
          </a:p>
          <a:p>
            <a:r>
              <a:rPr lang="it-IT" sz="1600" smtClean="0">
                <a:solidFill>
                  <a:srgbClr val="800202"/>
                </a:solidFill>
                <a:latin typeface="Berlin Sans FB" pitchFamily="34" charset="0"/>
              </a:rPr>
              <a:t>SLAB corona</a:t>
            </a:r>
          </a:p>
        </p:txBody>
      </p:sp>
      <p:cxnSp>
        <p:nvCxnSpPr>
          <p:cNvPr id="16" name="Connettore 2 15"/>
          <p:cNvCxnSpPr/>
          <p:nvPr/>
        </p:nvCxnSpPr>
        <p:spPr>
          <a:xfrm rot="5400000" flipH="1" flipV="1">
            <a:off x="2464579" y="4036223"/>
            <a:ext cx="500066" cy="1588"/>
          </a:xfrm>
          <a:prstGeom prst="straightConnector1">
            <a:avLst/>
          </a:prstGeom>
          <a:ln w="22225">
            <a:solidFill>
              <a:srgbClr val="8002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/>
          <p:nvPr/>
        </p:nvCxnSpPr>
        <p:spPr>
          <a:xfrm flipV="1">
            <a:off x="3357554" y="3429000"/>
            <a:ext cx="1571636" cy="928694"/>
          </a:xfrm>
          <a:prstGeom prst="straightConnector1">
            <a:avLst/>
          </a:prstGeom>
          <a:ln w="22225">
            <a:solidFill>
              <a:srgbClr val="8002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>
            <a:spLocks noChangeArrowheads="1"/>
          </p:cNvSpPr>
          <p:nvPr/>
        </p:nvSpPr>
        <p:spPr bwMode="auto">
          <a:xfrm>
            <a:off x="7143768" y="6233718"/>
            <a:ext cx="4286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1600" smtClean="0">
                <a:solidFill>
                  <a:srgbClr val="800202"/>
                </a:solidFill>
                <a:latin typeface="Berlin Sans FB" pitchFamily="34" charset="0"/>
              </a:rPr>
              <a:t>2.1</a:t>
            </a:r>
          </a:p>
        </p:txBody>
      </p:sp>
      <p:sp>
        <p:nvSpPr>
          <p:cNvPr id="20" name="CasellaDiTesto 19"/>
          <p:cNvSpPr txBox="1">
            <a:spLocks noChangeArrowheads="1"/>
          </p:cNvSpPr>
          <p:nvPr/>
        </p:nvSpPr>
        <p:spPr bwMode="auto">
          <a:xfrm>
            <a:off x="8072462" y="6233718"/>
            <a:ext cx="5000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1600" smtClean="0">
                <a:solidFill>
                  <a:srgbClr val="800202"/>
                </a:solidFill>
                <a:latin typeface="Berlin Sans FB" pitchFamily="34" charset="0"/>
              </a:rPr>
              <a:t>15.9</a:t>
            </a:r>
          </a:p>
        </p:txBody>
      </p:sp>
      <p:sp>
        <p:nvSpPr>
          <p:cNvPr id="21" name="CasellaDiTesto 20"/>
          <p:cNvSpPr txBox="1">
            <a:spLocks noChangeArrowheads="1"/>
          </p:cNvSpPr>
          <p:nvPr/>
        </p:nvSpPr>
        <p:spPr bwMode="auto">
          <a:xfrm>
            <a:off x="3929058" y="5214950"/>
            <a:ext cx="12144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1600" smtClean="0">
                <a:solidFill>
                  <a:srgbClr val="800202"/>
                </a:solidFill>
                <a:latin typeface="Berlin Sans FB" pitchFamily="34" charset="0"/>
              </a:rPr>
              <a:t>SPHERE</a:t>
            </a:r>
          </a:p>
          <a:p>
            <a:r>
              <a:rPr lang="it-IT" sz="1600" smtClean="0">
                <a:solidFill>
                  <a:srgbClr val="800202"/>
                </a:solidFill>
                <a:latin typeface="Berlin Sans FB" pitchFamily="34" charset="0"/>
              </a:rPr>
              <a:t>kT = 2 KeV</a:t>
            </a:r>
          </a:p>
          <a:p>
            <a:r>
              <a:rPr lang="el-GR" sz="1600" smtClean="0">
                <a:solidFill>
                  <a:srgbClr val="800202"/>
                </a:solidFill>
                <a:latin typeface="Times New Roman"/>
                <a:cs typeface="Times New Roman"/>
              </a:rPr>
              <a:t>τ</a:t>
            </a:r>
            <a:r>
              <a:rPr lang="it-IT" sz="1600" smtClean="0">
                <a:solidFill>
                  <a:srgbClr val="800202"/>
                </a:solidFill>
                <a:latin typeface="Berlin Sans FB" pitchFamily="34" charset="0"/>
                <a:cs typeface="Times New Roman"/>
              </a:rPr>
              <a:t> = 1</a:t>
            </a:r>
            <a:endParaRPr lang="it-IT" sz="1600" smtClean="0">
              <a:solidFill>
                <a:srgbClr val="800202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>
            <a:spLocks noChangeArrowheads="1"/>
          </p:cNvSpPr>
          <p:nvPr/>
        </p:nvSpPr>
        <p:spPr bwMode="auto">
          <a:xfrm>
            <a:off x="-71470" y="272457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3200" b="1" smtClean="0">
                <a:solidFill>
                  <a:srgbClr val="800202"/>
                </a:solidFill>
                <a:latin typeface="Berlin Sans FB" pitchFamily="34" charset="0"/>
              </a:rPr>
              <a:t>future developments</a:t>
            </a:r>
          </a:p>
        </p:txBody>
      </p:sp>
      <p:sp>
        <p:nvSpPr>
          <p:cNvPr id="3" name="CasellaDiTesto 2"/>
          <p:cNvSpPr txBox="1">
            <a:spLocks noChangeArrowheads="1"/>
          </p:cNvSpPr>
          <p:nvPr/>
        </p:nvSpPr>
        <p:spPr bwMode="auto">
          <a:xfrm>
            <a:off x="357158" y="1071546"/>
            <a:ext cx="8358246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3000" smtClean="0">
                <a:latin typeface="Berlin Sans FB" pitchFamily="34" charset="0"/>
              </a:rPr>
              <a:t> increase the statistics!!</a:t>
            </a:r>
          </a:p>
          <a:p>
            <a:pPr>
              <a:buFont typeface="Arial" pitchFamily="34" charset="0"/>
              <a:buChar char="•"/>
            </a:pPr>
            <a:endParaRPr lang="it-IT" sz="3000" smtClean="0">
              <a:latin typeface="Berlin Sans FB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it-IT" sz="3000">
                <a:latin typeface="Berlin Sans FB" pitchFamily="34" charset="0"/>
              </a:rPr>
              <a:t> </a:t>
            </a:r>
            <a:r>
              <a:rPr lang="it-IT" sz="3000" smtClean="0">
                <a:latin typeface="Berlin Sans FB" pitchFamily="34" charset="0"/>
              </a:rPr>
              <a:t>include GR (thanks to  Michal Bursa ray tracing routine)</a:t>
            </a:r>
          </a:p>
          <a:p>
            <a:pPr>
              <a:buFont typeface="Arial" pitchFamily="34" charset="0"/>
              <a:buChar char="•"/>
            </a:pPr>
            <a:endParaRPr lang="it-IT" sz="3000" smtClean="0">
              <a:latin typeface="Berlin Sans FB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it-IT" sz="3000" smtClean="0">
                <a:latin typeface="Berlin Sans FB" pitchFamily="34" charset="0"/>
              </a:rPr>
              <a:t> include reflection</a:t>
            </a:r>
          </a:p>
          <a:p>
            <a:endParaRPr lang="it-IT" sz="3000" smtClean="0">
              <a:latin typeface="Berlin Sans FB" pitchFamily="34" charset="0"/>
            </a:endParaRPr>
          </a:p>
          <a:p>
            <a:endParaRPr lang="it-IT" sz="3000" smtClean="0">
              <a:latin typeface="Berlin Sans FB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it-IT" sz="3000">
                <a:latin typeface="Berlin Sans FB" pitchFamily="34" charset="0"/>
              </a:rPr>
              <a:t> </a:t>
            </a:r>
            <a:r>
              <a:rPr lang="it-IT" sz="3000" smtClean="0">
                <a:latin typeface="Berlin Sans FB" pitchFamily="34" charset="0"/>
              </a:rPr>
              <a:t>apply the code to the iron line to dicriminate between a scattering or a relativistic </a:t>
            </a:r>
            <a:r>
              <a:rPr lang="it-IT" sz="3000" smtClean="0">
                <a:latin typeface="Berlin Sans FB" pitchFamily="34" charset="0"/>
              </a:rPr>
              <a:t>broadening in NS</a:t>
            </a:r>
            <a:endParaRPr lang="it-IT" sz="3000" smtClean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>
            <a:spLocks noChangeArrowheads="1"/>
          </p:cNvSpPr>
          <p:nvPr/>
        </p:nvSpPr>
        <p:spPr bwMode="auto">
          <a:xfrm>
            <a:off x="-32" y="142852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3200" b="1" smtClean="0">
                <a:solidFill>
                  <a:srgbClr val="800202"/>
                </a:solidFill>
                <a:latin typeface="Berlin Sans FB" pitchFamily="34" charset="0"/>
              </a:rPr>
              <a:t>Outline</a:t>
            </a:r>
            <a:endParaRPr lang="it-IT" sz="3200" b="1">
              <a:solidFill>
                <a:srgbClr val="800202"/>
              </a:solidFill>
              <a:latin typeface="Berlin Sans FB" pitchFamily="34" charset="0"/>
            </a:endParaRPr>
          </a:p>
        </p:txBody>
      </p:sp>
      <p:sp>
        <p:nvSpPr>
          <p:cNvPr id="5" name="CasellaDiTesto 4"/>
          <p:cNvSpPr txBox="1">
            <a:spLocks noChangeArrowheads="1"/>
          </p:cNvSpPr>
          <p:nvPr/>
        </p:nvSpPr>
        <p:spPr bwMode="auto">
          <a:xfrm>
            <a:off x="357158" y="1214422"/>
            <a:ext cx="835824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3200" smtClean="0">
                <a:latin typeface="Berlin Sans FB" pitchFamily="34" charset="0"/>
              </a:rPr>
              <a:t> scientific motivation</a:t>
            </a:r>
          </a:p>
          <a:p>
            <a:pPr>
              <a:buFont typeface="Arial" pitchFamily="34" charset="0"/>
              <a:buChar char="•"/>
            </a:pPr>
            <a:endParaRPr lang="it-IT" sz="3200" smtClean="0">
              <a:latin typeface="Berlin Sans FB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it-IT" sz="3200">
                <a:latin typeface="Berlin Sans FB" pitchFamily="34" charset="0"/>
              </a:rPr>
              <a:t> </a:t>
            </a:r>
            <a:r>
              <a:rPr lang="it-IT" sz="3200" smtClean="0">
                <a:latin typeface="Berlin Sans FB" pitchFamily="34" charset="0"/>
              </a:rPr>
              <a:t>the model</a:t>
            </a:r>
          </a:p>
          <a:p>
            <a:pPr>
              <a:buFont typeface="Arial" pitchFamily="34" charset="0"/>
              <a:buChar char="•"/>
            </a:pPr>
            <a:endParaRPr lang="it-IT" sz="3200" smtClean="0">
              <a:latin typeface="Berlin Sans FB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it-IT" sz="3200" smtClean="0">
                <a:latin typeface="Berlin Sans FB" pitchFamily="34" charset="0"/>
              </a:rPr>
              <a:t> the code</a:t>
            </a:r>
          </a:p>
          <a:p>
            <a:pPr>
              <a:buFont typeface="Arial" pitchFamily="34" charset="0"/>
              <a:buChar char="•"/>
            </a:pPr>
            <a:endParaRPr lang="it-IT" sz="3200" smtClean="0">
              <a:latin typeface="Berlin Sans FB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it-IT" sz="3200">
                <a:latin typeface="Berlin Sans FB" pitchFamily="34" charset="0"/>
              </a:rPr>
              <a:t> </a:t>
            </a:r>
            <a:r>
              <a:rPr lang="it-IT" sz="3200" smtClean="0">
                <a:latin typeface="Berlin Sans FB" pitchFamily="34" charset="0"/>
              </a:rPr>
              <a:t>preliminary results (just the spectra)</a:t>
            </a:r>
          </a:p>
          <a:p>
            <a:pPr>
              <a:buFont typeface="Arial" pitchFamily="34" charset="0"/>
              <a:buChar char="•"/>
            </a:pPr>
            <a:endParaRPr lang="it-IT" sz="3200" smtClean="0">
              <a:latin typeface="Berlin Sans FB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it-IT" sz="3200">
                <a:latin typeface="Berlin Sans FB" pitchFamily="34" charset="0"/>
              </a:rPr>
              <a:t> </a:t>
            </a:r>
            <a:r>
              <a:rPr lang="it-IT" sz="3200" dirty="0" smtClean="0">
                <a:latin typeface="Berlin Sans FB" pitchFamily="34" charset="0"/>
              </a:rPr>
              <a:t>future developments</a:t>
            </a:r>
            <a:endParaRPr lang="it-IT" sz="32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>
            <a:spLocks noChangeArrowheads="1"/>
          </p:cNvSpPr>
          <p:nvPr/>
        </p:nvSpPr>
        <p:spPr bwMode="auto">
          <a:xfrm>
            <a:off x="-32" y="142852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smtClean="0">
                <a:solidFill>
                  <a:srgbClr val="800202"/>
                </a:solidFill>
                <a:latin typeface="Berlin Sans FB" pitchFamily="34" charset="0"/>
              </a:rPr>
              <a:t>Scientific</a:t>
            </a:r>
            <a:r>
              <a:rPr lang="it-IT" sz="3200" b="1" smtClean="0">
                <a:solidFill>
                  <a:srgbClr val="800202"/>
                </a:solidFill>
                <a:latin typeface="Berlin Sans FB" pitchFamily="34" charset="0"/>
              </a:rPr>
              <a:t> </a:t>
            </a:r>
            <a:r>
              <a:rPr lang="en-US" sz="3200" b="1" dirty="0" smtClean="0">
                <a:solidFill>
                  <a:srgbClr val="800202"/>
                </a:solidFill>
                <a:latin typeface="Berlin Sans FB" pitchFamily="34" charset="0"/>
              </a:rPr>
              <a:t>motivation</a:t>
            </a:r>
            <a:endParaRPr lang="en-US" sz="3200" b="1" dirty="0">
              <a:solidFill>
                <a:srgbClr val="800202"/>
              </a:solidFill>
              <a:latin typeface="Berlin Sans FB" pitchFamily="34" charset="0"/>
            </a:endParaRPr>
          </a:p>
        </p:txBody>
      </p:sp>
      <p:sp>
        <p:nvSpPr>
          <p:cNvPr id="3" name="CasellaDiTesto 2"/>
          <p:cNvSpPr txBox="1">
            <a:spLocks noChangeArrowheads="1"/>
          </p:cNvSpPr>
          <p:nvPr/>
        </p:nvSpPr>
        <p:spPr bwMode="auto">
          <a:xfrm>
            <a:off x="214282" y="928670"/>
            <a:ext cx="871543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200" smtClean="0">
                <a:latin typeface="Berlin Sans FB" pitchFamily="34" charset="0"/>
              </a:rPr>
              <a:t>MoCA is a fully special relativistic code for studying the spectrum and the polarization signal in accreting sources</a:t>
            </a:r>
            <a:endParaRPr lang="it-IT" sz="2200">
              <a:latin typeface="Berlin Sans FB" pitchFamily="34" charset="0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14282" y="2143116"/>
            <a:ext cx="20842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smtClean="0">
                <a:solidFill>
                  <a:srgbClr val="800202"/>
                </a:solidFill>
                <a:latin typeface="Berlin Sans FB" pitchFamily="34" charset="0"/>
              </a:rPr>
              <a:t>Why polarimetry?</a:t>
            </a:r>
            <a:endParaRPr lang="it-IT" sz="2000">
              <a:solidFill>
                <a:srgbClr val="800202"/>
              </a:solidFill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214282" y="2666052"/>
            <a:ext cx="44291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Berlin Sans FB" pitchFamily="34" charset="0"/>
              </a:rPr>
              <a:t>Since the birth of X-ray astronomy, </a:t>
            </a:r>
            <a:r>
              <a:rPr lang="en-US">
                <a:solidFill>
                  <a:srgbClr val="800202"/>
                </a:solidFill>
                <a:latin typeface="Berlin Sans FB" pitchFamily="34" charset="0"/>
              </a:rPr>
              <a:t>spectral, spatial and timing observation</a:t>
            </a:r>
            <a:r>
              <a:rPr lang="en-US">
                <a:latin typeface="Berlin Sans FB" pitchFamily="34" charset="0"/>
              </a:rPr>
              <a:t> improved dramatically, procuring a wealth of information on the majority of the classes of the celestial sources. Polarimetry, instead, remained basically unprobed. X-ray polarimetry promises to provide additional information procuring </a:t>
            </a:r>
            <a:r>
              <a:rPr lang="en-US">
                <a:solidFill>
                  <a:srgbClr val="800202"/>
                </a:solidFill>
                <a:latin typeface="Berlin Sans FB" pitchFamily="34" charset="0"/>
              </a:rPr>
              <a:t>two new observable quantities</a:t>
            </a:r>
            <a:r>
              <a:rPr lang="en-US">
                <a:latin typeface="Berlin Sans FB" pitchFamily="34" charset="0"/>
              </a:rPr>
              <a:t>, the degree and the angle of polarization</a:t>
            </a:r>
            <a:r>
              <a:rPr lang="en-US" smtClean="0">
                <a:latin typeface="Berlin Sans FB" pitchFamily="34" charset="0"/>
              </a:rPr>
              <a:t>.  [cit. Enrico Costa]</a:t>
            </a:r>
            <a:endParaRPr lang="it-IT">
              <a:latin typeface="Berlin Sans FB" pitchFamily="34" charset="0"/>
            </a:endParaRPr>
          </a:p>
        </p:txBody>
      </p:sp>
      <p:sp>
        <p:nvSpPr>
          <p:cNvPr id="18" name="CasellaDiTesto 17"/>
          <p:cNvSpPr txBox="1">
            <a:spLocks noChangeArrowheads="1"/>
          </p:cNvSpPr>
          <p:nvPr/>
        </p:nvSpPr>
        <p:spPr bwMode="auto">
          <a:xfrm>
            <a:off x="214282" y="5874269"/>
            <a:ext cx="878687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200" smtClean="0">
                <a:latin typeface="Berlin Sans FB" pitchFamily="34" charset="0"/>
              </a:rPr>
              <a:t>…unfortunately ALL the large and medium missions with an X-ray polarimeter on board have been cancelled or unselected.</a:t>
            </a:r>
            <a:endParaRPr lang="it-IT" sz="2200">
              <a:latin typeface="Berlin Sans FB" pitchFamily="34" charset="0"/>
            </a:endParaRPr>
          </a:p>
        </p:txBody>
      </p:sp>
      <p:pic>
        <p:nvPicPr>
          <p:cNvPr id="10" name="Immagine 9" descr="xraypo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64" y="1665170"/>
            <a:ext cx="3143240" cy="4172372"/>
          </a:xfrm>
          <a:prstGeom prst="rect">
            <a:avLst/>
          </a:prstGeom>
          <a:ln w="22225">
            <a:solidFill>
              <a:srgbClr val="80020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>
          <a:xfrm>
            <a:off x="1142976" y="5643578"/>
            <a:ext cx="6715172" cy="214314"/>
          </a:xfrm>
          <a:prstGeom prst="rect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rda 5"/>
          <p:cNvSpPr/>
          <p:nvPr/>
        </p:nvSpPr>
        <p:spPr>
          <a:xfrm rot="5400000">
            <a:off x="2821769" y="1607331"/>
            <a:ext cx="3357585" cy="3571900"/>
          </a:xfrm>
          <a:prstGeom prst="chord">
            <a:avLst>
              <a:gd name="adj1" fmla="val 5410106"/>
              <a:gd name="adj2" fmla="val 16232196"/>
            </a:avLst>
          </a:prstGeom>
          <a:solidFill>
            <a:srgbClr val="FFC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/>
          <p:cNvSpPr txBox="1">
            <a:spLocks noChangeArrowheads="1"/>
          </p:cNvSpPr>
          <p:nvPr/>
        </p:nvSpPr>
        <p:spPr bwMode="auto">
          <a:xfrm>
            <a:off x="-32" y="142852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3200" b="1" smtClean="0">
                <a:solidFill>
                  <a:srgbClr val="800202"/>
                </a:solidFill>
                <a:latin typeface="Berlin Sans FB" pitchFamily="34" charset="0"/>
              </a:rPr>
              <a:t>the model</a:t>
            </a:r>
          </a:p>
          <a:p>
            <a:pPr algn="ctr"/>
            <a:r>
              <a:rPr lang="it-IT" sz="2400" b="1" smtClean="0">
                <a:solidFill>
                  <a:srgbClr val="800202"/>
                </a:solidFill>
                <a:latin typeface="Berlin Sans FB" pitchFamily="34" charset="0"/>
              </a:rPr>
              <a:t>- the corona -</a:t>
            </a:r>
            <a:endParaRPr lang="it-IT" sz="2400" b="1">
              <a:solidFill>
                <a:srgbClr val="800202"/>
              </a:solidFill>
              <a:latin typeface="Berlin Sans FB" pitchFamily="34" charset="0"/>
            </a:endParaRPr>
          </a:p>
        </p:txBody>
      </p:sp>
      <p:sp>
        <p:nvSpPr>
          <p:cNvPr id="3" name="Ovale 2"/>
          <p:cNvSpPr/>
          <p:nvPr/>
        </p:nvSpPr>
        <p:spPr>
          <a:xfrm>
            <a:off x="4214810" y="3143248"/>
            <a:ext cx="571504" cy="5715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3"/>
          <p:cNvSpPr/>
          <p:nvPr/>
        </p:nvSpPr>
        <p:spPr>
          <a:xfrm>
            <a:off x="1142976" y="3357562"/>
            <a:ext cx="3071834" cy="142876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tangolo 4"/>
          <p:cNvSpPr/>
          <p:nvPr/>
        </p:nvSpPr>
        <p:spPr>
          <a:xfrm rot="10800000">
            <a:off x="4786314" y="3357562"/>
            <a:ext cx="3071834" cy="142876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/>
          <p:cNvSpPr/>
          <p:nvPr/>
        </p:nvSpPr>
        <p:spPr>
          <a:xfrm>
            <a:off x="4214810" y="5643578"/>
            <a:ext cx="571504" cy="5715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tangolo 7"/>
          <p:cNvSpPr/>
          <p:nvPr/>
        </p:nvSpPr>
        <p:spPr>
          <a:xfrm>
            <a:off x="1142976" y="5857892"/>
            <a:ext cx="3071834" cy="142876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tangolo 8"/>
          <p:cNvSpPr/>
          <p:nvPr/>
        </p:nvSpPr>
        <p:spPr>
          <a:xfrm rot="10800000">
            <a:off x="4786314" y="5857892"/>
            <a:ext cx="3071834" cy="142876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sellaDiTesto 11"/>
          <p:cNvSpPr txBox="1">
            <a:spLocks noChangeArrowheads="1"/>
          </p:cNvSpPr>
          <p:nvPr/>
        </p:nvSpPr>
        <p:spPr bwMode="auto">
          <a:xfrm>
            <a:off x="71406" y="1571612"/>
            <a:ext cx="36433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000" smtClean="0">
                <a:solidFill>
                  <a:srgbClr val="800202"/>
                </a:solidFill>
                <a:latin typeface="Berlin Sans FB" pitchFamily="34" charset="0"/>
              </a:rPr>
              <a:t>SPHERICAL corona parameters</a:t>
            </a:r>
          </a:p>
          <a:p>
            <a:r>
              <a:rPr lang="it-IT" sz="2000" smtClean="0">
                <a:solidFill>
                  <a:srgbClr val="800202"/>
                </a:solidFill>
                <a:latin typeface="Berlin Sans FB" pitchFamily="34" charset="0"/>
              </a:rPr>
              <a:t>R</a:t>
            </a:r>
            <a:r>
              <a:rPr lang="it-IT" sz="2000" baseline="-25000" smtClean="0">
                <a:solidFill>
                  <a:srgbClr val="800202"/>
                </a:solidFill>
                <a:latin typeface="Berlin Sans FB" pitchFamily="34" charset="0"/>
              </a:rPr>
              <a:t>Cin</a:t>
            </a:r>
            <a:r>
              <a:rPr lang="it-IT" sz="2000" smtClean="0">
                <a:solidFill>
                  <a:srgbClr val="800202"/>
                </a:solidFill>
                <a:latin typeface="Berlin Sans FB" pitchFamily="34" charset="0"/>
              </a:rPr>
              <a:t> = 6 rg</a:t>
            </a:r>
          </a:p>
          <a:p>
            <a:r>
              <a:rPr lang="it-IT" sz="2000" smtClean="0">
                <a:solidFill>
                  <a:srgbClr val="800202"/>
                </a:solidFill>
                <a:latin typeface="Berlin Sans FB" pitchFamily="34" charset="0"/>
              </a:rPr>
              <a:t>R</a:t>
            </a:r>
            <a:r>
              <a:rPr lang="it-IT" sz="2000" baseline="-25000" smtClean="0">
                <a:solidFill>
                  <a:srgbClr val="800202"/>
                </a:solidFill>
                <a:latin typeface="Berlin Sans FB" pitchFamily="34" charset="0"/>
              </a:rPr>
              <a:t>Cout</a:t>
            </a:r>
            <a:r>
              <a:rPr lang="it-IT" sz="2000" smtClean="0">
                <a:solidFill>
                  <a:srgbClr val="800202"/>
                </a:solidFill>
                <a:latin typeface="Berlin Sans FB" pitchFamily="34" charset="0"/>
              </a:rPr>
              <a:t> = 24 rg</a:t>
            </a:r>
          </a:p>
        </p:txBody>
      </p:sp>
      <p:sp>
        <p:nvSpPr>
          <p:cNvPr id="13" name="CasellaDiTesto 12"/>
          <p:cNvSpPr txBox="1">
            <a:spLocks noChangeArrowheads="1"/>
          </p:cNvSpPr>
          <p:nvPr/>
        </p:nvSpPr>
        <p:spPr bwMode="auto">
          <a:xfrm>
            <a:off x="6000760" y="1428736"/>
            <a:ext cx="321467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it-IT" sz="2000" smtClean="0">
                <a:solidFill>
                  <a:srgbClr val="800202"/>
                </a:solidFill>
                <a:latin typeface="Berlin Sans FB" pitchFamily="34" charset="0"/>
              </a:rPr>
              <a:t>Disc parameters</a:t>
            </a:r>
          </a:p>
          <a:p>
            <a:pPr algn="ctr"/>
            <a:r>
              <a:rPr lang="it-IT" sz="2000" smtClean="0">
                <a:solidFill>
                  <a:srgbClr val="800202"/>
                </a:solidFill>
                <a:latin typeface="Berlin Sans FB" pitchFamily="34" charset="0"/>
              </a:rPr>
              <a:t>R</a:t>
            </a:r>
            <a:r>
              <a:rPr lang="it-IT" sz="2000" baseline="-25000" smtClean="0">
                <a:solidFill>
                  <a:srgbClr val="800202"/>
                </a:solidFill>
                <a:latin typeface="Berlin Sans FB" pitchFamily="34" charset="0"/>
              </a:rPr>
              <a:t>in</a:t>
            </a:r>
            <a:r>
              <a:rPr lang="it-IT" sz="2000" smtClean="0">
                <a:solidFill>
                  <a:srgbClr val="800202"/>
                </a:solidFill>
                <a:latin typeface="Berlin Sans FB" pitchFamily="34" charset="0"/>
              </a:rPr>
              <a:t> = 6 rg</a:t>
            </a:r>
          </a:p>
          <a:p>
            <a:pPr algn="ctr"/>
            <a:r>
              <a:rPr lang="it-IT" sz="2000" smtClean="0">
                <a:solidFill>
                  <a:srgbClr val="800202"/>
                </a:solidFill>
                <a:latin typeface="Berlin Sans FB" pitchFamily="34" charset="0"/>
              </a:rPr>
              <a:t>R</a:t>
            </a:r>
            <a:r>
              <a:rPr lang="it-IT" sz="2000" baseline="-25000" smtClean="0">
                <a:solidFill>
                  <a:srgbClr val="800202"/>
                </a:solidFill>
                <a:latin typeface="Berlin Sans FB" pitchFamily="34" charset="0"/>
              </a:rPr>
              <a:t>out</a:t>
            </a:r>
            <a:r>
              <a:rPr lang="it-IT" sz="2000" smtClean="0">
                <a:solidFill>
                  <a:srgbClr val="800202"/>
                </a:solidFill>
                <a:latin typeface="Berlin Sans FB" pitchFamily="34" charset="0"/>
              </a:rPr>
              <a:t> = 48 rg</a:t>
            </a:r>
          </a:p>
          <a:p>
            <a:pPr algn="ctr"/>
            <a:r>
              <a:rPr lang="it-IT" sz="2000" smtClean="0">
                <a:solidFill>
                  <a:srgbClr val="800202"/>
                </a:solidFill>
                <a:latin typeface="Berlin Sans FB" pitchFamily="34" charset="0"/>
              </a:rPr>
              <a:t>emits in the UV</a:t>
            </a:r>
            <a:endParaRPr lang="it-IT" sz="2000">
              <a:solidFill>
                <a:srgbClr val="800202"/>
              </a:solidFill>
              <a:latin typeface="Berlin Sans FB" pitchFamily="34" charset="0"/>
            </a:endParaRPr>
          </a:p>
        </p:txBody>
      </p:sp>
      <p:sp>
        <p:nvSpPr>
          <p:cNvPr id="14" name="CasellaDiTesto 13"/>
          <p:cNvSpPr txBox="1">
            <a:spLocks noChangeArrowheads="1"/>
          </p:cNvSpPr>
          <p:nvPr/>
        </p:nvSpPr>
        <p:spPr bwMode="auto">
          <a:xfrm>
            <a:off x="71406" y="4429132"/>
            <a:ext cx="36433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000" smtClean="0">
                <a:solidFill>
                  <a:srgbClr val="800202"/>
                </a:solidFill>
                <a:latin typeface="Berlin Sans FB" pitchFamily="34" charset="0"/>
              </a:rPr>
              <a:t>SLABBY corona parameters</a:t>
            </a:r>
          </a:p>
          <a:p>
            <a:r>
              <a:rPr lang="it-IT" sz="2000" smtClean="0">
                <a:solidFill>
                  <a:srgbClr val="800202"/>
                </a:solidFill>
                <a:latin typeface="Berlin Sans FB" pitchFamily="34" charset="0"/>
              </a:rPr>
              <a:t>H</a:t>
            </a:r>
            <a:r>
              <a:rPr lang="it-IT" sz="2000" baseline="-25000" smtClean="0">
                <a:solidFill>
                  <a:srgbClr val="800202"/>
                </a:solidFill>
                <a:latin typeface="Berlin Sans FB" pitchFamily="34" charset="0"/>
              </a:rPr>
              <a:t>C</a:t>
            </a:r>
            <a:r>
              <a:rPr lang="it-IT" sz="2000" smtClean="0">
                <a:solidFill>
                  <a:srgbClr val="800202"/>
                </a:solidFill>
                <a:latin typeface="Berlin Sans FB" pitchFamily="34" charset="0"/>
              </a:rPr>
              <a:t> = 6 rg</a:t>
            </a:r>
          </a:p>
          <a:p>
            <a:r>
              <a:rPr lang="it-IT" sz="2000" smtClean="0">
                <a:solidFill>
                  <a:srgbClr val="800202"/>
                </a:solidFill>
                <a:latin typeface="Berlin Sans FB" pitchFamily="34" charset="0"/>
              </a:rPr>
              <a:t>L</a:t>
            </a:r>
            <a:r>
              <a:rPr lang="it-IT" sz="2000" baseline="-25000" smtClean="0">
                <a:solidFill>
                  <a:srgbClr val="800202"/>
                </a:solidFill>
                <a:latin typeface="Berlin Sans FB" pitchFamily="34" charset="0"/>
              </a:rPr>
              <a:t>C</a:t>
            </a:r>
            <a:r>
              <a:rPr lang="it-IT" sz="2000" smtClean="0">
                <a:solidFill>
                  <a:srgbClr val="800202"/>
                </a:solidFill>
                <a:latin typeface="Berlin Sans FB" pitchFamily="34" charset="0"/>
              </a:rPr>
              <a:t> = 48 rg</a:t>
            </a:r>
          </a:p>
        </p:txBody>
      </p:sp>
      <p:sp>
        <p:nvSpPr>
          <p:cNvPr id="15" name="CasellaDiTesto 14"/>
          <p:cNvSpPr txBox="1">
            <a:spLocks noChangeArrowheads="1"/>
          </p:cNvSpPr>
          <p:nvPr/>
        </p:nvSpPr>
        <p:spPr bwMode="auto">
          <a:xfrm>
            <a:off x="3857620" y="3671832"/>
            <a:ext cx="12144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it-IT" sz="2000" smtClean="0">
                <a:solidFill>
                  <a:srgbClr val="800202"/>
                </a:solidFill>
                <a:latin typeface="Berlin Sans FB" pitchFamily="34" charset="0"/>
              </a:rPr>
              <a:t>SMBH</a:t>
            </a:r>
            <a:endParaRPr lang="it-IT" sz="2000">
              <a:solidFill>
                <a:srgbClr val="800202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>
            <a:spLocks noChangeArrowheads="1"/>
          </p:cNvSpPr>
          <p:nvPr/>
        </p:nvSpPr>
        <p:spPr bwMode="auto">
          <a:xfrm>
            <a:off x="-32" y="142852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3200" b="1" smtClean="0">
                <a:solidFill>
                  <a:srgbClr val="800202"/>
                </a:solidFill>
                <a:latin typeface="Berlin Sans FB" pitchFamily="34" charset="0"/>
              </a:rPr>
              <a:t>the model</a:t>
            </a:r>
          </a:p>
          <a:p>
            <a:pPr algn="ctr"/>
            <a:r>
              <a:rPr lang="it-IT" sz="2400" b="1" smtClean="0">
                <a:solidFill>
                  <a:srgbClr val="800202"/>
                </a:solidFill>
                <a:latin typeface="Berlin Sans FB" pitchFamily="34" charset="0"/>
              </a:rPr>
              <a:t>- the emission -</a:t>
            </a:r>
            <a:endParaRPr lang="it-IT" sz="2400" b="1">
              <a:solidFill>
                <a:srgbClr val="800202"/>
              </a:solidFill>
              <a:latin typeface="Berlin Sans FB" pitchFamily="34" charset="0"/>
            </a:endParaRPr>
          </a:p>
        </p:txBody>
      </p:sp>
      <p:sp>
        <p:nvSpPr>
          <p:cNvPr id="5" name="CasellaDiTesto 4"/>
          <p:cNvSpPr txBox="1">
            <a:spLocks noChangeArrowheads="1"/>
          </p:cNvSpPr>
          <p:nvPr/>
        </p:nvSpPr>
        <p:spPr bwMode="auto">
          <a:xfrm>
            <a:off x="214282" y="1071546"/>
            <a:ext cx="87154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2200" smtClean="0">
                <a:solidFill>
                  <a:srgbClr val="800202"/>
                </a:solidFill>
                <a:latin typeface="Berlin Sans FB" pitchFamily="34" charset="0"/>
              </a:rPr>
              <a:t> emission from the disc (MTBB)</a:t>
            </a:r>
            <a:endParaRPr lang="it-IT" sz="2200">
              <a:solidFill>
                <a:srgbClr val="800202"/>
              </a:solidFill>
              <a:latin typeface="Berlin Sans FB" pitchFamily="34" charset="0"/>
            </a:endParaRPr>
          </a:p>
        </p:txBody>
      </p:sp>
      <p:sp>
        <p:nvSpPr>
          <p:cNvPr id="6" name="CasellaDiTesto 5"/>
          <p:cNvSpPr txBox="1">
            <a:spLocks noChangeArrowheads="1"/>
          </p:cNvSpPr>
          <p:nvPr/>
        </p:nvSpPr>
        <p:spPr bwMode="auto">
          <a:xfrm>
            <a:off x="214282" y="5498443"/>
            <a:ext cx="87154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2200" smtClean="0">
                <a:solidFill>
                  <a:srgbClr val="800202"/>
                </a:solidFill>
                <a:latin typeface="Berlin Sans FB" pitchFamily="34" charset="0"/>
              </a:rPr>
              <a:t> Iron line @ 6.4 KeV (unpolarized) </a:t>
            </a:r>
            <a:endParaRPr lang="it-IT" sz="2200">
              <a:solidFill>
                <a:srgbClr val="800202"/>
              </a:solidFill>
              <a:latin typeface="Berlin Sans FB" pitchFamily="34" charset="0"/>
            </a:endParaRPr>
          </a:p>
        </p:txBody>
      </p:sp>
      <p:sp>
        <p:nvSpPr>
          <p:cNvPr id="7" name="CasellaDiTesto 6"/>
          <p:cNvSpPr txBox="1">
            <a:spLocks noChangeArrowheads="1"/>
          </p:cNvSpPr>
          <p:nvPr/>
        </p:nvSpPr>
        <p:spPr bwMode="auto">
          <a:xfrm>
            <a:off x="214282" y="4957716"/>
            <a:ext cx="87868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it-IT" sz="2000" smtClean="0">
                <a:solidFill>
                  <a:srgbClr val="800202"/>
                </a:solidFill>
                <a:latin typeface="Berlin Sans FB" pitchFamily="34" charset="0"/>
              </a:rPr>
              <a:t>for both the geometries the thermal energy of the corona is kT= 100 KeV </a:t>
            </a:r>
          </a:p>
        </p:txBody>
      </p:sp>
      <p:sp>
        <p:nvSpPr>
          <p:cNvPr id="8" name="CasellaDiTesto 7"/>
          <p:cNvSpPr txBox="1">
            <a:spLocks noChangeArrowheads="1"/>
          </p:cNvSpPr>
          <p:nvPr/>
        </p:nvSpPr>
        <p:spPr bwMode="auto">
          <a:xfrm>
            <a:off x="214282" y="6100724"/>
            <a:ext cx="87868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it-IT" sz="2000" smtClean="0">
                <a:solidFill>
                  <a:srgbClr val="800202"/>
                </a:solidFill>
                <a:latin typeface="Berlin Sans FB" pitchFamily="34" charset="0"/>
              </a:rPr>
              <a:t>for both the geometries the thermal energyof the corona is kT= 2,5,8 KeV </a:t>
            </a:r>
          </a:p>
        </p:txBody>
      </p:sp>
      <p:pic>
        <p:nvPicPr>
          <p:cNvPr id="9" name="Immagine 8" descr="6-48-half-SPH_kT100.000_tau0.100000_MBH8.00000_InitSED_5x10^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643050"/>
            <a:ext cx="4000528" cy="3235294"/>
          </a:xfrm>
          <a:prstGeom prst="rect">
            <a:avLst/>
          </a:prstGeom>
          <a:ln w="22225">
            <a:solidFill>
              <a:srgbClr val="800202"/>
            </a:solidFill>
          </a:ln>
        </p:spPr>
      </p:pic>
      <p:pic>
        <p:nvPicPr>
          <p:cNvPr id="10" name="Immagine 9" descr="6-48-half-SPH_kT100.000_tau1.00000_MBH8.00000_MTBB_5x10^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1636131"/>
            <a:ext cx="4071966" cy="3293067"/>
          </a:xfrm>
          <a:prstGeom prst="rect">
            <a:avLst/>
          </a:prstGeom>
          <a:ln w="22225">
            <a:solidFill>
              <a:srgbClr val="80020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>
            <a:spLocks noChangeArrowheads="1"/>
          </p:cNvSpPr>
          <p:nvPr/>
        </p:nvSpPr>
        <p:spPr bwMode="auto">
          <a:xfrm>
            <a:off x="-32" y="142852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3200" b="1" smtClean="0">
                <a:solidFill>
                  <a:srgbClr val="800202"/>
                </a:solidFill>
                <a:latin typeface="Berlin Sans FB" pitchFamily="34" charset="0"/>
              </a:rPr>
              <a:t>the code</a:t>
            </a:r>
          </a:p>
        </p:txBody>
      </p:sp>
      <p:sp>
        <p:nvSpPr>
          <p:cNvPr id="3" name="CasellaDiTesto 2"/>
          <p:cNvSpPr txBox="1">
            <a:spLocks noChangeArrowheads="1"/>
          </p:cNvSpPr>
          <p:nvPr/>
        </p:nvSpPr>
        <p:spPr bwMode="auto">
          <a:xfrm>
            <a:off x="142844" y="730733"/>
            <a:ext cx="878687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200" smtClean="0">
                <a:latin typeface="Berlin Sans FB" pitchFamily="34" charset="0"/>
              </a:rPr>
              <a:t>The code is written in IDL, an interactive and vectorized language, and it’s modular, fully special relativistic, </a:t>
            </a:r>
            <a:r>
              <a:rPr lang="it-IT" sz="2200" smtClean="0">
                <a:solidFill>
                  <a:srgbClr val="800202"/>
                </a:solidFill>
                <a:latin typeface="Berlin Sans FB" pitchFamily="34" charset="0"/>
              </a:rPr>
              <a:t>and extremely time consuming</a:t>
            </a:r>
            <a:r>
              <a:rPr lang="it-IT" sz="2200" smtClean="0">
                <a:latin typeface="Berlin Sans FB" pitchFamily="34" charset="0"/>
              </a:rPr>
              <a:t>!!</a:t>
            </a:r>
            <a:endParaRPr lang="it-IT" sz="2200">
              <a:latin typeface="Berlin Sans FB" pitchFamily="34" charset="0"/>
            </a:endParaRPr>
          </a:p>
        </p:txBody>
      </p:sp>
      <p:sp>
        <p:nvSpPr>
          <p:cNvPr id="4" name="CasellaDiTesto 3"/>
          <p:cNvSpPr txBox="1">
            <a:spLocks noChangeArrowheads="1"/>
          </p:cNvSpPr>
          <p:nvPr/>
        </p:nvSpPr>
        <p:spPr bwMode="auto">
          <a:xfrm>
            <a:off x="142844" y="1785926"/>
            <a:ext cx="878687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200" smtClean="0">
                <a:latin typeface="Berlin Sans FB" pitchFamily="34" charset="0"/>
              </a:rPr>
              <a:t>The approach is to follow every photon during its journey from the disc to the observer, switching between the RF of the Disc and the RF of the electron</a:t>
            </a:r>
            <a:endParaRPr lang="it-IT" sz="2200">
              <a:latin typeface="Berlin Sans FB" pitchFamily="34" charset="0"/>
            </a:endParaRPr>
          </a:p>
        </p:txBody>
      </p:sp>
      <p:sp>
        <p:nvSpPr>
          <p:cNvPr id="5" name="CasellaDiTesto 4"/>
          <p:cNvSpPr txBox="1">
            <a:spLocks noChangeArrowheads="1"/>
          </p:cNvSpPr>
          <p:nvPr/>
        </p:nvSpPr>
        <p:spPr bwMode="auto">
          <a:xfrm>
            <a:off x="142844" y="2928934"/>
            <a:ext cx="878687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200" smtClean="0">
                <a:solidFill>
                  <a:srgbClr val="800202"/>
                </a:solidFill>
                <a:latin typeface="Berlin Sans FB" pitchFamily="34" charset="0"/>
              </a:rPr>
              <a:t>seed photon = { R</a:t>
            </a:r>
            <a:r>
              <a:rPr lang="it-IT" sz="2200" baseline="-25000" smtClean="0">
                <a:solidFill>
                  <a:srgbClr val="800202"/>
                </a:solidFill>
                <a:latin typeface="Berlin Sans FB" pitchFamily="34" charset="0"/>
              </a:rPr>
              <a:t>0</a:t>
            </a:r>
            <a:r>
              <a:rPr lang="it-IT" sz="2200" smtClean="0">
                <a:solidFill>
                  <a:srgbClr val="800202"/>
                </a:solidFill>
                <a:latin typeface="Berlin Sans FB" pitchFamily="34" charset="0"/>
              </a:rPr>
              <a:t>, </a:t>
            </a:r>
            <a:r>
              <a:rPr lang="el-GR" sz="2200" smtClean="0">
                <a:solidFill>
                  <a:srgbClr val="800202"/>
                </a:solidFill>
                <a:latin typeface="Times New Roman"/>
                <a:cs typeface="Times New Roman"/>
              </a:rPr>
              <a:t>θ</a:t>
            </a:r>
            <a:r>
              <a:rPr lang="it-IT" sz="2200" baseline="-25000" smtClean="0">
                <a:solidFill>
                  <a:srgbClr val="800202"/>
                </a:solidFill>
                <a:latin typeface="Berlin Sans FB" pitchFamily="34" charset="0"/>
                <a:cs typeface="Times New Roman"/>
              </a:rPr>
              <a:t>d</a:t>
            </a:r>
            <a:r>
              <a:rPr lang="it-IT" sz="2200" smtClean="0">
                <a:solidFill>
                  <a:srgbClr val="800202"/>
                </a:solidFill>
                <a:latin typeface="Berlin Sans FB" pitchFamily="34" charset="0"/>
                <a:cs typeface="Times New Roman"/>
              </a:rPr>
              <a:t>(=90°), </a:t>
            </a:r>
            <a:r>
              <a:rPr lang="el-GR" sz="2200" smtClean="0">
                <a:solidFill>
                  <a:srgbClr val="800202"/>
                </a:solidFill>
                <a:latin typeface="Times New Roman"/>
                <a:cs typeface="Times New Roman"/>
              </a:rPr>
              <a:t>φ</a:t>
            </a:r>
            <a:r>
              <a:rPr lang="it-IT" sz="2200" baseline="-25000" smtClean="0">
                <a:solidFill>
                  <a:srgbClr val="800202"/>
                </a:solidFill>
                <a:latin typeface="Berlin Sans FB" pitchFamily="34" charset="0"/>
                <a:cs typeface="Times New Roman"/>
              </a:rPr>
              <a:t>d</a:t>
            </a:r>
            <a:r>
              <a:rPr lang="it-IT" sz="2200" smtClean="0">
                <a:solidFill>
                  <a:srgbClr val="800202"/>
                </a:solidFill>
                <a:latin typeface="Berlin Sans FB" pitchFamily="34" charset="0"/>
                <a:cs typeface="Times New Roman"/>
              </a:rPr>
              <a:t>,</a:t>
            </a:r>
            <a:r>
              <a:rPr lang="it-IT" sz="2200" smtClean="0">
                <a:solidFill>
                  <a:srgbClr val="800202"/>
                </a:solidFill>
                <a:latin typeface="Times New Roman"/>
                <a:cs typeface="Times New Roman"/>
              </a:rPr>
              <a:t> </a:t>
            </a:r>
            <a:r>
              <a:rPr lang="it-IT" sz="2200" smtClean="0">
                <a:solidFill>
                  <a:srgbClr val="800202"/>
                </a:solidFill>
                <a:latin typeface="Berlin Sans FB" pitchFamily="34" charset="0"/>
                <a:cs typeface="Times New Roman"/>
              </a:rPr>
              <a:t>K</a:t>
            </a:r>
            <a:r>
              <a:rPr lang="it-IT" sz="2200" baseline="-25000" smtClean="0">
                <a:solidFill>
                  <a:srgbClr val="800202"/>
                </a:solidFill>
                <a:latin typeface="Berlin Sans FB" pitchFamily="34" charset="0"/>
                <a:cs typeface="Times New Roman"/>
              </a:rPr>
              <a:t> d</a:t>
            </a:r>
            <a:r>
              <a:rPr lang="it-IT" sz="2200" smtClean="0">
                <a:solidFill>
                  <a:srgbClr val="800202"/>
                </a:solidFill>
                <a:latin typeface="Berlin Sans FB" pitchFamily="34" charset="0"/>
                <a:cs typeface="Times New Roman"/>
              </a:rPr>
              <a:t>(</a:t>
            </a:r>
            <a:r>
              <a:rPr lang="it-IT" sz="2200" smtClean="0">
                <a:solidFill>
                  <a:srgbClr val="800202"/>
                </a:solidFill>
                <a:latin typeface="Berlin Sans FB" pitchFamily="34" charset="0"/>
              </a:rPr>
              <a:t>h</a:t>
            </a:r>
            <a:r>
              <a:rPr lang="el-GR" sz="2200" smtClean="0">
                <a:solidFill>
                  <a:srgbClr val="800202"/>
                </a:solidFill>
                <a:latin typeface="Times New Roman"/>
                <a:cs typeface="Times New Roman"/>
              </a:rPr>
              <a:t>ν</a:t>
            </a:r>
            <a:r>
              <a:rPr lang="it-IT" sz="2200" baseline="-25000" smtClean="0">
                <a:solidFill>
                  <a:srgbClr val="800202"/>
                </a:solidFill>
                <a:latin typeface="Berlin Sans FB" pitchFamily="34" charset="0"/>
                <a:cs typeface="Times New Roman"/>
              </a:rPr>
              <a:t>d</a:t>
            </a:r>
            <a:r>
              <a:rPr lang="it-IT" sz="2200" smtClean="0">
                <a:solidFill>
                  <a:srgbClr val="800202"/>
                </a:solidFill>
                <a:latin typeface="Berlin Sans FB" pitchFamily="34" charset="0"/>
                <a:cs typeface="Times New Roman"/>
              </a:rPr>
              <a:t>)}</a:t>
            </a:r>
            <a:endParaRPr lang="it-IT" sz="2200">
              <a:solidFill>
                <a:srgbClr val="800202"/>
              </a:solidFill>
              <a:latin typeface="Berlin Sans FB" pitchFamily="34" charset="0"/>
            </a:endParaRPr>
          </a:p>
        </p:txBody>
      </p:sp>
      <p:pic>
        <p:nvPicPr>
          <p:cNvPr id="6" name="Immagine 5" descr="wav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1" y="3812388"/>
            <a:ext cx="3714776" cy="2331256"/>
          </a:xfrm>
          <a:prstGeom prst="rect">
            <a:avLst/>
          </a:prstGeom>
          <a:ln w="22225">
            <a:solidFill>
              <a:srgbClr val="800202"/>
            </a:solidFill>
          </a:ln>
        </p:spPr>
      </p:pic>
      <p:sp>
        <p:nvSpPr>
          <p:cNvPr id="7" name="CasellaDiTesto 6"/>
          <p:cNvSpPr txBox="1">
            <a:spLocks noChangeArrowheads="1"/>
          </p:cNvSpPr>
          <p:nvPr/>
        </p:nvSpPr>
        <p:spPr bwMode="auto">
          <a:xfrm>
            <a:off x="4286248" y="3929066"/>
            <a:ext cx="458155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2200" baseline="-25000" smtClean="0">
                <a:latin typeface="Berlin Sans FB" pitchFamily="34" charset="0"/>
                <a:cs typeface="Times New Roman"/>
              </a:rPr>
              <a:t> </a:t>
            </a:r>
            <a:r>
              <a:rPr lang="it-IT" sz="2200" smtClean="0">
                <a:latin typeface="Berlin Sans FB" pitchFamily="34" charset="0"/>
                <a:cs typeface="Times New Roman"/>
              </a:rPr>
              <a:t>emissivity law weighted both on </a:t>
            </a:r>
            <a:r>
              <a:rPr lang="el-GR" sz="2200" smtClean="0">
                <a:latin typeface="Times New Roman"/>
                <a:cs typeface="Times New Roman"/>
              </a:rPr>
              <a:t>σ</a:t>
            </a:r>
            <a:r>
              <a:rPr lang="it-IT" sz="2200" baseline="-25000" smtClean="0">
                <a:latin typeface="Berlin Sans FB" pitchFamily="34" charset="0"/>
                <a:cs typeface="Times New Roman"/>
              </a:rPr>
              <a:t>SB</a:t>
            </a:r>
            <a:r>
              <a:rPr lang="it-IT" sz="2200" smtClean="0">
                <a:latin typeface="Berlin Sans FB" pitchFamily="34" charset="0"/>
                <a:cs typeface="Times New Roman" pitchFamily="18" charset="0"/>
              </a:rPr>
              <a:t>T</a:t>
            </a:r>
            <a:r>
              <a:rPr lang="it-IT" sz="2200" baseline="-25000" smtClean="0">
                <a:latin typeface="Berlin Sans FB" pitchFamily="34" charset="0"/>
                <a:cs typeface="Times New Roman" pitchFamily="18" charset="0"/>
              </a:rPr>
              <a:t>D</a:t>
            </a:r>
            <a:r>
              <a:rPr lang="it-IT" sz="2200" smtClean="0">
                <a:latin typeface="Berlin Sans FB" pitchFamily="34" charset="0"/>
                <a:cs typeface="Times New Roman" pitchFamily="18" charset="0"/>
              </a:rPr>
              <a:t> </a:t>
            </a:r>
            <a:r>
              <a:rPr lang="it-IT" sz="2200" smtClean="0">
                <a:latin typeface="Berlin Sans FB" pitchFamily="34" charset="0"/>
                <a:cs typeface="Times New Roman"/>
              </a:rPr>
              <a:t>and on </a:t>
            </a:r>
            <a:r>
              <a:rPr lang="it-IT" sz="2200" smtClean="0">
                <a:latin typeface="Berlin Sans FB" pitchFamily="34" charset="0"/>
                <a:cs typeface="Times New Roman" pitchFamily="18" charset="0"/>
              </a:rPr>
              <a:t>R</a:t>
            </a:r>
            <a:r>
              <a:rPr lang="it-IT" sz="2200" baseline="-25000" smtClean="0">
                <a:latin typeface="Berlin Sans FB" pitchFamily="34" charset="0"/>
                <a:cs typeface="Times New Roman" pitchFamily="18" charset="0"/>
              </a:rPr>
              <a:t>0</a:t>
            </a:r>
            <a:r>
              <a:rPr lang="it-IT" sz="2200" smtClean="0">
                <a:latin typeface="Berlin Sans FB" pitchFamily="34" charset="0"/>
                <a:cs typeface="Times New Roman" pitchFamily="18" charset="0"/>
              </a:rPr>
              <a:t>dR</a:t>
            </a:r>
            <a:r>
              <a:rPr lang="it-IT" sz="22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200" smtClean="0">
                <a:latin typeface="Berlin Sans FB" pitchFamily="34" charset="0"/>
                <a:cs typeface="Times New Roman" pitchFamily="18" charset="0"/>
              </a:rPr>
              <a:t>(for disc emission)</a:t>
            </a:r>
          </a:p>
          <a:p>
            <a:endParaRPr lang="it-IT" sz="2200" b="1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it-IT" sz="2200" smtClean="0">
                <a:latin typeface="Berlin Sans FB" pitchFamily="34" charset="0"/>
              </a:rPr>
              <a:t> limb darkening on </a:t>
            </a:r>
            <a:r>
              <a:rPr lang="el-GR" sz="2200" smtClean="0">
                <a:latin typeface="Times New Roman"/>
                <a:cs typeface="Times New Roman"/>
              </a:rPr>
              <a:t>Θ</a:t>
            </a:r>
            <a:r>
              <a:rPr lang="it-IT" sz="2200" baseline="-25000" smtClean="0">
                <a:latin typeface="Berlin Sans FB" pitchFamily="34" charset="0"/>
                <a:cs typeface="Times New Roman"/>
              </a:rPr>
              <a:t>d</a:t>
            </a:r>
            <a:endParaRPr lang="it-IT" sz="2200" baseline="3000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>
            <a:spLocks noChangeArrowheads="1"/>
          </p:cNvSpPr>
          <p:nvPr/>
        </p:nvSpPr>
        <p:spPr bwMode="auto">
          <a:xfrm>
            <a:off x="-32" y="142852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3200" b="1" smtClean="0">
                <a:solidFill>
                  <a:srgbClr val="800202"/>
                </a:solidFill>
                <a:latin typeface="Berlin Sans FB" pitchFamily="34" charset="0"/>
              </a:rPr>
              <a:t>the code</a:t>
            </a:r>
          </a:p>
        </p:txBody>
      </p:sp>
      <p:sp>
        <p:nvSpPr>
          <p:cNvPr id="3" name="CasellaDiTesto 2"/>
          <p:cNvSpPr txBox="1">
            <a:spLocks noChangeArrowheads="1"/>
          </p:cNvSpPr>
          <p:nvPr/>
        </p:nvSpPr>
        <p:spPr bwMode="auto">
          <a:xfrm>
            <a:off x="142844" y="768004"/>
            <a:ext cx="878687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200" smtClean="0">
                <a:latin typeface="Berlin Sans FB" pitchFamily="34" charset="0"/>
              </a:rPr>
              <a:t>The P</a:t>
            </a:r>
            <a:r>
              <a:rPr lang="it-IT" sz="2200" baseline="-25000" smtClean="0">
                <a:latin typeface="Berlin Sans FB" pitchFamily="34" charset="0"/>
              </a:rPr>
              <a:t>d</a:t>
            </a:r>
            <a:r>
              <a:rPr lang="it-IT" sz="2200" smtClean="0">
                <a:latin typeface="Berlin Sans FB" pitchFamily="34" charset="0"/>
              </a:rPr>
              <a:t> vector (electric field) of the seed photon is randomly chosen on the polarization plane for unpolarized radiation OR linearly polarized (up to 11%) on the direction parallel to the plane of the disc (Chandrasekhar, 1960).</a:t>
            </a:r>
          </a:p>
        </p:txBody>
      </p:sp>
      <p:sp>
        <p:nvSpPr>
          <p:cNvPr id="4" name="CasellaDiTesto 3"/>
          <p:cNvSpPr txBox="1">
            <a:spLocks noChangeArrowheads="1"/>
          </p:cNvSpPr>
          <p:nvPr/>
        </p:nvSpPr>
        <p:spPr bwMode="auto">
          <a:xfrm>
            <a:off x="2428860" y="2302369"/>
            <a:ext cx="71438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200" smtClean="0">
                <a:latin typeface="Berlin Sans FB" pitchFamily="34" charset="0"/>
              </a:rPr>
              <a:t>P</a:t>
            </a:r>
            <a:r>
              <a:rPr lang="it-IT" sz="2200" baseline="-25000" smtClean="0">
                <a:latin typeface="Berlin Sans FB" pitchFamily="34" charset="0"/>
              </a:rPr>
              <a:t>d</a:t>
            </a:r>
          </a:p>
          <a:p>
            <a:r>
              <a:rPr lang="it-IT" sz="2200" smtClean="0">
                <a:latin typeface="Berlin Sans FB" pitchFamily="34" charset="0"/>
              </a:rPr>
              <a:t>K</a:t>
            </a:r>
            <a:r>
              <a:rPr lang="it-IT" sz="2200" baseline="-25000" smtClean="0">
                <a:latin typeface="Berlin Sans FB" pitchFamily="34" charset="0"/>
              </a:rPr>
              <a:t>d</a:t>
            </a:r>
            <a:endParaRPr lang="it-IT" sz="2200" smtClean="0">
              <a:latin typeface="Berlin Sans FB" pitchFamily="34" charset="0"/>
            </a:endParaRPr>
          </a:p>
        </p:txBody>
      </p:sp>
      <p:sp>
        <p:nvSpPr>
          <p:cNvPr id="5" name="Freccia a destra 4"/>
          <p:cNvSpPr/>
          <p:nvPr/>
        </p:nvSpPr>
        <p:spPr>
          <a:xfrm>
            <a:off x="3357554" y="2357430"/>
            <a:ext cx="2143140" cy="571504"/>
          </a:xfrm>
          <a:prstGeom prst="rightArrow">
            <a:avLst/>
          </a:prstGeom>
          <a:solidFill>
            <a:srgbClr val="800202">
              <a:alpha val="6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/>
          <p:cNvSpPr txBox="1">
            <a:spLocks noChangeArrowheads="1"/>
          </p:cNvSpPr>
          <p:nvPr/>
        </p:nvSpPr>
        <p:spPr bwMode="auto">
          <a:xfrm>
            <a:off x="3500430" y="2928934"/>
            <a:ext cx="2000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mtClean="0">
                <a:latin typeface="Berlin Sans FB" pitchFamily="34" charset="0"/>
              </a:rPr>
              <a:t>Matt et al. 1996</a:t>
            </a:r>
          </a:p>
        </p:txBody>
      </p:sp>
      <p:sp>
        <p:nvSpPr>
          <p:cNvPr id="7" name="CasellaDiTesto 6"/>
          <p:cNvSpPr txBox="1">
            <a:spLocks noChangeArrowheads="1"/>
          </p:cNvSpPr>
          <p:nvPr/>
        </p:nvSpPr>
        <p:spPr bwMode="auto">
          <a:xfrm>
            <a:off x="6143636" y="2285992"/>
            <a:ext cx="71438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200" smtClean="0">
                <a:latin typeface="Berlin Sans FB" pitchFamily="34" charset="0"/>
              </a:rPr>
              <a:t>Q</a:t>
            </a:r>
            <a:r>
              <a:rPr lang="it-IT" sz="2200" baseline="-25000" smtClean="0">
                <a:latin typeface="Berlin Sans FB" pitchFamily="34" charset="0"/>
              </a:rPr>
              <a:t>j</a:t>
            </a:r>
          </a:p>
          <a:p>
            <a:r>
              <a:rPr lang="it-IT" sz="2200" smtClean="0">
                <a:latin typeface="Berlin Sans FB" pitchFamily="34" charset="0"/>
              </a:rPr>
              <a:t>U</a:t>
            </a:r>
            <a:r>
              <a:rPr lang="it-IT" sz="2200" baseline="-25000" smtClean="0">
                <a:latin typeface="Berlin Sans FB" pitchFamily="34" charset="0"/>
              </a:rPr>
              <a:t>j</a:t>
            </a:r>
          </a:p>
        </p:txBody>
      </p:sp>
      <p:sp>
        <p:nvSpPr>
          <p:cNvPr id="10" name="Corda 9"/>
          <p:cNvSpPr/>
          <p:nvPr/>
        </p:nvSpPr>
        <p:spPr>
          <a:xfrm rot="5400000">
            <a:off x="2786050" y="3643315"/>
            <a:ext cx="3143270" cy="3143272"/>
          </a:xfrm>
          <a:prstGeom prst="chord">
            <a:avLst>
              <a:gd name="adj1" fmla="val 5410106"/>
              <a:gd name="adj2" fmla="val 16232196"/>
            </a:avLst>
          </a:prstGeom>
          <a:solidFill>
            <a:srgbClr val="FFC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e 10"/>
          <p:cNvSpPr/>
          <p:nvPr/>
        </p:nvSpPr>
        <p:spPr>
          <a:xfrm>
            <a:off x="4143371" y="4929198"/>
            <a:ext cx="428628" cy="4286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11"/>
          <p:cNvSpPr/>
          <p:nvPr/>
        </p:nvSpPr>
        <p:spPr>
          <a:xfrm>
            <a:off x="1500165" y="5143512"/>
            <a:ext cx="2643206" cy="71438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tangolo 13"/>
          <p:cNvSpPr/>
          <p:nvPr/>
        </p:nvSpPr>
        <p:spPr>
          <a:xfrm rot="10800000">
            <a:off x="4572000" y="5143512"/>
            <a:ext cx="2643206" cy="71438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igura a mano libera 14"/>
          <p:cNvSpPr/>
          <p:nvPr/>
        </p:nvSpPr>
        <p:spPr>
          <a:xfrm rot="13221997">
            <a:off x="4605187" y="4676507"/>
            <a:ext cx="1249397" cy="120557"/>
          </a:xfrm>
          <a:custGeom>
            <a:avLst/>
            <a:gdLst>
              <a:gd name="connsiteX0" fmla="*/ 0 w 3022600"/>
              <a:gd name="connsiteY0" fmla="*/ 186267 h 429684"/>
              <a:gd name="connsiteX1" fmla="*/ 152400 w 3022600"/>
              <a:gd name="connsiteY1" fmla="*/ 33867 h 429684"/>
              <a:gd name="connsiteX2" fmla="*/ 419100 w 3022600"/>
              <a:gd name="connsiteY2" fmla="*/ 389467 h 429684"/>
              <a:gd name="connsiteX3" fmla="*/ 635000 w 3022600"/>
              <a:gd name="connsiteY3" fmla="*/ 46567 h 429684"/>
              <a:gd name="connsiteX4" fmla="*/ 889000 w 3022600"/>
              <a:gd name="connsiteY4" fmla="*/ 389467 h 429684"/>
              <a:gd name="connsiteX5" fmla="*/ 1143000 w 3022600"/>
              <a:gd name="connsiteY5" fmla="*/ 46567 h 429684"/>
              <a:gd name="connsiteX6" fmla="*/ 1358900 w 3022600"/>
              <a:gd name="connsiteY6" fmla="*/ 389467 h 429684"/>
              <a:gd name="connsiteX7" fmla="*/ 1587500 w 3022600"/>
              <a:gd name="connsiteY7" fmla="*/ 33867 h 429684"/>
              <a:gd name="connsiteX8" fmla="*/ 1816100 w 3022600"/>
              <a:gd name="connsiteY8" fmla="*/ 376767 h 429684"/>
              <a:gd name="connsiteX9" fmla="*/ 2032000 w 3022600"/>
              <a:gd name="connsiteY9" fmla="*/ 33867 h 429684"/>
              <a:gd name="connsiteX10" fmla="*/ 2222500 w 3022600"/>
              <a:gd name="connsiteY10" fmla="*/ 376767 h 429684"/>
              <a:gd name="connsiteX11" fmla="*/ 2463800 w 3022600"/>
              <a:gd name="connsiteY11" fmla="*/ 21167 h 429684"/>
              <a:gd name="connsiteX12" fmla="*/ 2679700 w 3022600"/>
              <a:gd name="connsiteY12" fmla="*/ 402167 h 429684"/>
              <a:gd name="connsiteX13" fmla="*/ 2819400 w 3022600"/>
              <a:gd name="connsiteY13" fmla="*/ 186267 h 429684"/>
              <a:gd name="connsiteX14" fmla="*/ 3022600 w 3022600"/>
              <a:gd name="connsiteY14" fmla="*/ 173567 h 429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22600" h="429684">
                <a:moveTo>
                  <a:pt x="0" y="186267"/>
                </a:moveTo>
                <a:cubicBezTo>
                  <a:pt x="41275" y="93133"/>
                  <a:pt x="82550" y="0"/>
                  <a:pt x="152400" y="33867"/>
                </a:cubicBezTo>
                <a:cubicBezTo>
                  <a:pt x="222250" y="67734"/>
                  <a:pt x="338667" y="387350"/>
                  <a:pt x="419100" y="389467"/>
                </a:cubicBezTo>
                <a:cubicBezTo>
                  <a:pt x="499533" y="391584"/>
                  <a:pt x="556683" y="46567"/>
                  <a:pt x="635000" y="46567"/>
                </a:cubicBezTo>
                <a:cubicBezTo>
                  <a:pt x="713317" y="46567"/>
                  <a:pt x="804333" y="389467"/>
                  <a:pt x="889000" y="389467"/>
                </a:cubicBezTo>
                <a:cubicBezTo>
                  <a:pt x="973667" y="389467"/>
                  <a:pt x="1064683" y="46567"/>
                  <a:pt x="1143000" y="46567"/>
                </a:cubicBezTo>
                <a:cubicBezTo>
                  <a:pt x="1221317" y="46567"/>
                  <a:pt x="1284817" y="391584"/>
                  <a:pt x="1358900" y="389467"/>
                </a:cubicBezTo>
                <a:cubicBezTo>
                  <a:pt x="1432983" y="387350"/>
                  <a:pt x="1511300" y="35984"/>
                  <a:pt x="1587500" y="33867"/>
                </a:cubicBezTo>
                <a:cubicBezTo>
                  <a:pt x="1663700" y="31750"/>
                  <a:pt x="1742017" y="376767"/>
                  <a:pt x="1816100" y="376767"/>
                </a:cubicBezTo>
                <a:cubicBezTo>
                  <a:pt x="1890183" y="376767"/>
                  <a:pt x="1964267" y="33867"/>
                  <a:pt x="2032000" y="33867"/>
                </a:cubicBezTo>
                <a:cubicBezTo>
                  <a:pt x="2099733" y="33867"/>
                  <a:pt x="2150533" y="378884"/>
                  <a:pt x="2222500" y="376767"/>
                </a:cubicBezTo>
                <a:cubicBezTo>
                  <a:pt x="2294467" y="374650"/>
                  <a:pt x="2387600" y="16934"/>
                  <a:pt x="2463800" y="21167"/>
                </a:cubicBezTo>
                <a:cubicBezTo>
                  <a:pt x="2540000" y="25400"/>
                  <a:pt x="2620433" y="374650"/>
                  <a:pt x="2679700" y="402167"/>
                </a:cubicBezTo>
                <a:cubicBezTo>
                  <a:pt x="2738967" y="429684"/>
                  <a:pt x="2762250" y="224367"/>
                  <a:pt x="2819400" y="186267"/>
                </a:cubicBezTo>
                <a:cubicBezTo>
                  <a:pt x="2876550" y="148167"/>
                  <a:pt x="2949575" y="160867"/>
                  <a:pt x="3022600" y="173567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6" name="Figura a mano libera 15"/>
          <p:cNvSpPr/>
          <p:nvPr/>
        </p:nvSpPr>
        <p:spPr>
          <a:xfrm rot="20034816">
            <a:off x="4717055" y="4054746"/>
            <a:ext cx="1249397" cy="120557"/>
          </a:xfrm>
          <a:custGeom>
            <a:avLst/>
            <a:gdLst>
              <a:gd name="connsiteX0" fmla="*/ 0 w 3022600"/>
              <a:gd name="connsiteY0" fmla="*/ 186267 h 429684"/>
              <a:gd name="connsiteX1" fmla="*/ 152400 w 3022600"/>
              <a:gd name="connsiteY1" fmla="*/ 33867 h 429684"/>
              <a:gd name="connsiteX2" fmla="*/ 419100 w 3022600"/>
              <a:gd name="connsiteY2" fmla="*/ 389467 h 429684"/>
              <a:gd name="connsiteX3" fmla="*/ 635000 w 3022600"/>
              <a:gd name="connsiteY3" fmla="*/ 46567 h 429684"/>
              <a:gd name="connsiteX4" fmla="*/ 889000 w 3022600"/>
              <a:gd name="connsiteY4" fmla="*/ 389467 h 429684"/>
              <a:gd name="connsiteX5" fmla="*/ 1143000 w 3022600"/>
              <a:gd name="connsiteY5" fmla="*/ 46567 h 429684"/>
              <a:gd name="connsiteX6" fmla="*/ 1358900 w 3022600"/>
              <a:gd name="connsiteY6" fmla="*/ 389467 h 429684"/>
              <a:gd name="connsiteX7" fmla="*/ 1587500 w 3022600"/>
              <a:gd name="connsiteY7" fmla="*/ 33867 h 429684"/>
              <a:gd name="connsiteX8" fmla="*/ 1816100 w 3022600"/>
              <a:gd name="connsiteY8" fmla="*/ 376767 h 429684"/>
              <a:gd name="connsiteX9" fmla="*/ 2032000 w 3022600"/>
              <a:gd name="connsiteY9" fmla="*/ 33867 h 429684"/>
              <a:gd name="connsiteX10" fmla="*/ 2222500 w 3022600"/>
              <a:gd name="connsiteY10" fmla="*/ 376767 h 429684"/>
              <a:gd name="connsiteX11" fmla="*/ 2463800 w 3022600"/>
              <a:gd name="connsiteY11" fmla="*/ 21167 h 429684"/>
              <a:gd name="connsiteX12" fmla="*/ 2679700 w 3022600"/>
              <a:gd name="connsiteY12" fmla="*/ 402167 h 429684"/>
              <a:gd name="connsiteX13" fmla="*/ 2819400 w 3022600"/>
              <a:gd name="connsiteY13" fmla="*/ 186267 h 429684"/>
              <a:gd name="connsiteX14" fmla="*/ 3022600 w 3022600"/>
              <a:gd name="connsiteY14" fmla="*/ 173567 h 429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22600" h="429684">
                <a:moveTo>
                  <a:pt x="0" y="186267"/>
                </a:moveTo>
                <a:cubicBezTo>
                  <a:pt x="41275" y="93133"/>
                  <a:pt x="82550" y="0"/>
                  <a:pt x="152400" y="33867"/>
                </a:cubicBezTo>
                <a:cubicBezTo>
                  <a:pt x="222250" y="67734"/>
                  <a:pt x="338667" y="387350"/>
                  <a:pt x="419100" y="389467"/>
                </a:cubicBezTo>
                <a:cubicBezTo>
                  <a:pt x="499533" y="391584"/>
                  <a:pt x="556683" y="46567"/>
                  <a:pt x="635000" y="46567"/>
                </a:cubicBezTo>
                <a:cubicBezTo>
                  <a:pt x="713317" y="46567"/>
                  <a:pt x="804333" y="389467"/>
                  <a:pt x="889000" y="389467"/>
                </a:cubicBezTo>
                <a:cubicBezTo>
                  <a:pt x="973667" y="389467"/>
                  <a:pt x="1064683" y="46567"/>
                  <a:pt x="1143000" y="46567"/>
                </a:cubicBezTo>
                <a:cubicBezTo>
                  <a:pt x="1221317" y="46567"/>
                  <a:pt x="1284817" y="391584"/>
                  <a:pt x="1358900" y="389467"/>
                </a:cubicBezTo>
                <a:cubicBezTo>
                  <a:pt x="1432983" y="387350"/>
                  <a:pt x="1511300" y="35984"/>
                  <a:pt x="1587500" y="33867"/>
                </a:cubicBezTo>
                <a:cubicBezTo>
                  <a:pt x="1663700" y="31750"/>
                  <a:pt x="1742017" y="376767"/>
                  <a:pt x="1816100" y="376767"/>
                </a:cubicBezTo>
                <a:cubicBezTo>
                  <a:pt x="1890183" y="376767"/>
                  <a:pt x="1964267" y="33867"/>
                  <a:pt x="2032000" y="33867"/>
                </a:cubicBezTo>
                <a:cubicBezTo>
                  <a:pt x="2099733" y="33867"/>
                  <a:pt x="2150533" y="378884"/>
                  <a:pt x="2222500" y="376767"/>
                </a:cubicBezTo>
                <a:cubicBezTo>
                  <a:pt x="2294467" y="374650"/>
                  <a:pt x="2387600" y="16934"/>
                  <a:pt x="2463800" y="21167"/>
                </a:cubicBezTo>
                <a:cubicBezTo>
                  <a:pt x="2540000" y="25400"/>
                  <a:pt x="2620433" y="374650"/>
                  <a:pt x="2679700" y="402167"/>
                </a:cubicBezTo>
                <a:cubicBezTo>
                  <a:pt x="2738967" y="429684"/>
                  <a:pt x="2762250" y="224367"/>
                  <a:pt x="2819400" y="186267"/>
                </a:cubicBezTo>
                <a:cubicBezTo>
                  <a:pt x="2876550" y="148167"/>
                  <a:pt x="2949575" y="160867"/>
                  <a:pt x="3022600" y="173567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7" name="CasellaDiTesto 16"/>
          <p:cNvSpPr txBox="1">
            <a:spLocks noChangeArrowheads="1"/>
          </p:cNvSpPr>
          <p:nvPr/>
        </p:nvSpPr>
        <p:spPr bwMode="auto">
          <a:xfrm>
            <a:off x="142844" y="5855633"/>
            <a:ext cx="87868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it-IT" sz="2800" smtClean="0">
                <a:solidFill>
                  <a:srgbClr val="800202"/>
                </a:solidFill>
                <a:latin typeface="Berlin Sans FB" pitchFamily="34" charset="0"/>
              </a:rPr>
              <a:t>OUTPUT:      h</a:t>
            </a:r>
            <a:r>
              <a:rPr lang="el-GR" sz="2800" smtClean="0">
                <a:solidFill>
                  <a:srgbClr val="800202"/>
                </a:solidFill>
                <a:latin typeface="Times New Roman"/>
                <a:cs typeface="Times New Roman"/>
              </a:rPr>
              <a:t>ν</a:t>
            </a:r>
            <a:r>
              <a:rPr lang="it-IT" sz="2800" smtClean="0">
                <a:solidFill>
                  <a:srgbClr val="800202"/>
                </a:solidFill>
                <a:latin typeface="Berlin Sans FB" pitchFamily="34" charset="0"/>
                <a:cs typeface="Times New Roman"/>
              </a:rPr>
              <a:t>,  </a:t>
            </a:r>
            <a:r>
              <a:rPr lang="el-GR" sz="2800" smtClean="0">
                <a:solidFill>
                  <a:srgbClr val="800202"/>
                </a:solidFill>
                <a:latin typeface="Times New Roman"/>
                <a:cs typeface="Times New Roman"/>
              </a:rPr>
              <a:t>Θ</a:t>
            </a:r>
            <a:r>
              <a:rPr lang="it-IT" sz="2800" smtClean="0">
                <a:solidFill>
                  <a:srgbClr val="800202"/>
                </a:solidFill>
                <a:latin typeface="Berlin Sans FB" pitchFamily="34" charset="0"/>
                <a:cs typeface="Times New Roman"/>
              </a:rPr>
              <a:t>,  </a:t>
            </a:r>
            <a:r>
              <a:rPr lang="el-GR" sz="2800" smtClean="0">
                <a:solidFill>
                  <a:srgbClr val="800202"/>
                </a:solidFill>
                <a:latin typeface="Times New Roman"/>
                <a:cs typeface="Times New Roman"/>
              </a:rPr>
              <a:t>Φ</a:t>
            </a:r>
            <a:r>
              <a:rPr lang="it-IT" sz="2800" smtClean="0">
                <a:solidFill>
                  <a:srgbClr val="800202"/>
                </a:solidFill>
                <a:latin typeface="Berlin Sans FB" pitchFamily="34" charset="0"/>
                <a:cs typeface="Times New Roman"/>
              </a:rPr>
              <a:t>,  Q</a:t>
            </a:r>
            <a:r>
              <a:rPr lang="it-IT" sz="2800" baseline="-25000" smtClean="0">
                <a:solidFill>
                  <a:srgbClr val="800202"/>
                </a:solidFill>
                <a:latin typeface="Berlin Sans FB" pitchFamily="34" charset="0"/>
                <a:cs typeface="Times New Roman"/>
              </a:rPr>
              <a:t>j</a:t>
            </a:r>
            <a:r>
              <a:rPr lang="it-IT" sz="2800" smtClean="0">
                <a:solidFill>
                  <a:srgbClr val="800202"/>
                </a:solidFill>
                <a:latin typeface="Berlin Sans FB" pitchFamily="34" charset="0"/>
                <a:cs typeface="Times New Roman"/>
              </a:rPr>
              <a:t>,  U</a:t>
            </a:r>
            <a:r>
              <a:rPr lang="it-IT" sz="2800" baseline="-25000" smtClean="0">
                <a:solidFill>
                  <a:srgbClr val="800202"/>
                </a:solidFill>
                <a:latin typeface="Berlin Sans FB" pitchFamily="34" charset="0"/>
                <a:cs typeface="Times New Roman"/>
              </a:rPr>
              <a:t>j</a:t>
            </a:r>
            <a:r>
              <a:rPr lang="it-IT" sz="2800" smtClean="0">
                <a:solidFill>
                  <a:srgbClr val="800202"/>
                </a:solidFill>
                <a:latin typeface="Berlin Sans FB" pitchFamily="34" charset="0"/>
                <a:cs typeface="Times New Roman"/>
              </a:rPr>
              <a:t>,  #sc</a:t>
            </a:r>
            <a:endParaRPr lang="it-IT" sz="2800" smtClean="0">
              <a:solidFill>
                <a:srgbClr val="800202"/>
              </a:solidFill>
              <a:latin typeface="Berlin Sans FB" pitchFamily="34" charset="0"/>
            </a:endParaRPr>
          </a:p>
        </p:txBody>
      </p:sp>
      <p:sp>
        <p:nvSpPr>
          <p:cNvPr id="18" name="Ovale 17"/>
          <p:cNvSpPr/>
          <p:nvPr/>
        </p:nvSpPr>
        <p:spPr>
          <a:xfrm>
            <a:off x="5286380" y="4786322"/>
            <a:ext cx="71438" cy="71438"/>
          </a:xfrm>
          <a:prstGeom prst="ellipse">
            <a:avLst/>
          </a:prstGeom>
          <a:solidFill>
            <a:srgbClr val="800202"/>
          </a:solidFill>
          <a:ln>
            <a:solidFill>
              <a:srgbClr val="80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>
            <a:spLocks noChangeArrowheads="1"/>
          </p:cNvSpPr>
          <p:nvPr/>
        </p:nvSpPr>
        <p:spPr bwMode="auto">
          <a:xfrm>
            <a:off x="-71470" y="-24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3200" b="1" smtClean="0">
                <a:solidFill>
                  <a:srgbClr val="800202"/>
                </a:solidFill>
                <a:latin typeface="Berlin Sans FB" pitchFamily="34" charset="0"/>
              </a:rPr>
              <a:t>the spectra</a:t>
            </a:r>
          </a:p>
        </p:txBody>
      </p:sp>
      <p:pic>
        <p:nvPicPr>
          <p:cNvPr id="4" name="Immagine 3" descr="6-48-fullX1-SLAB_kT100.000_tau0.100000_MBH8.00000_SED_5x10^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286124"/>
            <a:ext cx="3990786" cy="3227415"/>
          </a:xfrm>
          <a:prstGeom prst="rect">
            <a:avLst/>
          </a:prstGeom>
          <a:ln w="22225">
            <a:solidFill>
              <a:srgbClr val="800202"/>
            </a:solidFill>
          </a:ln>
        </p:spPr>
      </p:pic>
      <p:pic>
        <p:nvPicPr>
          <p:cNvPr id="5" name="Immagine 4" descr="6-48-half-SPH_kT100.000_tau0.100000_MBH8.00000_InitSED_5x10^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357166"/>
            <a:ext cx="2643206" cy="2137605"/>
          </a:xfrm>
          <a:prstGeom prst="rect">
            <a:avLst/>
          </a:prstGeom>
          <a:ln w="22225">
            <a:solidFill>
              <a:srgbClr val="800202"/>
            </a:solidFill>
          </a:ln>
        </p:spPr>
      </p:pic>
      <p:pic>
        <p:nvPicPr>
          <p:cNvPr id="6" name="Immagine 5" descr="6-48-half-SPH_kT100.000_tau0.100000_MBH8.00000_SED_5x10^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1124" y="3782411"/>
            <a:ext cx="3361404" cy="2718423"/>
          </a:xfrm>
          <a:prstGeom prst="rect">
            <a:avLst/>
          </a:prstGeom>
          <a:ln w="22225">
            <a:solidFill>
              <a:srgbClr val="800202"/>
            </a:solidFill>
          </a:ln>
        </p:spPr>
      </p:pic>
      <p:pic>
        <p:nvPicPr>
          <p:cNvPr id="7" name="Immagine 6" descr="6-48-half-SPH_kT100.000_tau1.00000_MBH8.00000_SED_5x10^7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14942" y="714356"/>
            <a:ext cx="3329450" cy="2692581"/>
          </a:xfrm>
          <a:prstGeom prst="rect">
            <a:avLst/>
          </a:prstGeom>
          <a:ln w="22225">
            <a:solidFill>
              <a:srgbClr val="800202"/>
            </a:solidFill>
          </a:ln>
        </p:spPr>
      </p:pic>
      <p:sp>
        <p:nvSpPr>
          <p:cNvPr id="8" name="CasellaDiTesto 7"/>
          <p:cNvSpPr txBox="1">
            <a:spLocks noChangeArrowheads="1"/>
          </p:cNvSpPr>
          <p:nvPr/>
        </p:nvSpPr>
        <p:spPr bwMode="auto">
          <a:xfrm>
            <a:off x="1428728" y="2876132"/>
            <a:ext cx="20002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1600" smtClean="0">
                <a:solidFill>
                  <a:srgbClr val="800202"/>
                </a:solidFill>
                <a:latin typeface="Berlin Sans FB" pitchFamily="34" charset="0"/>
              </a:rPr>
              <a:t>SLAB,  </a:t>
            </a:r>
            <a:r>
              <a:rPr lang="el-GR" sz="1600" smtClean="0">
                <a:solidFill>
                  <a:srgbClr val="800202"/>
                </a:solidFill>
                <a:latin typeface="Times New Roman"/>
                <a:cs typeface="Times New Roman"/>
              </a:rPr>
              <a:t>τ</a:t>
            </a:r>
            <a:r>
              <a:rPr lang="it-IT" sz="1600" smtClean="0">
                <a:solidFill>
                  <a:srgbClr val="800202"/>
                </a:solidFill>
                <a:latin typeface="Berlin Sans FB" pitchFamily="34" charset="0"/>
                <a:cs typeface="Times New Roman"/>
              </a:rPr>
              <a:t> = 0.1</a:t>
            </a:r>
            <a:endParaRPr lang="it-IT" sz="1600" smtClean="0">
              <a:solidFill>
                <a:srgbClr val="800202"/>
              </a:solidFill>
              <a:latin typeface="Berlin Sans FB" pitchFamily="34" charset="0"/>
            </a:endParaRPr>
          </a:p>
        </p:txBody>
      </p:sp>
      <p:sp>
        <p:nvSpPr>
          <p:cNvPr id="9" name="CasellaDiTesto 8"/>
          <p:cNvSpPr txBox="1">
            <a:spLocks noChangeArrowheads="1"/>
          </p:cNvSpPr>
          <p:nvPr/>
        </p:nvSpPr>
        <p:spPr bwMode="auto">
          <a:xfrm>
            <a:off x="6000760" y="285728"/>
            <a:ext cx="20002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1600" smtClean="0">
                <a:solidFill>
                  <a:srgbClr val="800202"/>
                </a:solidFill>
                <a:latin typeface="Berlin Sans FB" pitchFamily="34" charset="0"/>
              </a:rPr>
              <a:t>SPHERE,  </a:t>
            </a:r>
            <a:r>
              <a:rPr lang="el-GR" sz="1600" smtClean="0">
                <a:solidFill>
                  <a:srgbClr val="800202"/>
                </a:solidFill>
                <a:latin typeface="Times New Roman"/>
                <a:cs typeface="Times New Roman"/>
              </a:rPr>
              <a:t>τ</a:t>
            </a:r>
            <a:r>
              <a:rPr lang="it-IT" sz="1600" smtClean="0">
                <a:solidFill>
                  <a:srgbClr val="800202"/>
                </a:solidFill>
                <a:latin typeface="Berlin Sans FB" pitchFamily="34" charset="0"/>
                <a:cs typeface="Times New Roman"/>
              </a:rPr>
              <a:t> = 1</a:t>
            </a:r>
            <a:endParaRPr lang="it-IT" sz="1600" smtClean="0">
              <a:solidFill>
                <a:srgbClr val="800202"/>
              </a:solidFill>
              <a:latin typeface="Berlin Sans FB" pitchFamily="34" charset="0"/>
            </a:endParaRPr>
          </a:p>
        </p:txBody>
      </p:sp>
      <p:sp>
        <p:nvSpPr>
          <p:cNvPr id="10" name="CasellaDiTesto 9"/>
          <p:cNvSpPr txBox="1">
            <a:spLocks noChangeArrowheads="1"/>
          </p:cNvSpPr>
          <p:nvPr/>
        </p:nvSpPr>
        <p:spPr bwMode="auto">
          <a:xfrm>
            <a:off x="6072198" y="3447636"/>
            <a:ext cx="20002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1600" smtClean="0">
                <a:solidFill>
                  <a:srgbClr val="800202"/>
                </a:solidFill>
                <a:latin typeface="Berlin Sans FB" pitchFamily="34" charset="0"/>
              </a:rPr>
              <a:t>SPHERE,  </a:t>
            </a:r>
            <a:r>
              <a:rPr lang="el-GR" sz="1600" smtClean="0">
                <a:solidFill>
                  <a:srgbClr val="800202"/>
                </a:solidFill>
                <a:latin typeface="Times New Roman"/>
                <a:cs typeface="Times New Roman"/>
              </a:rPr>
              <a:t>τ</a:t>
            </a:r>
            <a:r>
              <a:rPr lang="it-IT" sz="1600" smtClean="0">
                <a:solidFill>
                  <a:srgbClr val="800202"/>
                </a:solidFill>
                <a:latin typeface="Berlin Sans FB" pitchFamily="34" charset="0"/>
                <a:cs typeface="Times New Roman"/>
              </a:rPr>
              <a:t> = 0.1</a:t>
            </a:r>
            <a:endParaRPr lang="it-IT" sz="1600" smtClean="0">
              <a:solidFill>
                <a:srgbClr val="800202"/>
              </a:solidFill>
              <a:latin typeface="Berlin Sans FB" pitchFamily="34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 rot="16200000" flipH="1">
            <a:off x="2500298" y="4500570"/>
            <a:ext cx="1071570" cy="1071570"/>
          </a:xfrm>
          <a:prstGeom prst="line">
            <a:avLst/>
          </a:prstGeom>
          <a:ln w="22225">
            <a:solidFill>
              <a:srgbClr val="80020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 rot="16200000" flipH="1">
            <a:off x="7000893" y="4929199"/>
            <a:ext cx="857255" cy="857255"/>
          </a:xfrm>
          <a:prstGeom prst="line">
            <a:avLst/>
          </a:prstGeom>
          <a:ln w="22225">
            <a:solidFill>
              <a:srgbClr val="80020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>
            <a:off x="7134244" y="1928802"/>
            <a:ext cx="1009656" cy="785819"/>
          </a:xfrm>
          <a:prstGeom prst="line">
            <a:avLst/>
          </a:prstGeom>
          <a:ln w="22225">
            <a:solidFill>
              <a:srgbClr val="80020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>
            <a:spLocks noChangeArrowheads="1"/>
          </p:cNvSpPr>
          <p:nvPr/>
        </p:nvSpPr>
        <p:spPr bwMode="auto">
          <a:xfrm>
            <a:off x="3214678" y="1071546"/>
            <a:ext cx="15716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1600" smtClean="0">
                <a:solidFill>
                  <a:srgbClr val="800202"/>
                </a:solidFill>
                <a:latin typeface="Berlin Sans FB" pitchFamily="34" charset="0"/>
              </a:rPr>
              <a:t>kT = 100 KeV</a:t>
            </a:r>
          </a:p>
          <a:p>
            <a:r>
              <a:rPr lang="it-IT" sz="1600" smtClean="0">
                <a:solidFill>
                  <a:srgbClr val="800202"/>
                </a:solidFill>
                <a:latin typeface="Berlin Sans FB" pitchFamily="34" charset="0"/>
              </a:rPr>
              <a:t>5x10</a:t>
            </a:r>
            <a:r>
              <a:rPr lang="it-IT" sz="1600" baseline="30000" smtClean="0">
                <a:solidFill>
                  <a:srgbClr val="800202"/>
                </a:solidFill>
                <a:latin typeface="Berlin Sans FB" pitchFamily="34" charset="0"/>
              </a:rPr>
              <a:t>7 </a:t>
            </a:r>
            <a:r>
              <a:rPr lang="it-IT" sz="1600" smtClean="0">
                <a:solidFill>
                  <a:srgbClr val="800202"/>
                </a:solidFill>
                <a:latin typeface="Berlin Sans FB" pitchFamily="34" charset="0"/>
              </a:rPr>
              <a:t>photons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>
            <a:spLocks noChangeArrowheads="1"/>
          </p:cNvSpPr>
          <p:nvPr/>
        </p:nvSpPr>
        <p:spPr bwMode="auto">
          <a:xfrm>
            <a:off x="-71470" y="-24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3200" b="1" smtClean="0">
                <a:solidFill>
                  <a:srgbClr val="800202"/>
                </a:solidFill>
                <a:latin typeface="Berlin Sans FB" pitchFamily="34" charset="0"/>
              </a:rPr>
              <a:t>the spectra</a:t>
            </a:r>
          </a:p>
        </p:txBody>
      </p:sp>
      <p:pic>
        <p:nvPicPr>
          <p:cNvPr id="7" name="Immagine 6" descr="6-48-half-IRONSPH_kT2.00000_tau0.100000_MBH8.00000_SED_5x10^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17919" y="843567"/>
            <a:ext cx="3196957" cy="2585433"/>
          </a:xfrm>
          <a:prstGeom prst="rect">
            <a:avLst/>
          </a:prstGeom>
          <a:ln w="22225">
            <a:solidFill>
              <a:srgbClr val="800202"/>
            </a:solidFill>
          </a:ln>
        </p:spPr>
      </p:pic>
      <p:pic>
        <p:nvPicPr>
          <p:cNvPr id="8" name="Immagine 7" descr="6-48-half-IRONSPH_kT2.00000_tau1.00000_MBH8.00000_SED_5x10^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2468" y="785794"/>
            <a:ext cx="3180060" cy="2571768"/>
          </a:xfrm>
          <a:prstGeom prst="rect">
            <a:avLst/>
          </a:prstGeom>
          <a:ln w="22225">
            <a:solidFill>
              <a:srgbClr val="800202"/>
            </a:solidFill>
          </a:ln>
        </p:spPr>
      </p:pic>
      <p:pic>
        <p:nvPicPr>
          <p:cNvPr id="9" name="Immagine 8" descr="6-48-half-IRONSPH_kT5.00000_tau0.100000_MBH8.00000_SED_5x10^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166" y="3643314"/>
            <a:ext cx="3268396" cy="2643206"/>
          </a:xfrm>
          <a:prstGeom prst="rect">
            <a:avLst/>
          </a:prstGeom>
          <a:ln w="22225">
            <a:solidFill>
              <a:srgbClr val="800202"/>
            </a:solidFill>
          </a:ln>
        </p:spPr>
      </p:pic>
      <p:sp>
        <p:nvSpPr>
          <p:cNvPr id="18" name="CasellaDiTesto 17"/>
          <p:cNvSpPr txBox="1">
            <a:spLocks noChangeArrowheads="1"/>
          </p:cNvSpPr>
          <p:nvPr/>
        </p:nvSpPr>
        <p:spPr bwMode="auto">
          <a:xfrm>
            <a:off x="142876" y="1629779"/>
            <a:ext cx="12144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1600" smtClean="0">
                <a:solidFill>
                  <a:srgbClr val="800202"/>
                </a:solidFill>
                <a:latin typeface="Berlin Sans FB" pitchFamily="34" charset="0"/>
              </a:rPr>
              <a:t>kT = 2 KeV</a:t>
            </a:r>
          </a:p>
          <a:p>
            <a:r>
              <a:rPr lang="el-GR" sz="1600" smtClean="0">
                <a:solidFill>
                  <a:srgbClr val="800202"/>
                </a:solidFill>
                <a:latin typeface="Times New Roman"/>
                <a:cs typeface="Times New Roman"/>
              </a:rPr>
              <a:t>τ</a:t>
            </a:r>
            <a:r>
              <a:rPr lang="it-IT" sz="1600" smtClean="0">
                <a:solidFill>
                  <a:srgbClr val="800202"/>
                </a:solidFill>
                <a:latin typeface="Berlin Sans FB" pitchFamily="34" charset="0"/>
                <a:cs typeface="Times New Roman"/>
              </a:rPr>
              <a:t> = 0.1</a:t>
            </a:r>
            <a:endParaRPr lang="it-IT" sz="1600" smtClean="0">
              <a:solidFill>
                <a:srgbClr val="800202"/>
              </a:solidFill>
              <a:latin typeface="Berlin Sans FB" pitchFamily="34" charset="0"/>
            </a:endParaRPr>
          </a:p>
        </p:txBody>
      </p:sp>
      <p:sp>
        <p:nvSpPr>
          <p:cNvPr id="19" name="CasellaDiTesto 18"/>
          <p:cNvSpPr txBox="1">
            <a:spLocks noChangeArrowheads="1"/>
          </p:cNvSpPr>
          <p:nvPr/>
        </p:nvSpPr>
        <p:spPr bwMode="auto">
          <a:xfrm>
            <a:off x="142844" y="4500570"/>
            <a:ext cx="12144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1600" smtClean="0">
                <a:solidFill>
                  <a:srgbClr val="800202"/>
                </a:solidFill>
                <a:latin typeface="Berlin Sans FB" pitchFamily="34" charset="0"/>
              </a:rPr>
              <a:t>kT = 5 KeV</a:t>
            </a:r>
          </a:p>
          <a:p>
            <a:r>
              <a:rPr lang="el-GR" sz="1600" smtClean="0">
                <a:solidFill>
                  <a:srgbClr val="800202"/>
                </a:solidFill>
                <a:latin typeface="Times New Roman"/>
                <a:cs typeface="Times New Roman"/>
              </a:rPr>
              <a:t>τ</a:t>
            </a:r>
            <a:r>
              <a:rPr lang="it-IT" sz="1600" smtClean="0">
                <a:solidFill>
                  <a:srgbClr val="800202"/>
                </a:solidFill>
                <a:latin typeface="Berlin Sans FB" pitchFamily="34" charset="0"/>
                <a:cs typeface="Times New Roman"/>
              </a:rPr>
              <a:t> = 0.1</a:t>
            </a:r>
            <a:endParaRPr lang="it-IT" sz="1600" smtClean="0">
              <a:solidFill>
                <a:srgbClr val="800202"/>
              </a:solidFill>
              <a:latin typeface="Berlin Sans FB" pitchFamily="34" charset="0"/>
            </a:endParaRPr>
          </a:p>
        </p:txBody>
      </p:sp>
      <p:sp>
        <p:nvSpPr>
          <p:cNvPr id="20" name="CasellaDiTesto 19"/>
          <p:cNvSpPr txBox="1">
            <a:spLocks noChangeArrowheads="1"/>
          </p:cNvSpPr>
          <p:nvPr/>
        </p:nvSpPr>
        <p:spPr bwMode="auto">
          <a:xfrm>
            <a:off x="6643734" y="3558605"/>
            <a:ext cx="12144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1600" smtClean="0">
                <a:solidFill>
                  <a:srgbClr val="800202"/>
                </a:solidFill>
                <a:latin typeface="Berlin Sans FB" pitchFamily="34" charset="0"/>
              </a:rPr>
              <a:t>kT = 2 KeV</a:t>
            </a:r>
          </a:p>
          <a:p>
            <a:r>
              <a:rPr lang="el-GR" sz="1600" smtClean="0">
                <a:solidFill>
                  <a:srgbClr val="800202"/>
                </a:solidFill>
                <a:latin typeface="Times New Roman"/>
                <a:cs typeface="Times New Roman"/>
              </a:rPr>
              <a:t>τ</a:t>
            </a:r>
            <a:r>
              <a:rPr lang="it-IT" sz="1600" smtClean="0">
                <a:solidFill>
                  <a:srgbClr val="800202"/>
                </a:solidFill>
                <a:latin typeface="Berlin Sans FB" pitchFamily="34" charset="0"/>
                <a:cs typeface="Times New Roman"/>
              </a:rPr>
              <a:t> = 1</a:t>
            </a:r>
            <a:endParaRPr lang="it-IT" sz="1600" smtClean="0">
              <a:solidFill>
                <a:srgbClr val="800202"/>
              </a:solidFill>
              <a:latin typeface="Berlin Sans FB" pitchFamily="34" charset="0"/>
            </a:endParaRPr>
          </a:p>
        </p:txBody>
      </p:sp>
      <p:sp>
        <p:nvSpPr>
          <p:cNvPr id="21" name="CasellaDiTesto 20"/>
          <p:cNvSpPr txBox="1">
            <a:spLocks noChangeArrowheads="1"/>
          </p:cNvSpPr>
          <p:nvPr/>
        </p:nvSpPr>
        <p:spPr bwMode="auto">
          <a:xfrm>
            <a:off x="5857884" y="4786322"/>
            <a:ext cx="257173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1600" smtClean="0">
                <a:solidFill>
                  <a:srgbClr val="800202"/>
                </a:solidFill>
                <a:latin typeface="Berlin Sans FB" pitchFamily="34" charset="0"/>
              </a:rPr>
              <a:t>input energy = 6.4 KeV (unpolarized)</a:t>
            </a:r>
          </a:p>
          <a:p>
            <a:endParaRPr lang="it-IT" sz="1600" smtClean="0">
              <a:solidFill>
                <a:srgbClr val="800202"/>
              </a:solidFill>
              <a:latin typeface="Berlin Sans FB" pitchFamily="34" charset="0"/>
            </a:endParaRPr>
          </a:p>
          <a:p>
            <a:r>
              <a:rPr lang="it-IT" sz="1600" smtClean="0">
                <a:solidFill>
                  <a:srgbClr val="800202"/>
                </a:solidFill>
                <a:latin typeface="Berlin Sans FB" pitchFamily="34" charset="0"/>
              </a:rPr>
              <a:t>SPHERICAL corona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571</Words>
  <Application>Microsoft Office PowerPoint</Application>
  <PresentationFormat>Presentazione su schermo (4:3)</PresentationFormat>
  <Paragraphs>96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Tema di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Syph</dc:creator>
  <cp:lastModifiedBy>Syph</cp:lastModifiedBy>
  <cp:revision>63</cp:revision>
  <dcterms:created xsi:type="dcterms:W3CDTF">2012-08-27T15:09:52Z</dcterms:created>
  <dcterms:modified xsi:type="dcterms:W3CDTF">2012-08-30T08:39:32Z</dcterms:modified>
</cp:coreProperties>
</file>