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2" r:id="rId6"/>
    <p:sldId id="261" r:id="rId7"/>
    <p:sldId id="263" r:id="rId8"/>
    <p:sldId id="264"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9A7349-F7EE-4AC3-87CC-54918F3B88BF}">
          <p14:sldIdLst>
            <p14:sldId id="256"/>
            <p14:sldId id="257"/>
            <p14:sldId id="258"/>
            <p14:sldId id="259"/>
            <p14:sldId id="262"/>
            <p14:sldId id="261"/>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A93FB9-3B76-49C9-A1F7-9C39FA3E0BCF}" v="1482" dt="2024-05-26T10:58:57.067"/>
    <p1510:client id="{85745A10-B3E3-4277-913E-F5C0118BEF19}" v="963" dt="2024-05-26T11:16:29.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46CA-3DBE-2858-843F-62F145AB1C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it-IT"/>
          </a:p>
        </p:txBody>
      </p:sp>
      <p:sp>
        <p:nvSpPr>
          <p:cNvPr id="3" name="Subtitle 2">
            <a:extLst>
              <a:ext uri="{FF2B5EF4-FFF2-40B4-BE49-F238E27FC236}">
                <a16:creationId xmlns:a16="http://schemas.microsoft.com/office/drawing/2014/main" id="{44BC3E02-F9D2-A3C0-4724-CC4DCA2A44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it-IT"/>
          </a:p>
        </p:txBody>
      </p:sp>
      <p:sp>
        <p:nvSpPr>
          <p:cNvPr id="4" name="Date Placeholder 3">
            <a:extLst>
              <a:ext uri="{FF2B5EF4-FFF2-40B4-BE49-F238E27FC236}">
                <a16:creationId xmlns:a16="http://schemas.microsoft.com/office/drawing/2014/main" id="{0D7743DF-A80A-77EE-E2F5-C84FEF44DE66}"/>
              </a:ext>
            </a:extLst>
          </p:cNvPr>
          <p:cNvSpPr>
            <a:spLocks noGrp="1"/>
          </p:cNvSpPr>
          <p:nvPr>
            <p:ph type="dt" sz="half" idx="10"/>
          </p:nvPr>
        </p:nvSpPr>
        <p:spPr/>
        <p:txBody>
          <a:bodyPr/>
          <a:lstStyle/>
          <a:p>
            <a:fld id="{6DD8D44F-E36B-420D-8227-0582AC456605}" type="datetimeFigureOut">
              <a:rPr lang="it-IT" smtClean="0"/>
              <a:t>15/07/2024</a:t>
            </a:fld>
            <a:endParaRPr lang="it-IT"/>
          </a:p>
        </p:txBody>
      </p:sp>
      <p:sp>
        <p:nvSpPr>
          <p:cNvPr id="5" name="Footer Placeholder 4">
            <a:extLst>
              <a:ext uri="{FF2B5EF4-FFF2-40B4-BE49-F238E27FC236}">
                <a16:creationId xmlns:a16="http://schemas.microsoft.com/office/drawing/2014/main" id="{5E69579F-D352-9A71-05FF-F3A81540312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96D439B-CF72-9A81-C610-7B3B8BC1F358}"/>
              </a:ext>
            </a:extLst>
          </p:cNvPr>
          <p:cNvSpPr>
            <a:spLocks noGrp="1"/>
          </p:cNvSpPr>
          <p:nvPr>
            <p:ph type="sldNum" sz="quarter" idx="12"/>
          </p:nvPr>
        </p:nvSpPr>
        <p:spPr/>
        <p:txBody>
          <a:bodyPr/>
          <a:lstStyle/>
          <a:p>
            <a:fld id="{3DC55C1F-FF8E-469B-9925-B273B1DA6D11}" type="slidenum">
              <a:rPr lang="it-IT" smtClean="0"/>
              <a:t>‹#›</a:t>
            </a:fld>
            <a:endParaRPr lang="it-IT"/>
          </a:p>
        </p:txBody>
      </p:sp>
    </p:spTree>
    <p:extLst>
      <p:ext uri="{BB962C8B-B14F-4D97-AF65-F5344CB8AC3E}">
        <p14:creationId xmlns:p14="http://schemas.microsoft.com/office/powerpoint/2010/main" val="327160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B407-947A-0151-8B6A-2801F3F6A24F}"/>
              </a:ext>
            </a:extLst>
          </p:cNvPr>
          <p:cNvSpPr>
            <a:spLocks noGrp="1"/>
          </p:cNvSpPr>
          <p:nvPr>
            <p:ph type="title"/>
          </p:nvPr>
        </p:nvSpPr>
        <p:spPr/>
        <p:txBody>
          <a:bodyPr/>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D7B7E349-4F1D-39E2-23B4-00C1DD59CA9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32D031AC-2A6F-113B-5AF8-52D0FB3E304E}"/>
              </a:ext>
            </a:extLst>
          </p:cNvPr>
          <p:cNvSpPr>
            <a:spLocks noGrp="1"/>
          </p:cNvSpPr>
          <p:nvPr>
            <p:ph type="dt" sz="half" idx="10"/>
          </p:nvPr>
        </p:nvSpPr>
        <p:spPr/>
        <p:txBody>
          <a:bodyPr/>
          <a:lstStyle/>
          <a:p>
            <a:fld id="{6DD8D44F-E36B-420D-8227-0582AC456605}" type="datetimeFigureOut">
              <a:rPr lang="it-IT" smtClean="0"/>
              <a:t>15/07/2024</a:t>
            </a:fld>
            <a:endParaRPr lang="it-IT"/>
          </a:p>
        </p:txBody>
      </p:sp>
      <p:sp>
        <p:nvSpPr>
          <p:cNvPr id="5" name="Footer Placeholder 4">
            <a:extLst>
              <a:ext uri="{FF2B5EF4-FFF2-40B4-BE49-F238E27FC236}">
                <a16:creationId xmlns:a16="http://schemas.microsoft.com/office/drawing/2014/main" id="{6B6BA68A-26C6-FEC4-A9F1-CEC38F8C167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73F4264-1FE8-676C-D38D-3EB439ADF93A}"/>
              </a:ext>
            </a:extLst>
          </p:cNvPr>
          <p:cNvSpPr>
            <a:spLocks noGrp="1"/>
          </p:cNvSpPr>
          <p:nvPr>
            <p:ph type="sldNum" sz="quarter" idx="12"/>
          </p:nvPr>
        </p:nvSpPr>
        <p:spPr/>
        <p:txBody>
          <a:bodyPr/>
          <a:lstStyle/>
          <a:p>
            <a:fld id="{3DC55C1F-FF8E-469B-9925-B273B1DA6D11}" type="slidenum">
              <a:rPr lang="it-IT" smtClean="0"/>
              <a:t>‹#›</a:t>
            </a:fld>
            <a:endParaRPr lang="it-IT"/>
          </a:p>
        </p:txBody>
      </p:sp>
    </p:spTree>
    <p:extLst>
      <p:ext uri="{BB962C8B-B14F-4D97-AF65-F5344CB8AC3E}">
        <p14:creationId xmlns:p14="http://schemas.microsoft.com/office/powerpoint/2010/main" val="367681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34610-4BF8-B8A3-2FB9-7017D51DCB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1525CE98-F46B-3AE4-D83F-B8E91F76073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FDC55375-14F4-EB71-E940-031E8F4CD2BC}"/>
              </a:ext>
            </a:extLst>
          </p:cNvPr>
          <p:cNvSpPr>
            <a:spLocks noGrp="1"/>
          </p:cNvSpPr>
          <p:nvPr>
            <p:ph type="dt" sz="half" idx="10"/>
          </p:nvPr>
        </p:nvSpPr>
        <p:spPr/>
        <p:txBody>
          <a:bodyPr/>
          <a:lstStyle/>
          <a:p>
            <a:fld id="{6DD8D44F-E36B-420D-8227-0582AC456605}" type="datetimeFigureOut">
              <a:rPr lang="it-IT" smtClean="0"/>
              <a:t>15/07/2024</a:t>
            </a:fld>
            <a:endParaRPr lang="it-IT"/>
          </a:p>
        </p:txBody>
      </p:sp>
      <p:sp>
        <p:nvSpPr>
          <p:cNvPr id="5" name="Footer Placeholder 4">
            <a:extLst>
              <a:ext uri="{FF2B5EF4-FFF2-40B4-BE49-F238E27FC236}">
                <a16:creationId xmlns:a16="http://schemas.microsoft.com/office/drawing/2014/main" id="{50A20B2B-36E1-72AF-1F86-8D7428A92E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9DDC809-A741-E99C-4CFA-DEA2848F570F}"/>
              </a:ext>
            </a:extLst>
          </p:cNvPr>
          <p:cNvSpPr>
            <a:spLocks noGrp="1"/>
          </p:cNvSpPr>
          <p:nvPr>
            <p:ph type="sldNum" sz="quarter" idx="12"/>
          </p:nvPr>
        </p:nvSpPr>
        <p:spPr/>
        <p:txBody>
          <a:bodyPr/>
          <a:lstStyle/>
          <a:p>
            <a:fld id="{3DC55C1F-FF8E-469B-9925-B273B1DA6D11}" type="slidenum">
              <a:rPr lang="it-IT" smtClean="0"/>
              <a:t>‹#›</a:t>
            </a:fld>
            <a:endParaRPr lang="it-IT"/>
          </a:p>
        </p:txBody>
      </p:sp>
    </p:spTree>
    <p:extLst>
      <p:ext uri="{BB962C8B-B14F-4D97-AF65-F5344CB8AC3E}">
        <p14:creationId xmlns:p14="http://schemas.microsoft.com/office/powerpoint/2010/main" val="341816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71CF-4012-0408-3F4D-05F27E0CA2C0}"/>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387933DC-A793-C19E-C4BF-02B5A6E6202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36ACC043-ED07-10FF-0A86-3A4B9ED573B7}"/>
              </a:ext>
            </a:extLst>
          </p:cNvPr>
          <p:cNvSpPr>
            <a:spLocks noGrp="1"/>
          </p:cNvSpPr>
          <p:nvPr>
            <p:ph type="dt" sz="half" idx="10"/>
          </p:nvPr>
        </p:nvSpPr>
        <p:spPr/>
        <p:txBody>
          <a:bodyPr/>
          <a:lstStyle/>
          <a:p>
            <a:fld id="{6DD8D44F-E36B-420D-8227-0582AC456605}" type="datetimeFigureOut">
              <a:rPr lang="it-IT" smtClean="0"/>
              <a:t>15/07/2024</a:t>
            </a:fld>
            <a:endParaRPr lang="it-IT"/>
          </a:p>
        </p:txBody>
      </p:sp>
      <p:sp>
        <p:nvSpPr>
          <p:cNvPr id="5" name="Footer Placeholder 4">
            <a:extLst>
              <a:ext uri="{FF2B5EF4-FFF2-40B4-BE49-F238E27FC236}">
                <a16:creationId xmlns:a16="http://schemas.microsoft.com/office/drawing/2014/main" id="{932E4AF8-D6E9-1EC9-B654-3A93323D0861}"/>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05142EC-EB64-02D8-DCB8-4364CFBB3339}"/>
              </a:ext>
            </a:extLst>
          </p:cNvPr>
          <p:cNvSpPr>
            <a:spLocks noGrp="1"/>
          </p:cNvSpPr>
          <p:nvPr>
            <p:ph type="sldNum" sz="quarter" idx="12"/>
          </p:nvPr>
        </p:nvSpPr>
        <p:spPr/>
        <p:txBody>
          <a:bodyPr/>
          <a:lstStyle/>
          <a:p>
            <a:fld id="{3DC55C1F-FF8E-469B-9925-B273B1DA6D11}" type="slidenum">
              <a:rPr lang="it-IT" smtClean="0"/>
              <a:t>‹#›</a:t>
            </a:fld>
            <a:endParaRPr lang="it-IT"/>
          </a:p>
        </p:txBody>
      </p:sp>
    </p:spTree>
    <p:extLst>
      <p:ext uri="{BB962C8B-B14F-4D97-AF65-F5344CB8AC3E}">
        <p14:creationId xmlns:p14="http://schemas.microsoft.com/office/powerpoint/2010/main" val="97990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A040-0D98-B5C5-9D8F-A0548768567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it-IT"/>
          </a:p>
        </p:txBody>
      </p:sp>
      <p:sp>
        <p:nvSpPr>
          <p:cNvPr id="3" name="Text Placeholder 2">
            <a:extLst>
              <a:ext uri="{FF2B5EF4-FFF2-40B4-BE49-F238E27FC236}">
                <a16:creationId xmlns:a16="http://schemas.microsoft.com/office/drawing/2014/main" id="{60908AE7-591B-A137-EE95-8B55425F97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A17E146-892E-8A66-834E-228D94D5B23F}"/>
              </a:ext>
            </a:extLst>
          </p:cNvPr>
          <p:cNvSpPr>
            <a:spLocks noGrp="1"/>
          </p:cNvSpPr>
          <p:nvPr>
            <p:ph type="dt" sz="half" idx="10"/>
          </p:nvPr>
        </p:nvSpPr>
        <p:spPr/>
        <p:txBody>
          <a:bodyPr/>
          <a:lstStyle/>
          <a:p>
            <a:fld id="{6DD8D44F-E36B-420D-8227-0582AC456605}" type="datetimeFigureOut">
              <a:rPr lang="it-IT" smtClean="0"/>
              <a:t>15/07/2024</a:t>
            </a:fld>
            <a:endParaRPr lang="it-IT"/>
          </a:p>
        </p:txBody>
      </p:sp>
      <p:sp>
        <p:nvSpPr>
          <p:cNvPr id="5" name="Footer Placeholder 4">
            <a:extLst>
              <a:ext uri="{FF2B5EF4-FFF2-40B4-BE49-F238E27FC236}">
                <a16:creationId xmlns:a16="http://schemas.microsoft.com/office/drawing/2014/main" id="{55519C5C-490B-3B7B-5902-9C1C5032801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993F399-5BFE-9F52-E3A4-9B2E0DC58B06}"/>
              </a:ext>
            </a:extLst>
          </p:cNvPr>
          <p:cNvSpPr>
            <a:spLocks noGrp="1"/>
          </p:cNvSpPr>
          <p:nvPr>
            <p:ph type="sldNum" sz="quarter" idx="12"/>
          </p:nvPr>
        </p:nvSpPr>
        <p:spPr/>
        <p:txBody>
          <a:bodyPr/>
          <a:lstStyle/>
          <a:p>
            <a:fld id="{3DC55C1F-FF8E-469B-9925-B273B1DA6D11}" type="slidenum">
              <a:rPr lang="it-IT" smtClean="0"/>
              <a:t>‹#›</a:t>
            </a:fld>
            <a:endParaRPr lang="it-IT"/>
          </a:p>
        </p:txBody>
      </p:sp>
    </p:spTree>
    <p:extLst>
      <p:ext uri="{BB962C8B-B14F-4D97-AF65-F5344CB8AC3E}">
        <p14:creationId xmlns:p14="http://schemas.microsoft.com/office/powerpoint/2010/main" val="3298588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7E43-1253-8967-8B3B-DFD6F12CCCFA}"/>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460C297B-57EE-E199-CCB5-D30FA2DFEB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Content Placeholder 3">
            <a:extLst>
              <a:ext uri="{FF2B5EF4-FFF2-40B4-BE49-F238E27FC236}">
                <a16:creationId xmlns:a16="http://schemas.microsoft.com/office/drawing/2014/main" id="{B3166C9D-0C5B-B941-6308-85538A32625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Date Placeholder 4">
            <a:extLst>
              <a:ext uri="{FF2B5EF4-FFF2-40B4-BE49-F238E27FC236}">
                <a16:creationId xmlns:a16="http://schemas.microsoft.com/office/drawing/2014/main" id="{2F83C638-4AA2-FEA6-515B-CECEA36C489C}"/>
              </a:ext>
            </a:extLst>
          </p:cNvPr>
          <p:cNvSpPr>
            <a:spLocks noGrp="1"/>
          </p:cNvSpPr>
          <p:nvPr>
            <p:ph type="dt" sz="half" idx="10"/>
          </p:nvPr>
        </p:nvSpPr>
        <p:spPr/>
        <p:txBody>
          <a:bodyPr/>
          <a:lstStyle/>
          <a:p>
            <a:fld id="{6DD8D44F-E36B-420D-8227-0582AC456605}" type="datetimeFigureOut">
              <a:rPr lang="it-IT" smtClean="0"/>
              <a:t>15/07/2024</a:t>
            </a:fld>
            <a:endParaRPr lang="it-IT"/>
          </a:p>
        </p:txBody>
      </p:sp>
      <p:sp>
        <p:nvSpPr>
          <p:cNvPr id="6" name="Footer Placeholder 5">
            <a:extLst>
              <a:ext uri="{FF2B5EF4-FFF2-40B4-BE49-F238E27FC236}">
                <a16:creationId xmlns:a16="http://schemas.microsoft.com/office/drawing/2014/main" id="{34DC1971-2580-D8D6-B08D-90A144D9AF32}"/>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1A4A131-72A5-E6BD-D7BC-9B9E5E613325}"/>
              </a:ext>
            </a:extLst>
          </p:cNvPr>
          <p:cNvSpPr>
            <a:spLocks noGrp="1"/>
          </p:cNvSpPr>
          <p:nvPr>
            <p:ph type="sldNum" sz="quarter" idx="12"/>
          </p:nvPr>
        </p:nvSpPr>
        <p:spPr/>
        <p:txBody>
          <a:bodyPr/>
          <a:lstStyle/>
          <a:p>
            <a:fld id="{3DC55C1F-FF8E-469B-9925-B273B1DA6D11}" type="slidenum">
              <a:rPr lang="it-IT" smtClean="0"/>
              <a:t>‹#›</a:t>
            </a:fld>
            <a:endParaRPr lang="it-IT"/>
          </a:p>
        </p:txBody>
      </p:sp>
    </p:spTree>
    <p:extLst>
      <p:ext uri="{BB962C8B-B14F-4D97-AF65-F5344CB8AC3E}">
        <p14:creationId xmlns:p14="http://schemas.microsoft.com/office/powerpoint/2010/main" val="10914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3E65-7C6C-FABB-D621-657709381DAC}"/>
              </a:ext>
            </a:extLst>
          </p:cNvPr>
          <p:cNvSpPr>
            <a:spLocks noGrp="1"/>
          </p:cNvSpPr>
          <p:nvPr>
            <p:ph type="title"/>
          </p:nvPr>
        </p:nvSpPr>
        <p:spPr>
          <a:xfrm>
            <a:off x="839788" y="365125"/>
            <a:ext cx="10515600" cy="1325563"/>
          </a:xfrm>
        </p:spPr>
        <p:txBody>
          <a:bodyPr/>
          <a:lstStyle/>
          <a:p>
            <a:r>
              <a:rPr lang="en-GB"/>
              <a:t>Click to edit Master title style</a:t>
            </a:r>
            <a:endParaRPr lang="it-IT"/>
          </a:p>
        </p:txBody>
      </p:sp>
      <p:sp>
        <p:nvSpPr>
          <p:cNvPr id="3" name="Text Placeholder 2">
            <a:extLst>
              <a:ext uri="{FF2B5EF4-FFF2-40B4-BE49-F238E27FC236}">
                <a16:creationId xmlns:a16="http://schemas.microsoft.com/office/drawing/2014/main" id="{F237EE5D-F1F8-3B11-23AD-69D0D5355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CEA7F4E-0FB3-4227-B8CC-5C80D7348FE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Text Placeholder 4">
            <a:extLst>
              <a:ext uri="{FF2B5EF4-FFF2-40B4-BE49-F238E27FC236}">
                <a16:creationId xmlns:a16="http://schemas.microsoft.com/office/drawing/2014/main" id="{8BF47034-1A7D-9846-433D-04D721F3C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8C638B4-D7DE-5CAD-388F-C52A8AF864C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7" name="Date Placeholder 6">
            <a:extLst>
              <a:ext uri="{FF2B5EF4-FFF2-40B4-BE49-F238E27FC236}">
                <a16:creationId xmlns:a16="http://schemas.microsoft.com/office/drawing/2014/main" id="{41ECC894-A9F3-3E19-EB1E-FAD34E2E107E}"/>
              </a:ext>
            </a:extLst>
          </p:cNvPr>
          <p:cNvSpPr>
            <a:spLocks noGrp="1"/>
          </p:cNvSpPr>
          <p:nvPr>
            <p:ph type="dt" sz="half" idx="10"/>
          </p:nvPr>
        </p:nvSpPr>
        <p:spPr/>
        <p:txBody>
          <a:bodyPr/>
          <a:lstStyle/>
          <a:p>
            <a:fld id="{6DD8D44F-E36B-420D-8227-0582AC456605}" type="datetimeFigureOut">
              <a:rPr lang="it-IT" smtClean="0"/>
              <a:t>15/07/2024</a:t>
            </a:fld>
            <a:endParaRPr lang="it-IT"/>
          </a:p>
        </p:txBody>
      </p:sp>
      <p:sp>
        <p:nvSpPr>
          <p:cNvPr id="8" name="Footer Placeholder 7">
            <a:extLst>
              <a:ext uri="{FF2B5EF4-FFF2-40B4-BE49-F238E27FC236}">
                <a16:creationId xmlns:a16="http://schemas.microsoft.com/office/drawing/2014/main" id="{2F3619B6-E877-4FE7-9747-EA1FFD329EF3}"/>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E4276EB-86BD-D973-01F2-81ECC8B269B2}"/>
              </a:ext>
            </a:extLst>
          </p:cNvPr>
          <p:cNvSpPr>
            <a:spLocks noGrp="1"/>
          </p:cNvSpPr>
          <p:nvPr>
            <p:ph type="sldNum" sz="quarter" idx="12"/>
          </p:nvPr>
        </p:nvSpPr>
        <p:spPr/>
        <p:txBody>
          <a:bodyPr/>
          <a:lstStyle/>
          <a:p>
            <a:fld id="{3DC55C1F-FF8E-469B-9925-B273B1DA6D11}" type="slidenum">
              <a:rPr lang="it-IT" smtClean="0"/>
              <a:t>‹#›</a:t>
            </a:fld>
            <a:endParaRPr lang="it-IT"/>
          </a:p>
        </p:txBody>
      </p:sp>
    </p:spTree>
    <p:extLst>
      <p:ext uri="{BB962C8B-B14F-4D97-AF65-F5344CB8AC3E}">
        <p14:creationId xmlns:p14="http://schemas.microsoft.com/office/powerpoint/2010/main" val="1583957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392B-59EA-87C1-4D5C-38912AE34D70}"/>
              </a:ext>
            </a:extLst>
          </p:cNvPr>
          <p:cNvSpPr>
            <a:spLocks noGrp="1"/>
          </p:cNvSpPr>
          <p:nvPr>
            <p:ph type="title"/>
          </p:nvPr>
        </p:nvSpPr>
        <p:spPr/>
        <p:txBody>
          <a:bodyPr/>
          <a:lstStyle/>
          <a:p>
            <a:r>
              <a:rPr lang="en-GB"/>
              <a:t>Click to edit Master title style</a:t>
            </a:r>
            <a:endParaRPr lang="it-IT"/>
          </a:p>
        </p:txBody>
      </p:sp>
      <p:sp>
        <p:nvSpPr>
          <p:cNvPr id="3" name="Date Placeholder 2">
            <a:extLst>
              <a:ext uri="{FF2B5EF4-FFF2-40B4-BE49-F238E27FC236}">
                <a16:creationId xmlns:a16="http://schemas.microsoft.com/office/drawing/2014/main" id="{F1A7307F-5D09-F26E-61B8-AB842E6CDD9C}"/>
              </a:ext>
            </a:extLst>
          </p:cNvPr>
          <p:cNvSpPr>
            <a:spLocks noGrp="1"/>
          </p:cNvSpPr>
          <p:nvPr>
            <p:ph type="dt" sz="half" idx="10"/>
          </p:nvPr>
        </p:nvSpPr>
        <p:spPr/>
        <p:txBody>
          <a:bodyPr/>
          <a:lstStyle/>
          <a:p>
            <a:fld id="{6DD8D44F-E36B-420D-8227-0582AC456605}" type="datetimeFigureOut">
              <a:rPr lang="it-IT" smtClean="0"/>
              <a:t>15/07/2024</a:t>
            </a:fld>
            <a:endParaRPr lang="it-IT"/>
          </a:p>
        </p:txBody>
      </p:sp>
      <p:sp>
        <p:nvSpPr>
          <p:cNvPr id="4" name="Footer Placeholder 3">
            <a:extLst>
              <a:ext uri="{FF2B5EF4-FFF2-40B4-BE49-F238E27FC236}">
                <a16:creationId xmlns:a16="http://schemas.microsoft.com/office/drawing/2014/main" id="{95A8C68B-64EF-49C6-2095-8532CC859FAA}"/>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FD210FC-74CB-9D62-B457-E69894AB5133}"/>
              </a:ext>
            </a:extLst>
          </p:cNvPr>
          <p:cNvSpPr>
            <a:spLocks noGrp="1"/>
          </p:cNvSpPr>
          <p:nvPr>
            <p:ph type="sldNum" sz="quarter" idx="12"/>
          </p:nvPr>
        </p:nvSpPr>
        <p:spPr/>
        <p:txBody>
          <a:bodyPr/>
          <a:lstStyle/>
          <a:p>
            <a:fld id="{3DC55C1F-FF8E-469B-9925-B273B1DA6D11}" type="slidenum">
              <a:rPr lang="it-IT" smtClean="0"/>
              <a:t>‹#›</a:t>
            </a:fld>
            <a:endParaRPr lang="it-IT"/>
          </a:p>
        </p:txBody>
      </p:sp>
    </p:spTree>
    <p:extLst>
      <p:ext uri="{BB962C8B-B14F-4D97-AF65-F5344CB8AC3E}">
        <p14:creationId xmlns:p14="http://schemas.microsoft.com/office/powerpoint/2010/main" val="181420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F7988B-3DD0-5E92-6DC8-EBB14C2E5503}"/>
              </a:ext>
            </a:extLst>
          </p:cNvPr>
          <p:cNvSpPr>
            <a:spLocks noGrp="1"/>
          </p:cNvSpPr>
          <p:nvPr>
            <p:ph type="dt" sz="half" idx="10"/>
          </p:nvPr>
        </p:nvSpPr>
        <p:spPr/>
        <p:txBody>
          <a:bodyPr/>
          <a:lstStyle/>
          <a:p>
            <a:fld id="{6DD8D44F-E36B-420D-8227-0582AC456605}" type="datetimeFigureOut">
              <a:rPr lang="it-IT" smtClean="0"/>
              <a:t>15/07/2024</a:t>
            </a:fld>
            <a:endParaRPr lang="it-IT"/>
          </a:p>
        </p:txBody>
      </p:sp>
      <p:sp>
        <p:nvSpPr>
          <p:cNvPr id="3" name="Footer Placeholder 2">
            <a:extLst>
              <a:ext uri="{FF2B5EF4-FFF2-40B4-BE49-F238E27FC236}">
                <a16:creationId xmlns:a16="http://schemas.microsoft.com/office/drawing/2014/main" id="{0996F9F0-23D7-401B-4597-DB491610FF35}"/>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16880B3C-2ADF-B620-311E-15D9A5E440A7}"/>
              </a:ext>
            </a:extLst>
          </p:cNvPr>
          <p:cNvSpPr>
            <a:spLocks noGrp="1"/>
          </p:cNvSpPr>
          <p:nvPr>
            <p:ph type="sldNum" sz="quarter" idx="12"/>
          </p:nvPr>
        </p:nvSpPr>
        <p:spPr/>
        <p:txBody>
          <a:bodyPr/>
          <a:lstStyle/>
          <a:p>
            <a:fld id="{3DC55C1F-FF8E-469B-9925-B273B1DA6D11}" type="slidenum">
              <a:rPr lang="it-IT" smtClean="0"/>
              <a:t>‹#›</a:t>
            </a:fld>
            <a:endParaRPr lang="it-IT"/>
          </a:p>
        </p:txBody>
      </p:sp>
    </p:spTree>
    <p:extLst>
      <p:ext uri="{BB962C8B-B14F-4D97-AF65-F5344CB8AC3E}">
        <p14:creationId xmlns:p14="http://schemas.microsoft.com/office/powerpoint/2010/main" val="1546936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8F11-9C73-62D5-2AE5-BF99D81A05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5CF20944-FE2E-5F8E-DAA6-F03E7028AA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AEBF6796-B25F-0FE0-382A-AEB524459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0B953A1-92D6-21BC-5468-17DDEDDFF66F}"/>
              </a:ext>
            </a:extLst>
          </p:cNvPr>
          <p:cNvSpPr>
            <a:spLocks noGrp="1"/>
          </p:cNvSpPr>
          <p:nvPr>
            <p:ph type="dt" sz="half" idx="10"/>
          </p:nvPr>
        </p:nvSpPr>
        <p:spPr/>
        <p:txBody>
          <a:bodyPr/>
          <a:lstStyle/>
          <a:p>
            <a:fld id="{6DD8D44F-E36B-420D-8227-0582AC456605}" type="datetimeFigureOut">
              <a:rPr lang="it-IT" smtClean="0"/>
              <a:t>15/07/2024</a:t>
            </a:fld>
            <a:endParaRPr lang="it-IT"/>
          </a:p>
        </p:txBody>
      </p:sp>
      <p:sp>
        <p:nvSpPr>
          <p:cNvPr id="6" name="Footer Placeholder 5">
            <a:extLst>
              <a:ext uri="{FF2B5EF4-FFF2-40B4-BE49-F238E27FC236}">
                <a16:creationId xmlns:a16="http://schemas.microsoft.com/office/drawing/2014/main" id="{AEAF224D-946F-C881-667D-545E2F250F1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2FA6681-DB19-B7FB-13B8-45A5209D703B}"/>
              </a:ext>
            </a:extLst>
          </p:cNvPr>
          <p:cNvSpPr>
            <a:spLocks noGrp="1"/>
          </p:cNvSpPr>
          <p:nvPr>
            <p:ph type="sldNum" sz="quarter" idx="12"/>
          </p:nvPr>
        </p:nvSpPr>
        <p:spPr/>
        <p:txBody>
          <a:bodyPr/>
          <a:lstStyle/>
          <a:p>
            <a:fld id="{3DC55C1F-FF8E-469B-9925-B273B1DA6D11}" type="slidenum">
              <a:rPr lang="it-IT" smtClean="0"/>
              <a:t>‹#›</a:t>
            </a:fld>
            <a:endParaRPr lang="it-IT"/>
          </a:p>
        </p:txBody>
      </p:sp>
    </p:spTree>
    <p:extLst>
      <p:ext uri="{BB962C8B-B14F-4D97-AF65-F5344CB8AC3E}">
        <p14:creationId xmlns:p14="http://schemas.microsoft.com/office/powerpoint/2010/main" val="39645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4013-9178-2D71-EFE2-A3A54AB8DF7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Picture Placeholder 2">
            <a:extLst>
              <a:ext uri="{FF2B5EF4-FFF2-40B4-BE49-F238E27FC236}">
                <a16:creationId xmlns:a16="http://schemas.microsoft.com/office/drawing/2014/main" id="{8937E2CA-9975-19F2-2A57-CC0CFA5FB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FB1FD220-5C13-2C81-2020-62B52D15AE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9EE5DE-614E-5285-1B3C-19DEFBE8F8AE}"/>
              </a:ext>
            </a:extLst>
          </p:cNvPr>
          <p:cNvSpPr>
            <a:spLocks noGrp="1"/>
          </p:cNvSpPr>
          <p:nvPr>
            <p:ph type="dt" sz="half" idx="10"/>
          </p:nvPr>
        </p:nvSpPr>
        <p:spPr/>
        <p:txBody>
          <a:bodyPr/>
          <a:lstStyle/>
          <a:p>
            <a:fld id="{6DD8D44F-E36B-420D-8227-0582AC456605}" type="datetimeFigureOut">
              <a:rPr lang="it-IT" smtClean="0"/>
              <a:t>15/07/2024</a:t>
            </a:fld>
            <a:endParaRPr lang="it-IT"/>
          </a:p>
        </p:txBody>
      </p:sp>
      <p:sp>
        <p:nvSpPr>
          <p:cNvPr id="6" name="Footer Placeholder 5">
            <a:extLst>
              <a:ext uri="{FF2B5EF4-FFF2-40B4-BE49-F238E27FC236}">
                <a16:creationId xmlns:a16="http://schemas.microsoft.com/office/drawing/2014/main" id="{FEEC84F2-493A-9AF6-9071-EBFD795DF4C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30CBBDC-5058-9D19-58B5-6FD5400C229A}"/>
              </a:ext>
            </a:extLst>
          </p:cNvPr>
          <p:cNvSpPr>
            <a:spLocks noGrp="1"/>
          </p:cNvSpPr>
          <p:nvPr>
            <p:ph type="sldNum" sz="quarter" idx="12"/>
          </p:nvPr>
        </p:nvSpPr>
        <p:spPr/>
        <p:txBody>
          <a:bodyPr/>
          <a:lstStyle/>
          <a:p>
            <a:fld id="{3DC55C1F-FF8E-469B-9925-B273B1DA6D11}" type="slidenum">
              <a:rPr lang="it-IT" smtClean="0"/>
              <a:t>‹#›</a:t>
            </a:fld>
            <a:endParaRPr lang="it-IT"/>
          </a:p>
        </p:txBody>
      </p:sp>
    </p:spTree>
    <p:extLst>
      <p:ext uri="{BB962C8B-B14F-4D97-AF65-F5344CB8AC3E}">
        <p14:creationId xmlns:p14="http://schemas.microsoft.com/office/powerpoint/2010/main" val="410680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A5FF09-B88A-7AF3-9302-C219BBD64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9C175BB7-96DA-6841-1734-E379779DF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56648AAF-5C3C-98DD-952A-24C2898FB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D8D44F-E36B-420D-8227-0582AC456605}" type="datetimeFigureOut">
              <a:rPr lang="it-IT" smtClean="0"/>
              <a:t>15/07/2024</a:t>
            </a:fld>
            <a:endParaRPr lang="it-IT"/>
          </a:p>
        </p:txBody>
      </p:sp>
      <p:sp>
        <p:nvSpPr>
          <p:cNvPr id="5" name="Footer Placeholder 4">
            <a:extLst>
              <a:ext uri="{FF2B5EF4-FFF2-40B4-BE49-F238E27FC236}">
                <a16:creationId xmlns:a16="http://schemas.microsoft.com/office/drawing/2014/main" id="{74B5F4A2-4DFE-5AB9-47EC-C9D38B5ADA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a:extLst>
              <a:ext uri="{FF2B5EF4-FFF2-40B4-BE49-F238E27FC236}">
                <a16:creationId xmlns:a16="http://schemas.microsoft.com/office/drawing/2014/main" id="{0F858A1D-1B52-2452-5A12-6DA7ED5486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C55C1F-FF8E-469B-9925-B273B1DA6D11}" type="slidenum">
              <a:rPr lang="it-IT" smtClean="0"/>
              <a:t>‹#›</a:t>
            </a:fld>
            <a:endParaRPr lang="it-IT"/>
          </a:p>
        </p:txBody>
      </p:sp>
    </p:spTree>
    <p:extLst>
      <p:ext uri="{BB962C8B-B14F-4D97-AF65-F5344CB8AC3E}">
        <p14:creationId xmlns:p14="http://schemas.microsoft.com/office/powerpoint/2010/main" val="756038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62F4-283A-D4D6-48B8-EBFB188A519D}"/>
              </a:ext>
            </a:extLst>
          </p:cNvPr>
          <p:cNvSpPr>
            <a:spLocks noGrp="1"/>
          </p:cNvSpPr>
          <p:nvPr>
            <p:ph type="ctrTitle"/>
          </p:nvPr>
        </p:nvSpPr>
        <p:spPr>
          <a:xfrm>
            <a:off x="1113810" y="3023754"/>
            <a:ext cx="5463972" cy="2736965"/>
          </a:xfrm>
        </p:spPr>
        <p:txBody>
          <a:bodyPr anchor="t">
            <a:normAutofit/>
          </a:bodyPr>
          <a:lstStyle/>
          <a:p>
            <a:pPr algn="l"/>
            <a:r>
              <a:rPr lang="en-US" sz="3200" b="1" dirty="0"/>
              <a:t>Visual Embedding Representations for Zero-Shot Learning in Computer Vision</a:t>
            </a:r>
            <a:endParaRPr lang="it-IT" sz="3200" b="1" dirty="0"/>
          </a:p>
        </p:txBody>
      </p:sp>
      <p:sp>
        <p:nvSpPr>
          <p:cNvPr id="3" name="Subtitle 2">
            <a:extLst>
              <a:ext uri="{FF2B5EF4-FFF2-40B4-BE49-F238E27FC236}">
                <a16:creationId xmlns:a16="http://schemas.microsoft.com/office/drawing/2014/main" id="{58262DD3-8BFC-4311-B9A8-DD61A34A5A71}"/>
              </a:ext>
            </a:extLst>
          </p:cNvPr>
          <p:cNvSpPr>
            <a:spLocks noGrp="1"/>
          </p:cNvSpPr>
          <p:nvPr>
            <p:ph type="subTitle" idx="1"/>
          </p:nvPr>
        </p:nvSpPr>
        <p:spPr>
          <a:xfrm>
            <a:off x="1113809" y="1016076"/>
            <a:ext cx="4900143" cy="1709849"/>
          </a:xfrm>
        </p:spPr>
        <p:txBody>
          <a:bodyPr anchor="b">
            <a:normAutofit/>
          </a:bodyPr>
          <a:lstStyle/>
          <a:p>
            <a:pPr algn="l"/>
            <a:r>
              <a:rPr lang="it-IT" sz="2000" dirty="0"/>
              <a:t>Thesis </a:t>
            </a:r>
            <a:r>
              <a:rPr lang="it-IT" sz="2000" dirty="0" err="1"/>
              <a:t>presentation</a:t>
            </a:r>
            <a:endParaRPr lang="it-IT" sz="2000" dirty="0"/>
          </a:p>
          <a:p>
            <a:pPr algn="l"/>
            <a:r>
              <a:rPr lang="it-IT" sz="2000" dirty="0"/>
              <a:t>A.Y. 2023/24 </a:t>
            </a:r>
          </a:p>
          <a:p>
            <a:pPr algn="l"/>
            <a:r>
              <a:rPr lang="it-IT" sz="2000" dirty="0"/>
              <a:t>Federico Frati</a:t>
            </a:r>
          </a:p>
        </p:txBody>
      </p:sp>
      <p:pic>
        <p:nvPicPr>
          <p:cNvPr id="5" name="Immagine 1" descr="University of Pisa - ILIAD Project">
            <a:extLst>
              <a:ext uri="{FF2B5EF4-FFF2-40B4-BE49-F238E27FC236}">
                <a16:creationId xmlns:a16="http://schemas.microsoft.com/office/drawing/2014/main" id="{6DDD8D13-4E53-2545-8C49-973903A70B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1775" y="198777"/>
            <a:ext cx="1372832" cy="1246565"/>
          </a:xfrm>
          <a:prstGeom prst="rect">
            <a:avLst/>
          </a:prstGeom>
          <a:noFill/>
          <a:ln>
            <a:noFill/>
          </a:ln>
        </p:spPr>
      </p:pic>
      <p:pic>
        <p:nvPicPr>
          <p:cNvPr id="6" name="Immagine 2" descr="Casi di successo nella Formazione e nella Ricerca - Smau">
            <a:extLst>
              <a:ext uri="{FF2B5EF4-FFF2-40B4-BE49-F238E27FC236}">
                <a16:creationId xmlns:a16="http://schemas.microsoft.com/office/drawing/2014/main" id="{D3CAB8A2-B862-2947-DB2F-8C9670FFAC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902" y="5206074"/>
            <a:ext cx="1556040" cy="1102967"/>
          </a:xfrm>
          <a:prstGeom prst="rect">
            <a:avLst/>
          </a:prstGeom>
          <a:noFill/>
          <a:ln>
            <a:noFill/>
          </a:ln>
        </p:spPr>
      </p:pic>
    </p:spTree>
    <p:extLst>
      <p:ext uri="{BB962C8B-B14F-4D97-AF65-F5344CB8AC3E}">
        <p14:creationId xmlns:p14="http://schemas.microsoft.com/office/powerpoint/2010/main" val="391458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B81B8-BC8A-114F-CF4F-50B1B188012A}"/>
              </a:ext>
            </a:extLst>
          </p:cNvPr>
          <p:cNvSpPr>
            <a:spLocks noGrp="1"/>
          </p:cNvSpPr>
          <p:nvPr>
            <p:ph type="title"/>
          </p:nvPr>
        </p:nvSpPr>
        <p:spPr>
          <a:xfrm>
            <a:off x="5596501" y="489508"/>
            <a:ext cx="5754896" cy="1667569"/>
          </a:xfrm>
        </p:spPr>
        <p:txBody>
          <a:bodyPr anchor="b">
            <a:normAutofit/>
          </a:bodyPr>
          <a:lstStyle/>
          <a:p>
            <a:r>
              <a:rPr lang="en-US" sz="3100" dirty="0"/>
              <a:t>Introduction</a:t>
            </a:r>
            <a:r>
              <a:rPr lang="it-IT" sz="3100" dirty="0"/>
              <a:t>: </a:t>
            </a:r>
            <a:br>
              <a:rPr lang="it-IT" sz="3100" dirty="0"/>
            </a:br>
            <a:r>
              <a:rPr lang="it-IT" sz="3100" dirty="0"/>
              <a:t>Image free zero shot learning</a:t>
            </a:r>
            <a:endParaRPr lang="en-US" sz="3100" dirty="0"/>
          </a:p>
        </p:txBody>
      </p:sp>
      <p:pic>
        <p:nvPicPr>
          <p:cNvPr id="6" name="Picture 5">
            <a:extLst>
              <a:ext uri="{FF2B5EF4-FFF2-40B4-BE49-F238E27FC236}">
                <a16:creationId xmlns:a16="http://schemas.microsoft.com/office/drawing/2014/main" id="{56B06019-3386-A8F2-27ED-9202B65E2B70}"/>
              </a:ext>
            </a:extLst>
          </p:cNvPr>
          <p:cNvPicPr>
            <a:picLocks noChangeAspect="1"/>
          </p:cNvPicPr>
          <p:nvPr/>
        </p:nvPicPr>
        <p:blipFill>
          <a:blip r:embed="rId2"/>
          <a:stretch>
            <a:fillRect/>
          </a:stretch>
        </p:blipFill>
        <p:spPr>
          <a:xfrm>
            <a:off x="1068130" y="1648206"/>
            <a:ext cx="3769341" cy="3043635"/>
          </a:xfrm>
          <a:prstGeom prst="rect">
            <a:avLst/>
          </a:prstGeom>
        </p:spPr>
      </p:pic>
      <p:sp>
        <p:nvSpPr>
          <p:cNvPr id="4" name="Content Placeholder 3">
            <a:extLst>
              <a:ext uri="{FF2B5EF4-FFF2-40B4-BE49-F238E27FC236}">
                <a16:creationId xmlns:a16="http://schemas.microsoft.com/office/drawing/2014/main" id="{A3BAD1C5-AE37-FC93-14FC-B1E2AF036F6F}"/>
              </a:ext>
            </a:extLst>
          </p:cNvPr>
          <p:cNvSpPr>
            <a:spLocks noGrp="1"/>
          </p:cNvSpPr>
          <p:nvPr>
            <p:ph idx="1"/>
          </p:nvPr>
        </p:nvSpPr>
        <p:spPr>
          <a:xfrm>
            <a:off x="5596502" y="2405894"/>
            <a:ext cx="5754896" cy="3197464"/>
          </a:xfrm>
        </p:spPr>
        <p:txBody>
          <a:bodyPr anchor="t">
            <a:normAutofit/>
          </a:bodyPr>
          <a:lstStyle/>
          <a:p>
            <a:r>
              <a:rPr lang="en-US" sz="2000" dirty="0"/>
              <a:t>Given a specific image classification task and a pre-trained model, can we extend it to desired but missing categories without using images from seen or unseen classes?</a:t>
            </a:r>
          </a:p>
          <a:p>
            <a:r>
              <a:rPr lang="it-IT" sz="2000" dirty="0"/>
              <a:t>Do the </a:t>
            </a:r>
            <a:r>
              <a:rPr lang="it-IT" sz="2000" dirty="0" err="1"/>
              <a:t>classifiers</a:t>
            </a:r>
            <a:r>
              <a:rPr lang="it-IT" sz="2000" dirty="0"/>
              <a:t>’ weights </a:t>
            </a:r>
            <a:r>
              <a:rPr lang="it-IT" sz="2000" dirty="0" err="1"/>
              <a:t>implicitely</a:t>
            </a:r>
            <a:r>
              <a:rPr lang="it-IT" sz="2000" dirty="0"/>
              <a:t> </a:t>
            </a:r>
            <a:r>
              <a:rPr lang="it-IT" sz="2000" dirty="0" err="1"/>
              <a:t>bring</a:t>
            </a:r>
            <a:r>
              <a:rPr lang="it-IT" sz="2000" dirty="0"/>
              <a:t> information </a:t>
            </a:r>
            <a:r>
              <a:rPr lang="it-IT" sz="2000" dirty="0" err="1"/>
              <a:t>about</a:t>
            </a:r>
            <a:r>
              <a:rPr lang="it-IT" sz="2000" dirty="0"/>
              <a:t> images?</a:t>
            </a:r>
          </a:p>
          <a:p>
            <a:r>
              <a:rPr lang="it-IT" sz="2000" dirty="0" err="1"/>
              <a:t>Is</a:t>
            </a:r>
            <a:r>
              <a:rPr lang="it-IT" sz="2000" dirty="0"/>
              <a:t> </a:t>
            </a:r>
            <a:r>
              <a:rPr lang="it-IT" sz="2000" dirty="0" err="1"/>
              <a:t>it</a:t>
            </a:r>
            <a:r>
              <a:rPr lang="it-IT" sz="2000" dirty="0"/>
              <a:t> </a:t>
            </a:r>
            <a:r>
              <a:rPr lang="it-IT" sz="2000" dirty="0" err="1"/>
              <a:t>possible</a:t>
            </a:r>
            <a:r>
              <a:rPr lang="it-IT" sz="2000" dirty="0"/>
              <a:t> to </a:t>
            </a:r>
            <a:r>
              <a:rPr lang="it-IT" sz="2000" dirty="0" err="1"/>
              <a:t>generalize</a:t>
            </a:r>
            <a:r>
              <a:rPr lang="it-IT" sz="2000" dirty="0"/>
              <a:t> the </a:t>
            </a:r>
            <a:r>
              <a:rPr lang="it-IT" sz="2000" dirty="0" err="1"/>
              <a:t>problem</a:t>
            </a:r>
            <a:r>
              <a:rPr lang="it-IT" sz="2000" dirty="0"/>
              <a:t> to </a:t>
            </a:r>
            <a:r>
              <a:rPr lang="it-IT" sz="2000" dirty="0" err="1"/>
              <a:t>other</a:t>
            </a:r>
            <a:r>
              <a:rPr lang="it-IT" sz="2000" dirty="0"/>
              <a:t> task </a:t>
            </a:r>
            <a:r>
              <a:rPr lang="it-IT" sz="2000" dirty="0" err="1"/>
              <a:t>types</a:t>
            </a:r>
            <a:r>
              <a:rPr lang="it-IT" sz="2000" dirty="0"/>
              <a:t>? E.g. clustering</a:t>
            </a:r>
          </a:p>
        </p:txBody>
      </p:sp>
      <p:sp>
        <p:nvSpPr>
          <p:cNvPr id="50" name="Rectangle 49">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D784C8B-05B9-250C-CABF-EA993CE80ABE}"/>
              </a:ext>
            </a:extLst>
          </p:cNvPr>
          <p:cNvSpPr txBox="1"/>
          <p:nvPr/>
        </p:nvSpPr>
        <p:spPr>
          <a:xfrm>
            <a:off x="2713703" y="1140542"/>
            <a:ext cx="593432" cy="369332"/>
          </a:xfrm>
          <a:prstGeom prst="rect">
            <a:avLst/>
          </a:prstGeom>
          <a:noFill/>
        </p:spPr>
        <p:txBody>
          <a:bodyPr wrap="none" rtlCol="0">
            <a:spAutoFit/>
          </a:bodyPr>
          <a:lstStyle/>
          <a:p>
            <a:r>
              <a:rPr lang="it-IT" dirty="0"/>
              <a:t>ICIS</a:t>
            </a:r>
          </a:p>
        </p:txBody>
      </p:sp>
    </p:spTree>
    <p:extLst>
      <p:ext uri="{BB962C8B-B14F-4D97-AF65-F5344CB8AC3E}">
        <p14:creationId xmlns:p14="http://schemas.microsoft.com/office/powerpoint/2010/main" val="3255473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7294434-A409-53CD-0B58-03E3F5DA3572}"/>
              </a:ext>
            </a:extLst>
          </p:cNvPr>
          <p:cNvSpPr txBox="1"/>
          <p:nvPr/>
        </p:nvSpPr>
        <p:spPr>
          <a:xfrm>
            <a:off x="818984" y="4591665"/>
            <a:ext cx="4150581" cy="1438593"/>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3100" kern="1200">
                <a:solidFill>
                  <a:schemeClr val="tx1"/>
                </a:solidFill>
                <a:latin typeface="+mj-lt"/>
                <a:ea typeface="+mj-ea"/>
                <a:cs typeface="+mj-cs"/>
              </a:rPr>
              <a:t>A proposed architecture for zero-shot images classification: ICIS</a:t>
            </a:r>
            <a:endParaRPr lang="en-US" sz="3100" kern="1200" dirty="0">
              <a:solidFill>
                <a:schemeClr val="tx1"/>
              </a:solidFill>
              <a:latin typeface="+mj-lt"/>
              <a:ea typeface="+mj-ea"/>
              <a:cs typeface="+mj-cs"/>
            </a:endParaRPr>
          </a:p>
        </p:txBody>
      </p:sp>
      <p:pic>
        <p:nvPicPr>
          <p:cNvPr id="6" name="Content Placeholder 5">
            <a:extLst>
              <a:ext uri="{FF2B5EF4-FFF2-40B4-BE49-F238E27FC236}">
                <a16:creationId xmlns:a16="http://schemas.microsoft.com/office/drawing/2014/main" id="{1ECC07A1-BD2F-C06B-CC73-4C90BFBCDC4A}"/>
              </a:ext>
            </a:extLst>
          </p:cNvPr>
          <p:cNvPicPr>
            <a:picLocks noGrp="1" noChangeAspect="1"/>
          </p:cNvPicPr>
          <p:nvPr>
            <p:ph idx="1"/>
          </p:nvPr>
        </p:nvPicPr>
        <p:blipFill>
          <a:blip r:embed="rId2"/>
          <a:stretch>
            <a:fillRect/>
          </a:stretch>
        </p:blipFill>
        <p:spPr>
          <a:xfrm>
            <a:off x="1672377" y="454966"/>
            <a:ext cx="8847246" cy="3538899"/>
          </a:xfrm>
          <a:prstGeom prst="rect">
            <a:avLst/>
          </a:prstGeom>
        </p:spPr>
      </p:pic>
      <p:sp>
        <p:nvSpPr>
          <p:cNvPr id="7" name="TextBox 6">
            <a:extLst>
              <a:ext uri="{FF2B5EF4-FFF2-40B4-BE49-F238E27FC236}">
                <a16:creationId xmlns:a16="http://schemas.microsoft.com/office/drawing/2014/main" id="{CAE949AC-BE78-9799-BC59-BCD895C860BB}"/>
              </a:ext>
            </a:extLst>
          </p:cNvPr>
          <p:cNvSpPr txBox="1"/>
          <p:nvPr/>
        </p:nvSpPr>
        <p:spPr>
          <a:xfrm>
            <a:off x="5246415" y="4369724"/>
            <a:ext cx="6235268" cy="166053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900"/>
              <a:t>Loss as the sum of four different losses</a:t>
            </a:r>
          </a:p>
          <a:p>
            <a:pPr marL="285750" indent="-228600">
              <a:lnSpc>
                <a:spcPct val="90000"/>
              </a:lnSpc>
              <a:spcAft>
                <a:spcPts val="600"/>
              </a:spcAft>
              <a:buFont typeface="Arial" panose="020B0604020202020204" pitchFamily="34" charset="0"/>
              <a:buChar char="•"/>
            </a:pPr>
            <a:r>
              <a:rPr lang="en-US" sz="1900"/>
              <a:t>Encoder decoder based</a:t>
            </a:r>
          </a:p>
          <a:p>
            <a:pPr marL="285750" indent="-228600">
              <a:lnSpc>
                <a:spcPct val="90000"/>
              </a:lnSpc>
              <a:spcAft>
                <a:spcPts val="600"/>
              </a:spcAft>
              <a:buFont typeface="Arial" panose="020B0604020202020204" pitchFamily="34" charset="0"/>
              <a:buChar char="•"/>
            </a:pPr>
            <a:r>
              <a:rPr lang="en-US" sz="1900"/>
              <a:t>Completely image free</a:t>
            </a:r>
          </a:p>
          <a:p>
            <a:pPr marL="285750" indent="-228600">
              <a:lnSpc>
                <a:spcPct val="90000"/>
              </a:lnSpc>
              <a:spcAft>
                <a:spcPts val="600"/>
              </a:spcAft>
              <a:buFont typeface="Arial" panose="020B0604020202020204" pitchFamily="34" charset="0"/>
              <a:buChar char="•"/>
            </a:pPr>
            <a:r>
              <a:rPr lang="en-US" sz="1900"/>
              <a:t>Good performances compared to pre-existing methods in the literature applicable to image-free ZSL</a:t>
            </a:r>
            <a:endParaRPr lang="en-US" sz="1900" dirty="0"/>
          </a:p>
        </p:txBody>
      </p:sp>
      <p:sp>
        <p:nvSpPr>
          <p:cNvPr id="74" name="Rectangle 73">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50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54DF225-500B-5D10-AAF6-A6B5DB4F5D43}"/>
              </a:ext>
            </a:extLst>
          </p:cNvPr>
          <p:cNvSpPr txBox="1"/>
          <p:nvPr/>
        </p:nvSpPr>
        <p:spPr>
          <a:xfrm>
            <a:off x="818984" y="4230093"/>
            <a:ext cx="4150581" cy="1800165"/>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3100" kern="1200" dirty="0">
                <a:solidFill>
                  <a:schemeClr val="tx1"/>
                </a:solidFill>
                <a:latin typeface="+mj-lt"/>
                <a:ea typeface="+mj-ea"/>
                <a:cs typeface="+mj-cs"/>
              </a:rPr>
              <a:t>Experimental results</a:t>
            </a:r>
          </a:p>
        </p:txBody>
      </p:sp>
      <p:pic>
        <p:nvPicPr>
          <p:cNvPr id="4" name="Picture 3">
            <a:extLst>
              <a:ext uri="{FF2B5EF4-FFF2-40B4-BE49-F238E27FC236}">
                <a16:creationId xmlns:a16="http://schemas.microsoft.com/office/drawing/2014/main" id="{2953F65B-6A06-04C0-363F-819D162ACF37}"/>
              </a:ext>
            </a:extLst>
          </p:cNvPr>
          <p:cNvPicPr>
            <a:picLocks noChangeAspect="1"/>
          </p:cNvPicPr>
          <p:nvPr/>
        </p:nvPicPr>
        <p:blipFill>
          <a:blip r:embed="rId2"/>
          <a:stretch>
            <a:fillRect/>
          </a:stretch>
        </p:blipFill>
        <p:spPr>
          <a:xfrm>
            <a:off x="1628904" y="545926"/>
            <a:ext cx="8934191" cy="2836606"/>
          </a:xfrm>
          <a:prstGeom prst="rect">
            <a:avLst/>
          </a:prstGeom>
        </p:spPr>
      </p:pic>
      <p:sp>
        <p:nvSpPr>
          <p:cNvPr id="13" name="TextBox 12">
            <a:extLst>
              <a:ext uri="{FF2B5EF4-FFF2-40B4-BE49-F238E27FC236}">
                <a16:creationId xmlns:a16="http://schemas.microsoft.com/office/drawing/2014/main" id="{87C9EDC7-FA63-5C19-DF6A-10BE120744D1}"/>
              </a:ext>
            </a:extLst>
          </p:cNvPr>
          <p:cNvSpPr txBox="1"/>
          <p:nvPr/>
        </p:nvSpPr>
        <p:spPr>
          <a:xfrm>
            <a:off x="5246415" y="4230094"/>
            <a:ext cx="6235268" cy="18001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t>CUB: fine-grained bird classification</a:t>
            </a:r>
          </a:p>
          <a:p>
            <a:pPr indent="-228600">
              <a:lnSpc>
                <a:spcPct val="90000"/>
              </a:lnSpc>
              <a:spcAft>
                <a:spcPts val="600"/>
              </a:spcAft>
              <a:buFont typeface="Arial" panose="020B0604020202020204" pitchFamily="34" charset="0"/>
              <a:buChar char="•"/>
            </a:pPr>
            <a:r>
              <a:rPr lang="en-US" sz="2000"/>
              <a:t>AWA2: coarse-grained classification with 50 different animals</a:t>
            </a:r>
          </a:p>
          <a:p>
            <a:pPr indent="-228600">
              <a:lnSpc>
                <a:spcPct val="90000"/>
              </a:lnSpc>
              <a:spcAft>
                <a:spcPts val="600"/>
              </a:spcAft>
              <a:buFont typeface="Arial" panose="020B0604020202020204" pitchFamily="34" charset="0"/>
              <a:buChar char="•"/>
            </a:pPr>
            <a:r>
              <a:rPr lang="en-US" sz="2000"/>
              <a:t>SUN: dataset for indoor and outdoor scenes classification</a:t>
            </a:r>
          </a:p>
        </p:txBody>
      </p:sp>
      <p:sp>
        <p:nvSpPr>
          <p:cNvPr id="58" name="Rectangle 57">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27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16">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08A3B4-9A73-04A1-0201-9422955F3631}"/>
              </a:ext>
            </a:extLst>
          </p:cNvPr>
          <p:cNvSpPr>
            <a:spLocks noGrp="1"/>
          </p:cNvSpPr>
          <p:nvPr>
            <p:ph type="title"/>
          </p:nvPr>
        </p:nvSpPr>
        <p:spPr>
          <a:xfrm>
            <a:off x="838199" y="1068891"/>
            <a:ext cx="4259731" cy="1985085"/>
          </a:xfrm>
        </p:spPr>
        <p:txBody>
          <a:bodyPr vert="horz" lIns="91440" tIns="45720" rIns="91440" bIns="45720" rtlCol="0" anchor="b">
            <a:normAutofit/>
          </a:bodyPr>
          <a:lstStyle/>
          <a:p>
            <a:pPr algn="ctr"/>
            <a:r>
              <a:rPr lang="en-US" dirty="0"/>
              <a:t>What about clustering?</a:t>
            </a:r>
          </a:p>
        </p:txBody>
      </p:sp>
      <p:sp>
        <p:nvSpPr>
          <p:cNvPr id="59" name="Freeform: Shape 18">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a:extLst>
              <a:ext uri="{FF2B5EF4-FFF2-40B4-BE49-F238E27FC236}">
                <a16:creationId xmlns:a16="http://schemas.microsoft.com/office/drawing/2014/main" id="{A69DA59B-8FB2-89E4-8665-EC41EBE3DBE7}"/>
              </a:ext>
            </a:extLst>
          </p:cNvPr>
          <p:cNvPicPr>
            <a:picLocks noChangeAspect="1"/>
          </p:cNvPicPr>
          <p:nvPr/>
        </p:nvPicPr>
        <p:blipFill>
          <a:blip r:embed="rId2"/>
          <a:stretch>
            <a:fillRect/>
          </a:stretch>
        </p:blipFill>
        <p:spPr>
          <a:xfrm>
            <a:off x="1061179" y="3886264"/>
            <a:ext cx="3836894" cy="508387"/>
          </a:xfrm>
          <a:prstGeom prst="rect">
            <a:avLst/>
          </a:prstGeom>
        </p:spPr>
      </p:pic>
      <p:sp>
        <p:nvSpPr>
          <p:cNvPr id="21"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057DA3-06A8-7C5A-4724-7B7EF4154A1E}"/>
              </a:ext>
            </a:extLst>
          </p:cNvPr>
          <p:cNvSpPr txBox="1"/>
          <p:nvPr/>
        </p:nvSpPr>
        <p:spPr>
          <a:xfrm>
            <a:off x="6586415" y="723153"/>
            <a:ext cx="4555782" cy="539248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Self-supervised learning (SSL) has seen a large amount of interest in recent years across almost every machine learning sub-field, due to the promise of being able to harness the large quantities of unlabeled data available</a:t>
            </a:r>
          </a:p>
          <a:p>
            <a:pPr marL="285750" indent="-228600">
              <a:lnSpc>
                <a:spcPct val="90000"/>
              </a:lnSpc>
              <a:spcAft>
                <a:spcPts val="600"/>
              </a:spcAft>
              <a:buFont typeface="Arial" panose="020B0604020202020204" pitchFamily="34" charset="0"/>
              <a:buChar char="•"/>
            </a:pPr>
            <a:r>
              <a:rPr lang="en-US" sz="2000" dirty="0"/>
              <a:t>Zero-shot clustering of feature embeddings: tests considering different methods from the major self-supervised paradigms and different clustering algorithms</a:t>
            </a:r>
          </a:p>
          <a:p>
            <a:pPr marL="285750" indent="-228600">
              <a:lnSpc>
                <a:spcPct val="90000"/>
              </a:lnSpc>
              <a:spcAft>
                <a:spcPts val="600"/>
              </a:spcAft>
              <a:buFont typeface="Arial" panose="020B0604020202020204" pitchFamily="34" charset="0"/>
              <a:buChar char="•"/>
            </a:pPr>
            <a:r>
              <a:rPr lang="en-US" sz="2000" dirty="0"/>
              <a:t>Silhouette score is strongly </a:t>
            </a:r>
            <a:r>
              <a:rPr lang="en-US" sz="2000" dirty="0" err="1"/>
              <a:t>correleted</a:t>
            </a:r>
            <a:r>
              <a:rPr lang="en-US" sz="2000" dirty="0"/>
              <a:t> with AMI and can be considered a good indicator for performances</a:t>
            </a:r>
          </a:p>
          <a:p>
            <a:pPr marL="285750" indent="-228600">
              <a:lnSpc>
                <a:spcPct val="90000"/>
              </a:lnSpc>
              <a:spcAft>
                <a:spcPts val="600"/>
              </a:spcAft>
              <a:buFont typeface="Arial" panose="020B0604020202020204" pitchFamily="34" charset="0"/>
              <a:buChar char="•"/>
            </a:pPr>
            <a:r>
              <a:rPr lang="en-US" sz="2000" dirty="0"/>
              <a:t>AMI </a:t>
            </a:r>
            <a:r>
              <a:rPr lang="en-US" sz="2000" dirty="0" err="1"/>
              <a:t>unusabe</a:t>
            </a:r>
            <a:r>
              <a:rPr lang="en-US" sz="2000" dirty="0"/>
              <a:t> if there is no ground truth available</a:t>
            </a:r>
          </a:p>
        </p:txBody>
      </p:sp>
      <p:pic>
        <p:nvPicPr>
          <p:cNvPr id="9" name="Picture 8">
            <a:extLst>
              <a:ext uri="{FF2B5EF4-FFF2-40B4-BE49-F238E27FC236}">
                <a16:creationId xmlns:a16="http://schemas.microsoft.com/office/drawing/2014/main" id="{8705EFB7-04D7-D0BD-4644-5123ED61F62E}"/>
              </a:ext>
            </a:extLst>
          </p:cNvPr>
          <p:cNvPicPr>
            <a:picLocks noChangeAspect="1"/>
          </p:cNvPicPr>
          <p:nvPr/>
        </p:nvPicPr>
        <p:blipFill>
          <a:blip r:embed="rId3"/>
          <a:stretch>
            <a:fillRect/>
          </a:stretch>
        </p:blipFill>
        <p:spPr>
          <a:xfrm>
            <a:off x="1061179" y="4740483"/>
            <a:ext cx="2055647" cy="673524"/>
          </a:xfrm>
          <a:prstGeom prst="rect">
            <a:avLst/>
          </a:prstGeom>
        </p:spPr>
      </p:pic>
    </p:spTree>
    <p:extLst>
      <p:ext uri="{BB962C8B-B14F-4D97-AF65-F5344CB8AC3E}">
        <p14:creationId xmlns:p14="http://schemas.microsoft.com/office/powerpoint/2010/main" val="113803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4947E61-DDCF-4509-826E-4EFB006C7EB4}"/>
              </a:ext>
            </a:extLst>
          </p:cNvPr>
          <p:cNvPicPr>
            <a:picLocks noChangeAspect="1"/>
          </p:cNvPicPr>
          <p:nvPr/>
        </p:nvPicPr>
        <p:blipFill>
          <a:blip r:embed="rId3"/>
          <a:stretch>
            <a:fillRect/>
          </a:stretch>
        </p:blipFill>
        <p:spPr>
          <a:xfrm>
            <a:off x="954931" y="1527024"/>
            <a:ext cx="5642514" cy="2096555"/>
          </a:xfrm>
          <a:prstGeom prst="rect">
            <a:avLst/>
          </a:prstGeom>
        </p:spPr>
      </p:pic>
      <p:pic>
        <p:nvPicPr>
          <p:cNvPr id="11" name="Picture 10">
            <a:extLst>
              <a:ext uri="{FF2B5EF4-FFF2-40B4-BE49-F238E27FC236}">
                <a16:creationId xmlns:a16="http://schemas.microsoft.com/office/drawing/2014/main" id="{E500A83D-F119-440D-D21D-DFCEBB559B72}"/>
              </a:ext>
            </a:extLst>
          </p:cNvPr>
          <p:cNvPicPr>
            <a:picLocks noChangeAspect="1"/>
          </p:cNvPicPr>
          <p:nvPr/>
        </p:nvPicPr>
        <p:blipFill>
          <a:blip r:embed="rId4"/>
          <a:stretch>
            <a:fillRect/>
          </a:stretch>
        </p:blipFill>
        <p:spPr>
          <a:xfrm>
            <a:off x="954931" y="3835361"/>
            <a:ext cx="5675334" cy="2240974"/>
          </a:xfrm>
          <a:prstGeom prst="rect">
            <a:avLst/>
          </a:prstGeom>
        </p:spPr>
      </p:pic>
      <p:sp>
        <p:nvSpPr>
          <p:cNvPr id="12" name="TextBox 11">
            <a:extLst>
              <a:ext uri="{FF2B5EF4-FFF2-40B4-BE49-F238E27FC236}">
                <a16:creationId xmlns:a16="http://schemas.microsoft.com/office/drawing/2014/main" id="{6BBC039C-3342-4F51-09EF-B99903E369AE}"/>
              </a:ext>
            </a:extLst>
          </p:cNvPr>
          <p:cNvSpPr txBox="1"/>
          <p:nvPr/>
        </p:nvSpPr>
        <p:spPr>
          <a:xfrm>
            <a:off x="5281657" y="609600"/>
            <a:ext cx="1912127" cy="705642"/>
          </a:xfrm>
          <a:prstGeom prst="rect">
            <a:avLst/>
          </a:prstGeom>
          <a:noFill/>
        </p:spPr>
        <p:txBody>
          <a:bodyPr wrap="none" rtlCol="0">
            <a:spAutoFit/>
          </a:bodyPr>
          <a:lstStyle/>
          <a:p>
            <a:pPr algn="ctr">
              <a:lnSpc>
                <a:spcPct val="90000"/>
              </a:lnSpc>
              <a:spcBef>
                <a:spcPct val="0"/>
              </a:spcBef>
            </a:pPr>
            <a:r>
              <a:rPr lang="it-IT" sz="4400" dirty="0" err="1">
                <a:latin typeface="+mj-lt"/>
                <a:ea typeface="+mj-ea"/>
                <a:cs typeface="+mj-cs"/>
              </a:rPr>
              <a:t>Results</a:t>
            </a:r>
            <a:endParaRPr lang="it-IT" sz="4400" dirty="0">
              <a:latin typeface="+mj-lt"/>
              <a:ea typeface="+mj-ea"/>
              <a:cs typeface="+mj-cs"/>
            </a:endParaRPr>
          </a:p>
        </p:txBody>
      </p:sp>
      <p:sp>
        <p:nvSpPr>
          <p:cNvPr id="14" name="TextBox 13">
            <a:extLst>
              <a:ext uri="{FF2B5EF4-FFF2-40B4-BE49-F238E27FC236}">
                <a16:creationId xmlns:a16="http://schemas.microsoft.com/office/drawing/2014/main" id="{C64784A2-F2AB-953F-907C-401354221116}"/>
              </a:ext>
            </a:extLst>
          </p:cNvPr>
          <p:cNvSpPr txBox="1"/>
          <p:nvPr/>
        </p:nvSpPr>
        <p:spPr>
          <a:xfrm>
            <a:off x="7361997" y="4504669"/>
            <a:ext cx="4414684" cy="1200329"/>
          </a:xfrm>
          <a:prstGeom prst="rect">
            <a:avLst/>
          </a:prstGeom>
          <a:noFill/>
        </p:spPr>
        <p:txBody>
          <a:bodyPr wrap="square">
            <a:spAutoFit/>
          </a:bodyPr>
          <a:lstStyle/>
          <a:p>
            <a:r>
              <a:rPr lang="it-IT" dirty="0" err="1"/>
              <a:t>Average</a:t>
            </a:r>
            <a:r>
              <a:rPr lang="it-IT" dirty="0"/>
              <a:t> clustering </a:t>
            </a:r>
            <a:r>
              <a:rPr lang="it-IT" dirty="0" err="1"/>
              <a:t>method</a:t>
            </a:r>
            <a:r>
              <a:rPr lang="it-IT" dirty="0"/>
              <a:t> </a:t>
            </a:r>
            <a:r>
              <a:rPr lang="it-IT" dirty="0" err="1"/>
              <a:t>rank</a:t>
            </a:r>
            <a:r>
              <a:rPr lang="it-IT" dirty="0"/>
              <a:t> (</a:t>
            </a:r>
            <a:r>
              <a:rPr lang="it-IT" dirty="0" err="1"/>
              <a:t>lower</a:t>
            </a:r>
            <a:r>
              <a:rPr lang="it-IT" dirty="0"/>
              <a:t> </a:t>
            </a:r>
            <a:r>
              <a:rPr lang="it-IT" dirty="0" err="1"/>
              <a:t>is</a:t>
            </a:r>
            <a:r>
              <a:rPr lang="it-IT" dirty="0"/>
              <a:t> </a:t>
            </a:r>
            <a:r>
              <a:rPr lang="it-IT" dirty="0" err="1"/>
              <a:t>better</a:t>
            </a:r>
            <a:r>
              <a:rPr lang="it-IT" dirty="0"/>
              <a:t>). AC </a:t>
            </a:r>
            <a:r>
              <a:rPr lang="it-IT" dirty="0" err="1"/>
              <a:t>method</a:t>
            </a:r>
            <a:r>
              <a:rPr lang="it-IT" dirty="0"/>
              <a:t> </a:t>
            </a:r>
            <a:r>
              <a:rPr lang="it-IT" dirty="0" err="1"/>
              <a:t>performs</a:t>
            </a:r>
            <a:r>
              <a:rPr lang="it-IT" dirty="0"/>
              <a:t> </a:t>
            </a:r>
            <a:r>
              <a:rPr lang="it-IT" dirty="0" err="1"/>
              <a:t>very</a:t>
            </a:r>
            <a:r>
              <a:rPr lang="it-IT" dirty="0"/>
              <a:t> </a:t>
            </a:r>
            <a:r>
              <a:rPr lang="it-IT" dirty="0" err="1"/>
              <a:t>well</a:t>
            </a:r>
            <a:r>
              <a:rPr lang="it-IT" dirty="0"/>
              <a:t>, </a:t>
            </a:r>
            <a:r>
              <a:rPr lang="it-IT" dirty="0" err="1"/>
              <a:t>whether</a:t>
            </a:r>
            <a:r>
              <a:rPr lang="it-IT" dirty="0"/>
              <a:t> the </a:t>
            </a:r>
            <a:r>
              <a:rPr lang="it-IT" dirty="0" err="1"/>
              <a:t>number</a:t>
            </a:r>
            <a:r>
              <a:rPr lang="it-IT" dirty="0"/>
              <a:t> of cluster are </a:t>
            </a:r>
            <a:r>
              <a:rPr lang="it-IT" dirty="0" err="1"/>
              <a:t>known</a:t>
            </a:r>
            <a:r>
              <a:rPr lang="it-IT" dirty="0"/>
              <a:t> a priori or </a:t>
            </a:r>
            <a:r>
              <a:rPr lang="it-IT" dirty="0" err="1"/>
              <a:t>not</a:t>
            </a:r>
            <a:r>
              <a:rPr lang="it-IT" dirty="0"/>
              <a:t> .</a:t>
            </a:r>
          </a:p>
        </p:txBody>
      </p:sp>
      <p:sp>
        <p:nvSpPr>
          <p:cNvPr id="16" name="TextBox 15">
            <a:extLst>
              <a:ext uri="{FF2B5EF4-FFF2-40B4-BE49-F238E27FC236}">
                <a16:creationId xmlns:a16="http://schemas.microsoft.com/office/drawing/2014/main" id="{78826772-C8D0-5D89-4D56-207C80683CF6}"/>
              </a:ext>
            </a:extLst>
          </p:cNvPr>
          <p:cNvSpPr txBox="1"/>
          <p:nvPr/>
        </p:nvSpPr>
        <p:spPr>
          <a:xfrm>
            <a:off x="7361996" y="1836637"/>
            <a:ext cx="4574365" cy="1754326"/>
          </a:xfrm>
          <a:prstGeom prst="rect">
            <a:avLst/>
          </a:prstGeom>
          <a:noFill/>
        </p:spPr>
        <p:txBody>
          <a:bodyPr wrap="square">
            <a:spAutoFit/>
          </a:bodyPr>
          <a:lstStyle/>
          <a:p>
            <a:r>
              <a:rPr lang="en-US" dirty="0"/>
              <a:t>Average rank of each tested SSL encoder (lower is better). For both the ResNet-50 and </a:t>
            </a:r>
            <a:r>
              <a:rPr lang="en-US" dirty="0" err="1"/>
              <a:t>ViT</a:t>
            </a:r>
            <a:r>
              <a:rPr lang="en-US" dirty="0"/>
              <a:t>-B backbones an SSL encoder in general results in the best clustering. It is worth noting that the supervised method also in general produces good clusters</a:t>
            </a:r>
            <a:endParaRPr lang="it-IT" dirty="0"/>
          </a:p>
        </p:txBody>
      </p:sp>
    </p:spTree>
    <p:extLst>
      <p:ext uri="{BB962C8B-B14F-4D97-AF65-F5344CB8AC3E}">
        <p14:creationId xmlns:p14="http://schemas.microsoft.com/office/powerpoint/2010/main" val="289928518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White puzzle with one red piece">
            <a:extLst>
              <a:ext uri="{FF2B5EF4-FFF2-40B4-BE49-F238E27FC236}">
                <a16:creationId xmlns:a16="http://schemas.microsoft.com/office/drawing/2014/main" id="{DC80B3BB-A4B1-7287-6034-B78E313561B2}"/>
              </a:ext>
            </a:extLst>
          </p:cNvPr>
          <p:cNvPicPr>
            <a:picLocks noChangeAspect="1"/>
          </p:cNvPicPr>
          <p:nvPr/>
        </p:nvPicPr>
        <p:blipFill rotWithShape="1">
          <a:blip r:embed="rId2"/>
          <a:srcRect l="28615" r="27010"/>
          <a:stretch/>
        </p:blipFill>
        <p:spPr>
          <a:xfrm>
            <a:off x="-1" y="-2"/>
            <a:ext cx="5410198" cy="6858002"/>
          </a:xfrm>
          <a:prstGeom prst="rect">
            <a:avLst/>
          </a:prstGeom>
        </p:spPr>
      </p:pic>
      <p:sp useBgFill="1">
        <p:nvSpPr>
          <p:cNvPr id="27" name="Rectangle 26">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C290E3EC-7249-5381-1FB5-574E635E38CE}"/>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t>My thesis work</a:t>
            </a:r>
          </a:p>
        </p:txBody>
      </p:sp>
      <p:sp>
        <p:nvSpPr>
          <p:cNvPr id="14" name="TextBox 13">
            <a:extLst>
              <a:ext uri="{FF2B5EF4-FFF2-40B4-BE49-F238E27FC236}">
                <a16:creationId xmlns:a16="http://schemas.microsoft.com/office/drawing/2014/main" id="{1E109CD3-731D-79D4-EE9E-B61B16797BA1}"/>
              </a:ext>
            </a:extLst>
          </p:cNvPr>
          <p:cNvSpPr txBox="1"/>
          <p:nvPr/>
        </p:nvSpPr>
        <p:spPr>
          <a:xfrm>
            <a:off x="6115317" y="2743200"/>
            <a:ext cx="5247340" cy="3496878"/>
          </a:xfrm>
          <a:prstGeom prst="rect">
            <a:avLst/>
          </a:prstGeom>
        </p:spPr>
        <p:txBody>
          <a:bodyPr vert="horz" lIns="91440" tIns="45720" rIns="91440" bIns="45720" rtlCol="0" anchor="ctr">
            <a:normAutofit/>
          </a:bodyPr>
          <a:lstStyle/>
          <a:p>
            <a:pPr>
              <a:lnSpc>
                <a:spcPct val="90000"/>
              </a:lnSpc>
              <a:spcAft>
                <a:spcPts val="600"/>
              </a:spcAft>
            </a:pPr>
            <a:r>
              <a:rPr lang="en-US" sz="2000" dirty="0"/>
              <a:t>With this thesis work we want to try to place ourselves between the two approaches presented. The details have not yet been defined, but the key idea is to investigate and exploit the information  implicitly present in the feature embeddings to perform zero shot tasks without the direct use of images in a Self Supervised approach.</a:t>
            </a:r>
          </a:p>
        </p:txBody>
      </p:sp>
    </p:spTree>
    <p:extLst>
      <p:ext uri="{BB962C8B-B14F-4D97-AF65-F5344CB8AC3E}">
        <p14:creationId xmlns:p14="http://schemas.microsoft.com/office/powerpoint/2010/main" val="33309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62F4-283A-D4D6-48B8-EBFB188A519D}"/>
              </a:ext>
            </a:extLst>
          </p:cNvPr>
          <p:cNvSpPr>
            <a:spLocks noGrp="1"/>
          </p:cNvSpPr>
          <p:nvPr>
            <p:ph type="ctrTitle"/>
          </p:nvPr>
        </p:nvSpPr>
        <p:spPr>
          <a:xfrm>
            <a:off x="3038858" y="3067832"/>
            <a:ext cx="6114283" cy="722336"/>
          </a:xfrm>
        </p:spPr>
        <p:txBody>
          <a:bodyPr anchor="t">
            <a:noAutofit/>
          </a:bodyPr>
          <a:lstStyle/>
          <a:p>
            <a:pPr algn="l"/>
            <a:r>
              <a:rPr lang="it-IT" sz="4000" b="1" dirty="0"/>
              <a:t>Thank </a:t>
            </a:r>
            <a:r>
              <a:rPr lang="it-IT" sz="4000" b="1" dirty="0" err="1"/>
              <a:t>you</a:t>
            </a:r>
            <a:r>
              <a:rPr lang="it-IT" sz="4000" b="1" dirty="0"/>
              <a:t> for the </a:t>
            </a:r>
            <a:r>
              <a:rPr lang="it-IT" sz="4000" b="1" dirty="0" err="1"/>
              <a:t>attention</a:t>
            </a:r>
            <a:endParaRPr lang="it-IT" sz="4000" b="1" dirty="0"/>
          </a:p>
        </p:txBody>
      </p:sp>
      <p:sp>
        <p:nvSpPr>
          <p:cNvPr id="3" name="Subtitle 2">
            <a:extLst>
              <a:ext uri="{FF2B5EF4-FFF2-40B4-BE49-F238E27FC236}">
                <a16:creationId xmlns:a16="http://schemas.microsoft.com/office/drawing/2014/main" id="{58262DD3-8BFC-4311-B9A8-DD61A34A5A71}"/>
              </a:ext>
            </a:extLst>
          </p:cNvPr>
          <p:cNvSpPr>
            <a:spLocks noGrp="1"/>
          </p:cNvSpPr>
          <p:nvPr>
            <p:ph type="subTitle" idx="1"/>
          </p:nvPr>
        </p:nvSpPr>
        <p:spPr>
          <a:xfrm>
            <a:off x="3444054" y="4047708"/>
            <a:ext cx="4900143" cy="1709849"/>
          </a:xfrm>
        </p:spPr>
        <p:txBody>
          <a:bodyPr anchor="b">
            <a:normAutofit/>
          </a:bodyPr>
          <a:lstStyle/>
          <a:p>
            <a:pPr algn="l"/>
            <a:r>
              <a:rPr lang="it-IT" sz="2000" dirty="0"/>
              <a:t>Thesis </a:t>
            </a:r>
            <a:r>
              <a:rPr lang="it-IT" sz="2000" dirty="0" err="1"/>
              <a:t>presentation</a:t>
            </a:r>
            <a:endParaRPr lang="it-IT" sz="2000" dirty="0"/>
          </a:p>
          <a:p>
            <a:pPr algn="l"/>
            <a:r>
              <a:rPr lang="it-IT" sz="2000" dirty="0"/>
              <a:t>Federico Frati</a:t>
            </a:r>
          </a:p>
          <a:p>
            <a:pPr algn="l"/>
            <a:r>
              <a:rPr lang="it-IT" sz="2000" dirty="0"/>
              <a:t>A.Y. 2023/24</a:t>
            </a:r>
          </a:p>
        </p:txBody>
      </p:sp>
      <p:pic>
        <p:nvPicPr>
          <p:cNvPr id="5" name="Immagine 1" descr="University of Pisa - ILIAD Project">
            <a:extLst>
              <a:ext uri="{FF2B5EF4-FFF2-40B4-BE49-F238E27FC236}">
                <a16:creationId xmlns:a16="http://schemas.microsoft.com/office/drawing/2014/main" id="{6DDD8D13-4E53-2545-8C49-973903A70B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1775" y="198777"/>
            <a:ext cx="1372832" cy="1246565"/>
          </a:xfrm>
          <a:prstGeom prst="rect">
            <a:avLst/>
          </a:prstGeom>
          <a:noFill/>
          <a:ln>
            <a:noFill/>
          </a:ln>
        </p:spPr>
      </p:pic>
      <p:pic>
        <p:nvPicPr>
          <p:cNvPr id="6" name="Immagine 2" descr="Casi di successo nella Formazione e nella Ricerca - Smau">
            <a:extLst>
              <a:ext uri="{FF2B5EF4-FFF2-40B4-BE49-F238E27FC236}">
                <a16:creationId xmlns:a16="http://schemas.microsoft.com/office/drawing/2014/main" id="{D3CAB8A2-B862-2947-DB2F-8C9670FFAC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902" y="5206074"/>
            <a:ext cx="1556040" cy="1102967"/>
          </a:xfrm>
          <a:prstGeom prst="rect">
            <a:avLst/>
          </a:prstGeom>
          <a:noFill/>
          <a:ln>
            <a:noFill/>
          </a:ln>
        </p:spPr>
      </p:pic>
    </p:spTree>
    <p:extLst>
      <p:ext uri="{BB962C8B-B14F-4D97-AF65-F5344CB8AC3E}">
        <p14:creationId xmlns:p14="http://schemas.microsoft.com/office/powerpoint/2010/main" val="3024350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TotalTime>
  <Words>378</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Visual Embedding Representations for Zero-Shot Learning in Computer Vision</vt:lpstr>
      <vt:lpstr>Introduction:  Image free zero shot learning</vt:lpstr>
      <vt:lpstr>PowerPoint Presentation</vt:lpstr>
      <vt:lpstr>PowerPoint Presentation</vt:lpstr>
      <vt:lpstr>What about clustering?</vt:lpstr>
      <vt:lpstr>PowerPoint Presentation</vt:lpstr>
      <vt:lpstr>My thesis work</vt:lpstr>
      <vt:lpstr>Thank you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SonicRoutes: an application to find the quietest routes</dc:title>
  <dc:creator>Federico Frati</dc:creator>
  <cp:lastModifiedBy>Federico Frati</cp:lastModifiedBy>
  <cp:revision>3</cp:revision>
  <dcterms:created xsi:type="dcterms:W3CDTF">2024-05-26T09:19:27Z</dcterms:created>
  <dcterms:modified xsi:type="dcterms:W3CDTF">2024-07-15T09:49:19Z</dcterms:modified>
</cp:coreProperties>
</file>