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6" r:id="rId8"/>
    <p:sldId id="263" r:id="rId9"/>
    <p:sldId id="264" r:id="rId10"/>
    <p:sldId id="265" r:id="rId11"/>
    <p:sldId id="268" r:id="rId12"/>
    <p:sldId id="267" r:id="rId13"/>
    <p:sldId id="270" r:id="rId14"/>
    <p:sldId id="261" r:id="rId15"/>
    <p:sldId id="269"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0EFE3A-7700-4FD2-A020-2D6BB14E5ED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798313DB-CAD5-4C0D-80B0-3A04C6FD2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83A4E7F-1B68-418B-9615-B59E49A2396D}"/>
              </a:ext>
            </a:extLst>
          </p:cNvPr>
          <p:cNvSpPr>
            <a:spLocks noGrp="1"/>
          </p:cNvSpPr>
          <p:nvPr>
            <p:ph type="dt" sz="half" idx="10"/>
          </p:nvPr>
        </p:nvSpPr>
        <p:spPr/>
        <p:txBody>
          <a:bodyPr/>
          <a:lstStyle/>
          <a:p>
            <a:fld id="{3BF8231E-0797-43AD-84F5-2EEAA26FD934}" type="datetimeFigureOut">
              <a:rPr lang="tr-TR" smtClean="0"/>
              <a:t>1.05.2023</a:t>
            </a:fld>
            <a:endParaRPr lang="tr-TR"/>
          </a:p>
        </p:txBody>
      </p:sp>
      <p:sp>
        <p:nvSpPr>
          <p:cNvPr id="5" name="Alt Bilgi Yer Tutucusu 4">
            <a:extLst>
              <a:ext uri="{FF2B5EF4-FFF2-40B4-BE49-F238E27FC236}">
                <a16:creationId xmlns:a16="http://schemas.microsoft.com/office/drawing/2014/main" id="{B60B9793-9A70-4381-80D8-581A25644E3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20AE64C-C4D6-4E32-87AA-3902F8C025FA}"/>
              </a:ext>
            </a:extLst>
          </p:cNvPr>
          <p:cNvSpPr>
            <a:spLocks noGrp="1"/>
          </p:cNvSpPr>
          <p:nvPr>
            <p:ph type="sldNum" sz="quarter" idx="12"/>
          </p:nvPr>
        </p:nvSpPr>
        <p:spPr/>
        <p:txBody>
          <a:bodyPr/>
          <a:lstStyle/>
          <a:p>
            <a:fld id="{54D5DDEB-09A1-4B22-9140-F7CC996ED406}" type="slidenum">
              <a:rPr lang="tr-TR" smtClean="0"/>
              <a:t>‹#›</a:t>
            </a:fld>
            <a:endParaRPr lang="tr-TR"/>
          </a:p>
        </p:txBody>
      </p:sp>
    </p:spTree>
    <p:extLst>
      <p:ext uri="{BB962C8B-B14F-4D97-AF65-F5344CB8AC3E}">
        <p14:creationId xmlns:p14="http://schemas.microsoft.com/office/powerpoint/2010/main" val="251855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15A992-12E1-47CD-8543-FC4419F1FD7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2B5B4FE-31CE-4C01-9891-F3DD78F70F7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06F8076-4BC5-4B89-94BA-44C0A7A7F06F}"/>
              </a:ext>
            </a:extLst>
          </p:cNvPr>
          <p:cNvSpPr>
            <a:spLocks noGrp="1"/>
          </p:cNvSpPr>
          <p:nvPr>
            <p:ph type="dt" sz="half" idx="10"/>
          </p:nvPr>
        </p:nvSpPr>
        <p:spPr/>
        <p:txBody>
          <a:bodyPr/>
          <a:lstStyle/>
          <a:p>
            <a:fld id="{3BF8231E-0797-43AD-84F5-2EEAA26FD934}" type="datetimeFigureOut">
              <a:rPr lang="tr-TR" smtClean="0"/>
              <a:t>1.05.2023</a:t>
            </a:fld>
            <a:endParaRPr lang="tr-TR"/>
          </a:p>
        </p:txBody>
      </p:sp>
      <p:sp>
        <p:nvSpPr>
          <p:cNvPr id="5" name="Alt Bilgi Yer Tutucusu 4">
            <a:extLst>
              <a:ext uri="{FF2B5EF4-FFF2-40B4-BE49-F238E27FC236}">
                <a16:creationId xmlns:a16="http://schemas.microsoft.com/office/drawing/2014/main" id="{3A676B82-0B1E-4640-848E-4E19E5ADEDA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902191E-6C90-4A61-89AD-739D16C6A1D0}"/>
              </a:ext>
            </a:extLst>
          </p:cNvPr>
          <p:cNvSpPr>
            <a:spLocks noGrp="1"/>
          </p:cNvSpPr>
          <p:nvPr>
            <p:ph type="sldNum" sz="quarter" idx="12"/>
          </p:nvPr>
        </p:nvSpPr>
        <p:spPr/>
        <p:txBody>
          <a:bodyPr/>
          <a:lstStyle/>
          <a:p>
            <a:fld id="{54D5DDEB-09A1-4B22-9140-F7CC996ED406}" type="slidenum">
              <a:rPr lang="tr-TR" smtClean="0"/>
              <a:t>‹#›</a:t>
            </a:fld>
            <a:endParaRPr lang="tr-TR"/>
          </a:p>
        </p:txBody>
      </p:sp>
    </p:spTree>
    <p:extLst>
      <p:ext uri="{BB962C8B-B14F-4D97-AF65-F5344CB8AC3E}">
        <p14:creationId xmlns:p14="http://schemas.microsoft.com/office/powerpoint/2010/main" val="278772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0A6A86F-C790-42F3-A666-A3081E2FFDB5}"/>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CAD316E-4476-4582-9F0E-AAC907808F0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FA03433-F90F-415D-BAE2-DB364149D4BB}"/>
              </a:ext>
            </a:extLst>
          </p:cNvPr>
          <p:cNvSpPr>
            <a:spLocks noGrp="1"/>
          </p:cNvSpPr>
          <p:nvPr>
            <p:ph type="dt" sz="half" idx="10"/>
          </p:nvPr>
        </p:nvSpPr>
        <p:spPr/>
        <p:txBody>
          <a:bodyPr/>
          <a:lstStyle/>
          <a:p>
            <a:fld id="{3BF8231E-0797-43AD-84F5-2EEAA26FD934}" type="datetimeFigureOut">
              <a:rPr lang="tr-TR" smtClean="0"/>
              <a:t>1.05.2023</a:t>
            </a:fld>
            <a:endParaRPr lang="tr-TR"/>
          </a:p>
        </p:txBody>
      </p:sp>
      <p:sp>
        <p:nvSpPr>
          <p:cNvPr id="5" name="Alt Bilgi Yer Tutucusu 4">
            <a:extLst>
              <a:ext uri="{FF2B5EF4-FFF2-40B4-BE49-F238E27FC236}">
                <a16:creationId xmlns:a16="http://schemas.microsoft.com/office/drawing/2014/main" id="{AF868DD0-4BDB-4F92-B9AC-F66E16E7B76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DDB70E6-AB20-4112-9B37-2B3C041142DD}"/>
              </a:ext>
            </a:extLst>
          </p:cNvPr>
          <p:cNvSpPr>
            <a:spLocks noGrp="1"/>
          </p:cNvSpPr>
          <p:nvPr>
            <p:ph type="sldNum" sz="quarter" idx="12"/>
          </p:nvPr>
        </p:nvSpPr>
        <p:spPr/>
        <p:txBody>
          <a:bodyPr/>
          <a:lstStyle/>
          <a:p>
            <a:fld id="{54D5DDEB-09A1-4B22-9140-F7CC996ED406}" type="slidenum">
              <a:rPr lang="tr-TR" smtClean="0"/>
              <a:t>‹#›</a:t>
            </a:fld>
            <a:endParaRPr lang="tr-TR"/>
          </a:p>
        </p:txBody>
      </p:sp>
    </p:spTree>
    <p:extLst>
      <p:ext uri="{BB962C8B-B14F-4D97-AF65-F5344CB8AC3E}">
        <p14:creationId xmlns:p14="http://schemas.microsoft.com/office/powerpoint/2010/main" val="286540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ED9E7B-F893-4C6C-B291-586B24808DA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320312E-46CD-4C03-8930-A10A626F338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B37B133-5329-499F-BD6C-0DA688DCAB87}"/>
              </a:ext>
            </a:extLst>
          </p:cNvPr>
          <p:cNvSpPr>
            <a:spLocks noGrp="1"/>
          </p:cNvSpPr>
          <p:nvPr>
            <p:ph type="dt" sz="half" idx="10"/>
          </p:nvPr>
        </p:nvSpPr>
        <p:spPr/>
        <p:txBody>
          <a:bodyPr/>
          <a:lstStyle/>
          <a:p>
            <a:fld id="{3BF8231E-0797-43AD-84F5-2EEAA26FD934}" type="datetimeFigureOut">
              <a:rPr lang="tr-TR" smtClean="0"/>
              <a:t>1.05.2023</a:t>
            </a:fld>
            <a:endParaRPr lang="tr-TR"/>
          </a:p>
        </p:txBody>
      </p:sp>
      <p:sp>
        <p:nvSpPr>
          <p:cNvPr id="5" name="Alt Bilgi Yer Tutucusu 4">
            <a:extLst>
              <a:ext uri="{FF2B5EF4-FFF2-40B4-BE49-F238E27FC236}">
                <a16:creationId xmlns:a16="http://schemas.microsoft.com/office/drawing/2014/main" id="{56C6E9C9-68F0-4DFB-9C66-6DE568ACE94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656ABFF-BE5A-42FC-AC00-8B7A8338F9F4}"/>
              </a:ext>
            </a:extLst>
          </p:cNvPr>
          <p:cNvSpPr>
            <a:spLocks noGrp="1"/>
          </p:cNvSpPr>
          <p:nvPr>
            <p:ph type="sldNum" sz="quarter" idx="12"/>
          </p:nvPr>
        </p:nvSpPr>
        <p:spPr/>
        <p:txBody>
          <a:bodyPr/>
          <a:lstStyle/>
          <a:p>
            <a:fld id="{54D5DDEB-09A1-4B22-9140-F7CC996ED406}" type="slidenum">
              <a:rPr lang="tr-TR" smtClean="0"/>
              <a:t>‹#›</a:t>
            </a:fld>
            <a:endParaRPr lang="tr-TR"/>
          </a:p>
        </p:txBody>
      </p:sp>
    </p:spTree>
    <p:extLst>
      <p:ext uri="{BB962C8B-B14F-4D97-AF65-F5344CB8AC3E}">
        <p14:creationId xmlns:p14="http://schemas.microsoft.com/office/powerpoint/2010/main" val="331529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6DD898-DBA0-434B-922F-D2824E1A5E4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2B5900E-4D8C-47BA-A01F-B655C41E89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F7CCA7C-A86B-4625-B338-538EC9182E9D}"/>
              </a:ext>
            </a:extLst>
          </p:cNvPr>
          <p:cNvSpPr>
            <a:spLocks noGrp="1"/>
          </p:cNvSpPr>
          <p:nvPr>
            <p:ph type="dt" sz="half" idx="10"/>
          </p:nvPr>
        </p:nvSpPr>
        <p:spPr/>
        <p:txBody>
          <a:bodyPr/>
          <a:lstStyle/>
          <a:p>
            <a:fld id="{3BF8231E-0797-43AD-84F5-2EEAA26FD934}" type="datetimeFigureOut">
              <a:rPr lang="tr-TR" smtClean="0"/>
              <a:t>1.05.2023</a:t>
            </a:fld>
            <a:endParaRPr lang="tr-TR"/>
          </a:p>
        </p:txBody>
      </p:sp>
      <p:sp>
        <p:nvSpPr>
          <p:cNvPr id="5" name="Alt Bilgi Yer Tutucusu 4">
            <a:extLst>
              <a:ext uri="{FF2B5EF4-FFF2-40B4-BE49-F238E27FC236}">
                <a16:creationId xmlns:a16="http://schemas.microsoft.com/office/drawing/2014/main" id="{D583032B-3371-41E1-8435-391249B0327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6965DF1-5333-49BA-8B35-C4BEFACC8A6E}"/>
              </a:ext>
            </a:extLst>
          </p:cNvPr>
          <p:cNvSpPr>
            <a:spLocks noGrp="1"/>
          </p:cNvSpPr>
          <p:nvPr>
            <p:ph type="sldNum" sz="quarter" idx="12"/>
          </p:nvPr>
        </p:nvSpPr>
        <p:spPr/>
        <p:txBody>
          <a:bodyPr/>
          <a:lstStyle/>
          <a:p>
            <a:fld id="{54D5DDEB-09A1-4B22-9140-F7CC996ED406}" type="slidenum">
              <a:rPr lang="tr-TR" smtClean="0"/>
              <a:t>‹#›</a:t>
            </a:fld>
            <a:endParaRPr lang="tr-TR"/>
          </a:p>
        </p:txBody>
      </p:sp>
    </p:spTree>
    <p:extLst>
      <p:ext uri="{BB962C8B-B14F-4D97-AF65-F5344CB8AC3E}">
        <p14:creationId xmlns:p14="http://schemas.microsoft.com/office/powerpoint/2010/main" val="238517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4D518A-1813-45F7-A326-791E046A75A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6E68210-66A5-412A-B091-424D0C4CEE0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15176E2-77F3-41B5-9B42-BEED3C7E47B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0F4F261-858F-4951-A633-8739A9548696}"/>
              </a:ext>
            </a:extLst>
          </p:cNvPr>
          <p:cNvSpPr>
            <a:spLocks noGrp="1"/>
          </p:cNvSpPr>
          <p:nvPr>
            <p:ph type="dt" sz="half" idx="10"/>
          </p:nvPr>
        </p:nvSpPr>
        <p:spPr/>
        <p:txBody>
          <a:bodyPr/>
          <a:lstStyle/>
          <a:p>
            <a:fld id="{3BF8231E-0797-43AD-84F5-2EEAA26FD934}" type="datetimeFigureOut">
              <a:rPr lang="tr-TR" smtClean="0"/>
              <a:t>1.05.2023</a:t>
            </a:fld>
            <a:endParaRPr lang="tr-TR"/>
          </a:p>
        </p:txBody>
      </p:sp>
      <p:sp>
        <p:nvSpPr>
          <p:cNvPr id="6" name="Alt Bilgi Yer Tutucusu 5">
            <a:extLst>
              <a:ext uri="{FF2B5EF4-FFF2-40B4-BE49-F238E27FC236}">
                <a16:creationId xmlns:a16="http://schemas.microsoft.com/office/drawing/2014/main" id="{39FBE34A-8312-4FF7-B48D-9358C62FCF6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8963F7E-D39E-4729-8DDD-FCC918CC9A7C}"/>
              </a:ext>
            </a:extLst>
          </p:cNvPr>
          <p:cNvSpPr>
            <a:spLocks noGrp="1"/>
          </p:cNvSpPr>
          <p:nvPr>
            <p:ph type="sldNum" sz="quarter" idx="12"/>
          </p:nvPr>
        </p:nvSpPr>
        <p:spPr/>
        <p:txBody>
          <a:bodyPr/>
          <a:lstStyle/>
          <a:p>
            <a:fld id="{54D5DDEB-09A1-4B22-9140-F7CC996ED406}" type="slidenum">
              <a:rPr lang="tr-TR" smtClean="0"/>
              <a:t>‹#›</a:t>
            </a:fld>
            <a:endParaRPr lang="tr-TR"/>
          </a:p>
        </p:txBody>
      </p:sp>
    </p:spTree>
    <p:extLst>
      <p:ext uri="{BB962C8B-B14F-4D97-AF65-F5344CB8AC3E}">
        <p14:creationId xmlns:p14="http://schemas.microsoft.com/office/powerpoint/2010/main" val="207421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BB5152-74FE-4E60-BC80-480D27701EE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C88D066-7C87-4AF1-9F91-58FA3D8B3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13F05DD-6A43-46FF-BC15-311AB0625B3B}"/>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97D57C7-5051-47DA-8DCC-97E61BDBE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EF1B69C-A7DB-4A80-AA68-5850B179EDF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58A627E-C60B-4719-AA24-A4B9C7818A38}"/>
              </a:ext>
            </a:extLst>
          </p:cNvPr>
          <p:cNvSpPr>
            <a:spLocks noGrp="1"/>
          </p:cNvSpPr>
          <p:nvPr>
            <p:ph type="dt" sz="half" idx="10"/>
          </p:nvPr>
        </p:nvSpPr>
        <p:spPr/>
        <p:txBody>
          <a:bodyPr/>
          <a:lstStyle/>
          <a:p>
            <a:fld id="{3BF8231E-0797-43AD-84F5-2EEAA26FD934}" type="datetimeFigureOut">
              <a:rPr lang="tr-TR" smtClean="0"/>
              <a:t>1.05.2023</a:t>
            </a:fld>
            <a:endParaRPr lang="tr-TR"/>
          </a:p>
        </p:txBody>
      </p:sp>
      <p:sp>
        <p:nvSpPr>
          <p:cNvPr id="8" name="Alt Bilgi Yer Tutucusu 7">
            <a:extLst>
              <a:ext uri="{FF2B5EF4-FFF2-40B4-BE49-F238E27FC236}">
                <a16:creationId xmlns:a16="http://schemas.microsoft.com/office/drawing/2014/main" id="{9C8163D8-B1FB-4889-91A8-E737F4967FA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D401CAA-44DE-4505-B68A-55276A0F4F8E}"/>
              </a:ext>
            </a:extLst>
          </p:cNvPr>
          <p:cNvSpPr>
            <a:spLocks noGrp="1"/>
          </p:cNvSpPr>
          <p:nvPr>
            <p:ph type="sldNum" sz="quarter" idx="12"/>
          </p:nvPr>
        </p:nvSpPr>
        <p:spPr/>
        <p:txBody>
          <a:bodyPr/>
          <a:lstStyle/>
          <a:p>
            <a:fld id="{54D5DDEB-09A1-4B22-9140-F7CC996ED406}" type="slidenum">
              <a:rPr lang="tr-TR" smtClean="0"/>
              <a:t>‹#›</a:t>
            </a:fld>
            <a:endParaRPr lang="tr-TR"/>
          </a:p>
        </p:txBody>
      </p:sp>
    </p:spTree>
    <p:extLst>
      <p:ext uri="{BB962C8B-B14F-4D97-AF65-F5344CB8AC3E}">
        <p14:creationId xmlns:p14="http://schemas.microsoft.com/office/powerpoint/2010/main" val="762661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07F6F7-D9AC-427F-B63F-A332297A123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35E7C94-0272-4E2A-BEB0-3402BA72E1E7}"/>
              </a:ext>
            </a:extLst>
          </p:cNvPr>
          <p:cNvSpPr>
            <a:spLocks noGrp="1"/>
          </p:cNvSpPr>
          <p:nvPr>
            <p:ph type="dt" sz="half" idx="10"/>
          </p:nvPr>
        </p:nvSpPr>
        <p:spPr/>
        <p:txBody>
          <a:bodyPr/>
          <a:lstStyle/>
          <a:p>
            <a:fld id="{3BF8231E-0797-43AD-84F5-2EEAA26FD934}" type="datetimeFigureOut">
              <a:rPr lang="tr-TR" smtClean="0"/>
              <a:t>1.05.2023</a:t>
            </a:fld>
            <a:endParaRPr lang="tr-TR"/>
          </a:p>
        </p:txBody>
      </p:sp>
      <p:sp>
        <p:nvSpPr>
          <p:cNvPr id="4" name="Alt Bilgi Yer Tutucusu 3">
            <a:extLst>
              <a:ext uri="{FF2B5EF4-FFF2-40B4-BE49-F238E27FC236}">
                <a16:creationId xmlns:a16="http://schemas.microsoft.com/office/drawing/2014/main" id="{26EE05B9-D36F-4460-8B8E-804EB78DB23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12C7792-DB24-4016-A2BF-667853295FD0}"/>
              </a:ext>
            </a:extLst>
          </p:cNvPr>
          <p:cNvSpPr>
            <a:spLocks noGrp="1"/>
          </p:cNvSpPr>
          <p:nvPr>
            <p:ph type="sldNum" sz="quarter" idx="12"/>
          </p:nvPr>
        </p:nvSpPr>
        <p:spPr/>
        <p:txBody>
          <a:bodyPr/>
          <a:lstStyle/>
          <a:p>
            <a:fld id="{54D5DDEB-09A1-4B22-9140-F7CC996ED406}" type="slidenum">
              <a:rPr lang="tr-TR" smtClean="0"/>
              <a:t>‹#›</a:t>
            </a:fld>
            <a:endParaRPr lang="tr-TR"/>
          </a:p>
        </p:txBody>
      </p:sp>
    </p:spTree>
    <p:extLst>
      <p:ext uri="{BB962C8B-B14F-4D97-AF65-F5344CB8AC3E}">
        <p14:creationId xmlns:p14="http://schemas.microsoft.com/office/powerpoint/2010/main" val="259183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0ACAE09-1870-47DF-ABAB-A1AE7546C92D}"/>
              </a:ext>
            </a:extLst>
          </p:cNvPr>
          <p:cNvSpPr>
            <a:spLocks noGrp="1"/>
          </p:cNvSpPr>
          <p:nvPr>
            <p:ph type="dt" sz="half" idx="10"/>
          </p:nvPr>
        </p:nvSpPr>
        <p:spPr/>
        <p:txBody>
          <a:bodyPr/>
          <a:lstStyle/>
          <a:p>
            <a:fld id="{3BF8231E-0797-43AD-84F5-2EEAA26FD934}" type="datetimeFigureOut">
              <a:rPr lang="tr-TR" smtClean="0"/>
              <a:t>1.05.2023</a:t>
            </a:fld>
            <a:endParaRPr lang="tr-TR"/>
          </a:p>
        </p:txBody>
      </p:sp>
      <p:sp>
        <p:nvSpPr>
          <p:cNvPr id="3" name="Alt Bilgi Yer Tutucusu 2">
            <a:extLst>
              <a:ext uri="{FF2B5EF4-FFF2-40B4-BE49-F238E27FC236}">
                <a16:creationId xmlns:a16="http://schemas.microsoft.com/office/drawing/2014/main" id="{6AC0F868-2781-417E-8E1E-59A59ABAD2A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C872D7AA-BEB6-4216-B169-D96526028196}"/>
              </a:ext>
            </a:extLst>
          </p:cNvPr>
          <p:cNvSpPr>
            <a:spLocks noGrp="1"/>
          </p:cNvSpPr>
          <p:nvPr>
            <p:ph type="sldNum" sz="quarter" idx="12"/>
          </p:nvPr>
        </p:nvSpPr>
        <p:spPr/>
        <p:txBody>
          <a:bodyPr/>
          <a:lstStyle/>
          <a:p>
            <a:fld id="{54D5DDEB-09A1-4B22-9140-F7CC996ED406}" type="slidenum">
              <a:rPr lang="tr-TR" smtClean="0"/>
              <a:t>‹#›</a:t>
            </a:fld>
            <a:endParaRPr lang="tr-TR"/>
          </a:p>
        </p:txBody>
      </p:sp>
    </p:spTree>
    <p:extLst>
      <p:ext uri="{BB962C8B-B14F-4D97-AF65-F5344CB8AC3E}">
        <p14:creationId xmlns:p14="http://schemas.microsoft.com/office/powerpoint/2010/main" val="315769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6BB6C0-CD83-49B2-8E1E-F4B3320E753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D353002-3187-4A0D-8F20-048B0DB73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DB88AE5-197E-48F7-9F7A-6FF282336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17971A3-4C51-4CC0-B0C6-7EF420F0C7F9}"/>
              </a:ext>
            </a:extLst>
          </p:cNvPr>
          <p:cNvSpPr>
            <a:spLocks noGrp="1"/>
          </p:cNvSpPr>
          <p:nvPr>
            <p:ph type="dt" sz="half" idx="10"/>
          </p:nvPr>
        </p:nvSpPr>
        <p:spPr/>
        <p:txBody>
          <a:bodyPr/>
          <a:lstStyle/>
          <a:p>
            <a:fld id="{3BF8231E-0797-43AD-84F5-2EEAA26FD934}" type="datetimeFigureOut">
              <a:rPr lang="tr-TR" smtClean="0"/>
              <a:t>1.05.2023</a:t>
            </a:fld>
            <a:endParaRPr lang="tr-TR"/>
          </a:p>
        </p:txBody>
      </p:sp>
      <p:sp>
        <p:nvSpPr>
          <p:cNvPr id="6" name="Alt Bilgi Yer Tutucusu 5">
            <a:extLst>
              <a:ext uri="{FF2B5EF4-FFF2-40B4-BE49-F238E27FC236}">
                <a16:creationId xmlns:a16="http://schemas.microsoft.com/office/drawing/2014/main" id="{F25201D7-087F-40B6-87F1-3B2D6F3B021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3D75C80-C453-4C55-9744-9B3BF3F7693C}"/>
              </a:ext>
            </a:extLst>
          </p:cNvPr>
          <p:cNvSpPr>
            <a:spLocks noGrp="1"/>
          </p:cNvSpPr>
          <p:nvPr>
            <p:ph type="sldNum" sz="quarter" idx="12"/>
          </p:nvPr>
        </p:nvSpPr>
        <p:spPr/>
        <p:txBody>
          <a:bodyPr/>
          <a:lstStyle/>
          <a:p>
            <a:fld id="{54D5DDEB-09A1-4B22-9140-F7CC996ED406}" type="slidenum">
              <a:rPr lang="tr-TR" smtClean="0"/>
              <a:t>‹#›</a:t>
            </a:fld>
            <a:endParaRPr lang="tr-TR"/>
          </a:p>
        </p:txBody>
      </p:sp>
    </p:spTree>
    <p:extLst>
      <p:ext uri="{BB962C8B-B14F-4D97-AF65-F5344CB8AC3E}">
        <p14:creationId xmlns:p14="http://schemas.microsoft.com/office/powerpoint/2010/main" val="56347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CE71A4-ED99-415E-B40E-7F65E21495F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3F94049-CED3-404E-BBC6-4E22FD6333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B2ECD56-A28D-42EE-8BD7-F88FC317F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D36B10C-B380-4600-A3DE-82CD4610F2E9}"/>
              </a:ext>
            </a:extLst>
          </p:cNvPr>
          <p:cNvSpPr>
            <a:spLocks noGrp="1"/>
          </p:cNvSpPr>
          <p:nvPr>
            <p:ph type="dt" sz="half" idx="10"/>
          </p:nvPr>
        </p:nvSpPr>
        <p:spPr/>
        <p:txBody>
          <a:bodyPr/>
          <a:lstStyle/>
          <a:p>
            <a:fld id="{3BF8231E-0797-43AD-84F5-2EEAA26FD934}" type="datetimeFigureOut">
              <a:rPr lang="tr-TR" smtClean="0"/>
              <a:t>1.05.2023</a:t>
            </a:fld>
            <a:endParaRPr lang="tr-TR"/>
          </a:p>
        </p:txBody>
      </p:sp>
      <p:sp>
        <p:nvSpPr>
          <p:cNvPr id="6" name="Alt Bilgi Yer Tutucusu 5">
            <a:extLst>
              <a:ext uri="{FF2B5EF4-FFF2-40B4-BE49-F238E27FC236}">
                <a16:creationId xmlns:a16="http://schemas.microsoft.com/office/drawing/2014/main" id="{C57187C1-8889-4815-9460-7916B6E3534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0E59C8D-6C23-4184-8B69-2B0866D67874}"/>
              </a:ext>
            </a:extLst>
          </p:cNvPr>
          <p:cNvSpPr>
            <a:spLocks noGrp="1"/>
          </p:cNvSpPr>
          <p:nvPr>
            <p:ph type="sldNum" sz="quarter" idx="12"/>
          </p:nvPr>
        </p:nvSpPr>
        <p:spPr/>
        <p:txBody>
          <a:bodyPr/>
          <a:lstStyle/>
          <a:p>
            <a:fld id="{54D5DDEB-09A1-4B22-9140-F7CC996ED406}" type="slidenum">
              <a:rPr lang="tr-TR" smtClean="0"/>
              <a:t>‹#›</a:t>
            </a:fld>
            <a:endParaRPr lang="tr-TR"/>
          </a:p>
        </p:txBody>
      </p:sp>
    </p:spTree>
    <p:extLst>
      <p:ext uri="{BB962C8B-B14F-4D97-AF65-F5344CB8AC3E}">
        <p14:creationId xmlns:p14="http://schemas.microsoft.com/office/powerpoint/2010/main" val="122222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F513647-9300-451E-BE58-7E17EC95D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9AEF493-875F-4510-9789-72D77CB90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141BB31-22C1-4C27-9579-9F1F03782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8231E-0797-43AD-84F5-2EEAA26FD934}" type="datetimeFigureOut">
              <a:rPr lang="tr-TR" smtClean="0"/>
              <a:t>1.05.2023</a:t>
            </a:fld>
            <a:endParaRPr lang="tr-TR"/>
          </a:p>
        </p:txBody>
      </p:sp>
      <p:sp>
        <p:nvSpPr>
          <p:cNvPr id="5" name="Alt Bilgi Yer Tutucusu 4">
            <a:extLst>
              <a:ext uri="{FF2B5EF4-FFF2-40B4-BE49-F238E27FC236}">
                <a16:creationId xmlns:a16="http://schemas.microsoft.com/office/drawing/2014/main" id="{54881570-C3A5-438E-8C54-EBF83DAF5E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467D7A6C-A642-4FA5-BE3A-386414B59F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5DDEB-09A1-4B22-9140-F7CC996ED406}" type="slidenum">
              <a:rPr lang="tr-TR" smtClean="0"/>
              <a:t>‹#›</a:t>
            </a:fld>
            <a:endParaRPr lang="tr-TR"/>
          </a:p>
        </p:txBody>
      </p:sp>
    </p:spTree>
    <p:extLst>
      <p:ext uri="{BB962C8B-B14F-4D97-AF65-F5344CB8AC3E}">
        <p14:creationId xmlns:p14="http://schemas.microsoft.com/office/powerpoint/2010/main" val="287802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7ADE8E-BEFB-4C4C-8A9F-34CF942EE50E}"/>
              </a:ext>
            </a:extLst>
          </p:cNvPr>
          <p:cNvSpPr>
            <a:spLocks noGrp="1"/>
          </p:cNvSpPr>
          <p:nvPr>
            <p:ph type="ctrTitle"/>
          </p:nvPr>
        </p:nvSpPr>
        <p:spPr>
          <a:xfrm>
            <a:off x="-737117" y="1159686"/>
            <a:ext cx="12512350" cy="1714143"/>
          </a:xfrm>
        </p:spPr>
        <p:txBody>
          <a:bodyPr>
            <a:normAutofit fontScale="90000"/>
          </a:bodyPr>
          <a:lstStyle/>
          <a:p>
            <a:r>
              <a:rPr lang="tr-TR" dirty="0"/>
              <a:t>		</a:t>
            </a:r>
            <a:r>
              <a:rPr lang="tr-TR" b="1" dirty="0">
                <a:solidFill>
                  <a:schemeClr val="bg1"/>
                </a:solidFill>
              </a:rPr>
              <a:t>Görüntü İşlemeye Giriş Proje Sunumu</a:t>
            </a:r>
          </a:p>
        </p:txBody>
      </p:sp>
      <p:sp>
        <p:nvSpPr>
          <p:cNvPr id="3" name="Alt Başlık 2">
            <a:extLst>
              <a:ext uri="{FF2B5EF4-FFF2-40B4-BE49-F238E27FC236}">
                <a16:creationId xmlns:a16="http://schemas.microsoft.com/office/drawing/2014/main" id="{4AF15042-93B4-4413-AE96-29109CE2171D}"/>
              </a:ext>
            </a:extLst>
          </p:cNvPr>
          <p:cNvSpPr>
            <a:spLocks noGrp="1"/>
          </p:cNvSpPr>
          <p:nvPr>
            <p:ph type="subTitle" idx="1"/>
          </p:nvPr>
        </p:nvSpPr>
        <p:spPr>
          <a:xfrm>
            <a:off x="3754015" y="4058817"/>
            <a:ext cx="4229879" cy="2668555"/>
          </a:xfrm>
        </p:spPr>
        <p:txBody>
          <a:bodyPr/>
          <a:lstStyle/>
          <a:p>
            <a:r>
              <a:rPr lang="tr-TR" dirty="0"/>
              <a:t>				                          </a:t>
            </a:r>
            <a:r>
              <a:rPr lang="tr-TR" sz="4000" b="1" dirty="0">
                <a:solidFill>
                  <a:schemeClr val="bg1"/>
                </a:solidFill>
              </a:rPr>
              <a:t>20-75-Fırat KAYA  </a:t>
            </a:r>
          </a:p>
          <a:p>
            <a:r>
              <a:rPr lang="tr-TR" sz="4000" b="1" dirty="0">
                <a:solidFill>
                  <a:schemeClr val="bg1"/>
                </a:solidFill>
              </a:rPr>
              <a:t>	                                            20-19-Talha ÖDEN </a:t>
            </a:r>
            <a:r>
              <a:rPr lang="tr-TR" sz="3200" dirty="0">
                <a:solidFill>
                  <a:schemeClr val="bg1"/>
                </a:solidFill>
              </a:rPr>
              <a:t>				</a:t>
            </a:r>
          </a:p>
        </p:txBody>
      </p:sp>
      <p:sp>
        <p:nvSpPr>
          <p:cNvPr id="6" name="Metin kutusu 5">
            <a:extLst>
              <a:ext uri="{FF2B5EF4-FFF2-40B4-BE49-F238E27FC236}">
                <a16:creationId xmlns:a16="http://schemas.microsoft.com/office/drawing/2014/main" id="{5646B4C4-5740-4BAD-A829-336A307B52D1}"/>
              </a:ext>
            </a:extLst>
          </p:cNvPr>
          <p:cNvSpPr txBox="1"/>
          <p:nvPr/>
        </p:nvSpPr>
        <p:spPr>
          <a:xfrm>
            <a:off x="2617236" y="3220303"/>
            <a:ext cx="6699380" cy="707886"/>
          </a:xfrm>
          <a:prstGeom prst="rect">
            <a:avLst/>
          </a:prstGeom>
          <a:noFill/>
          <a:ln>
            <a:noFill/>
          </a:ln>
        </p:spPr>
        <p:txBody>
          <a:bodyPr wrap="square" rtlCol="0">
            <a:spAutoFit/>
          </a:bodyPr>
          <a:lstStyle/>
          <a:p>
            <a:pPr algn="ctr"/>
            <a:r>
              <a:rPr lang="tr-TR" sz="4000" b="1" dirty="0">
                <a:solidFill>
                  <a:schemeClr val="bg1"/>
                </a:solidFill>
              </a:rPr>
              <a:t>Plaka Tanımlama Sistemi</a:t>
            </a:r>
          </a:p>
        </p:txBody>
      </p:sp>
    </p:spTree>
    <p:extLst>
      <p:ext uri="{BB962C8B-B14F-4D97-AF65-F5344CB8AC3E}">
        <p14:creationId xmlns:p14="http://schemas.microsoft.com/office/powerpoint/2010/main" val="361037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060DC48-718E-441D-915C-6CF2ABC85A00}"/>
              </a:ext>
            </a:extLst>
          </p:cNvPr>
          <p:cNvSpPr>
            <a:spLocks noGrp="1"/>
          </p:cNvSpPr>
          <p:nvPr>
            <p:ph idx="1"/>
          </p:nvPr>
        </p:nvSpPr>
        <p:spPr>
          <a:xfrm>
            <a:off x="838200" y="950259"/>
            <a:ext cx="10515600" cy="5226704"/>
          </a:xfrm>
        </p:spPr>
        <p:txBody>
          <a:bodyPr/>
          <a:lstStyle/>
          <a:p>
            <a:r>
              <a:rPr lang="tr-TR" dirty="0">
                <a:solidFill>
                  <a:schemeClr val="bg1"/>
                </a:solidFill>
              </a:rPr>
              <a:t>Yanlış Okuma Sorunu</a:t>
            </a:r>
          </a:p>
          <a:p>
            <a:r>
              <a:rPr lang="tr-TR" dirty="0">
                <a:solidFill>
                  <a:schemeClr val="bg1"/>
                </a:solidFill>
              </a:rPr>
              <a:t>Versiyon Sorunu</a:t>
            </a:r>
          </a:p>
          <a:p>
            <a:pPr marL="0" indent="0">
              <a:buNone/>
            </a:pPr>
            <a:r>
              <a:rPr lang="tr-TR" dirty="0">
                <a:solidFill>
                  <a:schemeClr val="bg1"/>
                </a:solidFill>
              </a:rPr>
              <a:t>gibi hatalarla karşılaştık. Okuma kısmında öncelikle fotoğraftan okurken çoğunlukla doğru okuyabilse de eksik veya fazladan okuduğu kısımlarla karşılaştık. Bunun dışında videodan okurken neredeyse hiç doğru sonuç elde edemiyorduk. Bunun için yaptığımız araştırmalar sonucunda görüntüden elde edilen verinin doğruluğunun artırılması için gri tonlamalı görüntünün kullanıldığı ve canlı videoda konturların kullanıldığını bulduk. </a:t>
            </a:r>
          </a:p>
        </p:txBody>
      </p:sp>
    </p:spTree>
    <p:extLst>
      <p:ext uri="{BB962C8B-B14F-4D97-AF65-F5344CB8AC3E}">
        <p14:creationId xmlns:p14="http://schemas.microsoft.com/office/powerpoint/2010/main" val="235747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91473A7-AC29-4D59-A70A-9079E5C88608}"/>
              </a:ext>
            </a:extLst>
          </p:cNvPr>
          <p:cNvSpPr>
            <a:spLocks noGrp="1"/>
          </p:cNvSpPr>
          <p:nvPr>
            <p:ph idx="1"/>
          </p:nvPr>
        </p:nvSpPr>
        <p:spPr/>
        <p:txBody>
          <a:bodyPr/>
          <a:lstStyle/>
          <a:p>
            <a:r>
              <a:rPr lang="tr-TR" dirty="0">
                <a:solidFill>
                  <a:schemeClr val="bg1"/>
                </a:solidFill>
              </a:rPr>
              <a:t>Bunun gibi sebeplerden ötürü fotoğraftan vazgeçip sadece canlı videodan plaka yapmaya karar verdik. Ayrıca plaka için gerekli kısıtlar koyma yoluna gittik. Belli bir karakter sınırına sahip olması gibi yöntemler denedik. Karakter uzunluğunun en az 8 olması gibi kısıtlar girdik. Önceki slaytlarda da anlattığımız yöntemleri kullanmaya başladık.</a:t>
            </a:r>
          </a:p>
        </p:txBody>
      </p:sp>
    </p:spTree>
    <p:extLst>
      <p:ext uri="{BB962C8B-B14F-4D97-AF65-F5344CB8AC3E}">
        <p14:creationId xmlns:p14="http://schemas.microsoft.com/office/powerpoint/2010/main" val="68681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82EE433-DA81-4F1E-9C81-C49686DFB318}"/>
              </a:ext>
            </a:extLst>
          </p:cNvPr>
          <p:cNvSpPr>
            <a:spLocks noGrp="1"/>
          </p:cNvSpPr>
          <p:nvPr>
            <p:ph idx="1"/>
          </p:nvPr>
        </p:nvSpPr>
        <p:spPr/>
        <p:txBody>
          <a:bodyPr/>
          <a:lstStyle/>
          <a:p>
            <a:r>
              <a:rPr lang="tr-TR" dirty="0">
                <a:solidFill>
                  <a:schemeClr val="bg1"/>
                </a:solidFill>
              </a:rPr>
              <a:t>Versiyon sorunu kısmında kullandığımız kütüphanelerin versiyonlarıyla </a:t>
            </a:r>
            <a:r>
              <a:rPr lang="tr-TR" dirty="0" err="1">
                <a:solidFill>
                  <a:schemeClr val="bg1"/>
                </a:solidFill>
              </a:rPr>
              <a:t>Python’ın</a:t>
            </a:r>
            <a:r>
              <a:rPr lang="tr-TR" dirty="0">
                <a:solidFill>
                  <a:schemeClr val="bg1"/>
                </a:solidFill>
              </a:rPr>
              <a:t> sürümü versiyon sorununa neden oldu. Projenin başlarında kullandığımız </a:t>
            </a:r>
            <a:r>
              <a:rPr lang="tr-TR" dirty="0" err="1">
                <a:solidFill>
                  <a:schemeClr val="bg1"/>
                </a:solidFill>
              </a:rPr>
              <a:t>Easyocr</a:t>
            </a:r>
            <a:r>
              <a:rPr lang="tr-TR" dirty="0">
                <a:solidFill>
                  <a:schemeClr val="bg1"/>
                </a:solidFill>
              </a:rPr>
              <a:t> kütüphanesi ve </a:t>
            </a:r>
            <a:r>
              <a:rPr lang="tr-TR" dirty="0" err="1">
                <a:solidFill>
                  <a:schemeClr val="bg1"/>
                </a:solidFill>
              </a:rPr>
              <a:t>pythonun</a:t>
            </a:r>
            <a:r>
              <a:rPr lang="tr-TR" dirty="0">
                <a:solidFill>
                  <a:schemeClr val="bg1"/>
                </a:solidFill>
              </a:rPr>
              <a:t> sürümü uyumsuzluk gösterdi ve projede çeşitli hatalarla karşılaştık. Bu sebepten ötürü kullandığımız </a:t>
            </a:r>
            <a:r>
              <a:rPr lang="tr-TR" dirty="0" err="1">
                <a:solidFill>
                  <a:schemeClr val="bg1"/>
                </a:solidFill>
              </a:rPr>
              <a:t>Easyocr</a:t>
            </a:r>
            <a:r>
              <a:rPr lang="tr-TR" dirty="0">
                <a:solidFill>
                  <a:schemeClr val="bg1"/>
                </a:solidFill>
              </a:rPr>
              <a:t> kütüphanesinden vazgeçtik ve </a:t>
            </a:r>
            <a:r>
              <a:rPr lang="tr-TR" dirty="0" err="1">
                <a:solidFill>
                  <a:schemeClr val="bg1"/>
                </a:solidFill>
              </a:rPr>
              <a:t>Pytesseract</a:t>
            </a:r>
            <a:r>
              <a:rPr lang="tr-TR" dirty="0">
                <a:solidFill>
                  <a:schemeClr val="bg1"/>
                </a:solidFill>
              </a:rPr>
              <a:t> kütüphanesine geçiş yaptık. Bu kütüphane </a:t>
            </a:r>
            <a:r>
              <a:rPr lang="tr-TR" dirty="0" err="1">
                <a:solidFill>
                  <a:schemeClr val="bg1"/>
                </a:solidFill>
              </a:rPr>
              <a:t>Easyocr’a</a:t>
            </a:r>
            <a:r>
              <a:rPr lang="tr-TR" dirty="0">
                <a:solidFill>
                  <a:schemeClr val="bg1"/>
                </a:solidFill>
              </a:rPr>
              <a:t> göre daha gelişmiş ve çeşitli parametreler alan bir kütüphane olmasından ötürü projede kullanacağımız parametreler için de bir kolaylık sağlamış oldu.  </a:t>
            </a:r>
          </a:p>
        </p:txBody>
      </p:sp>
    </p:spTree>
    <p:extLst>
      <p:ext uri="{BB962C8B-B14F-4D97-AF65-F5344CB8AC3E}">
        <p14:creationId xmlns:p14="http://schemas.microsoft.com/office/powerpoint/2010/main" val="311546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39A05A-B688-492D-A6F3-C594417A9BA9}"/>
              </a:ext>
            </a:extLst>
          </p:cNvPr>
          <p:cNvSpPr>
            <a:spLocks noGrp="1"/>
          </p:cNvSpPr>
          <p:nvPr>
            <p:ph type="title"/>
          </p:nvPr>
        </p:nvSpPr>
        <p:spPr/>
        <p:txBody>
          <a:bodyPr/>
          <a:lstStyle/>
          <a:p>
            <a:r>
              <a:rPr lang="tr-TR" b="1" dirty="0">
                <a:solidFill>
                  <a:schemeClr val="bg1"/>
                </a:solidFill>
              </a:rPr>
              <a:t>Kullandığımız Kütüphaneler</a:t>
            </a:r>
          </a:p>
        </p:txBody>
      </p:sp>
      <p:sp>
        <p:nvSpPr>
          <p:cNvPr id="3" name="İçerik Yer Tutucusu 2">
            <a:extLst>
              <a:ext uri="{FF2B5EF4-FFF2-40B4-BE49-F238E27FC236}">
                <a16:creationId xmlns:a16="http://schemas.microsoft.com/office/drawing/2014/main" id="{4FDC2792-D424-4A15-8E6A-857C318A3111}"/>
              </a:ext>
            </a:extLst>
          </p:cNvPr>
          <p:cNvSpPr>
            <a:spLocks noGrp="1"/>
          </p:cNvSpPr>
          <p:nvPr>
            <p:ph idx="1"/>
          </p:nvPr>
        </p:nvSpPr>
        <p:spPr/>
        <p:txBody>
          <a:bodyPr/>
          <a:lstStyle/>
          <a:p>
            <a:r>
              <a:rPr lang="tr-TR" dirty="0">
                <a:solidFill>
                  <a:schemeClr val="bg1"/>
                </a:solidFill>
              </a:rPr>
              <a:t>cv2</a:t>
            </a:r>
          </a:p>
          <a:p>
            <a:r>
              <a:rPr lang="tr-TR" dirty="0" err="1">
                <a:solidFill>
                  <a:schemeClr val="bg1"/>
                </a:solidFill>
              </a:rPr>
              <a:t>imutils</a:t>
            </a:r>
            <a:endParaRPr lang="tr-TR" dirty="0">
              <a:solidFill>
                <a:schemeClr val="bg1"/>
              </a:solidFill>
            </a:endParaRPr>
          </a:p>
          <a:p>
            <a:r>
              <a:rPr lang="tr-TR" dirty="0" err="1">
                <a:solidFill>
                  <a:schemeClr val="bg1"/>
                </a:solidFill>
              </a:rPr>
              <a:t>numpy</a:t>
            </a:r>
            <a:endParaRPr lang="tr-TR" dirty="0">
              <a:solidFill>
                <a:schemeClr val="bg1"/>
              </a:solidFill>
            </a:endParaRPr>
          </a:p>
          <a:p>
            <a:r>
              <a:rPr lang="tr-TR" dirty="0" err="1">
                <a:solidFill>
                  <a:schemeClr val="bg1"/>
                </a:solidFill>
              </a:rPr>
              <a:t>pytesseract</a:t>
            </a:r>
            <a:endParaRPr lang="tr-TR" dirty="0">
              <a:solidFill>
                <a:schemeClr val="bg1"/>
              </a:solidFill>
            </a:endParaRPr>
          </a:p>
          <a:p>
            <a:r>
              <a:rPr lang="tr-TR" dirty="0" err="1">
                <a:solidFill>
                  <a:schemeClr val="bg1"/>
                </a:solidFill>
              </a:rPr>
              <a:t>easyocr</a:t>
            </a:r>
            <a:r>
              <a:rPr lang="tr-TR" dirty="0">
                <a:solidFill>
                  <a:schemeClr val="bg1"/>
                </a:solidFill>
              </a:rPr>
              <a:t>(İlk başta kullandığımız kütüphane)</a:t>
            </a:r>
          </a:p>
          <a:p>
            <a:endParaRPr lang="tr-TR" dirty="0">
              <a:solidFill>
                <a:schemeClr val="bg1"/>
              </a:solidFill>
            </a:endParaRPr>
          </a:p>
        </p:txBody>
      </p:sp>
    </p:spTree>
    <p:extLst>
      <p:ext uri="{BB962C8B-B14F-4D97-AF65-F5344CB8AC3E}">
        <p14:creationId xmlns:p14="http://schemas.microsoft.com/office/powerpoint/2010/main" val="511874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345A84-1F4D-487B-9429-38EBBF47A7C5}"/>
              </a:ext>
            </a:extLst>
          </p:cNvPr>
          <p:cNvSpPr>
            <a:spLocks noGrp="1"/>
          </p:cNvSpPr>
          <p:nvPr>
            <p:ph type="title"/>
          </p:nvPr>
        </p:nvSpPr>
        <p:spPr/>
        <p:txBody>
          <a:bodyPr/>
          <a:lstStyle/>
          <a:p>
            <a:r>
              <a:rPr lang="tr-TR" b="1" dirty="0">
                <a:solidFill>
                  <a:schemeClr val="bg1"/>
                </a:solidFill>
              </a:rPr>
              <a:t>Araştırma Sürecinde Yararlanılan Kaynaklar</a:t>
            </a:r>
          </a:p>
        </p:txBody>
      </p:sp>
      <p:sp>
        <p:nvSpPr>
          <p:cNvPr id="3" name="İçerik Yer Tutucusu 2">
            <a:extLst>
              <a:ext uri="{FF2B5EF4-FFF2-40B4-BE49-F238E27FC236}">
                <a16:creationId xmlns:a16="http://schemas.microsoft.com/office/drawing/2014/main" id="{419DA502-FC0D-4D75-9E71-9C249D23F728}"/>
              </a:ext>
            </a:extLst>
          </p:cNvPr>
          <p:cNvSpPr>
            <a:spLocks noGrp="1"/>
          </p:cNvSpPr>
          <p:nvPr>
            <p:ph idx="1"/>
          </p:nvPr>
        </p:nvSpPr>
        <p:spPr/>
        <p:txBody>
          <a:bodyPr/>
          <a:lstStyle/>
          <a:p>
            <a:r>
              <a:rPr lang="tr-TR" dirty="0">
                <a:solidFill>
                  <a:schemeClr val="bg1"/>
                </a:solidFill>
              </a:rPr>
              <a:t>Youtube </a:t>
            </a:r>
          </a:p>
          <a:p>
            <a:r>
              <a:rPr lang="tr-TR" dirty="0" err="1">
                <a:solidFill>
                  <a:schemeClr val="bg1"/>
                </a:solidFill>
              </a:rPr>
              <a:t>StackOverFlow</a:t>
            </a:r>
            <a:endParaRPr lang="tr-TR" dirty="0">
              <a:solidFill>
                <a:schemeClr val="bg1"/>
              </a:solidFill>
            </a:endParaRPr>
          </a:p>
          <a:p>
            <a:r>
              <a:rPr lang="tr-TR" dirty="0">
                <a:solidFill>
                  <a:schemeClr val="bg1"/>
                </a:solidFill>
              </a:rPr>
              <a:t>https://pypi.org/</a:t>
            </a:r>
          </a:p>
        </p:txBody>
      </p:sp>
    </p:spTree>
    <p:extLst>
      <p:ext uri="{BB962C8B-B14F-4D97-AF65-F5344CB8AC3E}">
        <p14:creationId xmlns:p14="http://schemas.microsoft.com/office/powerpoint/2010/main" val="10654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5D992C-14A7-41A3-ABD7-12CC478D5837}"/>
              </a:ext>
            </a:extLst>
          </p:cNvPr>
          <p:cNvSpPr>
            <a:spLocks noGrp="1"/>
          </p:cNvSpPr>
          <p:nvPr>
            <p:ph type="title"/>
          </p:nvPr>
        </p:nvSpPr>
        <p:spPr/>
        <p:txBody>
          <a:bodyPr/>
          <a:lstStyle/>
          <a:p>
            <a:r>
              <a:rPr lang="tr-TR" b="1" dirty="0">
                <a:solidFill>
                  <a:schemeClr val="bg1"/>
                </a:solidFill>
              </a:rPr>
              <a:t>Görev Dağılımı</a:t>
            </a:r>
          </a:p>
        </p:txBody>
      </p:sp>
      <p:sp>
        <p:nvSpPr>
          <p:cNvPr id="3" name="İçerik Yer Tutucusu 2">
            <a:extLst>
              <a:ext uri="{FF2B5EF4-FFF2-40B4-BE49-F238E27FC236}">
                <a16:creationId xmlns:a16="http://schemas.microsoft.com/office/drawing/2014/main" id="{26E7AA12-28FD-4100-9499-D2CB8948802A}"/>
              </a:ext>
            </a:extLst>
          </p:cNvPr>
          <p:cNvSpPr>
            <a:spLocks noGrp="1"/>
          </p:cNvSpPr>
          <p:nvPr>
            <p:ph idx="1"/>
          </p:nvPr>
        </p:nvSpPr>
        <p:spPr/>
        <p:txBody>
          <a:bodyPr/>
          <a:lstStyle/>
          <a:p>
            <a:r>
              <a:rPr lang="tr-TR" dirty="0">
                <a:solidFill>
                  <a:schemeClr val="bg1"/>
                </a:solidFill>
              </a:rPr>
              <a:t>20-75 Fırat Kaya:	Araştırma, projenin </a:t>
            </a:r>
            <a:r>
              <a:rPr lang="tr-TR" dirty="0" err="1">
                <a:solidFill>
                  <a:schemeClr val="bg1"/>
                </a:solidFill>
              </a:rPr>
              <a:t>imageproc</a:t>
            </a:r>
            <a:r>
              <a:rPr lang="tr-TR" dirty="0">
                <a:solidFill>
                  <a:schemeClr val="bg1"/>
                </a:solidFill>
              </a:rPr>
              <a:t> </a:t>
            </a:r>
            <a:r>
              <a:rPr lang="tr-TR" dirty="0" err="1">
                <a:solidFill>
                  <a:schemeClr val="bg1"/>
                </a:solidFill>
              </a:rPr>
              <a:t>kısmı,kütüphanelerin</a:t>
            </a:r>
            <a:r>
              <a:rPr lang="tr-TR" dirty="0">
                <a:solidFill>
                  <a:schemeClr val="bg1"/>
                </a:solidFill>
              </a:rPr>
              <a:t> belirlenmesi</a:t>
            </a:r>
          </a:p>
          <a:p>
            <a:r>
              <a:rPr lang="tr-TR" dirty="0">
                <a:solidFill>
                  <a:schemeClr val="bg1"/>
                </a:solidFill>
              </a:rPr>
              <a:t>20-19 Talha ÖDEN: Araştırma, slayt, projeyi deneme süreci, projenin main ve </a:t>
            </a:r>
            <a:r>
              <a:rPr lang="tr-TR" dirty="0" err="1">
                <a:solidFill>
                  <a:schemeClr val="bg1"/>
                </a:solidFill>
              </a:rPr>
              <a:t>save</a:t>
            </a:r>
            <a:r>
              <a:rPr lang="tr-TR">
                <a:solidFill>
                  <a:schemeClr val="bg1"/>
                </a:solidFill>
              </a:rPr>
              <a:t> kısmı</a:t>
            </a:r>
            <a:endParaRPr lang="tr-TR" dirty="0">
              <a:solidFill>
                <a:schemeClr val="bg1"/>
              </a:solidFill>
            </a:endParaRPr>
          </a:p>
        </p:txBody>
      </p:sp>
    </p:spTree>
    <p:extLst>
      <p:ext uri="{BB962C8B-B14F-4D97-AF65-F5344CB8AC3E}">
        <p14:creationId xmlns:p14="http://schemas.microsoft.com/office/powerpoint/2010/main" val="429255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D7A2A8-440D-4A63-9E00-9DB17A4ABB2F}"/>
              </a:ext>
            </a:extLst>
          </p:cNvPr>
          <p:cNvSpPr>
            <a:spLocks noGrp="1"/>
          </p:cNvSpPr>
          <p:nvPr>
            <p:ph type="title"/>
          </p:nvPr>
        </p:nvSpPr>
        <p:spPr/>
        <p:txBody>
          <a:bodyPr/>
          <a:lstStyle/>
          <a:p>
            <a:r>
              <a:rPr lang="tr-TR" b="1" dirty="0">
                <a:solidFill>
                  <a:schemeClr val="bg1"/>
                </a:solidFill>
              </a:rPr>
              <a:t>Proje Kısaca Nasıl Çalışıyor?</a:t>
            </a:r>
          </a:p>
        </p:txBody>
      </p:sp>
      <p:sp>
        <p:nvSpPr>
          <p:cNvPr id="3" name="İçerik Yer Tutucusu 2">
            <a:extLst>
              <a:ext uri="{FF2B5EF4-FFF2-40B4-BE49-F238E27FC236}">
                <a16:creationId xmlns:a16="http://schemas.microsoft.com/office/drawing/2014/main" id="{C42A2134-F803-4C00-9DDB-368DF681C696}"/>
              </a:ext>
            </a:extLst>
          </p:cNvPr>
          <p:cNvSpPr>
            <a:spLocks noGrp="1"/>
          </p:cNvSpPr>
          <p:nvPr>
            <p:ph idx="1"/>
          </p:nvPr>
        </p:nvSpPr>
        <p:spPr/>
        <p:txBody>
          <a:bodyPr>
            <a:normAutofit/>
          </a:bodyPr>
          <a:lstStyle/>
          <a:p>
            <a:r>
              <a:rPr lang="tr-TR" sz="4000" dirty="0">
                <a:solidFill>
                  <a:schemeClr val="bg1"/>
                </a:solidFill>
              </a:rPr>
              <a:t>Proje kamerada görülen görüntüden plakayı çerçeveleyerek seçer ve kullanıcıya plaka sonucunu yazdırır. Bunun için kullanılan yöntemler ise gri tonlamalı görüntüye dönüştürme, kenar algılama için </a:t>
            </a:r>
            <a:r>
              <a:rPr lang="tr-TR" sz="4000" dirty="0" err="1">
                <a:solidFill>
                  <a:schemeClr val="bg1"/>
                </a:solidFill>
              </a:rPr>
              <a:t>Canny</a:t>
            </a:r>
            <a:r>
              <a:rPr lang="tr-TR" sz="4000" dirty="0">
                <a:solidFill>
                  <a:schemeClr val="bg1"/>
                </a:solidFill>
              </a:rPr>
              <a:t> yöntemi ve sınırları belirlemek şeklinde sıralanabilir.</a:t>
            </a:r>
          </a:p>
        </p:txBody>
      </p:sp>
    </p:spTree>
    <p:extLst>
      <p:ext uri="{BB962C8B-B14F-4D97-AF65-F5344CB8AC3E}">
        <p14:creationId xmlns:p14="http://schemas.microsoft.com/office/powerpoint/2010/main" val="155681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0F0589-5DC0-4C67-BF10-1E1E5915E67D}"/>
              </a:ext>
            </a:extLst>
          </p:cNvPr>
          <p:cNvSpPr>
            <a:spLocks noGrp="1"/>
          </p:cNvSpPr>
          <p:nvPr>
            <p:ph type="title"/>
          </p:nvPr>
        </p:nvSpPr>
        <p:spPr/>
        <p:txBody>
          <a:bodyPr/>
          <a:lstStyle/>
          <a:p>
            <a:r>
              <a:rPr lang="tr-TR" b="1" dirty="0">
                <a:solidFill>
                  <a:schemeClr val="bg1"/>
                </a:solidFill>
              </a:rPr>
              <a:t>Projenin Main Kısmı</a:t>
            </a:r>
          </a:p>
        </p:txBody>
      </p:sp>
      <p:pic>
        <p:nvPicPr>
          <p:cNvPr id="5" name="İçerik Yer Tutucusu 4">
            <a:extLst>
              <a:ext uri="{FF2B5EF4-FFF2-40B4-BE49-F238E27FC236}">
                <a16:creationId xmlns:a16="http://schemas.microsoft.com/office/drawing/2014/main" id="{C276D4CA-981C-4F92-92C1-90552E3A6E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7"/>
            <a:ext cx="10435182" cy="4728041"/>
          </a:xfrm>
        </p:spPr>
      </p:pic>
    </p:spTree>
    <p:extLst>
      <p:ext uri="{BB962C8B-B14F-4D97-AF65-F5344CB8AC3E}">
        <p14:creationId xmlns:p14="http://schemas.microsoft.com/office/powerpoint/2010/main" val="91227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E58086E-D530-42D1-BF1E-A35BB0291F38}"/>
              </a:ext>
            </a:extLst>
          </p:cNvPr>
          <p:cNvSpPr>
            <a:spLocks noGrp="1"/>
          </p:cNvSpPr>
          <p:nvPr>
            <p:ph idx="1"/>
          </p:nvPr>
        </p:nvSpPr>
        <p:spPr>
          <a:xfrm>
            <a:off x="838200" y="880533"/>
            <a:ext cx="10515600" cy="5296430"/>
          </a:xfrm>
        </p:spPr>
        <p:txBody>
          <a:bodyPr>
            <a:normAutofit/>
          </a:bodyPr>
          <a:lstStyle/>
          <a:p>
            <a:r>
              <a:rPr lang="tr-TR" sz="4000" dirty="0">
                <a:solidFill>
                  <a:schemeClr val="bg1"/>
                </a:solidFill>
              </a:rPr>
              <a:t>Bu kod, </a:t>
            </a:r>
            <a:r>
              <a:rPr lang="tr-TR" sz="4000" dirty="0" err="1">
                <a:solidFill>
                  <a:schemeClr val="bg1"/>
                </a:solidFill>
              </a:rPr>
              <a:t>OpenCV</a:t>
            </a:r>
            <a:r>
              <a:rPr lang="tr-TR" sz="4000" dirty="0">
                <a:solidFill>
                  <a:schemeClr val="bg1"/>
                </a:solidFill>
              </a:rPr>
              <a:t> kullanarak videodan görüntü yakalayan ve her çerçeve için </a:t>
            </a:r>
            <a:r>
              <a:rPr lang="tr-TR" sz="4000" dirty="0" err="1">
                <a:solidFill>
                  <a:schemeClr val="bg1"/>
                </a:solidFill>
              </a:rPr>
              <a:t>imageProcessing</a:t>
            </a:r>
            <a:r>
              <a:rPr lang="tr-TR" sz="4000" dirty="0">
                <a:solidFill>
                  <a:schemeClr val="bg1"/>
                </a:solidFill>
              </a:rPr>
              <a:t> adlı başka bir modülde tanımlanan bir fonksiyon olan ‘</a:t>
            </a:r>
            <a:r>
              <a:rPr lang="tr-TR" sz="4000" dirty="0" err="1">
                <a:solidFill>
                  <a:schemeClr val="bg1"/>
                </a:solidFill>
              </a:rPr>
              <a:t>rec’i</a:t>
            </a:r>
            <a:r>
              <a:rPr lang="tr-TR" sz="4000" dirty="0">
                <a:solidFill>
                  <a:schemeClr val="bg1"/>
                </a:solidFill>
              </a:rPr>
              <a:t> çağıran bir döngü içerir. Bu fonksiyon, çerçevedeki görüntüyü işler ve sonucu döndürür. Daha sonra, işlenmiş görüntüyü </a:t>
            </a:r>
            <a:r>
              <a:rPr lang="tr-TR" sz="4000" dirty="0" err="1">
                <a:solidFill>
                  <a:schemeClr val="bg1"/>
                </a:solidFill>
              </a:rPr>
              <a:t>Screen</a:t>
            </a:r>
            <a:r>
              <a:rPr lang="tr-TR" sz="4000" dirty="0">
                <a:solidFill>
                  <a:schemeClr val="bg1"/>
                </a:solidFill>
              </a:rPr>
              <a:t> adlı pencerede gösterir. Kullanıcı ‘q’ tuşuna basarak programı sonlandırabilir.</a:t>
            </a:r>
          </a:p>
        </p:txBody>
      </p:sp>
    </p:spTree>
    <p:extLst>
      <p:ext uri="{BB962C8B-B14F-4D97-AF65-F5344CB8AC3E}">
        <p14:creationId xmlns:p14="http://schemas.microsoft.com/office/powerpoint/2010/main" val="112130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FC9EA1-FF8C-495D-B47F-FB089DF4953E}"/>
              </a:ext>
            </a:extLst>
          </p:cNvPr>
          <p:cNvSpPr>
            <a:spLocks noGrp="1"/>
          </p:cNvSpPr>
          <p:nvPr>
            <p:ph type="title"/>
          </p:nvPr>
        </p:nvSpPr>
        <p:spPr/>
        <p:txBody>
          <a:bodyPr/>
          <a:lstStyle/>
          <a:p>
            <a:r>
              <a:rPr lang="tr-TR" b="1" dirty="0">
                <a:solidFill>
                  <a:schemeClr val="bg1"/>
                </a:solidFill>
              </a:rPr>
              <a:t>Projenin Filtreleme, Maskeleme, OCR Kısmı</a:t>
            </a:r>
          </a:p>
        </p:txBody>
      </p:sp>
      <p:pic>
        <p:nvPicPr>
          <p:cNvPr id="5" name="İçerik Yer Tutucusu 4">
            <a:extLst>
              <a:ext uri="{FF2B5EF4-FFF2-40B4-BE49-F238E27FC236}">
                <a16:creationId xmlns:a16="http://schemas.microsoft.com/office/drawing/2014/main" id="{441E3F90-5F7D-4FBC-866C-F599238287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052" y="1690688"/>
            <a:ext cx="5321678" cy="4351338"/>
          </a:xfrm>
        </p:spPr>
      </p:pic>
      <p:pic>
        <p:nvPicPr>
          <p:cNvPr id="7" name="Resim 6">
            <a:extLst>
              <a:ext uri="{FF2B5EF4-FFF2-40B4-BE49-F238E27FC236}">
                <a16:creationId xmlns:a16="http://schemas.microsoft.com/office/drawing/2014/main" id="{A436E623-5BAE-4DDD-9F9A-7ED2F3453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730" y="1690688"/>
            <a:ext cx="5940218" cy="4351338"/>
          </a:xfrm>
          <a:prstGeom prst="rect">
            <a:avLst/>
          </a:prstGeom>
        </p:spPr>
      </p:pic>
    </p:spTree>
    <p:extLst>
      <p:ext uri="{BB962C8B-B14F-4D97-AF65-F5344CB8AC3E}">
        <p14:creationId xmlns:p14="http://schemas.microsoft.com/office/powerpoint/2010/main" val="285082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1A449CD-FEA2-489F-A519-11EC28B17519}"/>
              </a:ext>
            </a:extLst>
          </p:cNvPr>
          <p:cNvSpPr>
            <a:spLocks noGrp="1"/>
          </p:cNvSpPr>
          <p:nvPr>
            <p:ph idx="1"/>
          </p:nvPr>
        </p:nvSpPr>
        <p:spPr>
          <a:xfrm>
            <a:off x="838200" y="317241"/>
            <a:ext cx="10515600" cy="5859722"/>
          </a:xfrm>
        </p:spPr>
        <p:txBody>
          <a:bodyPr>
            <a:normAutofit lnSpcReduction="10000"/>
          </a:bodyPr>
          <a:lstStyle/>
          <a:p>
            <a:r>
              <a:rPr lang="tr-TR" dirty="0">
                <a:solidFill>
                  <a:schemeClr val="bg1"/>
                </a:solidFill>
              </a:rPr>
              <a:t>Bu kod kısmında araç plakasını görüntüden tanımlamak ve tanınan plakayı OCR(Optical </a:t>
            </a:r>
            <a:r>
              <a:rPr lang="tr-TR" dirty="0" err="1">
                <a:solidFill>
                  <a:schemeClr val="bg1"/>
                </a:solidFill>
              </a:rPr>
              <a:t>Character</a:t>
            </a:r>
            <a:r>
              <a:rPr lang="tr-TR" dirty="0">
                <a:solidFill>
                  <a:schemeClr val="bg1"/>
                </a:solidFill>
              </a:rPr>
              <a:t> </a:t>
            </a:r>
            <a:r>
              <a:rPr lang="tr-TR" dirty="0" err="1">
                <a:solidFill>
                  <a:schemeClr val="bg1"/>
                </a:solidFill>
              </a:rPr>
              <a:t>Recognition</a:t>
            </a:r>
            <a:r>
              <a:rPr lang="tr-TR" dirty="0">
                <a:solidFill>
                  <a:schemeClr val="bg1"/>
                </a:solidFill>
              </a:rPr>
              <a:t>) kullanarak okuma için işlemler yapılmaktadır.</a:t>
            </a:r>
          </a:p>
          <a:p>
            <a:r>
              <a:rPr lang="tr-TR" dirty="0">
                <a:solidFill>
                  <a:schemeClr val="bg1"/>
                </a:solidFill>
              </a:rPr>
              <a:t>İlk önce kameradan görüntü alınır, ardından görüntü işleme işlemlerine başlanır. Görüntü önce gri tonlamalı görüntüye dönüştürülür. Sonrasında kenar algılama işlemi için </a:t>
            </a:r>
            <a:r>
              <a:rPr lang="tr-TR" dirty="0" err="1">
                <a:solidFill>
                  <a:schemeClr val="bg1"/>
                </a:solidFill>
              </a:rPr>
              <a:t>Canny</a:t>
            </a:r>
            <a:r>
              <a:rPr lang="tr-TR" dirty="0">
                <a:solidFill>
                  <a:schemeClr val="bg1"/>
                </a:solidFill>
              </a:rPr>
              <a:t> yöntemi kullanılır. Ardından sınırları belirlemek için işlem gerçekleştirilir. Sınırlar alanlarına göre sıralanır, en büyük 10 tanesi seçilir. 4 köşesi olan bir dikdörtgenin plakayı saran çerçeve olduğu varsayılır ve bu çerçeve seçilir. Eğer herhangi bir çerçeve seçilemezse plakayı tanımamış kabul eder.</a:t>
            </a:r>
          </a:p>
          <a:p>
            <a:r>
              <a:rPr lang="tr-TR" dirty="0">
                <a:solidFill>
                  <a:schemeClr val="bg1"/>
                </a:solidFill>
              </a:rPr>
              <a:t>Çerçeve seçildikten sonra görüntüde plakayı maskelemek için bir maske oluşturulur. Ardından kırma işlemi ile maskeleme işlemi sonucu elde edilen plaka bölgesi gri tonlamalı görüntüden ayrılır. Son olarak, OCR ile plaka okunur. Plaka belirli bir formatta ise sonuç olarak kabul edilir ve yazılır. </a:t>
            </a:r>
          </a:p>
        </p:txBody>
      </p:sp>
    </p:spTree>
    <p:extLst>
      <p:ext uri="{BB962C8B-B14F-4D97-AF65-F5344CB8AC3E}">
        <p14:creationId xmlns:p14="http://schemas.microsoft.com/office/powerpoint/2010/main" val="294967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8C0F7B-BB9C-4976-8CCC-9ADFF4EE2DBA}"/>
              </a:ext>
            </a:extLst>
          </p:cNvPr>
          <p:cNvSpPr>
            <a:spLocks noGrp="1"/>
          </p:cNvSpPr>
          <p:nvPr>
            <p:ph type="title"/>
          </p:nvPr>
        </p:nvSpPr>
        <p:spPr/>
        <p:txBody>
          <a:bodyPr/>
          <a:lstStyle/>
          <a:p>
            <a:r>
              <a:rPr lang="tr-TR" b="1" dirty="0">
                <a:solidFill>
                  <a:schemeClr val="bg1"/>
                </a:solidFill>
              </a:rPr>
              <a:t>Kullanılan OCR </a:t>
            </a:r>
            <a:r>
              <a:rPr lang="tr-TR" b="1" dirty="0" err="1">
                <a:solidFill>
                  <a:schemeClr val="bg1"/>
                </a:solidFill>
              </a:rPr>
              <a:t>Segmentasyon</a:t>
            </a:r>
            <a:r>
              <a:rPr lang="tr-TR" b="1" dirty="0">
                <a:solidFill>
                  <a:schemeClr val="bg1"/>
                </a:solidFill>
              </a:rPr>
              <a:t> </a:t>
            </a:r>
            <a:r>
              <a:rPr lang="tr-TR" b="1" dirty="0" err="1">
                <a:solidFill>
                  <a:schemeClr val="bg1"/>
                </a:solidFill>
              </a:rPr>
              <a:t>Modu</a:t>
            </a:r>
            <a:endParaRPr lang="tr-TR" b="1" dirty="0">
              <a:solidFill>
                <a:schemeClr val="bg1"/>
              </a:solidFill>
            </a:endParaRPr>
          </a:p>
        </p:txBody>
      </p:sp>
      <p:sp>
        <p:nvSpPr>
          <p:cNvPr id="3" name="İçerik Yer Tutucusu 2">
            <a:extLst>
              <a:ext uri="{FF2B5EF4-FFF2-40B4-BE49-F238E27FC236}">
                <a16:creationId xmlns:a16="http://schemas.microsoft.com/office/drawing/2014/main" id="{F3D5910C-E5F1-444C-9832-619A9BCEF29A}"/>
              </a:ext>
            </a:extLst>
          </p:cNvPr>
          <p:cNvSpPr>
            <a:spLocks noGrp="1"/>
          </p:cNvSpPr>
          <p:nvPr>
            <p:ph idx="1"/>
          </p:nvPr>
        </p:nvSpPr>
        <p:spPr>
          <a:xfrm>
            <a:off x="838200" y="1825625"/>
            <a:ext cx="10515600" cy="4667250"/>
          </a:xfrm>
        </p:spPr>
        <p:txBody>
          <a:bodyPr>
            <a:normAutofit lnSpcReduction="10000"/>
          </a:bodyPr>
          <a:lstStyle/>
          <a:p>
            <a:r>
              <a:rPr lang="tr-TR" dirty="0" err="1">
                <a:solidFill>
                  <a:schemeClr val="bg1"/>
                </a:solidFill>
              </a:rPr>
              <a:t>Pytesseract</a:t>
            </a:r>
            <a:r>
              <a:rPr lang="tr-TR" dirty="0">
                <a:solidFill>
                  <a:schemeClr val="bg1"/>
                </a:solidFill>
              </a:rPr>
              <a:t>, OCR işlemini gerçekleştirmek için </a:t>
            </a:r>
            <a:r>
              <a:rPr lang="tr-TR" dirty="0" err="1">
                <a:solidFill>
                  <a:schemeClr val="bg1"/>
                </a:solidFill>
              </a:rPr>
              <a:t>Tesseract</a:t>
            </a:r>
            <a:r>
              <a:rPr lang="tr-TR" dirty="0">
                <a:solidFill>
                  <a:schemeClr val="bg1"/>
                </a:solidFill>
              </a:rPr>
              <a:t> OCR motorunu kullanan bir </a:t>
            </a:r>
            <a:r>
              <a:rPr lang="tr-TR" dirty="0" err="1">
                <a:solidFill>
                  <a:schemeClr val="bg1"/>
                </a:solidFill>
              </a:rPr>
              <a:t>Python</a:t>
            </a:r>
            <a:r>
              <a:rPr lang="tr-TR" dirty="0">
                <a:solidFill>
                  <a:schemeClr val="bg1"/>
                </a:solidFill>
              </a:rPr>
              <a:t> kütüphanesidir. OCR işlemi sırasında </a:t>
            </a:r>
            <a:r>
              <a:rPr lang="tr-TR" dirty="0" err="1">
                <a:solidFill>
                  <a:schemeClr val="bg1"/>
                </a:solidFill>
              </a:rPr>
              <a:t>pytesseract</a:t>
            </a:r>
            <a:r>
              <a:rPr lang="tr-TR" dirty="0">
                <a:solidFill>
                  <a:schemeClr val="bg1"/>
                </a:solidFill>
              </a:rPr>
              <a:t>, görüntüyü bir metin olarak okumak için çeşitli parametreler kullanabilir.</a:t>
            </a:r>
          </a:p>
          <a:p>
            <a:r>
              <a:rPr lang="tr-TR" dirty="0">
                <a:solidFill>
                  <a:schemeClr val="bg1"/>
                </a:solidFill>
              </a:rPr>
              <a:t>--</a:t>
            </a:r>
            <a:r>
              <a:rPr lang="tr-TR" dirty="0" err="1">
                <a:solidFill>
                  <a:schemeClr val="bg1"/>
                </a:solidFill>
              </a:rPr>
              <a:t>psm</a:t>
            </a:r>
            <a:r>
              <a:rPr lang="tr-TR" dirty="0">
                <a:solidFill>
                  <a:schemeClr val="bg1"/>
                </a:solidFill>
              </a:rPr>
              <a:t> (</a:t>
            </a:r>
            <a:r>
              <a:rPr lang="tr-TR" dirty="0" err="1">
                <a:solidFill>
                  <a:schemeClr val="bg1"/>
                </a:solidFill>
              </a:rPr>
              <a:t>page</a:t>
            </a:r>
            <a:r>
              <a:rPr lang="tr-TR" dirty="0">
                <a:solidFill>
                  <a:schemeClr val="bg1"/>
                </a:solidFill>
              </a:rPr>
              <a:t> </a:t>
            </a:r>
            <a:r>
              <a:rPr lang="tr-TR" dirty="0" err="1">
                <a:solidFill>
                  <a:schemeClr val="bg1"/>
                </a:solidFill>
              </a:rPr>
              <a:t>segmentation</a:t>
            </a:r>
            <a:r>
              <a:rPr lang="tr-TR" dirty="0">
                <a:solidFill>
                  <a:schemeClr val="bg1"/>
                </a:solidFill>
              </a:rPr>
              <a:t> </a:t>
            </a:r>
            <a:r>
              <a:rPr lang="tr-TR" dirty="0" err="1">
                <a:solidFill>
                  <a:schemeClr val="bg1"/>
                </a:solidFill>
              </a:rPr>
              <a:t>mode</a:t>
            </a:r>
            <a:r>
              <a:rPr lang="tr-TR" dirty="0">
                <a:solidFill>
                  <a:schemeClr val="bg1"/>
                </a:solidFill>
              </a:rPr>
              <a:t>) belirteci, </a:t>
            </a:r>
            <a:r>
              <a:rPr lang="tr-TR" dirty="0" err="1">
                <a:solidFill>
                  <a:schemeClr val="bg1"/>
                </a:solidFill>
              </a:rPr>
              <a:t>Tesseract</a:t>
            </a:r>
            <a:r>
              <a:rPr lang="tr-TR" dirty="0">
                <a:solidFill>
                  <a:schemeClr val="bg1"/>
                </a:solidFill>
              </a:rPr>
              <a:t> </a:t>
            </a:r>
            <a:r>
              <a:rPr lang="tr-TR" dirty="0" err="1">
                <a:solidFill>
                  <a:schemeClr val="bg1"/>
                </a:solidFill>
              </a:rPr>
              <a:t>OCR'nin</a:t>
            </a:r>
            <a:r>
              <a:rPr lang="tr-TR" dirty="0">
                <a:solidFill>
                  <a:schemeClr val="bg1"/>
                </a:solidFill>
              </a:rPr>
              <a:t> görüntüdeki metni tanımak için hangi </a:t>
            </a:r>
            <a:r>
              <a:rPr lang="tr-TR" dirty="0" err="1">
                <a:solidFill>
                  <a:schemeClr val="bg1"/>
                </a:solidFill>
              </a:rPr>
              <a:t>segmentasyon</a:t>
            </a:r>
            <a:r>
              <a:rPr lang="tr-TR" dirty="0">
                <a:solidFill>
                  <a:schemeClr val="bg1"/>
                </a:solidFill>
              </a:rPr>
              <a:t> </a:t>
            </a:r>
            <a:r>
              <a:rPr lang="tr-TR" dirty="0" err="1">
                <a:solidFill>
                  <a:schemeClr val="bg1"/>
                </a:solidFill>
              </a:rPr>
              <a:t>modunu</a:t>
            </a:r>
            <a:r>
              <a:rPr lang="tr-TR" dirty="0">
                <a:solidFill>
                  <a:schemeClr val="bg1"/>
                </a:solidFill>
              </a:rPr>
              <a:t> kullanacağını belirler.</a:t>
            </a:r>
          </a:p>
          <a:p>
            <a:r>
              <a:rPr lang="tr-TR" dirty="0">
                <a:solidFill>
                  <a:schemeClr val="bg1"/>
                </a:solidFill>
              </a:rPr>
              <a:t>--</a:t>
            </a:r>
            <a:r>
              <a:rPr lang="tr-TR" dirty="0" err="1">
                <a:solidFill>
                  <a:schemeClr val="bg1"/>
                </a:solidFill>
              </a:rPr>
              <a:t>psm</a:t>
            </a:r>
            <a:r>
              <a:rPr lang="tr-TR" dirty="0">
                <a:solidFill>
                  <a:schemeClr val="bg1"/>
                </a:solidFill>
              </a:rPr>
              <a:t> 11 özelliği, </a:t>
            </a:r>
            <a:r>
              <a:rPr lang="tr-TR" dirty="0" err="1">
                <a:solidFill>
                  <a:schemeClr val="bg1"/>
                </a:solidFill>
              </a:rPr>
              <a:t>OCR'ın</a:t>
            </a:r>
            <a:r>
              <a:rPr lang="tr-TR" dirty="0">
                <a:solidFill>
                  <a:schemeClr val="bg1"/>
                </a:solidFill>
              </a:rPr>
              <a:t> tek bir sayfa olarak algılanması gerektiği anlamına gelir. Bu </a:t>
            </a:r>
            <a:r>
              <a:rPr lang="tr-TR" dirty="0" err="1">
                <a:solidFill>
                  <a:schemeClr val="bg1"/>
                </a:solidFill>
              </a:rPr>
              <a:t>mod</a:t>
            </a:r>
            <a:r>
              <a:rPr lang="tr-TR" dirty="0">
                <a:solidFill>
                  <a:schemeClr val="bg1"/>
                </a:solidFill>
              </a:rPr>
              <a:t>, genellikle plakalarda kullanılır ve karakterlerin yakın olabileceği durumlarda doğru sonuçlar elde etmek için daha iyi sonuçlar sağlayabilir. Bu yüzden bu </a:t>
            </a:r>
            <a:r>
              <a:rPr lang="tr-TR" dirty="0" err="1">
                <a:solidFill>
                  <a:schemeClr val="bg1"/>
                </a:solidFill>
              </a:rPr>
              <a:t>segmentasyon</a:t>
            </a:r>
            <a:r>
              <a:rPr lang="tr-TR" dirty="0">
                <a:solidFill>
                  <a:schemeClr val="bg1"/>
                </a:solidFill>
              </a:rPr>
              <a:t> </a:t>
            </a:r>
            <a:r>
              <a:rPr lang="tr-TR" dirty="0" err="1">
                <a:solidFill>
                  <a:schemeClr val="bg1"/>
                </a:solidFill>
              </a:rPr>
              <a:t>modunu</a:t>
            </a:r>
            <a:r>
              <a:rPr lang="tr-TR" dirty="0">
                <a:solidFill>
                  <a:schemeClr val="bg1"/>
                </a:solidFill>
              </a:rPr>
              <a:t> projemizde kullandık.</a:t>
            </a:r>
          </a:p>
        </p:txBody>
      </p:sp>
    </p:spTree>
    <p:extLst>
      <p:ext uri="{BB962C8B-B14F-4D97-AF65-F5344CB8AC3E}">
        <p14:creationId xmlns:p14="http://schemas.microsoft.com/office/powerpoint/2010/main" val="91019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D16D16-4211-419E-A3D9-4D534D55CBAE}"/>
              </a:ext>
            </a:extLst>
          </p:cNvPr>
          <p:cNvSpPr>
            <a:spLocks noGrp="1"/>
          </p:cNvSpPr>
          <p:nvPr>
            <p:ph type="title"/>
          </p:nvPr>
        </p:nvSpPr>
        <p:spPr>
          <a:xfrm>
            <a:off x="838200" y="373591"/>
            <a:ext cx="10515600" cy="1325563"/>
          </a:xfrm>
        </p:spPr>
        <p:txBody>
          <a:bodyPr/>
          <a:lstStyle/>
          <a:p>
            <a:r>
              <a:rPr lang="tr-TR" b="1" dirty="0">
                <a:solidFill>
                  <a:schemeClr val="bg1"/>
                </a:solidFill>
              </a:rPr>
              <a:t>Projenin </a:t>
            </a:r>
            <a:r>
              <a:rPr lang="tr-TR" b="1" dirty="0" err="1">
                <a:solidFill>
                  <a:schemeClr val="bg1"/>
                </a:solidFill>
              </a:rPr>
              <a:t>Save</a:t>
            </a:r>
            <a:r>
              <a:rPr lang="tr-TR" b="1" dirty="0">
                <a:solidFill>
                  <a:schemeClr val="bg1"/>
                </a:solidFill>
              </a:rPr>
              <a:t> Kısmı </a:t>
            </a:r>
          </a:p>
        </p:txBody>
      </p:sp>
      <p:pic>
        <p:nvPicPr>
          <p:cNvPr id="5" name="İçerik Yer Tutucusu 4">
            <a:extLst>
              <a:ext uri="{FF2B5EF4-FFF2-40B4-BE49-F238E27FC236}">
                <a16:creationId xmlns:a16="http://schemas.microsoft.com/office/drawing/2014/main" id="{93C4EA86-E83C-4E2D-B562-A50941DCFD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8266" y="1699153"/>
            <a:ext cx="4478867" cy="4489979"/>
          </a:xfrm>
        </p:spPr>
      </p:pic>
      <p:sp>
        <p:nvSpPr>
          <p:cNvPr id="6" name="Metin kutusu 5">
            <a:extLst>
              <a:ext uri="{FF2B5EF4-FFF2-40B4-BE49-F238E27FC236}">
                <a16:creationId xmlns:a16="http://schemas.microsoft.com/office/drawing/2014/main" id="{C0EDB85B-156E-4368-9368-AC524D84EAE8}"/>
              </a:ext>
            </a:extLst>
          </p:cNvPr>
          <p:cNvSpPr txBox="1"/>
          <p:nvPr/>
        </p:nvSpPr>
        <p:spPr>
          <a:xfrm>
            <a:off x="5427134" y="1828800"/>
            <a:ext cx="6587066" cy="4247317"/>
          </a:xfrm>
          <a:prstGeom prst="rect">
            <a:avLst/>
          </a:prstGeom>
          <a:noFill/>
          <a:ln>
            <a:noFill/>
          </a:ln>
        </p:spPr>
        <p:txBody>
          <a:bodyPr wrap="square" rtlCol="0">
            <a:spAutoFit/>
          </a:bodyPr>
          <a:lstStyle/>
          <a:p>
            <a:pPr marL="285750" indent="-285750">
              <a:buFont typeface="Arial" panose="020B0604020202020204" pitchFamily="34" charset="0"/>
              <a:buChar char="•"/>
            </a:pPr>
            <a:r>
              <a:rPr lang="tr-TR" dirty="0">
                <a:solidFill>
                  <a:schemeClr val="bg1"/>
                </a:solidFill>
              </a:rPr>
              <a:t>Bu kod, ’data.txt’ adlı bir dosyaya belirli bir formatta veri yazmak için kullanılmaktadır.</a:t>
            </a:r>
          </a:p>
          <a:p>
            <a:pPr marL="285750" indent="-285750">
              <a:buFont typeface="Arial" panose="020B0604020202020204" pitchFamily="34" charset="0"/>
              <a:buChar char="•"/>
            </a:pPr>
            <a:r>
              <a:rPr lang="tr-TR" dirty="0">
                <a:solidFill>
                  <a:schemeClr val="bg1"/>
                </a:solidFill>
              </a:rPr>
              <a:t>Öncelikle ‘</a:t>
            </a:r>
            <a:r>
              <a:rPr lang="tr-TR" dirty="0" err="1">
                <a:solidFill>
                  <a:schemeClr val="bg1"/>
                </a:solidFill>
              </a:rPr>
              <a:t>write</a:t>
            </a:r>
            <a:r>
              <a:rPr lang="tr-TR" dirty="0">
                <a:solidFill>
                  <a:schemeClr val="bg1"/>
                </a:solidFill>
              </a:rPr>
              <a:t>’ adlı bir fonksiyon tanımlandı. Bu fonksiyona ‘</a:t>
            </a:r>
            <a:r>
              <a:rPr lang="tr-TR" dirty="0" err="1">
                <a:solidFill>
                  <a:schemeClr val="bg1"/>
                </a:solidFill>
              </a:rPr>
              <a:t>message</a:t>
            </a:r>
            <a:r>
              <a:rPr lang="tr-TR" dirty="0">
                <a:solidFill>
                  <a:schemeClr val="bg1"/>
                </a:solidFill>
              </a:rPr>
              <a:t>’ adlı bir parametre geçiliyor.</a:t>
            </a:r>
          </a:p>
          <a:p>
            <a:pPr marL="285750" indent="-285750">
              <a:buFont typeface="Arial" panose="020B0604020202020204" pitchFamily="34" charset="0"/>
              <a:buChar char="•"/>
            </a:pPr>
            <a:r>
              <a:rPr lang="tr-TR" dirty="0">
                <a:solidFill>
                  <a:schemeClr val="bg1"/>
                </a:solidFill>
              </a:rPr>
              <a:t>Daha sonra ‘</a:t>
            </a:r>
            <a:r>
              <a:rPr lang="tr-TR" dirty="0" err="1">
                <a:solidFill>
                  <a:schemeClr val="bg1"/>
                </a:solidFill>
              </a:rPr>
              <a:t>open</a:t>
            </a:r>
            <a:r>
              <a:rPr lang="tr-TR" dirty="0">
                <a:solidFill>
                  <a:schemeClr val="bg1"/>
                </a:solidFill>
              </a:rPr>
              <a:t>’ fonksiyonu kullanılarak ‘data.txt’ dosyası açılır ve dosyanın içeriği ‘</a:t>
            </a:r>
            <a:r>
              <a:rPr lang="tr-TR" dirty="0" err="1">
                <a:solidFill>
                  <a:schemeClr val="bg1"/>
                </a:solidFill>
              </a:rPr>
              <a:t>read</a:t>
            </a:r>
            <a:r>
              <a:rPr lang="tr-TR" dirty="0">
                <a:solidFill>
                  <a:schemeClr val="bg1"/>
                </a:solidFill>
              </a:rPr>
              <a:t>’ fonksiyonu kullanılarak okunur. Ardından ‘</a:t>
            </a:r>
            <a:r>
              <a:rPr lang="tr-TR" dirty="0" err="1">
                <a:solidFill>
                  <a:schemeClr val="bg1"/>
                </a:solidFill>
              </a:rPr>
              <a:t>find</a:t>
            </a:r>
            <a:r>
              <a:rPr lang="tr-TR" dirty="0">
                <a:solidFill>
                  <a:schemeClr val="bg1"/>
                </a:solidFill>
              </a:rPr>
              <a:t>’ fonksiyonu kullanılarak ‘</a:t>
            </a:r>
            <a:r>
              <a:rPr lang="tr-TR" dirty="0" err="1">
                <a:solidFill>
                  <a:schemeClr val="bg1"/>
                </a:solidFill>
              </a:rPr>
              <a:t>message</a:t>
            </a:r>
            <a:r>
              <a:rPr lang="tr-TR" dirty="0">
                <a:solidFill>
                  <a:schemeClr val="bg1"/>
                </a:solidFill>
              </a:rPr>
              <a:t>’ parametresinin dosyanın içinde olup olmadığı kontrol edilir ve sonuç değişkeninde saklanır. </a:t>
            </a:r>
          </a:p>
          <a:p>
            <a:pPr marL="285750" indent="-285750">
              <a:buFont typeface="Arial" panose="020B0604020202020204" pitchFamily="34" charset="0"/>
              <a:buChar char="•"/>
            </a:pPr>
            <a:r>
              <a:rPr lang="tr-TR" dirty="0">
                <a:solidFill>
                  <a:schemeClr val="bg1"/>
                </a:solidFill>
              </a:rPr>
              <a:t>Eğer ‘</a:t>
            </a:r>
            <a:r>
              <a:rPr lang="tr-TR" dirty="0" err="1">
                <a:solidFill>
                  <a:schemeClr val="bg1"/>
                </a:solidFill>
              </a:rPr>
              <a:t>message</a:t>
            </a:r>
            <a:r>
              <a:rPr lang="tr-TR" dirty="0">
                <a:solidFill>
                  <a:schemeClr val="bg1"/>
                </a:solidFill>
              </a:rPr>
              <a:t>’ parametresi dosyanın içinde yoksa ‘</a:t>
            </a:r>
            <a:r>
              <a:rPr lang="tr-TR" dirty="0" err="1">
                <a:solidFill>
                  <a:schemeClr val="bg1"/>
                </a:solidFill>
              </a:rPr>
              <a:t>datetime</a:t>
            </a:r>
            <a:r>
              <a:rPr lang="tr-TR" dirty="0">
                <a:solidFill>
                  <a:schemeClr val="bg1"/>
                </a:solidFill>
              </a:rPr>
              <a:t>’ modülü kullanılarak şimdiki zaman alınır ve dosyaya yazdırmak için bir satır oluşturulur. ‘a’ </a:t>
            </a:r>
            <a:r>
              <a:rPr lang="tr-TR" dirty="0" err="1">
                <a:solidFill>
                  <a:schemeClr val="bg1"/>
                </a:solidFill>
              </a:rPr>
              <a:t>modu</a:t>
            </a:r>
            <a:r>
              <a:rPr lang="tr-TR" dirty="0">
                <a:solidFill>
                  <a:schemeClr val="bg1"/>
                </a:solidFill>
              </a:rPr>
              <a:t> kullanılarak dosyanın sonuna ekleme yapılarak veri yazdırılır. </a:t>
            </a:r>
          </a:p>
          <a:p>
            <a:pPr marL="285750" indent="-285750">
              <a:buFont typeface="Arial" panose="020B0604020202020204" pitchFamily="34" charset="0"/>
              <a:buChar char="•"/>
            </a:pPr>
            <a:r>
              <a:rPr lang="tr-TR" dirty="0">
                <a:solidFill>
                  <a:schemeClr val="bg1"/>
                </a:solidFill>
              </a:rPr>
              <a:t>Fonksiyonun çalışması bittiğinde dosya kapatılır.</a:t>
            </a:r>
          </a:p>
          <a:p>
            <a:pPr marL="285750" indent="-285750">
              <a:buFont typeface="Arial" panose="020B0604020202020204" pitchFamily="34" charset="0"/>
              <a:buChar char="•"/>
            </a:pPr>
            <a:endParaRPr lang="tr-TR" dirty="0">
              <a:solidFill>
                <a:schemeClr val="bg1"/>
              </a:solidFill>
            </a:endParaRPr>
          </a:p>
        </p:txBody>
      </p:sp>
    </p:spTree>
    <p:extLst>
      <p:ext uri="{BB962C8B-B14F-4D97-AF65-F5344CB8AC3E}">
        <p14:creationId xmlns:p14="http://schemas.microsoft.com/office/powerpoint/2010/main" val="131751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0DE885-0F11-4BF1-8D7E-4B710985354F}"/>
              </a:ext>
            </a:extLst>
          </p:cNvPr>
          <p:cNvSpPr>
            <a:spLocks noGrp="1"/>
          </p:cNvSpPr>
          <p:nvPr>
            <p:ph type="title"/>
          </p:nvPr>
        </p:nvSpPr>
        <p:spPr/>
        <p:txBody>
          <a:bodyPr/>
          <a:lstStyle/>
          <a:p>
            <a:r>
              <a:rPr lang="tr-TR" b="1" dirty="0">
                <a:solidFill>
                  <a:schemeClr val="bg1"/>
                </a:solidFill>
              </a:rPr>
              <a:t>Proje Sırasında Karşılaşılan Hatalar</a:t>
            </a:r>
          </a:p>
        </p:txBody>
      </p:sp>
      <p:pic>
        <p:nvPicPr>
          <p:cNvPr id="5" name="İçerik Yer Tutucusu 4">
            <a:extLst>
              <a:ext uri="{FF2B5EF4-FFF2-40B4-BE49-F238E27FC236}">
                <a16:creationId xmlns:a16="http://schemas.microsoft.com/office/drawing/2014/main" id="{195AC379-3C2D-4BCC-9D67-552A4243FC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4953261" cy="4566178"/>
          </a:xfrm>
        </p:spPr>
      </p:pic>
      <p:pic>
        <p:nvPicPr>
          <p:cNvPr id="7" name="Resim 6">
            <a:extLst>
              <a:ext uri="{FF2B5EF4-FFF2-40B4-BE49-F238E27FC236}">
                <a16:creationId xmlns:a16="http://schemas.microsoft.com/office/drawing/2014/main" id="{59C6A235-CDB4-4F58-8BBF-7C3B8DAFD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5881" y="1690688"/>
            <a:ext cx="5549481" cy="4566178"/>
          </a:xfrm>
          <a:prstGeom prst="rect">
            <a:avLst/>
          </a:prstGeom>
        </p:spPr>
      </p:pic>
    </p:spTree>
    <p:extLst>
      <p:ext uri="{BB962C8B-B14F-4D97-AF65-F5344CB8AC3E}">
        <p14:creationId xmlns:p14="http://schemas.microsoft.com/office/powerpoint/2010/main" val="277560963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733</Words>
  <Application>Microsoft Office PowerPoint</Application>
  <PresentationFormat>Geniş ekran</PresentationFormat>
  <Paragraphs>41</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vt:lpstr>
      <vt:lpstr>Calibri</vt:lpstr>
      <vt:lpstr>Calibri Light</vt:lpstr>
      <vt:lpstr>Office Teması</vt:lpstr>
      <vt:lpstr>  Görüntü İşlemeye Giriş Proje Sunumu</vt:lpstr>
      <vt:lpstr>Proje Kısaca Nasıl Çalışıyor?</vt:lpstr>
      <vt:lpstr>Projenin Main Kısmı</vt:lpstr>
      <vt:lpstr>PowerPoint Sunusu</vt:lpstr>
      <vt:lpstr>Projenin Filtreleme, Maskeleme, OCR Kısmı</vt:lpstr>
      <vt:lpstr>PowerPoint Sunusu</vt:lpstr>
      <vt:lpstr>Kullanılan OCR Segmentasyon Modu</vt:lpstr>
      <vt:lpstr>Projenin Save Kısmı </vt:lpstr>
      <vt:lpstr>Proje Sırasında Karşılaşılan Hatalar</vt:lpstr>
      <vt:lpstr>PowerPoint Sunusu</vt:lpstr>
      <vt:lpstr>PowerPoint Sunusu</vt:lpstr>
      <vt:lpstr>PowerPoint Sunusu</vt:lpstr>
      <vt:lpstr>Kullandığımız Kütüphaneler</vt:lpstr>
      <vt:lpstr>Araştırma Sürecinde Yararlanılan Kaynaklar</vt:lpstr>
      <vt:lpstr>Görev Dağılımı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Görüntü İşlemeye Giriş</dc:title>
  <dc:creator>Talha Öden</dc:creator>
  <cp:lastModifiedBy>Talha Öden</cp:lastModifiedBy>
  <cp:revision>26</cp:revision>
  <dcterms:created xsi:type="dcterms:W3CDTF">2023-05-01T10:11:42Z</dcterms:created>
  <dcterms:modified xsi:type="dcterms:W3CDTF">2023-05-01T14:21:35Z</dcterms:modified>
</cp:coreProperties>
</file>