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2"/>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2" r:id="rId19"/>
    <p:sldId id="293" r:id="rId20"/>
    <p:sldId id="294"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59" autoAdjust="0"/>
  </p:normalViewPr>
  <p:slideViewPr>
    <p:cSldViewPr snapToGrid="0">
      <p:cViewPr varScale="1">
        <p:scale>
          <a:sx n="102" d="100"/>
          <a:sy n="102" d="100"/>
        </p:scale>
        <p:origin x="1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complesso simpliciale, viene proiettato ad una dimensionalità più bassa tramite un algoritmo di force-</a:t>
            </a:r>
            <a:r>
              <a:rPr lang="it-IT" b="0" i="0" dirty="0" err="1">
                <a:solidFill>
                  <a:srgbClr val="000000"/>
                </a:solidFill>
                <a:effectLst/>
                <a:latin typeface="Helvetica Neue"/>
              </a:rPr>
              <a:t>directed</a:t>
            </a:r>
            <a:r>
              <a:rPr lang="it-IT" b="0" i="0" dirty="0">
                <a:solidFill>
                  <a:srgbClr val="000000"/>
                </a:solidFill>
                <a:effectLst/>
                <a:latin typeface="Helvetica Neue"/>
              </a:rPr>
              <a:t> </a:t>
            </a:r>
            <a:r>
              <a:rPr lang="it-IT" b="0" i="0" dirty="0" err="1">
                <a:solidFill>
                  <a:srgbClr val="000000"/>
                </a:solidFill>
                <a:effectLst/>
                <a:latin typeface="Helvetica Neue"/>
              </a:rPr>
              <a:t>graph</a:t>
            </a:r>
            <a:r>
              <a:rPr lang="it-IT" b="0" i="0" dirty="0">
                <a:solidFill>
                  <a:srgbClr val="000000"/>
                </a:solidFill>
                <a:effectLst/>
                <a:latin typeface="Helvetica Neue"/>
              </a:rPr>
              <a:t> layout. Questo step di ottimizzazione è molto simile a </a:t>
            </a:r>
            <a:r>
              <a:rPr lang="it-IT" b="0" i="0" dirty="0" err="1">
                <a:solidFill>
                  <a:srgbClr val="000000"/>
                </a:solidFill>
                <a:effectLst/>
                <a:latin typeface="Helvetica Neue"/>
              </a:rPr>
              <a:t>tSNE</a:t>
            </a:r>
            <a:r>
              <a:rPr lang="it-IT" b="0" i="0" dirty="0">
                <a:solidFill>
                  <a:srgbClr val="000000"/>
                </a:solidFill>
                <a:effectLst/>
                <a:latin typeface="Helvetica Neue"/>
              </a:rPr>
              <a:t> (Entropia incrociata al posto di </a:t>
            </a:r>
            <a:r>
              <a:rPr lang="it-IT" b="0" i="0" dirty="0" err="1">
                <a:solidFill>
                  <a:srgbClr val="000000"/>
                </a:solidFill>
                <a:effectLst/>
                <a:latin typeface="Helvetica Neue"/>
              </a:rPr>
              <a:t>Kullback-Leibler</a:t>
            </a:r>
            <a:r>
              <a:rPr lang="it-IT" b="0" i="0" dirty="0">
                <a:solidFill>
                  <a:srgbClr val="000000"/>
                </a:solidFill>
                <a:effectLst/>
                <a:latin typeface="Helvetica Neue"/>
              </a:rPr>
              <a:t>), ma dato che la costruzione del complesso simpliciale era basata su buone </a:t>
            </a:r>
            <a:r>
              <a:rPr lang="it-IT" b="0" i="0" dirty="0" err="1">
                <a:solidFill>
                  <a:srgbClr val="000000"/>
                </a:solidFill>
                <a:effectLst/>
                <a:latin typeface="Helvetica Neue"/>
              </a:rPr>
              <a:t>fondamente</a:t>
            </a:r>
            <a:r>
              <a:rPr lang="it-IT" b="0" i="0" dirty="0">
                <a:solidFill>
                  <a:srgbClr val="000000"/>
                </a:solidFill>
                <a:effectLst/>
                <a:latin typeface="Helvetica Neue"/>
              </a:rPr>
              <a:t> matematiche, UMAP è in grado di </a:t>
            </a:r>
            <a:r>
              <a:rPr lang="it-IT" b="0" i="0" dirty="0" err="1">
                <a:solidFill>
                  <a:srgbClr val="000000"/>
                </a:solidFill>
                <a:effectLst/>
                <a:latin typeface="Helvetica Neue"/>
              </a:rPr>
              <a:t>accellerare</a:t>
            </a:r>
            <a:r>
              <a:rPr lang="it-IT" b="0" i="0" dirty="0">
                <a:solidFill>
                  <a:srgbClr val="000000"/>
                </a:solidFill>
                <a:effectLst/>
                <a:latin typeface="Helvetica Neue"/>
              </a:rPr>
              <a:t> questa ottimizzazione e preservare molta più struttura globale </a:t>
            </a:r>
            <a:r>
              <a:rPr lang="it-IT" b="0" i="0" dirty="0" err="1">
                <a:solidFill>
                  <a:srgbClr val="000000"/>
                </a:solidFill>
                <a:effectLst/>
                <a:latin typeface="Helvetica Neue"/>
              </a:rPr>
              <a:t>rispesso</a:t>
            </a:r>
            <a:r>
              <a:rPr lang="it-IT" b="0" i="0" dirty="0">
                <a:solidFill>
                  <a:srgbClr val="000000"/>
                </a:solidFill>
                <a:effectLst/>
                <a:latin typeface="Helvetica Neue"/>
              </a:rPr>
              <a:t> a </a:t>
            </a:r>
            <a:r>
              <a:rPr lang="it-IT" b="0" i="0" dirty="0" err="1">
                <a:solidFill>
                  <a:srgbClr val="000000"/>
                </a:solidFill>
                <a:effectLst/>
                <a:latin typeface="Helvetica Neue"/>
              </a:rPr>
              <a:t>tSNE</a:t>
            </a:r>
            <a:r>
              <a:rPr lang="it-IT" b="0" i="0" dirty="0">
                <a:solidFill>
                  <a:srgbClr val="000000"/>
                </a:solidFill>
                <a:effectLst/>
                <a:latin typeface="Helvetica Neue"/>
              </a:rPr>
              <a:t>.</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5/9/2021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5/9/2021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5/9/2021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5/9/2021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09/05/2021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5/9/2021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5/9/2021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5/9/2021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5/9/2021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5/9/2021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5/9/2021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5/9/2021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5/9/2021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5/9/2021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09/05/2021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225584" y="698804"/>
            <a:ext cx="4203129" cy="4930246"/>
          </a:xfrm>
        </p:spPr>
        <p:txBody>
          <a:bodyPr>
            <a:normAutofit/>
          </a:bodyPr>
          <a:lstStyle/>
          <a:p>
            <a:pPr marL="36900" algn="r"/>
            <a:r>
              <a:rPr lang="it-IT" sz="3700" dirty="0">
                <a:solidFill>
                  <a:srgbClr val="3F568A"/>
                </a:solidFill>
              </a:rPr>
              <a:t>Trovare il grafo a bassa dimensionalità </a:t>
            </a:r>
            <a:r>
              <a:rPr lang="en-US" sz="3700" dirty="0">
                <a:solidFill>
                  <a:srgbClr val="3F568A"/>
                </a:solidFill>
              </a:rPr>
              <a:t>“</a:t>
            </a:r>
            <a:r>
              <a:rPr lang="it-IT" sz="3700" dirty="0">
                <a:solidFill>
                  <a:srgbClr val="3F568A"/>
                </a:solidFill>
              </a:rPr>
              <a:t>corrispondente</a:t>
            </a:r>
            <a:r>
              <a:rPr lang="en-US" sz="37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err="1">
                <a:solidFill>
                  <a:schemeClr val="bg1"/>
                </a:solidFill>
              </a:rPr>
              <a:t>Problema</a:t>
            </a:r>
            <a:r>
              <a:rPr lang="en-US" sz="2400" dirty="0">
                <a:solidFill>
                  <a:schemeClr val="bg1"/>
                </a:solidFill>
              </a:rPr>
              <a:t> di </a:t>
            </a:r>
            <a:r>
              <a:rPr lang="en-US" sz="2400" dirty="0" err="1">
                <a:solidFill>
                  <a:schemeClr val="bg1"/>
                </a:solidFill>
              </a:rPr>
              <a:t>ottimizzazione</a:t>
            </a:r>
            <a:endParaRPr lang="en-US" sz="2400" dirty="0">
              <a:solidFill>
                <a:schemeClr val="bg1"/>
              </a:solidFill>
            </a:endParaRP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54296" y="1003927"/>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en-US" dirty="0" err="1">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483997673"/>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7"/>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540000" y="1980000"/>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660000" y="1980000"/>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grpSp>
        <p:nvGrpSpPr>
          <p:cNvPr id="9" name="Group 8">
            <a:extLst>
              <a:ext uri="{FF2B5EF4-FFF2-40B4-BE49-F238E27FC236}">
                <a16:creationId xmlns:a16="http://schemas.microsoft.com/office/drawing/2014/main" id="{13F2599A-3FE2-4083-8891-00B91BBE636F}"/>
              </a:ext>
            </a:extLst>
          </p:cNvPr>
          <p:cNvGrpSpPr/>
          <p:nvPr/>
        </p:nvGrpSpPr>
        <p:grpSpPr>
          <a:xfrm>
            <a:off x="6186619" y="1850912"/>
            <a:ext cx="5558058" cy="3949181"/>
            <a:chOff x="6370846" y="2141478"/>
            <a:chExt cx="5558058" cy="3949181"/>
          </a:xfrm>
        </p:grpSpPr>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370846" y="2760857"/>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9039225" y="4552950"/>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296400" y="5721327"/>
              <a:ext cx="2479718" cy="369332"/>
            </a:xfrm>
            <a:prstGeom prst="rect">
              <a:avLst/>
            </a:prstGeom>
            <a:noFill/>
          </p:spPr>
          <p:txBody>
            <a:bodyPr wrap="none" rtlCol="0">
              <a:spAutoFit/>
            </a:bodyPr>
            <a:lstStyle/>
            <a:p>
              <a:r>
                <a:rPr lang="it-IT" dirty="0"/>
                <a:t>Punto separato dal resto</a:t>
              </a:r>
            </a:p>
          </p:txBody>
        </p:sp>
        <p:sp>
          <p:nvSpPr>
            <p:cNvPr id="16" name="Oval 15">
              <a:extLst>
                <a:ext uri="{FF2B5EF4-FFF2-40B4-BE49-F238E27FC236}">
                  <a16:creationId xmlns:a16="http://schemas.microsoft.com/office/drawing/2014/main" id="{AB32C27D-80AB-4523-9B76-F25743398C24}"/>
                </a:ext>
              </a:extLst>
            </p:cNvPr>
            <p:cNvSpPr/>
            <p:nvPr/>
          </p:nvSpPr>
          <p:spPr>
            <a:xfrm>
              <a:off x="10229850" y="4552950"/>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420350" y="2543175"/>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911796" y="2141478"/>
              <a:ext cx="3017108" cy="369332"/>
            </a:xfrm>
            <a:prstGeom prst="rect">
              <a:avLst/>
            </a:prstGeom>
            <a:noFill/>
          </p:spPr>
          <p:txBody>
            <a:bodyPr wrap="none" rtlCol="0">
              <a:spAutoFit/>
            </a:bodyPr>
            <a:lstStyle/>
            <a:p>
              <a:r>
                <a:rPr lang="it-IT" dirty="0"/>
                <a:t>Interi gruppi separati dal resto</a:t>
              </a:r>
            </a:p>
          </p:txBody>
        </p:sp>
      </p:gr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772</TotalTime>
  <Words>828</Words>
  <Application>Microsoft Office PowerPoint</Application>
  <PresentationFormat>Widescreen</PresentationFormat>
  <Paragraphs>69</Paragraphs>
  <Slides>16</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33</cp:revision>
  <dcterms:created xsi:type="dcterms:W3CDTF">2021-05-06T06:31:28Z</dcterms:created>
  <dcterms:modified xsi:type="dcterms:W3CDTF">2021-05-09T20:42:58Z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