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 id="2147483660" r:id="rId5"/>
  </p:sldMasterIdLst>
  <p:notesMasterIdLst>
    <p:notesMasterId r:id="rId26"/>
  </p:notesMasterIdLst>
  <p:sldIdLst>
    <p:sldId id="295" r:id="rId6"/>
    <p:sldId id="278" r:id="rId7"/>
    <p:sldId id="280" r:id="rId8"/>
    <p:sldId id="281" r:id="rId9"/>
    <p:sldId id="282" r:id="rId10"/>
    <p:sldId id="283" r:id="rId11"/>
    <p:sldId id="284" r:id="rId12"/>
    <p:sldId id="285" r:id="rId13"/>
    <p:sldId id="286" r:id="rId14"/>
    <p:sldId id="287" r:id="rId15"/>
    <p:sldId id="288" r:id="rId16"/>
    <p:sldId id="289" r:id="rId17"/>
    <p:sldId id="291" r:id="rId18"/>
    <p:sldId id="296" r:id="rId19"/>
    <p:sldId id="297" r:id="rId20"/>
    <p:sldId id="298" r:id="rId21"/>
    <p:sldId id="299" r:id="rId22"/>
    <p:sldId id="292" r:id="rId23"/>
    <p:sldId id="293" r:id="rId24"/>
    <p:sldId id="29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Torgano" initials="FT" lastIdx="13" clrIdx="0">
    <p:extLst>
      <p:ext uri="{19B8F6BF-5375-455C-9EA6-DF929625EA0E}">
        <p15:presenceInfo xmlns:p15="http://schemas.microsoft.com/office/powerpoint/2012/main" userId="bb2722b52928f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5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9659" autoAdjust="0"/>
  </p:normalViewPr>
  <p:slideViewPr>
    <p:cSldViewPr snapToGrid="0">
      <p:cViewPr varScale="1">
        <p:scale>
          <a:sx n="102" d="100"/>
          <a:sy n="102"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8:59:18.669" idx="1">
    <p:pos x="4740" y="582"/>
    <p:text>Oggetto k-dimensionale formato unendo k+1 punti</p:text>
    <p:extLst>
      <p:ext uri="{C676402C-5697-4E1C-873F-D02D1690AC5C}">
        <p15:threadingInfo xmlns:p15="http://schemas.microsoft.com/office/powerpoint/2012/main" timeZoneBias="-120"/>
      </p:ext>
    </p:extLst>
  </p:cm>
  <p:cm authorId="1" dt="2021-05-06T09:00:12.492" idx="2">
    <p:pos x="5418" y="834"/>
    <p:text>Metodo per rappresentare una topologia in modo combinatorio, al posto di lavorare in uno spazio continuo lavoriamo con degli insiemi. Costruendo la topologia in questo modo abbiamo delle garanzie sul fatto che rimanga ben rappresentata.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06T09:09:40.449" idx="3">
    <p:pos x="10" y="10"/>
    <p:text>Questi sono i punti del nostro dataset, dato che prima abbiamo detto che i punti equivalgono a dei simplessi-0, questo potrebbe essere considerato un insieme di simplessi-0</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06T09:10:39.856" idx="4">
    <p:pos x="10" y="10"/>
    <p:text>Possiamo usare ognuno di questi punti come centro di una circonferenza di raggio 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06T09:13:38.803" idx="5">
    <p:pos x="10" y="10"/>
    <p:text>Verifichiamo dove queste circonferenze si sovrappongono e uniamo i punti. Questo ci permette di costruire degli insiemi di simplessi che formeranno la coomologia di Cech</p:text>
    <p:extLst>
      <p:ext uri="{C676402C-5697-4E1C-873F-D02D1690AC5C}">
        <p15:threadingInfo xmlns:p15="http://schemas.microsoft.com/office/powerpoint/2012/main" timeZoneBias="-120"/>
      </p:ext>
    </p:extLst>
  </p:cm>
  <p:cm authorId="1" dt="2021-05-06T09:17:03.707" idx="6">
    <p:pos x="146" y="146"/>
    <p:text>Questo insieme di complessi, anche chiamato complesso simpliciale, grazie a come è stato costruito ci da una garanzia di quanto bene approssima la topologia sottostante grazie al Nerve Theorem.</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06T09:20:35.847" idx="7">
    <p:pos x="10" y="10"/>
    <p:text>Come si può vedere, avere lo stesso raggio per tutti i punti crea dei problemi nella struttura. Come si può vedere, abbiamo dei punti isolati e dei gruppi separati dal resto</p:text>
    <p:extLst>
      <p:ext uri="{C676402C-5697-4E1C-873F-D02D1690AC5C}">
        <p15:threadingInfo xmlns:p15="http://schemas.microsoft.com/office/powerpoint/2012/main" timeZoneBias="-120"/>
      </p:ext>
    </p:extLst>
  </p:cm>
  <p:cm authorId="1" dt="2021-05-06T09:23:40.429" idx="8">
    <p:pos x="146" y="146"/>
    <p:text>Questo problema potrebbe essere scaricato all'utente dicendo, è l'utente che dovrà occuparsi di scegliere un raggo corretto in base ai suoi dati. Scegliendo un dato piccolo si avrà un isolamento maggiore, un valore troppo grande invece renderebbe tutto connesso.</p:text>
    <p:extLst>
      <p:ext uri="{C676402C-5697-4E1C-873F-D02D1690AC5C}">
        <p15:threadingInfo xmlns:p15="http://schemas.microsoft.com/office/powerpoint/2012/main" timeZoneBias="-120"/>
      </p:ext>
    </p:extLst>
  </p:cm>
  <p:cm authorId="1" dt="2021-05-06T09:24:48.545" idx="9">
    <p:pos x="282" y="282"/>
    <p:text>Questo problema è aumentato anche dalla curse of dimensionality. Dato che stiamo lavorando in uno spazio ad alta dimensionalità, il significato di distanza fra i punti si perde perchè diventano sempre più simili.</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06T09:26:26.415" idx="10">
    <p:pos x="10" y="10"/>
    <p:text>Per risolvere questo problema, UMAP, usa un raggio variabile in base al numero di vicini. Dato che non vogliamo nessun punto isolato, questo ci garantisce che ogni punto sarà in contatto con almeno un vicino.</p:text>
    <p:extLst>
      <p:ext uri="{C676402C-5697-4E1C-873F-D02D1690AC5C}">
        <p15:threadingInfo xmlns:p15="http://schemas.microsoft.com/office/powerpoint/2012/main" timeZoneBias="-120"/>
      </p:ext>
    </p:extLst>
  </p:cm>
  <p:cm authorId="1" dt="2021-05-06T09:29:45.679" idx="11">
    <p:pos x="146" y="146"/>
    <p:text>Come si può vedere da questa slide le circonferenze non sono più ben definite come prima, perchè ora sono considerate come delle percentuali. Più un punto x è vicino al punto y, più è probabile che l'arco che li collega esista.</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06T09:31:49.504" idx="12">
    <p:pos x="10" y="10"/>
    <p:text>Arrivati ad avere queste circonferenza possiamo rifare lo stesso procedimento che abbiamo fatto con le circonferenze di raggio fisso: colleghiamo ogni punto le cui circonferenze si sovrappongono.</p:text>
    <p:extLst>
      <p:ext uri="{C676402C-5697-4E1C-873F-D02D1690AC5C}">
        <p15:threadingInfo xmlns:p15="http://schemas.microsoft.com/office/powerpoint/2012/main" timeZoneBias="-120"/>
      </p:ext>
    </p:extLst>
  </p:cm>
  <p:cm authorId="1" dt="2021-05-06T09:35:00.189" idx="13">
    <p:pos x="146" y="146"/>
    <p:text>Come possiamo notare ora abbiamo un nuovo problema, dato che ogni punto ha un suo raggio e quindi una sua nozione di distanza. Essa potrebbe essere diversa da quella dei vicini e questo porta ad avere raggi doppi fra la stessa coppia di punti. 
Per risolvere dato che la circonferenza precedente era una probabilità, consideriamo che ogni arco abbia un peso che indica la probabilità della sua esistenza. 
In questo modo possiamo unire le due probabilità calcolandone la probabilità che almeno uno dei due esista.</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D6342-EA3E-4B0C-ADAA-86E9949A08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782C69-5634-4B2A-9A45-C7EF02CE8263}">
      <dgm:prSet/>
      <dgm:spPr/>
      <dgm:t>
        <a:bodyPr/>
        <a:lstStyle/>
        <a:p>
          <a:pPr>
            <a:lnSpc>
              <a:spcPct val="100000"/>
            </a:lnSpc>
          </a:pPr>
          <a:r>
            <a:rPr lang="en-US" dirty="0" err="1"/>
            <a:t>Garantisce</a:t>
          </a:r>
          <a:r>
            <a:rPr lang="en-US" dirty="0"/>
            <a:t> una </a:t>
          </a:r>
          <a:r>
            <a:rPr lang="en-US" dirty="0" err="1"/>
            <a:t>buona</a:t>
          </a:r>
          <a:r>
            <a:rPr lang="en-US" dirty="0"/>
            <a:t> </a:t>
          </a:r>
          <a:r>
            <a:rPr lang="en-US" dirty="0" err="1"/>
            <a:t>approssimazione</a:t>
          </a:r>
          <a:r>
            <a:rPr lang="en-US" dirty="0"/>
            <a:t> </a:t>
          </a:r>
          <a:r>
            <a:rPr lang="en-US" dirty="0" err="1"/>
            <a:t>grazie</a:t>
          </a:r>
          <a:r>
            <a:rPr lang="en-US" dirty="0"/>
            <a:t> alle </a:t>
          </a:r>
          <a:r>
            <a:rPr lang="en-US" dirty="0" err="1"/>
            <a:t>fondamenta</a:t>
          </a:r>
          <a:r>
            <a:rPr lang="en-US" dirty="0"/>
            <a:t> </a:t>
          </a:r>
          <a:r>
            <a:rPr lang="en-US" dirty="0" err="1"/>
            <a:t>matematiche</a:t>
          </a:r>
          <a:endParaRPr lang="en-US" dirty="0"/>
        </a:p>
      </dgm:t>
    </dgm:pt>
    <dgm:pt modelId="{6BD51903-ABB2-4868-AA41-E398263DFED0}" type="parTrans" cxnId="{E3F6D92F-35B4-4CFC-8F72-B65E9C928460}">
      <dgm:prSet/>
      <dgm:spPr/>
      <dgm:t>
        <a:bodyPr/>
        <a:lstStyle/>
        <a:p>
          <a:endParaRPr lang="en-US"/>
        </a:p>
      </dgm:t>
    </dgm:pt>
    <dgm:pt modelId="{DC00A253-866E-49CC-81F1-04DDC93F2454}" type="sibTrans" cxnId="{E3F6D92F-35B4-4CFC-8F72-B65E9C928460}">
      <dgm:prSet/>
      <dgm:spPr/>
      <dgm:t>
        <a:bodyPr/>
        <a:lstStyle/>
        <a:p>
          <a:endParaRPr lang="en-US"/>
        </a:p>
      </dgm:t>
    </dgm:pt>
    <dgm:pt modelId="{07E90C98-FC99-4BB4-82F4-945367789E70}">
      <dgm:prSet/>
      <dgm:spPr/>
      <dgm:t>
        <a:bodyPr/>
        <a:lstStyle/>
        <a:p>
          <a:pPr>
            <a:lnSpc>
              <a:spcPct val="100000"/>
            </a:lnSpc>
          </a:pPr>
          <a:r>
            <a:rPr lang="en-US" dirty="0" err="1"/>
            <a:t>Mantiene</a:t>
          </a:r>
          <a:r>
            <a:rPr lang="en-US" dirty="0"/>
            <a:t> la </a:t>
          </a:r>
          <a:r>
            <a:rPr lang="en-US" dirty="0" err="1"/>
            <a:t>struttura</a:t>
          </a:r>
          <a:r>
            <a:rPr lang="en-US" dirty="0"/>
            <a:t> </a:t>
          </a:r>
          <a:r>
            <a:rPr lang="en-US" dirty="0" err="1"/>
            <a:t>globale</a:t>
          </a:r>
          <a:r>
            <a:rPr lang="en-US" dirty="0"/>
            <a:t> pi</a:t>
          </a:r>
          <a:r>
            <a:rPr lang="it-IT" dirty="0"/>
            <a:t>ù fedelmente rispetto a </a:t>
          </a:r>
          <a:r>
            <a:rPr lang="it-IT" dirty="0" err="1"/>
            <a:t>tSNE</a:t>
          </a:r>
          <a:endParaRPr lang="en-US" dirty="0"/>
        </a:p>
      </dgm:t>
    </dgm:pt>
    <dgm:pt modelId="{4A51E7A5-EA9E-4AD3-A9B8-0CD71D00845E}" type="parTrans" cxnId="{4402C235-232C-47FF-83EE-DAB7679592EC}">
      <dgm:prSet/>
      <dgm:spPr/>
      <dgm:t>
        <a:bodyPr/>
        <a:lstStyle/>
        <a:p>
          <a:endParaRPr lang="en-US"/>
        </a:p>
      </dgm:t>
    </dgm:pt>
    <dgm:pt modelId="{960E5A1E-16A6-454A-BEB5-8A0379B1870E}" type="sibTrans" cxnId="{4402C235-232C-47FF-83EE-DAB7679592EC}">
      <dgm:prSet/>
      <dgm:spPr/>
      <dgm:t>
        <a:bodyPr/>
        <a:lstStyle/>
        <a:p>
          <a:endParaRPr lang="en-US"/>
        </a:p>
      </dgm:t>
    </dgm:pt>
    <dgm:pt modelId="{8DAC0867-C615-405C-9437-3346FB386BA0}">
      <dgm:prSet/>
      <dgm:spPr/>
      <dgm:t>
        <a:bodyPr/>
        <a:lstStyle/>
        <a:p>
          <a:pPr>
            <a:lnSpc>
              <a:spcPct val="100000"/>
            </a:lnSpc>
          </a:pPr>
          <a:r>
            <a:rPr lang="it-IT" dirty="0"/>
            <a:t>E</a:t>
          </a:r>
          <a:r>
            <a:rPr lang="en-US" dirty="0"/>
            <a:t>’ pi</a:t>
          </a:r>
          <a:r>
            <a:rPr lang="it-IT" dirty="0"/>
            <a:t>ù veloce ed usa meno memoria rispetto a </a:t>
          </a:r>
          <a:r>
            <a:rPr lang="it-IT" dirty="0" err="1"/>
            <a:t>tSNE</a:t>
          </a:r>
          <a:r>
            <a:rPr lang="it-IT" dirty="0"/>
            <a:t> con dataset </a:t>
          </a:r>
          <a:r>
            <a:rPr lang="en-US" dirty="0"/>
            <a:t>“</a:t>
          </a:r>
          <a:r>
            <a:rPr lang="en-US" dirty="0" err="1"/>
            <a:t>grandi</a:t>
          </a:r>
          <a:r>
            <a:rPr lang="en-US" dirty="0"/>
            <a:t>”</a:t>
          </a:r>
        </a:p>
      </dgm:t>
    </dgm:pt>
    <dgm:pt modelId="{A56C6C28-3A64-4AFF-A14D-73AFBB19E794}" type="parTrans" cxnId="{05CAA434-2C48-4783-A719-A35BF3BB1AC9}">
      <dgm:prSet/>
      <dgm:spPr/>
      <dgm:t>
        <a:bodyPr/>
        <a:lstStyle/>
        <a:p>
          <a:endParaRPr lang="en-US"/>
        </a:p>
      </dgm:t>
    </dgm:pt>
    <dgm:pt modelId="{DBA1EAB4-4EC2-4246-B5DA-2EBF46B8FBA3}" type="sibTrans" cxnId="{05CAA434-2C48-4783-A719-A35BF3BB1AC9}">
      <dgm:prSet/>
      <dgm:spPr/>
      <dgm:t>
        <a:bodyPr/>
        <a:lstStyle/>
        <a:p>
          <a:endParaRPr lang="en-US"/>
        </a:p>
      </dgm:t>
    </dgm:pt>
    <dgm:pt modelId="{0B0F19AE-72E5-447F-8EAB-A4884E42BB58}" type="pres">
      <dgm:prSet presAssocID="{AC1D6342-EA3E-4B0C-ADAA-86E9949A0844}" presName="root" presStyleCnt="0">
        <dgm:presLayoutVars>
          <dgm:dir/>
          <dgm:resizeHandles val="exact"/>
        </dgm:presLayoutVars>
      </dgm:prSet>
      <dgm:spPr/>
    </dgm:pt>
    <dgm:pt modelId="{ECE573AF-6082-4961-B957-06EA96563A3E}" type="pres">
      <dgm:prSet presAssocID="{17782C69-5634-4B2A-9A45-C7EF02CE8263}" presName="compNode" presStyleCnt="0"/>
      <dgm:spPr/>
    </dgm:pt>
    <dgm:pt modelId="{BE6616E4-BED7-4E34-BB90-500F4080A81E}" type="pres">
      <dgm:prSet presAssocID="{17782C69-5634-4B2A-9A45-C7EF02CE8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5A59ABD2-5619-47C0-935F-21C4F71EFD2F}" type="pres">
      <dgm:prSet presAssocID="{17782C69-5634-4B2A-9A45-C7EF02CE8263}" presName="spaceRect" presStyleCnt="0"/>
      <dgm:spPr/>
    </dgm:pt>
    <dgm:pt modelId="{A2BE076B-6C12-40E1-BDDD-9791C618A1C2}" type="pres">
      <dgm:prSet presAssocID="{17782C69-5634-4B2A-9A45-C7EF02CE8263}" presName="textRect" presStyleLbl="revTx" presStyleIdx="0" presStyleCnt="3">
        <dgm:presLayoutVars>
          <dgm:chMax val="1"/>
          <dgm:chPref val="1"/>
        </dgm:presLayoutVars>
      </dgm:prSet>
      <dgm:spPr/>
    </dgm:pt>
    <dgm:pt modelId="{60E647DA-0A2E-4126-AE38-829C3A17AC29}" type="pres">
      <dgm:prSet presAssocID="{DC00A253-866E-49CC-81F1-04DDC93F2454}" presName="sibTrans" presStyleCnt="0"/>
      <dgm:spPr/>
    </dgm:pt>
    <dgm:pt modelId="{20A86ABB-F993-4C60-B586-920AA98AC902}" type="pres">
      <dgm:prSet presAssocID="{07E90C98-FC99-4BB4-82F4-945367789E70}" presName="compNode" presStyleCnt="0"/>
      <dgm:spPr/>
    </dgm:pt>
    <dgm:pt modelId="{35ECE948-1721-4769-AC0E-7F0B937AEC8D}" type="pres">
      <dgm:prSet presAssocID="{07E90C98-FC99-4BB4-82F4-945367789E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Earth Globe Americas"/>
        </a:ext>
      </dgm:extLst>
    </dgm:pt>
    <dgm:pt modelId="{10EA253B-26E9-4020-80C8-C97949A0BC74}" type="pres">
      <dgm:prSet presAssocID="{07E90C98-FC99-4BB4-82F4-945367789E70}" presName="spaceRect" presStyleCnt="0"/>
      <dgm:spPr/>
    </dgm:pt>
    <dgm:pt modelId="{72D51A76-D9B5-4A30-BD54-06AED713EB12}" type="pres">
      <dgm:prSet presAssocID="{07E90C98-FC99-4BB4-82F4-945367789E70}" presName="textRect" presStyleLbl="revTx" presStyleIdx="1" presStyleCnt="3">
        <dgm:presLayoutVars>
          <dgm:chMax val="1"/>
          <dgm:chPref val="1"/>
        </dgm:presLayoutVars>
      </dgm:prSet>
      <dgm:spPr/>
    </dgm:pt>
    <dgm:pt modelId="{E5A8099B-DD41-4FB1-946F-558A2FA794AA}" type="pres">
      <dgm:prSet presAssocID="{960E5A1E-16A6-454A-BEB5-8A0379B1870E}" presName="sibTrans" presStyleCnt="0"/>
      <dgm:spPr/>
    </dgm:pt>
    <dgm:pt modelId="{E1B54493-518E-43CD-A65F-7A2E90DD9706}" type="pres">
      <dgm:prSet presAssocID="{8DAC0867-C615-405C-9437-3346FB386BA0}" presName="compNode" presStyleCnt="0"/>
      <dgm:spPr/>
    </dgm:pt>
    <dgm:pt modelId="{7CA25EA1-EA05-487A-94D0-A243F48F6FC9}" type="pres">
      <dgm:prSet presAssocID="{8DAC0867-C615-405C-9437-3346FB386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E755B74-1F61-4D28-B2C4-5C04350E0231}" type="pres">
      <dgm:prSet presAssocID="{8DAC0867-C615-405C-9437-3346FB386BA0}" presName="spaceRect" presStyleCnt="0"/>
      <dgm:spPr/>
    </dgm:pt>
    <dgm:pt modelId="{7AE7CF96-90FF-4E1D-B96D-6E30A576BB75}" type="pres">
      <dgm:prSet presAssocID="{8DAC0867-C615-405C-9437-3346FB386BA0}" presName="textRect" presStyleLbl="revTx" presStyleIdx="2" presStyleCnt="3">
        <dgm:presLayoutVars>
          <dgm:chMax val="1"/>
          <dgm:chPref val="1"/>
        </dgm:presLayoutVars>
      </dgm:prSet>
      <dgm:spPr/>
    </dgm:pt>
  </dgm:ptLst>
  <dgm:cxnLst>
    <dgm:cxn modelId="{E1C44A27-896E-4CC1-9EAD-6F5E1AD736D0}" type="presOf" srcId="{17782C69-5634-4B2A-9A45-C7EF02CE8263}" destId="{A2BE076B-6C12-40E1-BDDD-9791C618A1C2}" srcOrd="0" destOrd="0" presId="urn:microsoft.com/office/officeart/2018/2/layout/IconLabelList"/>
    <dgm:cxn modelId="{E3F6D92F-35B4-4CFC-8F72-B65E9C928460}" srcId="{AC1D6342-EA3E-4B0C-ADAA-86E9949A0844}" destId="{17782C69-5634-4B2A-9A45-C7EF02CE8263}" srcOrd="0" destOrd="0" parTransId="{6BD51903-ABB2-4868-AA41-E398263DFED0}" sibTransId="{DC00A253-866E-49CC-81F1-04DDC93F2454}"/>
    <dgm:cxn modelId="{05CAA434-2C48-4783-A719-A35BF3BB1AC9}" srcId="{AC1D6342-EA3E-4B0C-ADAA-86E9949A0844}" destId="{8DAC0867-C615-405C-9437-3346FB386BA0}" srcOrd="2" destOrd="0" parTransId="{A56C6C28-3A64-4AFF-A14D-73AFBB19E794}" sibTransId="{DBA1EAB4-4EC2-4246-B5DA-2EBF46B8FBA3}"/>
    <dgm:cxn modelId="{4402C235-232C-47FF-83EE-DAB7679592EC}" srcId="{AC1D6342-EA3E-4B0C-ADAA-86E9949A0844}" destId="{07E90C98-FC99-4BB4-82F4-945367789E70}" srcOrd="1" destOrd="0" parTransId="{4A51E7A5-EA9E-4AD3-A9B8-0CD71D00845E}" sibTransId="{960E5A1E-16A6-454A-BEB5-8A0379B1870E}"/>
    <dgm:cxn modelId="{06A2BD9A-7A5C-4BB9-9811-5C7E4021FA03}" type="presOf" srcId="{8DAC0867-C615-405C-9437-3346FB386BA0}" destId="{7AE7CF96-90FF-4E1D-B96D-6E30A576BB75}" srcOrd="0" destOrd="0" presId="urn:microsoft.com/office/officeart/2018/2/layout/IconLabelList"/>
    <dgm:cxn modelId="{6EAF74AB-40CE-4856-A213-932A0AFC0CF5}" type="presOf" srcId="{AC1D6342-EA3E-4B0C-ADAA-86E9949A0844}" destId="{0B0F19AE-72E5-447F-8EAB-A4884E42BB58}" srcOrd="0" destOrd="0" presId="urn:microsoft.com/office/officeart/2018/2/layout/IconLabelList"/>
    <dgm:cxn modelId="{854964B6-D45C-428D-97F2-4E7A4B8E096D}" type="presOf" srcId="{07E90C98-FC99-4BB4-82F4-945367789E70}" destId="{72D51A76-D9B5-4A30-BD54-06AED713EB12}" srcOrd="0" destOrd="0" presId="urn:microsoft.com/office/officeart/2018/2/layout/IconLabelList"/>
    <dgm:cxn modelId="{27401471-DA6A-44F4-BC5C-4BFDABFD5B09}" type="presParOf" srcId="{0B0F19AE-72E5-447F-8EAB-A4884E42BB58}" destId="{ECE573AF-6082-4961-B957-06EA96563A3E}" srcOrd="0" destOrd="0" presId="urn:microsoft.com/office/officeart/2018/2/layout/IconLabelList"/>
    <dgm:cxn modelId="{1C22FB58-3C8C-4D04-8B5F-0AB94D9D661B}" type="presParOf" srcId="{ECE573AF-6082-4961-B957-06EA96563A3E}" destId="{BE6616E4-BED7-4E34-BB90-500F4080A81E}" srcOrd="0" destOrd="0" presId="urn:microsoft.com/office/officeart/2018/2/layout/IconLabelList"/>
    <dgm:cxn modelId="{AE081F67-C46B-4954-8E63-B3B2627004C1}" type="presParOf" srcId="{ECE573AF-6082-4961-B957-06EA96563A3E}" destId="{5A59ABD2-5619-47C0-935F-21C4F71EFD2F}" srcOrd="1" destOrd="0" presId="urn:microsoft.com/office/officeart/2018/2/layout/IconLabelList"/>
    <dgm:cxn modelId="{602A1890-CA07-4A1C-AB2C-7D74126AD395}" type="presParOf" srcId="{ECE573AF-6082-4961-B957-06EA96563A3E}" destId="{A2BE076B-6C12-40E1-BDDD-9791C618A1C2}" srcOrd="2" destOrd="0" presId="urn:microsoft.com/office/officeart/2018/2/layout/IconLabelList"/>
    <dgm:cxn modelId="{432FF479-C939-4EA0-808B-7CFBBABCDB88}" type="presParOf" srcId="{0B0F19AE-72E5-447F-8EAB-A4884E42BB58}" destId="{60E647DA-0A2E-4126-AE38-829C3A17AC29}" srcOrd="1" destOrd="0" presId="urn:microsoft.com/office/officeart/2018/2/layout/IconLabelList"/>
    <dgm:cxn modelId="{9A109E22-D34F-42BD-934E-4D1AD6851EAC}" type="presParOf" srcId="{0B0F19AE-72E5-447F-8EAB-A4884E42BB58}" destId="{20A86ABB-F993-4C60-B586-920AA98AC902}" srcOrd="2" destOrd="0" presId="urn:microsoft.com/office/officeart/2018/2/layout/IconLabelList"/>
    <dgm:cxn modelId="{696924F1-0D25-459A-A8E9-CB4385A9D949}" type="presParOf" srcId="{20A86ABB-F993-4C60-B586-920AA98AC902}" destId="{35ECE948-1721-4769-AC0E-7F0B937AEC8D}" srcOrd="0" destOrd="0" presId="urn:microsoft.com/office/officeart/2018/2/layout/IconLabelList"/>
    <dgm:cxn modelId="{55A9B010-E6C7-4DC6-A6A7-7CE292B0D794}" type="presParOf" srcId="{20A86ABB-F993-4C60-B586-920AA98AC902}" destId="{10EA253B-26E9-4020-80C8-C97949A0BC74}" srcOrd="1" destOrd="0" presId="urn:microsoft.com/office/officeart/2018/2/layout/IconLabelList"/>
    <dgm:cxn modelId="{285F6BF7-87CC-40B4-A16B-A23BB8581E74}" type="presParOf" srcId="{20A86ABB-F993-4C60-B586-920AA98AC902}" destId="{72D51A76-D9B5-4A30-BD54-06AED713EB12}" srcOrd="2" destOrd="0" presId="urn:microsoft.com/office/officeart/2018/2/layout/IconLabelList"/>
    <dgm:cxn modelId="{3FF43C9A-35E4-4023-B1AA-9A0EDFCC9838}" type="presParOf" srcId="{0B0F19AE-72E5-447F-8EAB-A4884E42BB58}" destId="{E5A8099B-DD41-4FB1-946F-558A2FA794AA}" srcOrd="3" destOrd="0" presId="urn:microsoft.com/office/officeart/2018/2/layout/IconLabelList"/>
    <dgm:cxn modelId="{34508931-0A47-4BE3-A70A-20FF05A40AAF}" type="presParOf" srcId="{0B0F19AE-72E5-447F-8EAB-A4884E42BB58}" destId="{E1B54493-518E-43CD-A65F-7A2E90DD9706}" srcOrd="4" destOrd="0" presId="urn:microsoft.com/office/officeart/2018/2/layout/IconLabelList"/>
    <dgm:cxn modelId="{EB9780DB-A54E-4A6F-91E8-650F3A416F8B}" type="presParOf" srcId="{E1B54493-518E-43CD-A65F-7A2E90DD9706}" destId="{7CA25EA1-EA05-487A-94D0-A243F48F6FC9}" srcOrd="0" destOrd="0" presId="urn:microsoft.com/office/officeart/2018/2/layout/IconLabelList"/>
    <dgm:cxn modelId="{71D6FA2D-18F6-4F25-A652-EF2503CF5916}" type="presParOf" srcId="{E1B54493-518E-43CD-A65F-7A2E90DD9706}" destId="{3E755B74-1F61-4D28-B2C4-5C04350E0231}" srcOrd="1" destOrd="0" presId="urn:microsoft.com/office/officeart/2018/2/layout/IconLabelList"/>
    <dgm:cxn modelId="{A3EB1EE2-BD4A-4745-B17F-47274A568940}" type="presParOf" srcId="{E1B54493-518E-43CD-A65F-7A2E90DD9706}" destId="{7AE7CF96-90FF-4E1D-B96D-6E30A576BB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616E4-BED7-4E34-BB90-500F4080A81E}">
      <dsp:nvSpPr>
        <dsp:cNvPr id="0" name=""/>
        <dsp:cNvSpPr/>
      </dsp:nvSpPr>
      <dsp:spPr>
        <a:xfrm>
          <a:off x="1212569" y="97026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E076B-6C12-40E1-BDDD-9791C618A1C2}">
      <dsp:nvSpPr>
        <dsp:cNvPr id="0" name=""/>
        <dsp:cNvSpPr/>
      </dsp:nvSpPr>
      <dsp:spPr>
        <a:xfrm>
          <a:off x="417971"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Garantisce</a:t>
          </a:r>
          <a:r>
            <a:rPr lang="en-US" sz="1500" kern="1200" dirty="0"/>
            <a:t> una </a:t>
          </a:r>
          <a:r>
            <a:rPr lang="en-US" sz="1500" kern="1200" dirty="0" err="1"/>
            <a:t>buona</a:t>
          </a:r>
          <a:r>
            <a:rPr lang="en-US" sz="1500" kern="1200" dirty="0"/>
            <a:t> </a:t>
          </a:r>
          <a:r>
            <a:rPr lang="en-US" sz="1500" kern="1200" dirty="0" err="1"/>
            <a:t>approssimazione</a:t>
          </a:r>
          <a:r>
            <a:rPr lang="en-US" sz="1500" kern="1200" dirty="0"/>
            <a:t> </a:t>
          </a:r>
          <a:r>
            <a:rPr lang="en-US" sz="1500" kern="1200" dirty="0" err="1"/>
            <a:t>grazie</a:t>
          </a:r>
          <a:r>
            <a:rPr lang="en-US" sz="1500" kern="1200" dirty="0"/>
            <a:t> alle </a:t>
          </a:r>
          <a:r>
            <a:rPr lang="en-US" sz="1500" kern="1200" dirty="0" err="1"/>
            <a:t>fondamenta</a:t>
          </a:r>
          <a:r>
            <a:rPr lang="en-US" sz="1500" kern="1200" dirty="0"/>
            <a:t> </a:t>
          </a:r>
          <a:r>
            <a:rPr lang="en-US" sz="1500" kern="1200" dirty="0" err="1"/>
            <a:t>matematiche</a:t>
          </a:r>
          <a:endParaRPr lang="en-US" sz="1500" kern="1200" dirty="0"/>
        </a:p>
      </dsp:txBody>
      <dsp:txXfrm>
        <a:off x="417971" y="2627213"/>
        <a:ext cx="2889450" cy="720000"/>
      </dsp:txXfrm>
    </dsp:sp>
    <dsp:sp modelId="{35ECE948-1721-4769-AC0E-7F0B937AEC8D}">
      <dsp:nvSpPr>
        <dsp:cNvPr id="0" name=""/>
        <dsp:cNvSpPr/>
      </dsp:nvSpPr>
      <dsp:spPr>
        <a:xfrm>
          <a:off x="4607673" y="97026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51A76-D9B5-4A30-BD54-06AED713EB12}">
      <dsp:nvSpPr>
        <dsp:cNvPr id="0" name=""/>
        <dsp:cNvSpPr/>
      </dsp:nvSpPr>
      <dsp:spPr>
        <a:xfrm>
          <a:off x="3813075"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Mantiene</a:t>
          </a:r>
          <a:r>
            <a:rPr lang="en-US" sz="1500" kern="1200" dirty="0"/>
            <a:t> la </a:t>
          </a:r>
          <a:r>
            <a:rPr lang="en-US" sz="1500" kern="1200" dirty="0" err="1"/>
            <a:t>struttura</a:t>
          </a:r>
          <a:r>
            <a:rPr lang="en-US" sz="1500" kern="1200" dirty="0"/>
            <a:t> </a:t>
          </a:r>
          <a:r>
            <a:rPr lang="en-US" sz="1500" kern="1200" dirty="0" err="1"/>
            <a:t>globale</a:t>
          </a:r>
          <a:r>
            <a:rPr lang="en-US" sz="1500" kern="1200" dirty="0"/>
            <a:t> pi</a:t>
          </a:r>
          <a:r>
            <a:rPr lang="it-IT" sz="1500" kern="1200" dirty="0"/>
            <a:t>ù fedelmente rispetto a </a:t>
          </a:r>
          <a:r>
            <a:rPr lang="it-IT" sz="1500" kern="1200" dirty="0" err="1"/>
            <a:t>tSNE</a:t>
          </a:r>
          <a:endParaRPr lang="en-US" sz="1500" kern="1200" dirty="0"/>
        </a:p>
      </dsp:txBody>
      <dsp:txXfrm>
        <a:off x="3813075" y="2627213"/>
        <a:ext cx="2889450" cy="720000"/>
      </dsp:txXfrm>
    </dsp:sp>
    <dsp:sp modelId="{7CA25EA1-EA05-487A-94D0-A243F48F6FC9}">
      <dsp:nvSpPr>
        <dsp:cNvPr id="0" name=""/>
        <dsp:cNvSpPr/>
      </dsp:nvSpPr>
      <dsp:spPr>
        <a:xfrm>
          <a:off x="8002777" y="97026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7CF96-90FF-4E1D-B96D-6E30A576BB75}">
      <dsp:nvSpPr>
        <dsp:cNvPr id="0" name=""/>
        <dsp:cNvSpPr/>
      </dsp:nvSpPr>
      <dsp:spPr>
        <a:xfrm>
          <a:off x="7208178"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kern="1200" dirty="0"/>
            <a:t>E</a:t>
          </a:r>
          <a:r>
            <a:rPr lang="en-US" sz="1500" kern="1200" dirty="0"/>
            <a:t>’ pi</a:t>
          </a:r>
          <a:r>
            <a:rPr lang="it-IT" sz="1500" kern="1200" dirty="0"/>
            <a:t>ù veloce ed usa meno memoria rispetto a </a:t>
          </a:r>
          <a:r>
            <a:rPr lang="it-IT" sz="1500" kern="1200" dirty="0" err="1"/>
            <a:t>tSNE</a:t>
          </a:r>
          <a:r>
            <a:rPr lang="it-IT" sz="1500" kern="1200" dirty="0"/>
            <a:t> con dataset </a:t>
          </a:r>
          <a:r>
            <a:rPr lang="en-US" sz="1500" kern="1200" dirty="0"/>
            <a:t>“</a:t>
          </a:r>
          <a:r>
            <a:rPr lang="en-US" sz="1500" kern="1200" dirty="0" err="1"/>
            <a:t>grandi</a:t>
          </a:r>
          <a:r>
            <a:rPr lang="en-US" sz="1500" kern="1200" dirty="0"/>
            <a:t>”</a:t>
          </a:r>
        </a:p>
      </dsp:txBody>
      <dsp:txXfrm>
        <a:off x="7208178" y="2627213"/>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423606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dirty="0">
                <a:solidFill>
                  <a:srgbClr val="000000"/>
                </a:solidFill>
                <a:effectLst/>
                <a:latin typeface="Helvetica Neue"/>
              </a:rPr>
              <a:t>Possiamo notare che la maggior parte della struttura della topologia è rappresentata dai simplessi-0 e -1, che costituiscono il </a:t>
            </a:r>
            <a:r>
              <a:rPr lang="it-IT" b="0" i="0" u="none" dirty="0">
                <a:solidFill>
                  <a:srgbClr val="296EAA"/>
                </a:solidFill>
                <a:effectLst/>
                <a:latin typeface="Helvetica Neue"/>
              </a:rPr>
              <a:t>complesso di </a:t>
            </a:r>
            <a:r>
              <a:rPr lang="it-IT" b="0" i="0" u="none" dirty="0" err="1">
                <a:solidFill>
                  <a:srgbClr val="296EAA"/>
                </a:solidFill>
                <a:effectLst/>
                <a:latin typeface="Helvetica Neue"/>
              </a:rPr>
              <a:t>vietoris-rips</a:t>
            </a:r>
            <a:r>
              <a:rPr lang="it-IT" b="0" i="0" dirty="0">
                <a:solidFill>
                  <a:srgbClr val="000000"/>
                </a:solidFill>
                <a:effectLst/>
                <a:latin typeface="Helvetica Neue"/>
              </a:rPr>
              <a:t>. Poter lavorare solo con questi due tipi di simplessi rende l'algoritmo molto più efficiente, specialmente su grossi dataset.</a:t>
            </a:r>
          </a:p>
          <a:p>
            <a:r>
              <a:rPr lang="it-IT" b="0" i="0" dirty="0">
                <a:solidFill>
                  <a:srgbClr val="000000"/>
                </a:solidFill>
                <a:effectLst/>
                <a:latin typeface="Helvetica Neue"/>
              </a:rPr>
              <a:t>Considerando solamente i simplessi-0 e -1 abbiamo praticamente costruito il grafo ad alta dimensionalità e siamo pronti per trovare la sua controparte a bassa dimensionalità.</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73136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latin typeface="Helvetica Neue"/>
              </a:rPr>
              <a:t>Una volta ottenuto il grafo ad alta dimensionalità precedente, dobbiamo riuscire a trovarne uno a bassa dimensionalità corrispondente. Abbiamo ancora 2 problemi da risolvere</a:t>
            </a:r>
            <a:r>
              <a:rPr lang="en-US" b="0" i="0" dirty="0">
                <a:solidFill>
                  <a:srgbClr val="000000"/>
                </a:solidFill>
                <a:effectLst/>
                <a:latin typeface="Helvetica Neue"/>
              </a:rPr>
              <a:t>: </a:t>
            </a:r>
            <a:r>
              <a:rPr lang="en-US" b="0" i="0" dirty="0" err="1">
                <a:solidFill>
                  <a:srgbClr val="000000"/>
                </a:solidFill>
                <a:effectLst/>
                <a:latin typeface="Helvetica Neue"/>
              </a:rPr>
              <a:t>capire</a:t>
            </a:r>
            <a:r>
              <a:rPr lang="en-US" b="0" i="0" dirty="0">
                <a:solidFill>
                  <a:srgbClr val="000000"/>
                </a:solidFill>
                <a:effectLst/>
                <a:latin typeface="Helvetica Neue"/>
              </a:rPr>
              <a:t> come </a:t>
            </a:r>
            <a:r>
              <a:rPr lang="en-US" b="0" i="0" dirty="0" err="1">
                <a:solidFill>
                  <a:srgbClr val="000000"/>
                </a:solidFill>
                <a:effectLst/>
                <a:latin typeface="Helvetica Neue"/>
              </a:rPr>
              <a:t>costruire</a:t>
            </a:r>
            <a:r>
              <a:rPr lang="en-US" b="0" i="0" dirty="0">
                <a:solidFill>
                  <a:srgbClr val="000000"/>
                </a:solidFill>
                <a:effectLst/>
                <a:latin typeface="Helvetica Neue"/>
              </a:rPr>
              <a:t> la </a:t>
            </a:r>
            <a:r>
              <a:rPr lang="en-US" b="0" i="0" dirty="0" err="1">
                <a:solidFill>
                  <a:srgbClr val="000000"/>
                </a:solidFill>
                <a:effectLst/>
                <a:latin typeface="Helvetica Neue"/>
              </a:rPr>
              <a:t>struttura</a:t>
            </a:r>
            <a:r>
              <a:rPr lang="en-US" b="0" i="0" dirty="0">
                <a:solidFill>
                  <a:srgbClr val="000000"/>
                </a:solidFill>
                <a:effectLst/>
                <a:latin typeface="Helvetica Neue"/>
              </a:rPr>
              <a:t> in uno </a:t>
            </a:r>
            <a:r>
              <a:rPr lang="en-US" b="0" i="0" dirty="0" err="1">
                <a:solidFill>
                  <a:srgbClr val="000000"/>
                </a:solidFill>
                <a:effectLst/>
                <a:latin typeface="Helvetica Neue"/>
              </a:rPr>
              <a:t>spazio</a:t>
            </a:r>
            <a:r>
              <a:rPr lang="en-US" b="0" i="0" dirty="0">
                <a:solidFill>
                  <a:srgbClr val="000000"/>
                </a:solidFill>
                <a:effectLst/>
                <a:latin typeface="Helvetica Neue"/>
              </a:rPr>
              <a:t> a </a:t>
            </a:r>
            <a:r>
              <a:rPr lang="en-US" b="0" i="0" dirty="0" err="1">
                <a:solidFill>
                  <a:srgbClr val="000000"/>
                </a:solidFill>
                <a:effectLst/>
                <a:latin typeface="Helvetica Neue"/>
              </a:rPr>
              <a:t>dimensionalit</a:t>
            </a:r>
            <a:r>
              <a:rPr lang="it-IT" b="0" i="0" dirty="0">
                <a:solidFill>
                  <a:srgbClr val="000000"/>
                </a:solidFill>
                <a:effectLst/>
                <a:latin typeface="Helvetica Neue"/>
              </a:rPr>
              <a:t>à ridotta e capire quanto sono simili le 2 strutture.</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9077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Possiamo seguire il processo che abbiamo fatto per la costruzione del grafo ad alta dimensionalità con una modifica principale</a:t>
            </a:r>
            <a:r>
              <a:rPr lang="en-US" dirty="0"/>
              <a:t>, </a:t>
            </a:r>
            <a:r>
              <a:rPr lang="en-US" dirty="0" err="1"/>
              <a:t>dato</a:t>
            </a:r>
            <a:r>
              <a:rPr lang="en-US" dirty="0"/>
              <a:t> </a:t>
            </a:r>
            <a:r>
              <a:rPr lang="en-US" dirty="0" err="1"/>
              <a:t>che</a:t>
            </a:r>
            <a:r>
              <a:rPr lang="en-US" dirty="0"/>
              <a:t> </a:t>
            </a:r>
            <a:r>
              <a:rPr lang="en-US" dirty="0" err="1"/>
              <a:t>sappiamo</a:t>
            </a:r>
            <a:r>
              <a:rPr lang="en-US" dirty="0"/>
              <a:t> lo </a:t>
            </a:r>
            <a:r>
              <a:rPr lang="en-US" dirty="0" err="1"/>
              <a:t>spazio</a:t>
            </a:r>
            <a:r>
              <a:rPr lang="en-US" dirty="0"/>
              <a:t> in cui </a:t>
            </a:r>
            <a:r>
              <a:rPr lang="en-US" dirty="0" err="1"/>
              <a:t>vogliamo</a:t>
            </a:r>
            <a:r>
              <a:rPr lang="en-US" dirty="0"/>
              <a:t> </a:t>
            </a:r>
            <a:r>
              <a:rPr lang="en-US" dirty="0" err="1"/>
              <a:t>finire</a:t>
            </a:r>
            <a:r>
              <a:rPr lang="en-US" dirty="0"/>
              <a:t> a </a:t>
            </a:r>
            <a:r>
              <a:rPr lang="en-US" dirty="0" err="1"/>
              <a:t>lavorare</a:t>
            </a:r>
            <a:r>
              <a:rPr lang="en-US" dirty="0"/>
              <a:t> (uno </a:t>
            </a:r>
            <a:r>
              <a:rPr lang="en-US" dirty="0" err="1"/>
              <a:t>spazio</a:t>
            </a:r>
            <a:r>
              <a:rPr lang="en-US" dirty="0"/>
              <a:t> </a:t>
            </a:r>
            <a:r>
              <a:rPr lang="en-US" dirty="0" err="1"/>
              <a:t>euclideo</a:t>
            </a:r>
            <a:r>
              <a:rPr lang="en-US" dirty="0"/>
              <a:t> a </a:t>
            </a:r>
            <a:r>
              <a:rPr lang="en-US" dirty="0" err="1"/>
              <a:t>bassa</a:t>
            </a:r>
            <a:r>
              <a:rPr lang="en-US" dirty="0"/>
              <a:t> </a:t>
            </a:r>
            <a:r>
              <a:rPr lang="en-US" dirty="0" err="1"/>
              <a:t>dimensionalit</a:t>
            </a:r>
            <a:r>
              <a:rPr lang="it-IT" dirty="0"/>
              <a:t>à</a:t>
            </a:r>
            <a:r>
              <a:rPr lang="en-US" dirty="0"/>
              <a:t>) non ci serve pi</a:t>
            </a:r>
            <a:r>
              <a:rPr lang="it-IT" dirty="0"/>
              <a:t>ù avere nozioni diverse da punto a punto di distanza ma </a:t>
            </a:r>
            <a:r>
              <a:rPr lang="it-IT" dirty="0" err="1"/>
              <a:t>useremò</a:t>
            </a:r>
            <a:r>
              <a:rPr lang="it-IT" dirty="0"/>
              <a:t> globalmente la distanza euclidea. Anche in questo caso useremo come parametro il numero di vicini in modo da avere una proprietà mantenuta fra le rappresentazioni.</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28666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Ci serve una metrica per misurare quanto </a:t>
            </a:r>
            <a:r>
              <a:rPr lang="en-US" dirty="0"/>
              <a:t>“vicine” </a:t>
            </a:r>
            <a:r>
              <a:rPr lang="it-IT" noProof="0" dirty="0"/>
              <a:t>sono</a:t>
            </a:r>
            <a:r>
              <a:rPr lang="en-US" dirty="0"/>
              <a:t> le due </a:t>
            </a:r>
            <a:r>
              <a:rPr lang="en-US" dirty="0" err="1"/>
              <a:t>strutture</a:t>
            </a:r>
            <a:r>
              <a:rPr lang="en-US" dirty="0"/>
              <a:t> per </a:t>
            </a:r>
            <a:r>
              <a:rPr lang="en-US" dirty="0" err="1"/>
              <a:t>poter</a:t>
            </a:r>
            <a:r>
              <a:rPr lang="en-US" dirty="0"/>
              <a:t> </a:t>
            </a:r>
            <a:r>
              <a:rPr lang="en-US" dirty="0" err="1"/>
              <a:t>trasformare</a:t>
            </a:r>
            <a:r>
              <a:rPr lang="en-US" dirty="0"/>
              <a:t> </a:t>
            </a:r>
            <a:r>
              <a:rPr lang="en-US" dirty="0" err="1"/>
              <a:t>questo</a:t>
            </a:r>
            <a:r>
              <a:rPr lang="en-US" dirty="0"/>
              <a:t> </a:t>
            </a:r>
            <a:r>
              <a:rPr lang="en-US" dirty="0" err="1"/>
              <a:t>problema</a:t>
            </a:r>
            <a:r>
              <a:rPr lang="en-US" dirty="0"/>
              <a:t> in un </a:t>
            </a:r>
            <a:r>
              <a:rPr lang="en-US" dirty="0" err="1"/>
              <a:t>problema</a:t>
            </a:r>
            <a:r>
              <a:rPr lang="en-US" dirty="0"/>
              <a:t> di </a:t>
            </a:r>
            <a:r>
              <a:rPr lang="en-US" dirty="0" err="1"/>
              <a:t>ottimizzazione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Quando</a:t>
            </a:r>
            <a:r>
              <a:rPr lang="en-US" dirty="0"/>
              <a:t> </a:t>
            </a:r>
            <a:r>
              <a:rPr lang="en-US" dirty="0" err="1"/>
              <a:t>abbiamo</a:t>
            </a:r>
            <a:r>
              <a:rPr lang="en-US" dirty="0"/>
              <a:t> </a:t>
            </a:r>
            <a:r>
              <a:rPr lang="en-US" dirty="0" err="1"/>
              <a:t>unito</a:t>
            </a:r>
            <a:r>
              <a:rPr lang="en-US" dirty="0"/>
              <a:t> le due </a:t>
            </a:r>
            <a:r>
              <a:rPr lang="en-US" dirty="0" err="1"/>
              <a:t>nozioni</a:t>
            </a:r>
            <a:r>
              <a:rPr lang="en-US" dirty="0"/>
              <a:t> di </a:t>
            </a:r>
            <a:r>
              <a:rPr lang="en-US" dirty="0" err="1"/>
              <a:t>distanza</a:t>
            </a:r>
            <a:r>
              <a:rPr lang="en-US" dirty="0"/>
              <a:t> diverse le </a:t>
            </a:r>
            <a:r>
              <a:rPr lang="en-US" dirty="0" err="1"/>
              <a:t>abbiamo</a:t>
            </a:r>
            <a:r>
              <a:rPr lang="en-US" dirty="0"/>
              <a:t> considerate come le </a:t>
            </a:r>
            <a:r>
              <a:rPr lang="en-US" dirty="0" err="1"/>
              <a:t>probabilità</a:t>
            </a:r>
            <a:r>
              <a:rPr lang="en-US" dirty="0"/>
              <a:t> </a:t>
            </a:r>
            <a:r>
              <a:rPr lang="en-US" dirty="0" err="1"/>
              <a:t>che</a:t>
            </a:r>
            <a:r>
              <a:rPr lang="en-US" dirty="0"/>
              <a:t> </a:t>
            </a:r>
            <a:r>
              <a:rPr lang="en-US" dirty="0" err="1"/>
              <a:t>quell’arco</a:t>
            </a:r>
            <a:r>
              <a:rPr lang="en-US" dirty="0"/>
              <a:t> </a:t>
            </a:r>
            <a:r>
              <a:rPr lang="en-US" dirty="0" err="1"/>
              <a:t>esistesse</a:t>
            </a:r>
            <a:r>
              <a:rPr lang="en-US" dirty="0"/>
              <a:t>. Dato </a:t>
            </a:r>
            <a:r>
              <a:rPr lang="en-US" dirty="0" err="1"/>
              <a:t>che</a:t>
            </a:r>
            <a:r>
              <a:rPr lang="en-US" dirty="0"/>
              <a:t> </a:t>
            </a:r>
            <a:r>
              <a:rPr lang="en-US" dirty="0" err="1"/>
              <a:t>entrambe</a:t>
            </a:r>
            <a:r>
              <a:rPr lang="en-US" dirty="0"/>
              <a:t> le </a:t>
            </a:r>
            <a:r>
              <a:rPr lang="en-US" dirty="0" err="1"/>
              <a:t>strutture</a:t>
            </a:r>
            <a:r>
              <a:rPr lang="en-US" dirty="0"/>
              <a:t> </a:t>
            </a:r>
            <a:r>
              <a:rPr lang="en-US" dirty="0" err="1"/>
              <a:t>hanno</a:t>
            </a:r>
            <a:r>
              <a:rPr lang="en-US" dirty="0"/>
              <a:t> </a:t>
            </a:r>
            <a:r>
              <a:rPr lang="en-US" dirty="0" err="1"/>
              <a:t>gli</a:t>
            </a:r>
            <a:r>
              <a:rPr lang="en-US" dirty="0"/>
              <a:t> </a:t>
            </a:r>
            <a:r>
              <a:rPr lang="en-US" dirty="0" err="1"/>
              <a:t>stessi</a:t>
            </a:r>
            <a:r>
              <a:rPr lang="en-US" dirty="0"/>
              <a:t> simplessi-0 (</a:t>
            </a:r>
            <a:r>
              <a:rPr lang="en-US" dirty="0" err="1"/>
              <a:t>punti</a:t>
            </a:r>
            <a:r>
              <a:rPr lang="en-US" dirty="0"/>
              <a:t>), </a:t>
            </a:r>
            <a:r>
              <a:rPr lang="en-US" dirty="0" err="1"/>
              <a:t>possiamo</a:t>
            </a:r>
            <a:r>
              <a:rPr lang="en-US" dirty="0"/>
              <a:t> </a:t>
            </a:r>
            <a:r>
              <a:rPr lang="en-US" dirty="0" err="1"/>
              <a:t>immaginare</a:t>
            </a:r>
            <a:r>
              <a:rPr lang="en-US" dirty="0"/>
              <a:t> di </a:t>
            </a:r>
            <a:r>
              <a:rPr lang="en-US" dirty="0" err="1"/>
              <a:t>confrontare</a:t>
            </a:r>
            <a:r>
              <a:rPr lang="en-US" dirty="0"/>
              <a:t> due </a:t>
            </a:r>
            <a:r>
              <a:rPr lang="en-US" dirty="0" err="1"/>
              <a:t>vettori</a:t>
            </a:r>
            <a:r>
              <a:rPr lang="en-US" dirty="0"/>
              <a:t> di </a:t>
            </a:r>
            <a:r>
              <a:rPr lang="en-US" dirty="0" err="1"/>
              <a:t>probabilità</a:t>
            </a:r>
            <a:r>
              <a:rPr lang="en-US" dirty="0"/>
              <a:t> </a:t>
            </a:r>
            <a:r>
              <a:rPr lang="en-US" dirty="0" err="1"/>
              <a:t>indicizzati</a:t>
            </a:r>
            <a:r>
              <a:rPr lang="en-US" dirty="0"/>
              <a:t> da un simplesso-0(arco). </a:t>
            </a:r>
            <a:r>
              <a:rPr lang="en-US" dirty="0" err="1"/>
              <a:t>Possiamo</a:t>
            </a:r>
            <a:r>
              <a:rPr lang="en-US" dirty="0"/>
              <a:t> </a:t>
            </a:r>
            <a:r>
              <a:rPr lang="en-US" dirty="0" err="1"/>
              <a:t>considerarli</a:t>
            </a:r>
            <a:r>
              <a:rPr lang="en-US" dirty="0"/>
              <a:t> come </a:t>
            </a:r>
            <a:r>
              <a:rPr lang="en-US" dirty="0" err="1"/>
              <a:t>variabili</a:t>
            </a:r>
            <a:r>
              <a:rPr lang="en-US" dirty="0"/>
              <a:t> di Bernoulli e </a:t>
            </a:r>
            <a:r>
              <a:rPr lang="en-US" dirty="0" err="1"/>
              <a:t>quindi</a:t>
            </a:r>
            <a:r>
              <a:rPr lang="en-US" dirty="0"/>
              <a:t> </a:t>
            </a:r>
            <a:r>
              <a:rPr lang="en-US" dirty="0" err="1"/>
              <a:t>usare</a:t>
            </a:r>
            <a:r>
              <a:rPr lang="en-US" dirty="0"/>
              <a:t> </a:t>
            </a:r>
            <a:r>
              <a:rPr lang="en-US" dirty="0" err="1"/>
              <a:t>l’entropia</a:t>
            </a:r>
            <a:r>
              <a:rPr lang="en-US" dirty="0"/>
              <a:t> </a:t>
            </a:r>
            <a:r>
              <a:rPr lang="en-US" dirty="0" err="1"/>
              <a:t>incrociata</a:t>
            </a:r>
            <a:r>
              <a:rPr lang="en-US" dirty="0"/>
              <a:t> per </a:t>
            </a:r>
            <a:r>
              <a:rPr lang="en-US" dirty="0" err="1"/>
              <a:t>confrontarli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primo </a:t>
            </a:r>
            <a:r>
              <a:rPr lang="en-US" dirty="0" err="1"/>
              <a:t>termine</a:t>
            </a:r>
            <a:r>
              <a:rPr lang="en-US" dirty="0"/>
              <a:t> </a:t>
            </a:r>
            <a:r>
              <a:rPr lang="en-US" dirty="0" err="1"/>
              <a:t>rappresenta</a:t>
            </a:r>
            <a:r>
              <a:rPr lang="en-US" dirty="0"/>
              <a:t> la forza </a:t>
            </a:r>
            <a:r>
              <a:rPr lang="en-US" dirty="0" err="1"/>
              <a:t>attrattiva</a:t>
            </a:r>
            <a:r>
              <a:rPr lang="en-US" dirty="0"/>
              <a:t> </a:t>
            </a:r>
            <a:r>
              <a:rPr lang="en-US" dirty="0" err="1"/>
              <a:t>fra</a:t>
            </a:r>
            <a:r>
              <a:rPr lang="en-US" dirty="0"/>
              <a:t> I </a:t>
            </a:r>
            <a:r>
              <a:rPr lang="en-US" dirty="0" err="1"/>
              <a:t>punti</a:t>
            </a:r>
            <a:r>
              <a:rPr lang="en-US" dirty="0"/>
              <a:t> </a:t>
            </a:r>
            <a:r>
              <a:rPr lang="en-US" dirty="0" err="1"/>
              <a:t>appartenenti</a:t>
            </a:r>
            <a:r>
              <a:rPr lang="en-US" dirty="0"/>
              <a:t> </a:t>
            </a:r>
            <a:r>
              <a:rPr lang="en-US" dirty="0" err="1"/>
              <a:t>all’arco</a:t>
            </a:r>
            <a:r>
              <a:rPr lang="en-US" dirty="0"/>
              <a:t> e </a:t>
            </a:r>
            <a:r>
              <a:rPr lang="en-US" dirty="0" err="1"/>
              <a:t>quando</a:t>
            </a:r>
            <a:r>
              <a:rPr lang="en-US" dirty="0"/>
              <a:t> vi è </a:t>
            </a:r>
            <a:r>
              <a:rPr lang="en-US" dirty="0" err="1"/>
              <a:t>associato</a:t>
            </a:r>
            <a:r>
              <a:rPr lang="en-US" dirty="0"/>
              <a:t> un alto peso </a:t>
            </a:r>
            <a:r>
              <a:rPr lang="en-US" dirty="0" err="1"/>
              <a:t>nella</a:t>
            </a:r>
            <a:r>
              <a:rPr lang="en-US" dirty="0"/>
              <a:t> </a:t>
            </a:r>
            <a:r>
              <a:rPr lang="en-US" dirty="0" err="1"/>
              <a:t>rappresentazione</a:t>
            </a:r>
            <a:r>
              <a:rPr lang="en-US" dirty="0"/>
              <a:t> ad </a:t>
            </a:r>
            <a:r>
              <a:rPr lang="en-US" dirty="0" err="1"/>
              <a:t>alta</a:t>
            </a:r>
            <a:r>
              <a:rPr lang="en-US" dirty="0"/>
              <a:t> dimensionalità. </a:t>
            </a:r>
            <a:r>
              <a:rPr lang="en-US" dirty="0" err="1"/>
              <a:t>Questo</a:t>
            </a:r>
            <a:r>
              <a:rPr lang="en-US" dirty="0"/>
              <a:t> </a:t>
            </a:r>
            <a:r>
              <a:rPr lang="en-US" dirty="0" err="1"/>
              <a:t>termine</a:t>
            </a:r>
            <a:r>
              <a:rPr lang="en-US" dirty="0"/>
              <a:t> </a:t>
            </a:r>
            <a:r>
              <a:rPr lang="en-US" dirty="0" err="1"/>
              <a:t>verrà</a:t>
            </a:r>
            <a:r>
              <a:rPr lang="en-US" dirty="0"/>
              <a:t> </a:t>
            </a:r>
            <a:r>
              <a:rPr lang="en-US" dirty="0" err="1"/>
              <a:t>minimizzato</a:t>
            </a:r>
            <a:r>
              <a:rPr lang="en-US" dirty="0"/>
              <a:t> </a:t>
            </a:r>
            <a:r>
              <a:rPr lang="en-US" dirty="0" err="1"/>
              <a:t>quando</a:t>
            </a:r>
            <a:r>
              <a:rPr lang="en-US" dirty="0"/>
              <a:t> </a:t>
            </a:r>
            <a:r>
              <a:rPr lang="en-US" dirty="0" err="1"/>
              <a:t>anche</a:t>
            </a:r>
            <a:r>
              <a:rPr lang="en-US" dirty="0"/>
              <a:t> </a:t>
            </a:r>
            <a:r>
              <a:rPr lang="en-US" dirty="0" err="1"/>
              <a:t>nella</a:t>
            </a:r>
            <a:r>
              <a:rPr lang="en-US" dirty="0"/>
              <a:t> </a:t>
            </a:r>
            <a:r>
              <a:rPr lang="en-US" dirty="0" err="1"/>
              <a:t>struttura</a:t>
            </a:r>
            <a:r>
              <a:rPr lang="en-US" dirty="0"/>
              <a:t> a </a:t>
            </a:r>
            <a:r>
              <a:rPr lang="en-US" dirty="0" err="1"/>
              <a:t>bassa</a:t>
            </a:r>
            <a:r>
              <a:rPr lang="en-US" dirty="0"/>
              <a:t> dimensionalità </a:t>
            </a:r>
            <a:r>
              <a:rPr lang="en-US" dirty="0" err="1"/>
              <a:t>avrò</a:t>
            </a:r>
            <a:r>
              <a:rPr lang="en-US" dirty="0"/>
              <a:t> un alto peso per lo </a:t>
            </a:r>
            <a:r>
              <a:rPr lang="en-US" dirty="0" err="1"/>
              <a:t>stesso</a:t>
            </a:r>
            <a:r>
              <a:rPr lang="en-US" dirty="0"/>
              <a:t> arco.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secondo </a:t>
            </a:r>
            <a:r>
              <a:rPr lang="en-US" dirty="0" err="1"/>
              <a:t>termine</a:t>
            </a:r>
            <a:r>
              <a:rPr lang="en-US" dirty="0"/>
              <a:t> </a:t>
            </a:r>
            <a:r>
              <a:rPr lang="en-US" dirty="0" err="1"/>
              <a:t>rappresenta</a:t>
            </a:r>
            <a:r>
              <a:rPr lang="en-US" dirty="0"/>
              <a:t> la forza </a:t>
            </a:r>
            <a:r>
              <a:rPr lang="en-US" noProof="1"/>
              <a:t>repulsiva quando il peso ad alta dimensionalità è basso. Questo termine verrà minimizzato quando il peso nella struttura a bassa dimensionalità sarà anche lui basso.</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2279403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Consideriamo $X$ sia la distanza fra i punti ad alta dimensionalità e $Y$ sia la distanza fra i punti a bassa dimensionalità.</a:t>
            </a:r>
          </a:p>
          <a:p>
            <a:r>
              <a:rPr lang="it-IT" dirty="0"/>
              <a:t>Il primo termine è vicino a zero sia per valori alti che bassi </a:t>
            </a:r>
            <a:r>
              <a:rPr lang="it-IT" dirty="0" err="1"/>
              <a:t>di$X</a:t>
            </a:r>
            <a:r>
              <a:rPr lang="it-IT" dirty="0"/>
              <a:t>. Va a 0 per X piccole dato che l'esponente si avvicina a 1 e log(1)=0. Per X grandi va comunque a 0 dato che P(X) = e^-X^2 va a 0 più velocemente di quanto il logaritmo va verso -infinito.</a:t>
            </a:r>
          </a:p>
          <a:p>
            <a:r>
              <a:rPr lang="it-IT" dirty="0"/>
              <a:t>Secondo termine: se la distanza fra i punti ad alta dimensionalità è piccola, l'esponenziale va a 1, quindi con valori grandi di Y ci sarà una grossa penalità quindi </a:t>
            </a:r>
            <a:r>
              <a:rPr lang="it-IT" dirty="0" err="1"/>
              <a:t>tSNE</a:t>
            </a:r>
            <a:r>
              <a:rPr lang="it-IT" dirty="0"/>
              <a:t> cerca di ridurre Y se X è piccola per ridurre la penalità.</a:t>
            </a:r>
          </a:p>
          <a:p>
            <a:r>
              <a:rPr lang="it-IT" dirty="0"/>
              <a:t>Con valori grandi di X, Y può essere qualsiasi valore fra 0 e infinito dato che l'esponenziale va a zero e vince sempre sul logaritmo. Per colpa di questo, punti lontani nel grafo ad alta dimensionalità possono finire vicini nella rappresentazione a bassa dimensionalità senza che vi sia una penalità come nel caso contrario.</a:t>
            </a: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55879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18</a:t>
            </a:fld>
            <a:endParaRPr lang="en-US" dirty="0"/>
          </a:p>
        </p:txBody>
      </p:sp>
    </p:spTree>
    <p:extLst>
      <p:ext uri="{BB962C8B-B14F-4D97-AF65-F5344CB8AC3E}">
        <p14:creationId xmlns:p14="http://schemas.microsoft.com/office/powerpoint/2010/main" val="75909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dirty="0"/>
          </a:p>
        </p:txBody>
      </p:sp>
    </p:spTree>
    <p:extLst>
      <p:ext uri="{BB962C8B-B14F-4D97-AF65-F5344CB8AC3E}">
        <p14:creationId xmlns:p14="http://schemas.microsoft.com/office/powerpoint/2010/main" val="185578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Simplesso </a:t>
            </a:r>
            <a:r>
              <a:rPr lang="en-US" dirty="0"/>
              <a:t>= </a:t>
            </a:r>
            <a:r>
              <a:rPr lang="it-IT" sz="1800" dirty="0">
                <a:effectLst/>
                <a:latin typeface="Segoe UI" panose="020B0502040204020203" pitchFamily="34" charset="0"/>
              </a:rPr>
              <a:t>Oggetto k-dimensionale formato unendo k+1 punti</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Coomologia</a:t>
            </a:r>
            <a:r>
              <a:rPr lang="it-IT" dirty="0"/>
              <a:t> di Cech = </a:t>
            </a:r>
            <a:r>
              <a:rPr lang="it-IT" sz="1800" dirty="0">
                <a:effectLst/>
                <a:latin typeface="Segoe UI" panose="020B0502040204020203" pitchFamily="34" charset="0"/>
              </a:rPr>
              <a:t>Metodo per rappresentare una topologia in modo combinatorio, al posto di lavorare in uno spazio continuo lavoriamo con degli insiemi. Costruendo la topologia in questo modo abbiamo delle garanzie sul fatto che rimanga ben rappresentata.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45891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Questi sono i punti del nostro dataset, dato che prima abbiamo detto che i punti equivalgono a dei simplessi-0, questo potrebbe essere considerato un insieme di simplessi-0</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629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Possiamo usare ognuno di questi punti come centro di una circonferenza di raggio r.</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13101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Verifichiamo dove queste circonferenze si sovrappongono e uniamo i punti. Questo ci permette di costruire degli insiemi di simplessi che formeranno la </a:t>
            </a:r>
            <a:r>
              <a:rPr lang="it-IT" sz="1800" dirty="0" err="1">
                <a:effectLst/>
                <a:latin typeface="Segoe UI" panose="020B0502040204020203" pitchFamily="34" charset="0"/>
              </a:rPr>
              <a:t>coomologia</a:t>
            </a:r>
            <a:r>
              <a:rPr lang="it-IT" sz="1800" dirty="0">
                <a:effectLst/>
                <a:latin typeface="Segoe UI" panose="020B0502040204020203" pitchFamily="34" charset="0"/>
              </a:rPr>
              <a:t> di Cech</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insieme di complessi, anche chiamato complesso simpliciale, grazie a come è stato costruito ci da una garanzia di quanto bene approssima la topologia sottostante grazie al </a:t>
            </a:r>
            <a:r>
              <a:rPr lang="it-IT" sz="1800" dirty="0" err="1">
                <a:effectLst/>
                <a:latin typeface="Segoe UI" panose="020B0502040204020203" pitchFamily="34" charset="0"/>
              </a:rPr>
              <a:t>Nerve</a:t>
            </a:r>
            <a:r>
              <a:rPr lang="it-IT" sz="1800" dirty="0">
                <a:effectLst/>
                <a:latin typeface="Segoe UI" panose="020B0502040204020203" pitchFamily="34" charset="0"/>
              </a:rPr>
              <a:t> </a:t>
            </a:r>
            <a:r>
              <a:rPr lang="it-IT" sz="1800" dirty="0" err="1">
                <a:effectLst/>
                <a:latin typeface="Segoe UI" panose="020B0502040204020203" pitchFamily="34" charset="0"/>
              </a:rPr>
              <a:t>Theorem</a:t>
            </a:r>
            <a:r>
              <a:rPr lang="it-IT" sz="1800" dirty="0">
                <a:effectLst/>
                <a:latin typeface="Segoe UI" panose="020B0502040204020203" pitchFamily="34" charset="0"/>
              </a:rPr>
              <a:t>.</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3029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avere lo stesso raggio per tutti i punti crea dei problemi nella struttura. Come si può vedere, abbiamo dei punti isolati e dei gruppi separati dal resto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potrebbe essere scaricato all'utente dicendo, è l'utente che dovrà occuparsi di scegliere un </a:t>
            </a:r>
            <a:r>
              <a:rPr lang="it-IT" sz="1800" dirty="0" err="1">
                <a:effectLst/>
                <a:latin typeface="Segoe UI" panose="020B0502040204020203" pitchFamily="34" charset="0"/>
              </a:rPr>
              <a:t>raggo</a:t>
            </a:r>
            <a:r>
              <a:rPr lang="it-IT" sz="1800" dirty="0">
                <a:effectLst/>
                <a:latin typeface="Segoe UI" panose="020B0502040204020203" pitchFamily="34" charset="0"/>
              </a:rPr>
              <a:t> corretto in base ai suoi dati. Scegliendo un dato piccolo si avrà un isolamento maggiore, un valore troppo grande invece renderebbe tutto connesso.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è aumentato anche dalla </a:t>
            </a:r>
            <a:r>
              <a:rPr lang="it-IT" sz="1800" dirty="0" err="1">
                <a:effectLst/>
                <a:latin typeface="Segoe UI" panose="020B0502040204020203" pitchFamily="34" charset="0"/>
              </a:rPr>
              <a:t>curse</a:t>
            </a:r>
            <a:r>
              <a:rPr lang="it-IT" sz="1800" dirty="0">
                <a:effectLst/>
                <a:latin typeface="Segoe UI" panose="020B0502040204020203" pitchFamily="34" charset="0"/>
              </a:rPr>
              <a:t> of </a:t>
            </a:r>
            <a:r>
              <a:rPr lang="it-IT" sz="1800" dirty="0" err="1">
                <a:effectLst/>
                <a:latin typeface="Segoe UI" panose="020B0502040204020203" pitchFamily="34" charset="0"/>
              </a:rPr>
              <a:t>dimensionality</a:t>
            </a:r>
            <a:r>
              <a:rPr lang="it-IT" sz="1800" dirty="0">
                <a:effectLst/>
                <a:latin typeface="Segoe UI" panose="020B0502040204020203" pitchFamily="34" charset="0"/>
              </a:rPr>
              <a:t>. Dato che stiamo lavorando in uno spazio ad alta dimensionalità, il significato di distanza fra i punti si perde </a:t>
            </a:r>
            <a:r>
              <a:rPr lang="it-IT" sz="1800" dirty="0" err="1">
                <a:effectLst/>
                <a:latin typeface="Segoe UI" panose="020B0502040204020203" pitchFamily="34" charset="0"/>
              </a:rPr>
              <a:t>perchè</a:t>
            </a:r>
            <a:r>
              <a:rPr lang="it-IT" sz="1800" dirty="0">
                <a:effectLst/>
                <a:latin typeface="Segoe UI" panose="020B0502040204020203" pitchFamily="34" charset="0"/>
              </a:rPr>
              <a:t> diventano sempre più simili.</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49428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Per risolvere questo problema, UMAP, usa un raggio variabile in base al numero di vicini. Dato che non vogliamo nessun punto isolato, questo ci garantisce che ogni punto sarà in contatto con almeno un vicino.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da questa slide le circonferenze non sono più ben definite come prima, </a:t>
            </a:r>
            <a:r>
              <a:rPr lang="it-IT" sz="1800" dirty="0" err="1">
                <a:effectLst/>
                <a:latin typeface="Segoe UI" panose="020B0502040204020203" pitchFamily="34" charset="0"/>
              </a:rPr>
              <a:t>perchè</a:t>
            </a:r>
            <a:r>
              <a:rPr lang="it-IT" sz="1800" dirty="0">
                <a:effectLst/>
                <a:latin typeface="Segoe UI" panose="020B0502040204020203" pitchFamily="34" charset="0"/>
              </a:rPr>
              <a:t> ora sono considerate come delle percentuali. Più un punto x è vicino al punto y, più è probabile che l'arco che li collega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414669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Arrivati ad avere queste circonferenza possiamo rifare lo stesso procedimento che abbiamo fatto con le circonferenze di raggio fisso: colleghiamo ogni punto le cui circonferenze si sovrappongono.</a:t>
            </a:r>
            <a:endParaRPr lang="it-IT" sz="1800" dirty="0">
              <a:effectLst/>
              <a:latin typeface="Arial" panose="020B0604020202020204" pitchFamily="34" charset="0"/>
            </a:endParaRPr>
          </a:p>
          <a:p>
            <a:r>
              <a:rPr lang="it-IT" sz="1800" dirty="0">
                <a:effectLst/>
                <a:latin typeface="Segoe UI" panose="020B0502040204020203" pitchFamily="34" charset="0"/>
              </a:rPr>
              <a:t>Come possiamo notare ora abbiamo un nuovo problema, dato che ogni punto ha un suo raggio e quindi una sua nozione di distanza. Essa potrebbe essere diversa da quella dei vicini e questo porta ad avere raggi doppi fra la stessa coppia di punti. </a:t>
            </a:r>
            <a:endParaRPr lang="it-IT" sz="1800" dirty="0">
              <a:effectLst/>
              <a:latin typeface="Arial" panose="020B0604020202020204" pitchFamily="34" charset="0"/>
            </a:endParaRPr>
          </a:p>
          <a:p>
            <a:r>
              <a:rPr lang="it-IT" sz="1800" dirty="0">
                <a:effectLst/>
                <a:latin typeface="Segoe UI" panose="020B0502040204020203" pitchFamily="34" charset="0"/>
              </a:rPr>
              <a:t>Per risolvere dato che la circonferenza precedente era una probabilità, consideriamo che ogni arco abbia un peso che indica la probabilità della sua esistenza. </a:t>
            </a:r>
            <a:endParaRPr lang="it-IT" sz="1800" dirty="0">
              <a:effectLst/>
              <a:latin typeface="Arial" panose="020B0604020202020204" pitchFamily="34" charset="0"/>
            </a:endParaRPr>
          </a:p>
          <a:p>
            <a:r>
              <a:rPr lang="it-IT" sz="1800" dirty="0">
                <a:effectLst/>
                <a:latin typeface="Segoe UI" panose="020B0502040204020203" pitchFamily="34" charset="0"/>
              </a:rPr>
              <a:t>In questo modo possiamo unire le due probabilità calcolandone la probabilità che almeno uno dei due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35989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Arrivati</a:t>
            </a:r>
            <a:r>
              <a:rPr lang="en-US" dirty="0"/>
              <a:t> a </a:t>
            </a:r>
            <a:r>
              <a:rPr lang="en-US" dirty="0" err="1"/>
              <a:t>questo</a:t>
            </a:r>
            <a:r>
              <a:rPr lang="en-US" dirty="0"/>
              <a:t> punto </a:t>
            </a:r>
            <a:r>
              <a:rPr lang="en-US" dirty="0" err="1"/>
              <a:t>abbiamo</a:t>
            </a:r>
            <a:r>
              <a:rPr lang="en-US" dirty="0"/>
              <a:t> un </a:t>
            </a:r>
            <a:r>
              <a:rPr lang="en-US" dirty="0" err="1"/>
              <a:t>grafo</a:t>
            </a:r>
            <a:r>
              <a:rPr lang="en-US" dirty="0"/>
              <a:t> ad </a:t>
            </a:r>
            <a:r>
              <a:rPr lang="en-US" dirty="0" err="1"/>
              <a:t>alta</a:t>
            </a:r>
            <a:r>
              <a:rPr lang="en-US" dirty="0"/>
              <a:t> </a:t>
            </a:r>
            <a:r>
              <a:rPr lang="en-US" dirty="0" err="1"/>
              <a:t>dimensionalit</a:t>
            </a:r>
            <a:r>
              <a:rPr lang="it-IT" dirty="0"/>
              <a:t>à, che grazie alle garanzie della teoria sottostante, ci garantisce di essere sicuri sia una buona approssimazione della topologia.</a:t>
            </a:r>
          </a:p>
          <a:p>
            <a:r>
              <a:rPr lang="it-IT" dirty="0"/>
              <a:t>Come si può notare qui non abbiamo più i simplessi di grado maggiore al primo </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168681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ACEF-5182-4F25-B4FF-D02FA9165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B42F9802-3809-4F88-B964-E1C63580D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t-IT" dirty="0"/>
          </a:p>
        </p:txBody>
      </p:sp>
      <p:sp>
        <p:nvSpPr>
          <p:cNvPr id="4" name="Date Placeholder 3">
            <a:extLst>
              <a:ext uri="{FF2B5EF4-FFF2-40B4-BE49-F238E27FC236}">
                <a16:creationId xmlns:a16="http://schemas.microsoft.com/office/drawing/2014/main" id="{67ED5202-B58E-4645-9628-476F3D185E1C}"/>
              </a:ext>
            </a:extLst>
          </p:cNvPr>
          <p:cNvSpPr>
            <a:spLocks noGrp="1"/>
          </p:cNvSpPr>
          <p:nvPr>
            <p:ph type="dt" sz="half" idx="10"/>
          </p:nvPr>
        </p:nvSpPr>
        <p:spPr/>
        <p:txBody>
          <a:bodyPr/>
          <a:lstStyle/>
          <a:p>
            <a:fld id="{60BD2A46-065E-4C6F-842C-064F55942E69}" type="datetime1">
              <a:rPr lang="en-US" smtClean="0"/>
              <a:t>5/11/2021</a:t>
            </a:fld>
            <a:endParaRPr lang="en-US" dirty="0"/>
          </a:p>
        </p:txBody>
      </p:sp>
      <p:sp>
        <p:nvSpPr>
          <p:cNvPr id="5" name="Footer Placeholder 4">
            <a:extLst>
              <a:ext uri="{FF2B5EF4-FFF2-40B4-BE49-F238E27FC236}">
                <a16:creationId xmlns:a16="http://schemas.microsoft.com/office/drawing/2014/main" id="{06C557C7-77B1-42CF-9C5F-35F9EC195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9A08C-58CE-46D1-956B-FAEF174C10C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778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AB8E-CD86-401A-91D4-1A55BF4C518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56A9D18-1B9C-4BF2-AF67-2EFBB844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D5680B3-6539-4ABE-AC7D-84C9BFB2E3CC}"/>
              </a:ext>
            </a:extLst>
          </p:cNvPr>
          <p:cNvSpPr>
            <a:spLocks noGrp="1"/>
          </p:cNvSpPr>
          <p:nvPr>
            <p:ph type="dt" sz="half" idx="10"/>
          </p:nvPr>
        </p:nvSpPr>
        <p:spPr/>
        <p:txBody>
          <a:bodyPr/>
          <a:lstStyle/>
          <a:p>
            <a:fld id="{2976B3B4-C22F-4487-B68B-929280E59469}" type="datetime1">
              <a:rPr lang="en-US" smtClean="0"/>
              <a:t>5/11/2021</a:t>
            </a:fld>
            <a:endParaRPr lang="en-US" dirty="0"/>
          </a:p>
        </p:txBody>
      </p:sp>
      <p:sp>
        <p:nvSpPr>
          <p:cNvPr id="5" name="Footer Placeholder 4">
            <a:extLst>
              <a:ext uri="{FF2B5EF4-FFF2-40B4-BE49-F238E27FC236}">
                <a16:creationId xmlns:a16="http://schemas.microsoft.com/office/drawing/2014/main" id="{C776CA22-E4AE-43C7-853B-CB34A9BB51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D626D-9609-4F2A-97BC-053B0CD00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12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DCA59-BBCF-4F3A-84A5-2C941FE55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687B0C7-F1AC-4231-95F0-641C0A7FE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FA2D05E-5F52-4412-8AFE-277936680B67}"/>
              </a:ext>
            </a:extLst>
          </p:cNvPr>
          <p:cNvSpPr>
            <a:spLocks noGrp="1"/>
          </p:cNvSpPr>
          <p:nvPr>
            <p:ph type="dt" sz="half" idx="10"/>
          </p:nvPr>
        </p:nvSpPr>
        <p:spPr/>
        <p:txBody>
          <a:bodyPr/>
          <a:lstStyle/>
          <a:p>
            <a:fld id="{BF1F001F-F31C-41A9-9088-6D883EAAAAB2}" type="datetime1">
              <a:rPr lang="en-US" smtClean="0"/>
              <a:t>5/11/2021</a:t>
            </a:fld>
            <a:endParaRPr lang="en-US" dirty="0"/>
          </a:p>
        </p:txBody>
      </p:sp>
      <p:sp>
        <p:nvSpPr>
          <p:cNvPr id="5" name="Footer Placeholder 4">
            <a:extLst>
              <a:ext uri="{FF2B5EF4-FFF2-40B4-BE49-F238E27FC236}">
                <a16:creationId xmlns:a16="http://schemas.microsoft.com/office/drawing/2014/main" id="{046797CC-A7CC-4200-A4FA-8D762FB09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766232-566A-4260-B34D-5914582A62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71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A5E1A6E7-944B-4DC5-AA24-661749DD14BE}"/>
              </a:ext>
            </a:extLst>
          </p:cNvPr>
          <p:cNvSpPr>
            <a:spLocks noGrp="1"/>
          </p:cNvSpPr>
          <p:nvPr>
            <p:ph type="dt" sz="half" idx="14"/>
          </p:nvPr>
        </p:nvSpPr>
        <p:spPr/>
        <p:txBody>
          <a:bodyPr/>
          <a:lstStyle/>
          <a:p>
            <a:fld id="{75019B29-A095-40CC-8D78-E25CFBAE68BC}" type="datetime1">
              <a:rPr lang="en-US" smtClean="0"/>
              <a:t>5/11/2021</a:t>
            </a:fld>
            <a:endParaRPr lang="en-US" dirty="0"/>
          </a:p>
        </p:txBody>
      </p:sp>
      <p:sp>
        <p:nvSpPr>
          <p:cNvPr id="11" name="Footer Placeholder 10">
            <a:extLst>
              <a:ext uri="{FF2B5EF4-FFF2-40B4-BE49-F238E27FC236}">
                <a16:creationId xmlns:a16="http://schemas.microsoft.com/office/drawing/2014/main" id="{C50BCE0E-146D-4A7E-B5B9-7F8A161F7ADB}"/>
              </a:ext>
            </a:extLst>
          </p:cNvPr>
          <p:cNvSpPr>
            <a:spLocks noGrp="1"/>
          </p:cNvSpPr>
          <p:nvPr>
            <p:ph type="ftr" sz="quarter" idx="15"/>
          </p:nvPr>
        </p:nvSpPr>
        <p:spPr/>
        <p:txBody>
          <a:bodyPr/>
          <a:lstStyle/>
          <a:p>
            <a:endParaRPr lang="en-US" dirty="0"/>
          </a:p>
        </p:txBody>
      </p:sp>
      <p:sp>
        <p:nvSpPr>
          <p:cNvPr id="12" name="Slide Number Placeholder 11">
            <a:extLst>
              <a:ext uri="{FF2B5EF4-FFF2-40B4-BE49-F238E27FC236}">
                <a16:creationId xmlns:a16="http://schemas.microsoft.com/office/drawing/2014/main" id="{AC4DF2F2-C609-4559-978E-454F7B51533D}"/>
              </a:ext>
            </a:extLst>
          </p:cNvPr>
          <p:cNvSpPr>
            <a:spLocks noGrp="1"/>
          </p:cNvSpPr>
          <p:nvPr>
            <p:ph type="sldNum" sz="quarter" idx="16"/>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2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0195A8C-C7F7-493C-98CE-28C116BE4B4B}" type="datetime1">
              <a:rPr lang="it-IT" smtClean="0"/>
              <a:t>11/05/2021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5F0A4FB-E032-44F9-9868-0E65E9FC5610}" type="slidenum">
              <a:rPr lang="it-IT" smtClean="0"/>
              <a:t>‹#›</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0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2DE-D707-4129-AA2E-C6F8130257C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B8FCA42-C4A6-453D-97F3-080646084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6CFCE6-91AE-4233-96F3-5437A4A69E44}"/>
              </a:ext>
            </a:extLst>
          </p:cNvPr>
          <p:cNvSpPr>
            <a:spLocks noGrp="1"/>
          </p:cNvSpPr>
          <p:nvPr>
            <p:ph type="dt" sz="half" idx="10"/>
          </p:nvPr>
        </p:nvSpPr>
        <p:spPr/>
        <p:txBody>
          <a:bodyPr/>
          <a:lstStyle/>
          <a:p>
            <a:fld id="{083A22BE-8A6D-467B-9C66-ECAF8AF9BC57}" type="datetime1">
              <a:rPr lang="en-US" smtClean="0"/>
              <a:t>5/11/2021</a:t>
            </a:fld>
            <a:endParaRPr lang="en-US" dirty="0"/>
          </a:p>
        </p:txBody>
      </p:sp>
      <p:sp>
        <p:nvSpPr>
          <p:cNvPr id="5" name="Footer Placeholder 4">
            <a:extLst>
              <a:ext uri="{FF2B5EF4-FFF2-40B4-BE49-F238E27FC236}">
                <a16:creationId xmlns:a16="http://schemas.microsoft.com/office/drawing/2014/main" id="{D7AC3202-225C-432E-9AA5-AD898FF105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64E9AD-73F6-4308-A956-5BFA5F79E6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6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EA86-A2CD-4877-BE90-2C1DD763B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C26A6E1-1E44-4F04-8BD2-86D879637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07CCE-2B18-49C5-8029-9B34D0DA17DA}"/>
              </a:ext>
            </a:extLst>
          </p:cNvPr>
          <p:cNvSpPr>
            <a:spLocks noGrp="1"/>
          </p:cNvSpPr>
          <p:nvPr>
            <p:ph type="dt" sz="half" idx="10"/>
          </p:nvPr>
        </p:nvSpPr>
        <p:spPr/>
        <p:txBody>
          <a:bodyPr/>
          <a:lstStyle/>
          <a:p>
            <a:fld id="{41297F15-CACB-42ED-A655-4A51162D3C0A}" type="datetime1">
              <a:rPr lang="en-US" smtClean="0"/>
              <a:t>5/11/2021</a:t>
            </a:fld>
            <a:endParaRPr lang="en-US" dirty="0"/>
          </a:p>
        </p:txBody>
      </p:sp>
      <p:sp>
        <p:nvSpPr>
          <p:cNvPr id="5" name="Footer Placeholder 4">
            <a:extLst>
              <a:ext uri="{FF2B5EF4-FFF2-40B4-BE49-F238E27FC236}">
                <a16:creationId xmlns:a16="http://schemas.microsoft.com/office/drawing/2014/main" id="{B231EDED-3591-41C7-BE1D-B8BF5A1872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12F28-1EDD-48E4-9399-E703BF1B580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515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C72F-F704-4DAA-8D34-41CB3A8DF18E}"/>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B3D43465-BB8B-4085-A0E1-F8E4DF250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D0E2BF-E59E-41FE-B7A0-82EF11379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1CA189A4-4BA9-4CB7-9291-9F83368452C5}"/>
              </a:ext>
            </a:extLst>
          </p:cNvPr>
          <p:cNvSpPr>
            <a:spLocks noGrp="1"/>
          </p:cNvSpPr>
          <p:nvPr>
            <p:ph type="dt" sz="half" idx="10"/>
          </p:nvPr>
        </p:nvSpPr>
        <p:spPr/>
        <p:txBody>
          <a:bodyPr/>
          <a:lstStyle/>
          <a:p>
            <a:fld id="{684797E9-3BED-4909-BF1B-A96BCE5DCF86}" type="datetime1">
              <a:rPr lang="en-US" smtClean="0"/>
              <a:t>5/11/2021</a:t>
            </a:fld>
            <a:endParaRPr lang="en-US" dirty="0"/>
          </a:p>
        </p:txBody>
      </p:sp>
      <p:sp>
        <p:nvSpPr>
          <p:cNvPr id="6" name="Footer Placeholder 5">
            <a:extLst>
              <a:ext uri="{FF2B5EF4-FFF2-40B4-BE49-F238E27FC236}">
                <a16:creationId xmlns:a16="http://schemas.microsoft.com/office/drawing/2014/main" id="{64BE54F8-B1E0-4BC8-89F7-74F509C640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38827F-F515-4EAA-AD8D-4CB15ED1F3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1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881-9CF7-4FDF-A2D4-0E07C996AC3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9A0502A-46A4-47C0-8D22-58429ABC9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B630F-23D6-4854-8620-8456B235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BE0EF24-CDB0-462D-89C6-F3E04815D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C6110-01CD-48C8-9FCE-A1D501EE4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6D81216-8CDE-4570-A527-D1C25C24DAED}"/>
              </a:ext>
            </a:extLst>
          </p:cNvPr>
          <p:cNvSpPr>
            <a:spLocks noGrp="1"/>
          </p:cNvSpPr>
          <p:nvPr>
            <p:ph type="dt" sz="half" idx="10"/>
          </p:nvPr>
        </p:nvSpPr>
        <p:spPr/>
        <p:txBody>
          <a:bodyPr/>
          <a:lstStyle/>
          <a:p>
            <a:fld id="{BAAFE497-169B-4AC0-BA05-28709655A9F9}" type="datetime1">
              <a:rPr lang="en-US" smtClean="0"/>
              <a:t>5/11/2021</a:t>
            </a:fld>
            <a:endParaRPr lang="en-US" dirty="0"/>
          </a:p>
        </p:txBody>
      </p:sp>
      <p:sp>
        <p:nvSpPr>
          <p:cNvPr id="8" name="Footer Placeholder 7">
            <a:extLst>
              <a:ext uri="{FF2B5EF4-FFF2-40B4-BE49-F238E27FC236}">
                <a16:creationId xmlns:a16="http://schemas.microsoft.com/office/drawing/2014/main" id="{452B6FE4-CA71-4D62-A2A6-559CFB4B9A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C115CA-04B8-40ED-92A1-FC3236053F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8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D712-560C-4429-81BC-0D30F38396D9}"/>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D2B70B38-4E45-4FD8-AB00-782EF73CA8BE}"/>
              </a:ext>
            </a:extLst>
          </p:cNvPr>
          <p:cNvSpPr>
            <a:spLocks noGrp="1"/>
          </p:cNvSpPr>
          <p:nvPr>
            <p:ph type="dt" sz="half" idx="10"/>
          </p:nvPr>
        </p:nvSpPr>
        <p:spPr/>
        <p:txBody>
          <a:bodyPr/>
          <a:lstStyle/>
          <a:p>
            <a:fld id="{1F811A5A-5EA2-4F71-9D52-4432471E1E0C}" type="datetime1">
              <a:rPr lang="en-US" smtClean="0"/>
              <a:t>5/11/2021</a:t>
            </a:fld>
            <a:endParaRPr lang="en-US" dirty="0"/>
          </a:p>
        </p:txBody>
      </p:sp>
      <p:sp>
        <p:nvSpPr>
          <p:cNvPr id="4" name="Footer Placeholder 3">
            <a:extLst>
              <a:ext uri="{FF2B5EF4-FFF2-40B4-BE49-F238E27FC236}">
                <a16:creationId xmlns:a16="http://schemas.microsoft.com/office/drawing/2014/main" id="{06913234-B93A-42BF-B43E-7AB4BADF56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1AFCA1-151B-4B2F-BB6B-E2EA40EFDE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123B1-62CD-4103-A84D-3D44A6DCEFEF}"/>
              </a:ext>
            </a:extLst>
          </p:cNvPr>
          <p:cNvSpPr>
            <a:spLocks noGrp="1"/>
          </p:cNvSpPr>
          <p:nvPr>
            <p:ph type="dt" sz="half" idx="10"/>
          </p:nvPr>
        </p:nvSpPr>
        <p:spPr/>
        <p:txBody>
          <a:bodyPr/>
          <a:lstStyle/>
          <a:p>
            <a:fld id="{FB8206C2-2FA9-4B87-8C43-5F917DB886D5}" type="datetime1">
              <a:rPr lang="en-US" smtClean="0"/>
              <a:t>5/11/2021</a:t>
            </a:fld>
            <a:endParaRPr lang="en-US" dirty="0"/>
          </a:p>
        </p:txBody>
      </p:sp>
      <p:sp>
        <p:nvSpPr>
          <p:cNvPr id="3" name="Footer Placeholder 2">
            <a:extLst>
              <a:ext uri="{FF2B5EF4-FFF2-40B4-BE49-F238E27FC236}">
                <a16:creationId xmlns:a16="http://schemas.microsoft.com/office/drawing/2014/main" id="{21D8DFE0-6251-4875-94B8-56B276AF9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1E8AB3-3DC3-4930-8EC8-D096CDDF14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6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0EBC-5C5A-4E07-A0FA-B26DB82BE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2F8F360-3470-4491-A819-B9C0CDCA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CD585F50-1925-4C80-89E0-E0DDA5A04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2FD6A-F9B2-4878-BE20-E81EA1B21C09}"/>
              </a:ext>
            </a:extLst>
          </p:cNvPr>
          <p:cNvSpPr>
            <a:spLocks noGrp="1"/>
          </p:cNvSpPr>
          <p:nvPr>
            <p:ph type="dt" sz="half" idx="10"/>
          </p:nvPr>
        </p:nvSpPr>
        <p:spPr/>
        <p:txBody>
          <a:bodyPr/>
          <a:lstStyle/>
          <a:p>
            <a:fld id="{013C9E0C-DCB7-4A4B-A2E7-7D0DC579EE7B}" type="datetime1">
              <a:rPr lang="en-US" smtClean="0"/>
              <a:t>5/11/2021</a:t>
            </a:fld>
            <a:endParaRPr lang="en-US" dirty="0"/>
          </a:p>
        </p:txBody>
      </p:sp>
      <p:sp>
        <p:nvSpPr>
          <p:cNvPr id="6" name="Footer Placeholder 5">
            <a:extLst>
              <a:ext uri="{FF2B5EF4-FFF2-40B4-BE49-F238E27FC236}">
                <a16:creationId xmlns:a16="http://schemas.microsoft.com/office/drawing/2014/main" id="{256EE11E-2DF4-406A-9D86-880432F9B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2B4B57-A46A-4D18-AD7F-B9A11AE1C07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50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6711-2ED7-4381-B0DF-59D3FB219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09F4E7B-C95B-4831-BC15-06CA498C2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078C111-B7CD-401A-A0FB-8549C2729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8B8A-23EF-46D1-BFF4-CB57FF63FD8A}"/>
              </a:ext>
            </a:extLst>
          </p:cNvPr>
          <p:cNvSpPr>
            <a:spLocks noGrp="1"/>
          </p:cNvSpPr>
          <p:nvPr>
            <p:ph type="dt" sz="half" idx="10"/>
          </p:nvPr>
        </p:nvSpPr>
        <p:spPr/>
        <p:txBody>
          <a:bodyPr/>
          <a:lstStyle/>
          <a:p>
            <a:fld id="{CEB72E66-427D-467D-BA16-D3D140667F77}" type="datetime1">
              <a:rPr lang="en-US" smtClean="0"/>
              <a:t>5/11/2021</a:t>
            </a:fld>
            <a:endParaRPr lang="en-US" dirty="0"/>
          </a:p>
        </p:txBody>
      </p:sp>
      <p:sp>
        <p:nvSpPr>
          <p:cNvPr id="6" name="Footer Placeholder 5">
            <a:extLst>
              <a:ext uri="{FF2B5EF4-FFF2-40B4-BE49-F238E27FC236}">
                <a16:creationId xmlns:a16="http://schemas.microsoft.com/office/drawing/2014/main" id="{CE3BCE77-779D-4BE6-A7D4-374A89E25FD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F09C17-9DE9-4836-B898-BC5E87F006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55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06654-00E1-4FA1-BF22-76575DE86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67189A87-F71D-4E23-8C1B-E4ED4B72A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4" name="Date Placeholder 3">
            <a:extLst>
              <a:ext uri="{FF2B5EF4-FFF2-40B4-BE49-F238E27FC236}">
                <a16:creationId xmlns:a16="http://schemas.microsoft.com/office/drawing/2014/main" id="{306821A0-F5F1-4A39-B3CF-8DC44785B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D85C-8750-471F-AD9C-24AEAD6172E6}" type="datetime1">
              <a:rPr lang="en-US" smtClean="0"/>
              <a:t>5/11/2021</a:t>
            </a:fld>
            <a:endParaRPr lang="en-US" dirty="0"/>
          </a:p>
        </p:txBody>
      </p:sp>
      <p:sp>
        <p:nvSpPr>
          <p:cNvPr id="5" name="Footer Placeholder 4">
            <a:extLst>
              <a:ext uri="{FF2B5EF4-FFF2-40B4-BE49-F238E27FC236}">
                <a16:creationId xmlns:a16="http://schemas.microsoft.com/office/drawing/2014/main" id="{76CD7F18-6733-40CD-83AB-6AE721D05D4D}"/>
              </a:ext>
            </a:extLst>
          </p:cNvPr>
          <p:cNvSpPr>
            <a:spLocks noGrp="1"/>
          </p:cNvSpPr>
          <p:nvPr>
            <p:ph type="ftr" sz="quarter" idx="3"/>
          </p:nvPr>
        </p:nvSpPr>
        <p:spPr>
          <a:xfrm>
            <a:off x="0" y="6176964"/>
            <a:ext cx="12192000" cy="681036"/>
          </a:xfrm>
          <a:prstGeom prst="rect">
            <a:avLst/>
          </a:prstGeom>
          <a:solidFill>
            <a:srgbClr val="3F568A"/>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1B3682-E22C-4E5F-A778-D9532802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16100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C63B65-1C5B-474C-AD6B-DA1133078133}" type="datetime1">
              <a:rPr lang="it-IT" smtClean="0"/>
              <a:t>11/05/2021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F0A4FB-E032-44F9-9868-0E65E9FC5610}" type="slidenum">
              <a:rPr lang="it-IT" smtClean="0"/>
              <a:t>‹#›</a:t>
            </a:fld>
            <a:endParaRPr lang="it-IT"/>
          </a:p>
        </p:txBody>
      </p:sp>
    </p:spTree>
    <p:extLst>
      <p:ext uri="{BB962C8B-B14F-4D97-AF65-F5344CB8AC3E}">
        <p14:creationId xmlns:p14="http://schemas.microsoft.com/office/powerpoint/2010/main" val="3960143655"/>
      </p:ext>
    </p:extLst>
  </p:cSld>
  <p:clrMap bg1="dk1" tx1="lt1" bg2="dk2" tx2="lt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5431E12-C8BB-41D3-93BD-A437CA448B5A}"/>
              </a:ext>
            </a:extLst>
          </p:cNvPr>
          <p:cNvSpPr txBox="1"/>
          <p:nvPr/>
        </p:nvSpPr>
        <p:spPr>
          <a:xfrm>
            <a:off x="1017496" y="3767436"/>
            <a:ext cx="3543021" cy="2246769"/>
          </a:xfrm>
          <a:prstGeom prst="rect">
            <a:avLst/>
          </a:prstGeom>
          <a:noFill/>
        </p:spPr>
        <p:txBody>
          <a:bodyPr wrap="none" rtlCol="0">
            <a:spAutoFit/>
          </a:bodyPr>
          <a:lstStyle/>
          <a:p>
            <a:pPr algn="r"/>
            <a:r>
              <a:rPr lang="it-IT" sz="2800" dirty="0">
                <a:solidFill>
                  <a:schemeClr val="tx1">
                    <a:lumMod val="95000"/>
                  </a:schemeClr>
                </a:solidFill>
                <a:latin typeface="+mj-lt"/>
                <a:ea typeface="Verdana" panose="020B0604030504040204" pitchFamily="34" charset="0"/>
              </a:rPr>
              <a:t>Alessandro Minoli</a:t>
            </a:r>
          </a:p>
          <a:p>
            <a:pPr algn="r"/>
            <a:r>
              <a:rPr lang="it-IT" sz="2800" dirty="0">
                <a:solidFill>
                  <a:schemeClr val="tx1">
                    <a:lumMod val="95000"/>
                  </a:schemeClr>
                </a:solidFill>
                <a:latin typeface="+mj-lt"/>
                <a:ea typeface="Verdana" panose="020B0604030504040204" pitchFamily="34" charset="0"/>
              </a:rPr>
              <a:t>Flavio Perini</a:t>
            </a:r>
          </a:p>
          <a:p>
            <a:pPr algn="r"/>
            <a:r>
              <a:rPr lang="it-IT" sz="2800" dirty="0">
                <a:solidFill>
                  <a:schemeClr val="tx1">
                    <a:lumMod val="95000"/>
                  </a:schemeClr>
                </a:solidFill>
                <a:latin typeface="+mj-lt"/>
                <a:ea typeface="Verdana" panose="020B0604030504040204" pitchFamily="34" charset="0"/>
              </a:rPr>
              <a:t>Francesco Torgano</a:t>
            </a:r>
          </a:p>
          <a:p>
            <a:pPr algn="r"/>
            <a:endParaRPr lang="it-IT" sz="2800" dirty="0">
              <a:solidFill>
                <a:schemeClr val="tx1">
                  <a:lumMod val="95000"/>
                </a:schemeClr>
              </a:solidFill>
              <a:latin typeface="+mj-lt"/>
              <a:ea typeface="Verdana" panose="020B0604030504040204" pitchFamily="34" charset="0"/>
            </a:endParaRPr>
          </a:p>
          <a:p>
            <a:pPr algn="r"/>
            <a:r>
              <a:rPr lang="it-IT" sz="2400" dirty="0">
                <a:solidFill>
                  <a:schemeClr val="tx1">
                    <a:lumMod val="95000"/>
                  </a:schemeClr>
                </a:solidFill>
                <a:latin typeface="+mj-lt"/>
                <a:ea typeface="Verdana" panose="020B0604030504040204" pitchFamily="34" charset="0"/>
              </a:rPr>
              <a:t>SciViz A.A. 2020-21</a:t>
            </a:r>
          </a:p>
        </p:txBody>
      </p:sp>
      <p:pic>
        <p:nvPicPr>
          <p:cNvPr id="6" name="Immagine 5" descr="Immagine che contiene testo&#10;&#10;Descrizione generata automaticamente">
            <a:extLst>
              <a:ext uri="{FF2B5EF4-FFF2-40B4-BE49-F238E27FC236}">
                <a16:creationId xmlns:a16="http://schemas.microsoft.com/office/drawing/2014/main" id="{DD22261D-2811-472C-9000-10B2D29F940B}"/>
              </a:ext>
            </a:extLst>
          </p:cNvPr>
          <p:cNvPicPr>
            <a:picLocks noChangeAspect="1"/>
          </p:cNvPicPr>
          <p:nvPr/>
        </p:nvPicPr>
        <p:blipFill>
          <a:blip r:embed="rId2">
            <a:lum bright="70000" contrast="-70000"/>
            <a:alphaModFix/>
            <a:extLst>
              <a:ext uri="{BEBA8EAE-BF5A-486C-A8C5-ECC9F3942E4B}">
                <a14:imgProps xmlns:a14="http://schemas.microsoft.com/office/drawing/2010/main">
                  <a14:imgLayer r:embed="rId3">
                    <a14:imgEffect>
                      <a14:colorTemperature colorTemp="6144"/>
                    </a14:imgEffect>
                  </a14:imgLayer>
                </a14:imgProps>
              </a:ext>
              <a:ext uri="{28A0092B-C50C-407E-A947-70E740481C1C}">
                <a14:useLocalDpi xmlns:a14="http://schemas.microsoft.com/office/drawing/2010/main" val="0"/>
              </a:ext>
            </a:extLst>
          </a:blip>
          <a:stretch>
            <a:fillRect/>
          </a:stretch>
        </p:blipFill>
        <p:spPr>
          <a:xfrm>
            <a:off x="8343900" y="4921597"/>
            <a:ext cx="3349888" cy="1124001"/>
          </a:xfrm>
          <a:prstGeom prst="rect">
            <a:avLst/>
          </a:prstGeom>
        </p:spPr>
      </p:pic>
      <p:sp>
        <p:nvSpPr>
          <p:cNvPr id="14" name="CasellaDiTesto 13">
            <a:extLst>
              <a:ext uri="{FF2B5EF4-FFF2-40B4-BE49-F238E27FC236}">
                <a16:creationId xmlns:a16="http://schemas.microsoft.com/office/drawing/2014/main" id="{AF5652F2-B7CB-4B3A-A7F1-EEEB97D864BB}"/>
              </a:ext>
            </a:extLst>
          </p:cNvPr>
          <p:cNvSpPr txBox="1"/>
          <p:nvPr/>
        </p:nvSpPr>
        <p:spPr>
          <a:xfrm>
            <a:off x="972755" y="622850"/>
            <a:ext cx="7972425" cy="2308324"/>
          </a:xfrm>
          <a:prstGeom prst="rect">
            <a:avLst/>
          </a:prstGeom>
          <a:noFill/>
        </p:spPr>
        <p:txBody>
          <a:bodyPr wrap="square" rtlCol="0">
            <a:spAutoFit/>
          </a:bodyPr>
          <a:lstStyle/>
          <a:p>
            <a:pPr algn="ctr"/>
            <a:r>
              <a:rPr lang="it-IT" sz="7200" dirty="0">
                <a:solidFill>
                  <a:schemeClr val="tx1">
                    <a:lumMod val="95000"/>
                  </a:schemeClr>
                </a:solidFill>
                <a:latin typeface="+mj-lt"/>
                <a:ea typeface="Verdana" panose="020B0604030504040204" pitchFamily="34" charset="0"/>
              </a:rPr>
              <a:t>Dimensionality</a:t>
            </a:r>
          </a:p>
          <a:p>
            <a:pPr algn="ctr"/>
            <a:r>
              <a:rPr lang="it-IT" sz="7200" dirty="0">
                <a:solidFill>
                  <a:schemeClr val="tx1">
                    <a:lumMod val="95000"/>
                  </a:schemeClr>
                </a:solidFill>
                <a:latin typeface="+mj-lt"/>
                <a:ea typeface="Verdana" panose="020B0604030504040204" pitchFamily="34" charset="0"/>
              </a:rPr>
              <a:t>Reduction</a:t>
            </a:r>
          </a:p>
        </p:txBody>
      </p:sp>
    </p:spTree>
    <p:extLst>
      <p:ext uri="{BB962C8B-B14F-4D97-AF65-F5344CB8AC3E}">
        <p14:creationId xmlns:p14="http://schemas.microsoft.com/office/powerpoint/2010/main" val="2825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6E75C4-1E29-4D5E-AFF8-A664A7C4BFC6}"/>
              </a:ext>
            </a:extLst>
          </p:cNvPr>
          <p:cNvPicPr>
            <a:picLocks noGrp="1" noChangeAspect="1"/>
          </p:cNvPicPr>
          <p:nvPr>
            <p:ph idx="1"/>
          </p:nvPr>
        </p:nvPicPr>
        <p:blipFill>
          <a:blip r:embed="rId3"/>
          <a:srcRect/>
          <a:stretch/>
        </p:blipFill>
        <p:spPr>
          <a:xfrm>
            <a:off x="1251594" y="270000"/>
            <a:ext cx="9688811" cy="5460966"/>
          </a:xfrm>
          <a:prstGeom prst="rect">
            <a:avLst/>
          </a:prstGeom>
        </p:spPr>
      </p:pic>
      <p:cxnSp>
        <p:nvCxnSpPr>
          <p:cNvPr id="7" name="Straight Connector 6">
            <a:extLst>
              <a:ext uri="{FF2B5EF4-FFF2-40B4-BE49-F238E27FC236}">
                <a16:creationId xmlns:a16="http://schemas.microsoft.com/office/drawing/2014/main" id="{06F4E45C-8BE4-40BD-8F48-8E1D992CDCAD}"/>
              </a:ext>
            </a:extLst>
          </p:cNvPr>
          <p:cNvCxnSpPr>
            <a:cxnSpLocks/>
          </p:cNvCxnSpPr>
          <p:nvPr/>
        </p:nvCxnSpPr>
        <p:spPr>
          <a:xfrm>
            <a:off x="6381554" y="3330610"/>
            <a:ext cx="781050" cy="105727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09CFF71-4C94-4D4F-88BD-84C027F3C78B}"/>
              </a:ext>
            </a:extLst>
          </p:cNvPr>
          <p:cNvCxnSpPr>
            <a:cxnSpLocks/>
          </p:cNvCxnSpPr>
          <p:nvPr/>
        </p:nvCxnSpPr>
        <p:spPr>
          <a:xfrm>
            <a:off x="6172003" y="3330611"/>
            <a:ext cx="990601" cy="105727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6C80A7-12E0-400F-84DA-102A9944C0D8}"/>
              </a:ext>
            </a:extLst>
          </p:cNvPr>
          <p:cNvSpPr txBox="1"/>
          <p:nvPr/>
        </p:nvSpPr>
        <p:spPr>
          <a:xfrm>
            <a:off x="6316646" y="4305247"/>
            <a:ext cx="2203360" cy="646331"/>
          </a:xfrm>
          <a:prstGeom prst="rect">
            <a:avLst/>
          </a:prstGeom>
          <a:noFill/>
        </p:spPr>
        <p:txBody>
          <a:bodyPr wrap="none" rtlCol="0">
            <a:spAutoFit/>
          </a:bodyPr>
          <a:lstStyle/>
          <a:p>
            <a:r>
              <a:rPr lang="it-IT" dirty="0"/>
              <a:t>Doppio arco fra la </a:t>
            </a:r>
          </a:p>
          <a:p>
            <a:r>
              <a:rPr lang="it-IT" dirty="0"/>
              <a:t>stessa coppia di punti</a:t>
            </a:r>
          </a:p>
        </p:txBody>
      </p:sp>
      <p:pic>
        <p:nvPicPr>
          <p:cNvPr id="9" name="Graphic 10">
            <a:extLst>
              <a:ext uri="{FF2B5EF4-FFF2-40B4-BE49-F238E27FC236}">
                <a16:creationId xmlns:a16="http://schemas.microsoft.com/office/drawing/2014/main" id="{73A73B38-1DE6-40C1-B31C-8D263B280D5B}"/>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3290CBCB-5BCB-449C-B5EA-22A4B5DF32D5}"/>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F533B11A-32B6-4684-BF3F-2F38B264AD3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19837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FC0C7-96A3-46C8-9FF7-05A023240C67}"/>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B3D85C80-00CB-4E03-AB4E-324211C4249F}"/>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E9328267-BCBE-4C49-BC51-3CD654CB1FEB}"/>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00FDF60C-08BC-49E7-9145-675AA3FC7475}"/>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9290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sz="2000" dirty="0"/>
              <a:t>Struttura</a:t>
            </a:r>
          </a:p>
          <a:p>
            <a:r>
              <a:rPr lang="it-IT" sz="2000" dirty="0"/>
              <a:t>Complesso di </a:t>
            </a:r>
            <a:r>
              <a:rPr lang="it-IT" sz="2000" dirty="0" err="1"/>
              <a:t>Vietoris</a:t>
            </a:r>
            <a:r>
              <a:rPr lang="en-US" sz="2000" dirty="0"/>
              <a:t>-Rips</a:t>
            </a:r>
          </a:p>
          <a:p>
            <a:endParaRPr lang="it-IT" sz="2000" dirty="0"/>
          </a:p>
        </p:txBody>
      </p:sp>
      <p:pic>
        <p:nvPicPr>
          <p:cNvPr id="10" name="Picture 9">
            <a:extLst>
              <a:ext uri="{FF2B5EF4-FFF2-40B4-BE49-F238E27FC236}">
                <a16:creationId xmlns:a16="http://schemas.microsoft.com/office/drawing/2014/main" id="{0E100A3F-650F-44C2-9733-B55FFC902A8A}"/>
              </a:ext>
            </a:extLst>
          </p:cNvPr>
          <p:cNvPicPr>
            <a:picLocks noChangeAspect="1"/>
          </p:cNvPicPr>
          <p:nvPr/>
        </p:nvPicPr>
        <p:blipFill>
          <a:blip r:embed="rId3"/>
          <a:srcRect/>
          <a:stretch/>
        </p:blipFill>
        <p:spPr>
          <a:xfrm>
            <a:off x="838198" y="2387657"/>
            <a:ext cx="5167185" cy="2912413"/>
          </a:xfrm>
          <a:prstGeom prst="rect">
            <a:avLst/>
          </a:prstGeom>
        </p:spPr>
      </p:pic>
      <p:pic>
        <p:nvPicPr>
          <p:cNvPr id="8" name="Picture 7">
            <a:extLst>
              <a:ext uri="{FF2B5EF4-FFF2-40B4-BE49-F238E27FC236}">
                <a16:creationId xmlns:a16="http://schemas.microsoft.com/office/drawing/2014/main" id="{80697762-59CE-448F-A0CF-8456E93CB722}"/>
              </a:ext>
            </a:extLst>
          </p:cNvPr>
          <p:cNvPicPr>
            <a:picLocks noChangeAspect="1"/>
          </p:cNvPicPr>
          <p:nvPr/>
        </p:nvPicPr>
        <p:blipFill>
          <a:blip r:embed="rId4"/>
          <a:srcRect/>
          <a:stretch/>
        </p:blipFill>
        <p:spPr>
          <a:xfrm>
            <a:off x="6198394" y="2387656"/>
            <a:ext cx="5167185" cy="2912413"/>
          </a:xfrm>
          <a:prstGeom prst="rect">
            <a:avLst/>
          </a:prstGeom>
        </p:spPr>
      </p:pic>
      <p:pic>
        <p:nvPicPr>
          <p:cNvPr id="11" name="Graphic 10">
            <a:extLst>
              <a:ext uri="{FF2B5EF4-FFF2-40B4-BE49-F238E27FC236}">
                <a16:creationId xmlns:a16="http://schemas.microsoft.com/office/drawing/2014/main" id="{B949E36A-BBDE-4EBF-8D8E-0CB199A03E53}"/>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5" name="Footer Placeholder 4">
            <a:extLst>
              <a:ext uri="{FF2B5EF4-FFF2-40B4-BE49-F238E27FC236}">
                <a16:creationId xmlns:a16="http://schemas.microsoft.com/office/drawing/2014/main" id="{BF8D158F-AB66-40A7-8FAF-62ADCA47C3A9}"/>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92068686-B86D-4CCC-A1B1-5A207A74F75F}"/>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882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useBgFill="1">
        <p:nvSpPr>
          <p:cNvPr id="74" name="Rectangle 7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126000" y="698804"/>
            <a:ext cx="4417719" cy="4930246"/>
          </a:xfrm>
        </p:spPr>
        <p:txBody>
          <a:bodyPr>
            <a:normAutofit/>
          </a:bodyPr>
          <a:lstStyle/>
          <a:p>
            <a:pPr marL="36900" algn="r"/>
            <a:r>
              <a:rPr lang="it-IT" sz="3600" dirty="0">
                <a:solidFill>
                  <a:srgbClr val="3F568A"/>
                </a:solidFill>
              </a:rPr>
              <a:t>Trovare il grafo </a:t>
            </a:r>
            <a:br>
              <a:rPr lang="it-IT" sz="3600" dirty="0">
                <a:solidFill>
                  <a:srgbClr val="3F568A"/>
                </a:solidFill>
              </a:rPr>
            </a:br>
            <a:r>
              <a:rPr lang="it-IT" sz="3600" dirty="0">
                <a:solidFill>
                  <a:srgbClr val="3F568A"/>
                </a:solidFill>
              </a:rPr>
              <a:t>a bassa dimensionalità </a:t>
            </a:r>
            <a:r>
              <a:rPr lang="en-US" sz="3600" dirty="0">
                <a:solidFill>
                  <a:srgbClr val="3F568A"/>
                </a:solidFill>
              </a:rPr>
              <a:t>“</a:t>
            </a:r>
            <a:r>
              <a:rPr lang="it-IT" sz="3600" dirty="0">
                <a:solidFill>
                  <a:srgbClr val="3F568A"/>
                </a:solidFill>
              </a:rPr>
              <a:t>corrispondente</a:t>
            </a:r>
            <a:r>
              <a:rPr lang="en-US" sz="3600" dirty="0">
                <a:solidFill>
                  <a:srgbClr val="3F568A"/>
                </a:solidFill>
              </a:rPr>
              <a:t>”</a:t>
            </a:r>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3E17376-464C-4889-9525-01CA4C69EA4D}"/>
              </a:ext>
            </a:extLst>
          </p:cNvPr>
          <p:cNvSpPr>
            <a:spLocks noGrp="1"/>
          </p:cNvSpPr>
          <p:nvPr>
            <p:ph idx="1"/>
          </p:nvPr>
        </p:nvSpPr>
        <p:spPr>
          <a:xfrm>
            <a:off x="5007156" y="698804"/>
            <a:ext cx="6377769" cy="4930246"/>
          </a:xfrm>
        </p:spPr>
        <p:txBody>
          <a:bodyPr anchor="ctr">
            <a:normAutofit/>
          </a:bodyPr>
          <a:lstStyle/>
          <a:p>
            <a:r>
              <a:rPr lang="en-US" sz="2400" dirty="0">
                <a:solidFill>
                  <a:schemeClr val="bg1"/>
                </a:solidFill>
              </a:rPr>
              <a:t>Come </a:t>
            </a:r>
            <a:r>
              <a:rPr lang="en-US" sz="2400" dirty="0" err="1">
                <a:solidFill>
                  <a:schemeClr val="bg1"/>
                </a:solidFill>
              </a:rPr>
              <a:t>costruiamo</a:t>
            </a:r>
            <a:r>
              <a:rPr lang="en-US" sz="2400" dirty="0">
                <a:solidFill>
                  <a:schemeClr val="bg1"/>
                </a:solidFill>
              </a:rPr>
              <a:t> la </a:t>
            </a:r>
            <a:r>
              <a:rPr lang="en-US" sz="2400" dirty="0" err="1">
                <a:solidFill>
                  <a:schemeClr val="bg1"/>
                </a:solidFill>
              </a:rPr>
              <a:t>struttura</a:t>
            </a:r>
            <a:r>
              <a:rPr lang="en-US" sz="2400" dirty="0">
                <a:solidFill>
                  <a:schemeClr val="bg1"/>
                </a:solidFill>
              </a:rPr>
              <a:t> </a:t>
            </a:r>
            <a:r>
              <a:rPr lang="en-US" sz="2400" dirty="0" err="1">
                <a:solidFill>
                  <a:schemeClr val="bg1"/>
                </a:solidFill>
              </a:rPr>
              <a:t>dei</a:t>
            </a:r>
            <a:r>
              <a:rPr lang="en-US" sz="2400" dirty="0">
                <a:solidFill>
                  <a:schemeClr val="bg1"/>
                </a:solidFill>
              </a:rPr>
              <a:t> </a:t>
            </a:r>
            <a:r>
              <a:rPr lang="en-US" sz="2400" dirty="0" err="1">
                <a:solidFill>
                  <a:schemeClr val="bg1"/>
                </a:solidFill>
              </a:rPr>
              <a:t>dati</a:t>
            </a:r>
            <a:r>
              <a:rPr lang="en-US" sz="2400" dirty="0">
                <a:solidFill>
                  <a:schemeClr val="bg1"/>
                </a:solidFill>
              </a:rPr>
              <a:t> a </a:t>
            </a:r>
            <a:r>
              <a:rPr lang="en-US" sz="2400" dirty="0" err="1">
                <a:solidFill>
                  <a:schemeClr val="bg1"/>
                </a:solidFill>
              </a:rPr>
              <a:t>bassa</a:t>
            </a:r>
            <a:r>
              <a:rPr lang="en-US" sz="2400" dirty="0">
                <a:solidFill>
                  <a:schemeClr val="bg1"/>
                </a:solidFill>
              </a:rPr>
              <a:t> </a:t>
            </a:r>
            <a:r>
              <a:rPr lang="en-US" sz="2400" dirty="0" err="1">
                <a:solidFill>
                  <a:schemeClr val="bg1"/>
                </a:solidFill>
              </a:rPr>
              <a:t>dimensionalit</a:t>
            </a:r>
            <a:r>
              <a:rPr lang="it-IT" sz="2400" dirty="0">
                <a:solidFill>
                  <a:schemeClr val="bg1"/>
                </a:solidFill>
              </a:rPr>
              <a:t>à?</a:t>
            </a:r>
            <a:endParaRPr lang="en-US" sz="2400" dirty="0">
              <a:solidFill>
                <a:schemeClr val="bg1"/>
              </a:solidFill>
            </a:endParaRPr>
          </a:p>
          <a:p>
            <a:r>
              <a:rPr lang="en-US" sz="2400" dirty="0">
                <a:solidFill>
                  <a:schemeClr val="bg1"/>
                </a:solidFill>
              </a:rPr>
              <a:t>Come </a:t>
            </a:r>
            <a:r>
              <a:rPr lang="en-US" sz="2400" dirty="0" err="1">
                <a:solidFill>
                  <a:schemeClr val="bg1"/>
                </a:solidFill>
              </a:rPr>
              <a:t>confrontiamo</a:t>
            </a:r>
            <a:r>
              <a:rPr lang="en-US" sz="2400" dirty="0">
                <a:solidFill>
                  <a:schemeClr val="bg1"/>
                </a:solidFill>
              </a:rPr>
              <a:t> la </a:t>
            </a:r>
            <a:r>
              <a:rPr lang="en-US" sz="2400" dirty="0" err="1">
                <a:solidFill>
                  <a:schemeClr val="bg1"/>
                </a:solidFill>
              </a:rPr>
              <a:t>struttura</a:t>
            </a:r>
            <a:r>
              <a:rPr lang="en-US" sz="2400" dirty="0">
                <a:solidFill>
                  <a:schemeClr val="bg1"/>
                </a:solidFill>
              </a:rPr>
              <a:t> a </a:t>
            </a:r>
            <a:r>
              <a:rPr lang="en-US" sz="2400" dirty="0" err="1">
                <a:solidFill>
                  <a:schemeClr val="bg1"/>
                </a:solidFill>
              </a:rPr>
              <a:t>bassa</a:t>
            </a:r>
            <a:r>
              <a:rPr lang="en-US" sz="2400" dirty="0">
                <a:solidFill>
                  <a:schemeClr val="bg1"/>
                </a:solidFill>
              </a:rPr>
              <a:t> ed </a:t>
            </a:r>
            <a:r>
              <a:rPr lang="en-US" sz="2400" dirty="0" err="1">
                <a:solidFill>
                  <a:schemeClr val="bg1"/>
                </a:solidFill>
              </a:rPr>
              <a:t>alta</a:t>
            </a:r>
            <a:r>
              <a:rPr lang="en-US" sz="2400" dirty="0">
                <a:solidFill>
                  <a:schemeClr val="bg1"/>
                </a:solidFill>
              </a:rPr>
              <a:t> dimensionalità?</a:t>
            </a:r>
          </a:p>
        </p:txBody>
      </p:sp>
      <p:cxnSp>
        <p:nvCxnSpPr>
          <p:cNvPr id="5" name="Straight Connector 4">
            <a:extLst>
              <a:ext uri="{FF2B5EF4-FFF2-40B4-BE49-F238E27FC236}">
                <a16:creationId xmlns:a16="http://schemas.microsoft.com/office/drawing/2014/main" id="{D80C9BC9-D756-4E40-846D-1AD704432715}"/>
              </a:ext>
            </a:extLst>
          </p:cNvPr>
          <p:cNvCxnSpPr>
            <a:cxnSpLocks/>
          </p:cNvCxnSpPr>
          <p:nvPr/>
        </p:nvCxnSpPr>
        <p:spPr>
          <a:xfrm>
            <a:off x="4661178" y="994500"/>
            <a:ext cx="0" cy="4320000"/>
          </a:xfrm>
          <a:prstGeom prst="line">
            <a:avLst/>
          </a:prstGeom>
          <a:ln w="28575">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Graphic 10">
            <a:extLst>
              <a:ext uri="{FF2B5EF4-FFF2-40B4-BE49-F238E27FC236}">
                <a16:creationId xmlns:a16="http://schemas.microsoft.com/office/drawing/2014/main" id="{B9B2B8A4-E047-42BE-8949-38D1717D9535}"/>
              </a:ext>
            </a:extLst>
          </p:cNvPr>
          <p:cNvPicPr>
            <a:picLocks noChangeAspect="1"/>
          </p:cNvPicPr>
          <p:nvPr/>
        </p:nvPicPr>
        <p:blipFill>
          <a:blip r:embed="rId3"/>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759CE250-E6A8-457D-AF37-560EB1A3F8DC}"/>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0A2F9449-EE23-46EC-A08D-4EA36CF8B652}"/>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3404983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890-FA0B-49AC-B7B6-B1499A3156DC}"/>
              </a:ext>
            </a:extLst>
          </p:cNvPr>
          <p:cNvSpPr>
            <a:spLocks noGrp="1"/>
          </p:cNvSpPr>
          <p:nvPr>
            <p:ph type="title"/>
          </p:nvPr>
        </p:nvSpPr>
        <p:spPr/>
        <p:txBody>
          <a:bodyPr>
            <a:normAutofit/>
          </a:bodyPr>
          <a:lstStyle/>
          <a:p>
            <a:r>
              <a:rPr lang="en-US" sz="4400" dirty="0" err="1">
                <a:solidFill>
                  <a:srgbClr val="3F568A"/>
                </a:solidFill>
              </a:rPr>
              <a:t>Struttura</a:t>
            </a:r>
            <a:r>
              <a:rPr lang="en-US" sz="4400" dirty="0">
                <a:solidFill>
                  <a:srgbClr val="3F568A"/>
                </a:solidFill>
              </a:rPr>
              <a:t> </a:t>
            </a:r>
            <a:r>
              <a:rPr lang="en-US" sz="4400" dirty="0" err="1">
                <a:solidFill>
                  <a:srgbClr val="3F568A"/>
                </a:solidFill>
              </a:rPr>
              <a:t>dei</a:t>
            </a:r>
            <a:r>
              <a:rPr lang="en-US" sz="4400" dirty="0">
                <a:solidFill>
                  <a:srgbClr val="3F568A"/>
                </a:solidFill>
              </a:rPr>
              <a:t> </a:t>
            </a:r>
            <a:r>
              <a:rPr lang="en-US" sz="4400" dirty="0" err="1">
                <a:solidFill>
                  <a:srgbClr val="3F568A"/>
                </a:solidFill>
              </a:rPr>
              <a:t>dati</a:t>
            </a:r>
            <a:r>
              <a:rPr lang="en-US" sz="4400" dirty="0">
                <a:solidFill>
                  <a:srgbClr val="3F568A"/>
                </a:solidFill>
              </a:rPr>
              <a:t> a </a:t>
            </a:r>
            <a:r>
              <a:rPr lang="en-US" sz="4400" dirty="0" err="1">
                <a:solidFill>
                  <a:srgbClr val="3F568A"/>
                </a:solidFill>
              </a:rPr>
              <a:t>bassa</a:t>
            </a:r>
            <a:r>
              <a:rPr lang="en-US" sz="4400" dirty="0">
                <a:solidFill>
                  <a:srgbClr val="3F568A"/>
                </a:solidFill>
              </a:rPr>
              <a:t> </a:t>
            </a:r>
            <a:r>
              <a:rPr lang="en-US" sz="4400" dirty="0" err="1">
                <a:solidFill>
                  <a:srgbClr val="3F568A"/>
                </a:solidFill>
              </a:rPr>
              <a:t>dimensionalit</a:t>
            </a:r>
            <a:r>
              <a:rPr lang="it-IT" sz="4400" dirty="0">
                <a:solidFill>
                  <a:srgbClr val="3F568A"/>
                </a:solidFill>
              </a:rPr>
              <a:t>à</a:t>
            </a:r>
            <a:endParaRPr lang="it-IT" dirty="0">
              <a:solidFill>
                <a:srgbClr val="3F568A"/>
              </a:solidFill>
            </a:endParaRPr>
          </a:p>
        </p:txBody>
      </p:sp>
      <p:sp>
        <p:nvSpPr>
          <p:cNvPr id="3" name="Content Placeholder 2">
            <a:extLst>
              <a:ext uri="{FF2B5EF4-FFF2-40B4-BE49-F238E27FC236}">
                <a16:creationId xmlns:a16="http://schemas.microsoft.com/office/drawing/2014/main" id="{A82C9650-028C-4EC7-9DF3-02442C3AE5B9}"/>
              </a:ext>
            </a:extLst>
          </p:cNvPr>
          <p:cNvSpPr>
            <a:spLocks noGrp="1"/>
          </p:cNvSpPr>
          <p:nvPr>
            <p:ph idx="1"/>
          </p:nvPr>
        </p:nvSpPr>
        <p:spPr>
          <a:xfrm>
            <a:off x="838200" y="2141537"/>
            <a:ext cx="10515600" cy="3505119"/>
          </a:xfrm>
        </p:spPr>
        <p:txBody>
          <a:bodyPr/>
          <a:lstStyle/>
          <a:p>
            <a:r>
              <a:rPr lang="it-IT" dirty="0"/>
              <a:t>Sappiamo dove vogliamo che i dati finiscano</a:t>
            </a:r>
            <a:r>
              <a:rPr lang="en-US" dirty="0"/>
              <a:t>:</a:t>
            </a:r>
            <a:r>
              <a:rPr lang="it-IT" dirty="0"/>
              <a:t> in uno spazio euclideo a bassa dimensionalità. Quindi non avremo nozioni diverse di distanza per ogni punto.</a:t>
            </a:r>
          </a:p>
          <a:p>
            <a:r>
              <a:rPr lang="it-IT" dirty="0"/>
              <a:t>Continueremo ad usare il numero di vicini in modo da avere una proprietà comune ad entrambe le rappresentazioni.</a:t>
            </a:r>
          </a:p>
          <a:p>
            <a:endParaRPr lang="it-IT" dirty="0"/>
          </a:p>
          <a:p>
            <a:endParaRPr lang="it-IT" dirty="0"/>
          </a:p>
        </p:txBody>
      </p:sp>
      <p:sp>
        <p:nvSpPr>
          <p:cNvPr id="4" name="Footer Placeholder 3">
            <a:extLst>
              <a:ext uri="{FF2B5EF4-FFF2-40B4-BE49-F238E27FC236}">
                <a16:creationId xmlns:a16="http://schemas.microsoft.com/office/drawing/2014/main" id="{61934A16-3101-4560-8A56-0B498462C9FB}"/>
              </a:ext>
            </a:extLst>
          </p:cNvPr>
          <p:cNvSpPr>
            <a:spLocks noGrp="1"/>
          </p:cNvSpPr>
          <p:nvPr>
            <p:ph type="ftr" sz="quarter" idx="11"/>
          </p:nvPr>
        </p:nvSpPr>
        <p:spPr/>
        <p:txBody>
          <a:bodyPr/>
          <a:lstStyle/>
          <a:p>
            <a:endParaRPr lang="en-US" dirty="0"/>
          </a:p>
        </p:txBody>
      </p:sp>
      <p:pic>
        <p:nvPicPr>
          <p:cNvPr id="5" name="Graphic 10">
            <a:extLst>
              <a:ext uri="{FF2B5EF4-FFF2-40B4-BE49-F238E27FC236}">
                <a16:creationId xmlns:a16="http://schemas.microsoft.com/office/drawing/2014/main" id="{FE45D037-93C9-4B4D-B3C3-6189A31DBDD7}"/>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0373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E15B-C06C-4E78-B6E8-E7C5B724B7DA}"/>
              </a:ext>
            </a:extLst>
          </p:cNvPr>
          <p:cNvSpPr>
            <a:spLocks noGrp="1"/>
          </p:cNvSpPr>
          <p:nvPr>
            <p:ph type="title"/>
          </p:nvPr>
        </p:nvSpPr>
        <p:spPr/>
        <p:txBody>
          <a:bodyPr/>
          <a:lstStyle/>
          <a:p>
            <a:r>
              <a:rPr lang="it-IT" dirty="0">
                <a:solidFill>
                  <a:srgbClr val="3F568A"/>
                </a:solidFill>
              </a:rPr>
              <a:t>Confronto struttura a bassa ed alta dimensionalità</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758FF0-411D-4ED1-9B14-E2C167E8B89F}"/>
                  </a:ext>
                </a:extLst>
              </p:cNvPr>
              <p:cNvSpPr>
                <a:spLocks noGrp="1"/>
              </p:cNvSpPr>
              <p:nvPr>
                <p:ph idx="1"/>
              </p:nvPr>
            </p:nvSpPr>
            <p:spPr>
              <a:xfrm>
                <a:off x="838200" y="2055043"/>
                <a:ext cx="10515600" cy="4121919"/>
              </a:xfrm>
            </p:spPr>
            <p:txBody>
              <a:bodyPr>
                <a:normAutofit/>
              </a:bodyPr>
              <a:lstStyle/>
              <a:p>
                <a:endParaRPr lang="en-US" dirty="0"/>
              </a:p>
              <a:p>
                <a:r>
                  <a:rPr lang="it-IT" dirty="0"/>
                  <a:t>Simplessi e probabilità</a:t>
                </a:r>
              </a:p>
              <a:p>
                <a:r>
                  <a:rPr lang="it-IT" dirty="0"/>
                  <a:t>Entropia Incrociata</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supHide m:val="on"/>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r>
                            <a:rPr lang="it-IT" sz="180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𝐸</m:t>
                          </m:r>
                        </m:sub>
                        <m:sup/>
                        <m:e>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nary>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d>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AA758FF0-411D-4ED1-9B14-E2C167E8B89F}"/>
                  </a:ext>
                </a:extLst>
              </p:cNvPr>
              <p:cNvSpPr>
                <a:spLocks noGrp="1" noRot="1" noChangeAspect="1" noMove="1" noResize="1" noEditPoints="1" noAdjustHandles="1" noChangeArrowheads="1" noChangeShapeType="1" noTextEdit="1"/>
              </p:cNvSpPr>
              <p:nvPr>
                <p:ph idx="1"/>
              </p:nvPr>
            </p:nvSpPr>
            <p:spPr>
              <a:xfrm>
                <a:off x="838200" y="2055043"/>
                <a:ext cx="10515600" cy="4121919"/>
              </a:xfrm>
              <a:blipFill>
                <a:blip r:embed="rId3"/>
                <a:stretch>
                  <a:fillRect l="-104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B9214A2A-B9C6-4E8E-B733-3BBF7B8BD4A1}"/>
              </a:ext>
            </a:extLst>
          </p:cNvPr>
          <p:cNvSpPr>
            <a:spLocks noGrp="1"/>
          </p:cNvSpPr>
          <p:nvPr>
            <p:ph type="ftr" sz="quarter" idx="11"/>
          </p:nvPr>
        </p:nvSpPr>
        <p:spPr/>
        <p:txBody>
          <a:bodyPr/>
          <a:lstStyle/>
          <a:p>
            <a:endParaRPr lang="en-US" dirty="0"/>
          </a:p>
        </p:txBody>
      </p:sp>
      <p:cxnSp>
        <p:nvCxnSpPr>
          <p:cNvPr id="6" name="Straight Connector 5">
            <a:extLst>
              <a:ext uri="{FF2B5EF4-FFF2-40B4-BE49-F238E27FC236}">
                <a16:creationId xmlns:a16="http://schemas.microsoft.com/office/drawing/2014/main" id="{71954C3C-B2E4-42D7-860A-95748FA98C5A}"/>
              </a:ext>
            </a:extLst>
          </p:cNvPr>
          <p:cNvCxnSpPr/>
          <p:nvPr/>
        </p:nvCxnSpPr>
        <p:spPr>
          <a:xfrm flipV="1">
            <a:off x="3073138" y="4185501"/>
            <a:ext cx="1272619" cy="876693"/>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69CCF0A-8DE6-4F5B-86F0-F18F21394194}"/>
              </a:ext>
            </a:extLst>
          </p:cNvPr>
          <p:cNvSpPr txBox="1"/>
          <p:nvPr/>
        </p:nvSpPr>
        <p:spPr>
          <a:xfrm>
            <a:off x="2093414" y="5065580"/>
            <a:ext cx="1959447" cy="369332"/>
          </a:xfrm>
          <a:prstGeom prst="rect">
            <a:avLst/>
          </a:prstGeom>
          <a:noFill/>
        </p:spPr>
        <p:txBody>
          <a:bodyPr wrap="none" rtlCol="0">
            <a:spAutoFit/>
          </a:bodyPr>
          <a:lstStyle/>
          <a:p>
            <a:r>
              <a:rPr lang="it-IT" dirty="0"/>
              <a:t>Forza attrattiva</a:t>
            </a:r>
          </a:p>
        </p:txBody>
      </p:sp>
      <p:cxnSp>
        <p:nvCxnSpPr>
          <p:cNvPr id="8" name="Straight Connector 7">
            <a:extLst>
              <a:ext uri="{FF2B5EF4-FFF2-40B4-BE49-F238E27FC236}">
                <a16:creationId xmlns:a16="http://schemas.microsoft.com/office/drawing/2014/main" id="{7AFF4C3B-CCC1-433C-896A-B009BF93FD19}"/>
              </a:ext>
            </a:extLst>
          </p:cNvPr>
          <p:cNvCxnSpPr>
            <a:cxnSpLocks/>
          </p:cNvCxnSpPr>
          <p:nvPr/>
        </p:nvCxnSpPr>
        <p:spPr>
          <a:xfrm flipH="1" flipV="1">
            <a:off x="7067021" y="4185502"/>
            <a:ext cx="1294554" cy="858199"/>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96FBF5-6857-46EC-B047-EAEB276E0F12}"/>
              </a:ext>
            </a:extLst>
          </p:cNvPr>
          <p:cNvSpPr txBox="1"/>
          <p:nvPr/>
        </p:nvSpPr>
        <p:spPr>
          <a:xfrm>
            <a:off x="7394259" y="5065580"/>
            <a:ext cx="1934632" cy="369332"/>
          </a:xfrm>
          <a:prstGeom prst="rect">
            <a:avLst/>
          </a:prstGeom>
          <a:noFill/>
        </p:spPr>
        <p:txBody>
          <a:bodyPr wrap="none" rtlCol="0">
            <a:spAutoFit/>
          </a:bodyPr>
          <a:lstStyle/>
          <a:p>
            <a:r>
              <a:rPr lang="it-IT" dirty="0"/>
              <a:t>Forza repulsiva</a:t>
            </a:r>
          </a:p>
        </p:txBody>
      </p:sp>
      <p:pic>
        <p:nvPicPr>
          <p:cNvPr id="9" name="Graphic 10">
            <a:extLst>
              <a:ext uri="{FF2B5EF4-FFF2-40B4-BE49-F238E27FC236}">
                <a16:creationId xmlns:a16="http://schemas.microsoft.com/office/drawing/2014/main" id="{D00883A0-5318-4242-8FC0-AC014D5C689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19652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8432-E98F-4B69-9B8F-CF90719F7C84}"/>
              </a:ext>
            </a:extLst>
          </p:cNvPr>
          <p:cNvSpPr>
            <a:spLocks noGrp="1"/>
          </p:cNvSpPr>
          <p:nvPr>
            <p:ph type="title"/>
          </p:nvPr>
        </p:nvSpPr>
        <p:spPr>
          <a:xfrm>
            <a:off x="637486" y="1"/>
            <a:ext cx="10917025" cy="866554"/>
          </a:xfrm>
        </p:spPr>
        <p:txBody>
          <a:bodyPr>
            <a:normAutofit/>
          </a:bodyPr>
          <a:lstStyle/>
          <a:p>
            <a:r>
              <a:rPr lang="it-IT" sz="3200" dirty="0">
                <a:solidFill>
                  <a:srgbClr val="3F568A"/>
                </a:solidFill>
              </a:rPr>
              <a:t>Confronto fra </a:t>
            </a:r>
            <a:r>
              <a:rPr lang="it-IT" sz="3200" dirty="0" err="1">
                <a:solidFill>
                  <a:srgbClr val="3F568A"/>
                </a:solidFill>
              </a:rPr>
              <a:t>Kullback</a:t>
            </a:r>
            <a:r>
              <a:rPr lang="en-US" sz="3200" dirty="0">
                <a:solidFill>
                  <a:srgbClr val="3F568A"/>
                </a:solidFill>
              </a:rPr>
              <a:t>-</a:t>
            </a:r>
            <a:r>
              <a:rPr lang="en-US" sz="3200" dirty="0" err="1">
                <a:solidFill>
                  <a:srgbClr val="3F568A"/>
                </a:solidFill>
              </a:rPr>
              <a:t>Leibler</a:t>
            </a:r>
            <a:r>
              <a:rPr lang="en-US" sz="3200" dirty="0">
                <a:solidFill>
                  <a:srgbClr val="3F568A"/>
                </a:solidFill>
              </a:rPr>
              <a:t> ed </a:t>
            </a:r>
            <a:r>
              <a:rPr lang="en-US" sz="3200" dirty="0" err="1">
                <a:solidFill>
                  <a:srgbClr val="3F568A"/>
                </a:solidFill>
              </a:rPr>
              <a:t>entropia</a:t>
            </a:r>
            <a:r>
              <a:rPr lang="en-US" sz="3200" dirty="0">
                <a:solidFill>
                  <a:srgbClr val="3F568A"/>
                </a:solidFill>
              </a:rPr>
              <a:t> </a:t>
            </a:r>
            <a:r>
              <a:rPr lang="en-US" sz="3200" dirty="0" err="1">
                <a:solidFill>
                  <a:srgbClr val="3F568A"/>
                </a:solidFill>
              </a:rPr>
              <a:t>incrociata</a:t>
            </a:r>
            <a:endParaRPr lang="it-IT" sz="3200" dirty="0">
              <a:solidFill>
                <a:srgbClr val="3F568A"/>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1541D-C8C0-4979-8E74-BA791E62E836}"/>
                  </a:ext>
                </a:extLst>
              </p:cNvPr>
              <p:cNvSpPr>
                <a:spLocks noGrp="1"/>
              </p:cNvSpPr>
              <p:nvPr>
                <p:ph idx="1"/>
              </p:nvPr>
            </p:nvSpPr>
            <p:spPr>
              <a:xfrm>
                <a:off x="416933" y="2167140"/>
                <a:ext cx="5383491" cy="3693842"/>
              </a:xfrm>
            </p:spPr>
            <p:txBody>
              <a:bodyPr/>
              <a:lstStyle/>
              <a:p>
                <a:pPr marL="0" indent="0">
                  <a:lnSpc>
                    <a:spcPct val="107000"/>
                  </a:lnSpc>
                  <a:spcAft>
                    <a:spcPts val="800"/>
                  </a:spcAft>
                  <a:buNone/>
                </a:pPr>
                <a14:m>
                  <m:oMath xmlns:m="http://schemas.openxmlformats.org/officeDocument/2006/math">
                    <m:r>
                      <a:rPr lang="it-IT" sz="1600" i="1" smtClean="0">
                        <a:effectLst/>
                        <a:latin typeface="Cambria Math" panose="02040503050406030204" pitchFamily="18" charset="0"/>
                        <a:ea typeface="Times New Roman" panose="02020603050405020304" pitchFamily="18" charset="0"/>
                        <a:cs typeface="Times New Roman" panose="02020603050405020304" pitchFamily="18" charset="0"/>
                      </a:rPr>
                      <m:t>𝐾𝐿</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f>
                          <m:fPr>
                            <m:ctrlPr>
                              <a:rPr lang="it-IT" sz="1600" i="1">
                                <a:effectLst/>
                                <a:latin typeface="Cambria Math" panose="02040503050406030204" pitchFamily="18" charset="0"/>
                                <a:ea typeface="Times New Roman" panose="02020603050405020304" pitchFamily="18" charset="0"/>
                              </a:rPr>
                            </m:ctrlPr>
                          </m:fPr>
                          <m:num>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num>
                          <m:den>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den>
                        </m:f>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oMath>
                </a14:m>
                <a:r>
                  <a:rPr lang="it-IT"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it-IT" sz="16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0" dirty="0">
                    <a:effectLst/>
                    <a:ea typeface="Calibri" panose="020F0502020204030204" pitchFamily="34" charset="0"/>
                    <a:cs typeface="Times New Roman" panose="02020603050405020304" pitchFamily="18" charset="0"/>
                  </a:rPr>
                  <a:t>	</a:t>
                </a:r>
                <a14:m>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𝑌</m:t>
                    </m:r>
                    <m:r>
                      <a:rPr lang="en-US" sz="1600" i="1">
                        <a:latin typeface="Cambria Math" panose="02040503050406030204" pitchFamily="18" charset="0"/>
                        <a:ea typeface="Calibri" panose="020F0502020204030204" pitchFamily="34" charset="0"/>
                        <a:cs typeface="Times New Roman" panose="02020603050405020304" pitchFamily="18" charset="0"/>
                      </a:rPr>
                      <m:t> →±∞:</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0 </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xmlns="">
          <p:sp>
            <p:nvSpPr>
              <p:cNvPr id="3" name="Content Placeholder 2">
                <a:extLst>
                  <a:ext uri="{FF2B5EF4-FFF2-40B4-BE49-F238E27FC236}">
                    <a16:creationId xmlns:a16="http://schemas.microsoft.com/office/drawing/2014/main" id="{3331541D-C8C0-4979-8E74-BA791E62E836}"/>
                  </a:ext>
                </a:extLst>
              </p:cNvPr>
              <p:cNvSpPr>
                <a:spLocks noGrp="1" noRot="1" noChangeAspect="1" noMove="1" noResize="1" noEditPoints="1" noAdjustHandles="1" noChangeArrowheads="1" noChangeShapeType="1" noTextEdit="1"/>
              </p:cNvSpPr>
              <p:nvPr>
                <p:ph idx="1"/>
              </p:nvPr>
            </p:nvSpPr>
            <p:spPr>
              <a:xfrm>
                <a:off x="416933" y="2167140"/>
                <a:ext cx="5383491" cy="3693842"/>
              </a:xfrm>
              <a:blipFill>
                <a:blip r:embed="rId3"/>
                <a:stretch>
                  <a:fillRect/>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2DB3A4B-79A1-42F3-A808-07DB68F9FB30}"/>
              </a:ext>
            </a:extLst>
          </p:cNvPr>
          <p:cNvSpPr>
            <a:spLocks noGrp="1"/>
          </p:cNvSpPr>
          <p:nvPr>
            <p:ph type="ftr" sz="quarter" idx="11"/>
          </p:nvPr>
        </p:nvSpPr>
        <p:spPr/>
        <p:txBody>
          <a:bodyPr/>
          <a:lstStyle/>
          <a:p>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97236B2-6CB5-4FFA-947C-835A70F7E5D2}"/>
                  </a:ext>
                </a:extLst>
              </p:cNvPr>
              <p:cNvSpPr txBox="1"/>
              <p:nvPr/>
            </p:nvSpPr>
            <p:spPr>
              <a:xfrm>
                <a:off x="2343176" y="767748"/>
                <a:ext cx="7505644" cy="8943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effectLst/>
                          <a:latin typeface="+mj-lt"/>
                          <a:ea typeface="Times New Roman" panose="02020603050405020304" pitchFamily="18" charset="0"/>
                          <a:cs typeface="Times New Roman" panose="02020603050405020304" pitchFamily="18" charset="0"/>
                        </a:rPr>
                        <m:t>𝑋</m:t>
                      </m:r>
                      <m:r>
                        <a:rPr lang="en-US" sz="1800" b="0" i="1" smtClean="0">
                          <a:effectLst/>
                          <a:latin typeface="+mj-lt"/>
                          <a:ea typeface="Times New Roman" panose="02020603050405020304" pitchFamily="18" charset="0"/>
                          <a:cs typeface="Times New Roman" panose="02020603050405020304" pitchFamily="18" charset="0"/>
                        </a:rPr>
                        <m:t>=</m:t>
                      </m:r>
                      <m:r>
                        <m:rPr>
                          <m:sty m:val="p"/>
                        </m:rPr>
                        <a:rPr lang="en-US" sz="1800" b="0" i="0" smtClean="0">
                          <a:effectLst/>
                          <a:ea typeface="Times New Roman" panose="02020603050405020304" pitchFamily="18" charset="0"/>
                          <a:cs typeface="Times New Roman" panose="02020603050405020304" pitchFamily="18" charset="0"/>
                        </a:rPr>
                        <m:t>distanza</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fra</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i</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punti</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ad</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alta</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dim</m:t>
                      </m:r>
                      <m:r>
                        <a:rPr lang="en-US" sz="1800" b="0" i="0" smtClean="0">
                          <a:effectLst/>
                          <a:ea typeface="Times New Roman" panose="02020603050405020304" pitchFamily="18" charset="0"/>
                          <a:cs typeface="Times New Roman" panose="02020603050405020304" pitchFamily="18" charset="0"/>
                        </a:rPr>
                        <m:t>.  </m:t>
                      </m:r>
                      <m:r>
                        <a:rPr lang="it-IT"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mj-lt"/>
                          <a:ea typeface="Times New Roman" panose="02020603050405020304" pitchFamily="18" charset="0"/>
                          <a:cs typeface="Times New Roman" panose="02020603050405020304" pitchFamily="18" charset="0"/>
                        </a:rPr>
                        <m:t>𝑌</m:t>
                      </m:r>
                      <m:r>
                        <a:rPr lang="en-US" sz="1800" b="0" i="1" smtClean="0">
                          <a:effectLst/>
                          <a:latin typeface="+mj-lt"/>
                          <a:ea typeface="Times New Roman" panose="02020603050405020304" pitchFamily="18" charset="0"/>
                          <a:cs typeface="Times New Roman" panose="02020603050405020304" pitchFamily="18" charset="0"/>
                        </a:rPr>
                        <m:t>=</m:t>
                      </m:r>
                      <m:r>
                        <m:rPr>
                          <m:sty m:val="p"/>
                        </m:rPr>
                        <a:rPr lang="en-US" sz="1800" b="0" i="0" smtClean="0">
                          <a:effectLst/>
                          <a:ea typeface="Times New Roman" panose="02020603050405020304" pitchFamily="18" charset="0"/>
                          <a:cs typeface="Times New Roman" panose="02020603050405020304" pitchFamily="18" charset="0"/>
                        </a:rPr>
                        <m:t>distanza</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fra</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i</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punti</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a</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bassa</m:t>
                      </m:r>
                      <m:r>
                        <a:rPr lang="en-US" sz="1800" b="0" i="0" smtClean="0">
                          <a:effectLst/>
                          <a:ea typeface="Times New Roman" panose="02020603050405020304" pitchFamily="18" charset="0"/>
                          <a:cs typeface="Times New Roman" panose="02020603050405020304" pitchFamily="18" charset="0"/>
                        </a:rPr>
                        <m:t> </m:t>
                      </m:r>
                      <m:r>
                        <m:rPr>
                          <m:sty m:val="p"/>
                        </m:rPr>
                        <a:rPr lang="en-US" sz="1800" b="0" i="0" smtClean="0">
                          <a:effectLst/>
                          <a:ea typeface="Times New Roman" panose="02020603050405020304" pitchFamily="18" charset="0"/>
                          <a:cs typeface="Times New Roman" panose="02020603050405020304" pitchFamily="18" charset="0"/>
                        </a:rPr>
                        <m:t>dim</m:t>
                      </m:r>
                      <m:r>
                        <a:rPr lang="it-IT" sz="1800" b="0" i="0" smtClean="0">
                          <a:effectLst/>
                          <a:ea typeface="Times New Roman" panose="02020603050405020304" pitchFamily="18" charset="0"/>
                          <a:cs typeface="Times New Roman" panose="02020603050405020304" pitchFamily="18" charset="0"/>
                        </a:rPr>
                        <m:t>.</m:t>
                      </m:r>
                    </m:oMath>
                  </m:oMathPara>
                </a14:m>
                <a:endParaRPr lang="it-IT" sz="1800" b="0" dirty="0">
                  <a:effectLst/>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it-IT" i="1" smtClean="0">
                          <a:effectLst/>
                          <a:latin typeface="Cambria Math" panose="02040503050406030204" pitchFamily="18" charset="0"/>
                          <a:ea typeface="Cambria Math" panose="02040503050406030204" pitchFamily="18" charset="0"/>
                          <a:cs typeface="Times New Roman" panose="02020603050405020304" pitchFamily="18" charset="0"/>
                        </a:rPr>
                        <m:t>𝑃</m:t>
                      </m:r>
                      <m:d>
                        <m:dPr>
                          <m:ctrlPr>
                            <a:rPr lang="it-IT" i="1">
                              <a:effectLst/>
                              <a:latin typeface="Cambria Math" panose="02040503050406030204" pitchFamily="18" charset="0"/>
                              <a:ea typeface="Cambria Math" panose="02040503050406030204" pitchFamily="18" charset="0"/>
                              <a:cs typeface="Times New Roman" panose="02020603050405020304" pitchFamily="18" charset="0"/>
                            </a:rPr>
                          </m:ctrlPr>
                        </m:dPr>
                        <m:e>
                          <m:r>
                            <a:rPr lang="it-IT" i="1">
                              <a:effectLst/>
                              <a:latin typeface="Cambria Math" panose="02040503050406030204" pitchFamily="18" charset="0"/>
                              <a:ea typeface="Cambria Math" panose="02040503050406030204" pitchFamily="18" charset="0"/>
                              <a:cs typeface="Times New Roman" panose="02020603050405020304" pitchFamily="18" charset="0"/>
                            </a:rPr>
                            <m:t>𝑋</m:t>
                          </m:r>
                        </m:e>
                      </m:d>
                      <m:r>
                        <a:rPr lang="it-IT">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it-IT"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it-IT"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t-IT"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t-IT"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it-IT" dirty="0"/>
              </a:p>
            </p:txBody>
          </p:sp>
        </mc:Choice>
        <mc:Fallback>
          <p:sp>
            <p:nvSpPr>
              <p:cNvPr id="8" name="TextBox 7">
                <a:extLst>
                  <a:ext uri="{FF2B5EF4-FFF2-40B4-BE49-F238E27FC236}">
                    <a16:creationId xmlns:a16="http://schemas.microsoft.com/office/drawing/2014/main" id="{F97236B2-6CB5-4FFA-947C-835A70F7E5D2}"/>
                  </a:ext>
                </a:extLst>
              </p:cNvPr>
              <p:cNvSpPr txBox="1">
                <a:spLocks noRot="1" noChangeAspect="1" noMove="1" noResize="1" noEditPoints="1" noAdjustHandles="1" noChangeArrowheads="1" noChangeShapeType="1" noTextEdit="1"/>
              </p:cNvSpPr>
              <p:nvPr/>
            </p:nvSpPr>
            <p:spPr>
              <a:xfrm>
                <a:off x="2343176" y="767748"/>
                <a:ext cx="7505644" cy="894347"/>
              </a:xfrm>
              <a:prstGeom prst="rect">
                <a:avLst/>
              </a:prstGeom>
              <a:blipFill>
                <a:blip r:embed="rId4"/>
                <a:stretch>
                  <a:fillRect/>
                </a:stretch>
              </a:blipFill>
            </p:spPr>
            <p:txBody>
              <a:bodyPr/>
              <a:lstStyle/>
              <a:p>
                <a:r>
                  <a:rPr lang="it-IT">
                    <a:noFill/>
                  </a:rPr>
                  <a:t> </a:t>
                </a:r>
              </a:p>
            </p:txBody>
          </p:sp>
        </mc:Fallback>
      </mc:AlternateContent>
      <p:cxnSp>
        <p:nvCxnSpPr>
          <p:cNvPr id="12" name="Straight Arrow Connector 11">
            <a:extLst>
              <a:ext uri="{FF2B5EF4-FFF2-40B4-BE49-F238E27FC236}">
                <a16:creationId xmlns:a16="http://schemas.microsoft.com/office/drawing/2014/main" id="{718D3659-FE3B-4B27-A311-FD02CEEB5E52}"/>
              </a:ext>
            </a:extLst>
          </p:cNvPr>
          <p:cNvCxnSpPr>
            <a:cxnSpLocks/>
          </p:cNvCxnSpPr>
          <p:nvPr/>
        </p:nvCxnSpPr>
        <p:spPr>
          <a:xfrm flipV="1">
            <a:off x="3355944" y="2009149"/>
            <a:ext cx="709877" cy="207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4DFFE0-2BF2-460A-82D8-C8378E80E727}"/>
                  </a:ext>
                </a:extLst>
              </p:cNvPr>
              <p:cNvSpPr txBox="1"/>
              <p:nvPr/>
            </p:nvSpPr>
            <p:spPr>
              <a:xfrm>
                <a:off x="3103603" y="1662095"/>
                <a:ext cx="752193"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→0</m:t>
                      </m:r>
                      <m:r>
                        <a:rPr lang="it-IT" sz="1100" b="0" i="1" smtClean="0">
                          <a:latin typeface="Cambria Math" panose="02040503050406030204" pitchFamily="18" charset="0"/>
                          <a:ea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 </m:t>
                      </m:r>
                    </m:oMath>
                  </m:oMathPara>
                </a14:m>
                <a:endParaRPr lang="it-IT" sz="11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m:t>
                      </m:r>
                    </m:oMath>
                  </m:oMathPara>
                </a14:m>
                <a:endParaRPr lang="en-US" sz="1100" b="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04DFFE0-2BF2-460A-82D8-C8378E80E727}"/>
                  </a:ext>
                </a:extLst>
              </p:cNvPr>
              <p:cNvSpPr txBox="1">
                <a:spLocks noRot="1" noChangeAspect="1" noMove="1" noResize="1" noEditPoints="1" noAdjustHandles="1" noChangeArrowheads="1" noChangeShapeType="1" noTextEdit="1"/>
              </p:cNvSpPr>
              <p:nvPr/>
            </p:nvSpPr>
            <p:spPr>
              <a:xfrm>
                <a:off x="3103603" y="1662095"/>
                <a:ext cx="752193" cy="430887"/>
              </a:xfrm>
              <a:prstGeom prst="rect">
                <a:avLst/>
              </a:prstGeom>
              <a:blipFill>
                <a:blip r:embed="rId5"/>
                <a:stretch>
                  <a:fillRect/>
                </a:stretch>
              </a:blipFill>
            </p:spPr>
            <p:txBody>
              <a:bodyPr/>
              <a:lstStyle/>
              <a:p>
                <a:r>
                  <a:rPr lang="it-IT">
                    <a:noFill/>
                  </a:rPr>
                  <a:t> </a:t>
                </a:r>
              </a:p>
            </p:txBody>
          </p:sp>
        </mc:Fallback>
      </mc:AlternateContent>
      <p:sp>
        <p:nvSpPr>
          <p:cNvPr id="14" name="TextBox 13">
            <a:extLst>
              <a:ext uri="{FF2B5EF4-FFF2-40B4-BE49-F238E27FC236}">
                <a16:creationId xmlns:a16="http://schemas.microsoft.com/office/drawing/2014/main" id="{C36EFCD3-C8DB-460B-B13D-4CA4402DDF92}"/>
              </a:ext>
            </a:extLst>
          </p:cNvPr>
          <p:cNvSpPr txBox="1"/>
          <p:nvPr/>
        </p:nvSpPr>
        <p:spPr>
          <a:xfrm>
            <a:off x="4065821" y="1803850"/>
            <a:ext cx="332142" cy="369332"/>
          </a:xfrm>
          <a:prstGeom prst="rect">
            <a:avLst/>
          </a:prstGeom>
          <a:noFill/>
        </p:spPr>
        <p:txBody>
          <a:bodyPr wrap="none" rtlCol="0">
            <a:spAutoFit/>
          </a:bodyPr>
          <a:lstStyle/>
          <a:p>
            <a:r>
              <a:rPr lang="en-US" dirty="0"/>
              <a:t>0</a:t>
            </a:r>
            <a:endParaRPr lang="it-IT"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94F7D00-E90F-4EA8-8A5C-DF021FD67C6B}"/>
                  </a:ext>
                </a:extLst>
              </p:cNvPr>
              <p:cNvSpPr txBox="1">
                <a:spLocks/>
              </p:cNvSpPr>
              <p:nvPr/>
            </p:nvSpPr>
            <p:spPr>
              <a:xfrm>
                <a:off x="6211563" y="1803850"/>
                <a:ext cx="5556315" cy="41988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𝐶𝐸</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𝑋</m:t>
                          </m:r>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d>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e>
                          </m:d>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it-IT" sz="16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1+</m:t>
                              </m:r>
                              <m:sSup>
                                <m:sSup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sSupPr>
                                <m:e>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sup>
                                  <m:r>
                                    <a:rPr lang="it-IT" sz="1600" i="1">
                                      <a:latin typeface="Cambria Math" panose="02040503050406030204" pitchFamily="18" charset="0"/>
                                      <a:ea typeface="Cambria Math" panose="02040503050406030204" pitchFamily="18" charset="0"/>
                                      <a:cs typeface="Times New Roman" panose="02020603050405020304" pitchFamily="18" charset="0"/>
                                    </a:rPr>
                                    <m:t>2</m:t>
                                  </m:r>
                                </m:sup>
                              </m:sSup>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𝑌</m:t>
                    </m:r>
                    <m:r>
                      <a:rPr lang="en-US" sz="1600" i="1">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it-IT"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it-IT" sz="1600" dirty="0">
                  <a:latin typeface="Cambria Math" panose="02040503050406030204" pitchFamily="18" charset="0"/>
                  <a:ea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394F7D00-E90F-4EA8-8A5C-DF021FD67C6B}"/>
                  </a:ext>
                </a:extLst>
              </p:cNvPr>
              <p:cNvSpPr txBox="1">
                <a:spLocks noRot="1" noChangeAspect="1" noMove="1" noResize="1" noEditPoints="1" noAdjustHandles="1" noChangeArrowheads="1" noChangeShapeType="1" noTextEdit="1"/>
              </p:cNvSpPr>
              <p:nvPr/>
            </p:nvSpPr>
            <p:spPr>
              <a:xfrm>
                <a:off x="6211563" y="1803850"/>
                <a:ext cx="5556315" cy="4198887"/>
              </a:xfrm>
              <a:prstGeom prst="rect">
                <a:avLst/>
              </a:prstGeom>
              <a:blipFill>
                <a:blip r:embed="rId6"/>
                <a:stretch>
                  <a:fillRect/>
                </a:stretch>
              </a:blipFill>
            </p:spPr>
            <p:txBody>
              <a:bodyPr/>
              <a:lstStyle/>
              <a:p>
                <a:r>
                  <a:rPr lang="it-IT">
                    <a:noFill/>
                  </a:rPr>
                  <a:t> </a:t>
                </a:r>
              </a:p>
            </p:txBody>
          </p:sp>
        </mc:Fallback>
      </mc:AlternateContent>
      <p:cxnSp>
        <p:nvCxnSpPr>
          <p:cNvPr id="17" name="Straight Connector 16">
            <a:extLst>
              <a:ext uri="{FF2B5EF4-FFF2-40B4-BE49-F238E27FC236}">
                <a16:creationId xmlns:a16="http://schemas.microsoft.com/office/drawing/2014/main" id="{0E9D30C7-613A-48E6-859F-AD8170AE8216}"/>
              </a:ext>
            </a:extLst>
          </p:cNvPr>
          <p:cNvCxnSpPr>
            <a:cxnSpLocks/>
          </p:cNvCxnSpPr>
          <p:nvPr/>
        </p:nvCxnSpPr>
        <p:spPr>
          <a:xfrm>
            <a:off x="6095998" y="1803850"/>
            <a:ext cx="0" cy="4223213"/>
          </a:xfrm>
          <a:prstGeom prst="line">
            <a:avLst/>
          </a:prstGeom>
          <a:ln w="28575">
            <a:solidFill>
              <a:srgbClr val="3F568A"/>
            </a:solidFill>
          </a:ln>
        </p:spPr>
        <p:style>
          <a:lnRef idx="1">
            <a:schemeClr val="dk1"/>
          </a:lnRef>
          <a:fillRef idx="0">
            <a:schemeClr val="dk1"/>
          </a:fillRef>
          <a:effectRef idx="0">
            <a:schemeClr val="dk1"/>
          </a:effectRef>
          <a:fontRef idx="minor">
            <a:schemeClr val="tx1"/>
          </a:fontRef>
        </p:style>
      </p:cxnSp>
      <p:pic>
        <p:nvPicPr>
          <p:cNvPr id="19" name="Graphic 10">
            <a:extLst>
              <a:ext uri="{FF2B5EF4-FFF2-40B4-BE49-F238E27FC236}">
                <a16:creationId xmlns:a16="http://schemas.microsoft.com/office/drawing/2014/main" id="{56F2B8C9-B576-4D66-89A3-9CB3FBE26261}"/>
              </a:ext>
            </a:extLst>
          </p:cNvPr>
          <p:cNvPicPr>
            <a:picLocks noChangeAspect="1"/>
          </p:cNvPicPr>
          <p:nvPr/>
        </p:nvPicPr>
        <p:blipFill>
          <a:blip r:embed="rId7"/>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3511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E1346-6EAA-447F-ABA5-1425D25EA3E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Confronto fra Kullback-Leibler ed entropia incrociata</a:t>
            </a:r>
          </a:p>
        </p:txBody>
      </p:sp>
      <p:pic>
        <p:nvPicPr>
          <p:cNvPr id="8" name="Picture 7" descr="Chart, surface chart&#10;&#10;Description automatically generated">
            <a:extLst>
              <a:ext uri="{FF2B5EF4-FFF2-40B4-BE49-F238E27FC236}">
                <a16:creationId xmlns:a16="http://schemas.microsoft.com/office/drawing/2014/main" id="{6AC1A850-2190-46A7-949E-780C9E0C2C40}"/>
              </a:ext>
            </a:extLst>
          </p:cNvPr>
          <p:cNvPicPr>
            <a:picLocks noChangeAspect="1"/>
          </p:cNvPicPr>
          <p:nvPr/>
        </p:nvPicPr>
        <p:blipFill rotWithShape="1">
          <a:blip r:embed="rId2"/>
          <a:srcRect r="14419"/>
          <a:stretch/>
        </p:blipFill>
        <p:spPr>
          <a:xfrm>
            <a:off x="6094475" y="1977473"/>
            <a:ext cx="3761568" cy="3780000"/>
          </a:xfrm>
          <a:prstGeom prst="rect">
            <a:avLst/>
          </a:prstGeom>
        </p:spPr>
      </p:pic>
      <p:pic>
        <p:nvPicPr>
          <p:cNvPr id="6" name="Picture 5" descr="Chart, surface chart&#10;&#10;Description automatically generated">
            <a:extLst>
              <a:ext uri="{FF2B5EF4-FFF2-40B4-BE49-F238E27FC236}">
                <a16:creationId xmlns:a16="http://schemas.microsoft.com/office/drawing/2014/main" id="{118B06DB-F8E2-463E-86F3-C3CCF1526412}"/>
              </a:ext>
            </a:extLst>
          </p:cNvPr>
          <p:cNvPicPr>
            <a:picLocks noChangeAspect="1"/>
          </p:cNvPicPr>
          <p:nvPr/>
        </p:nvPicPr>
        <p:blipFill>
          <a:blip r:embed="rId3"/>
          <a:stretch>
            <a:fillRect/>
          </a:stretch>
        </p:blipFill>
        <p:spPr>
          <a:xfrm>
            <a:off x="1551040" y="1977473"/>
            <a:ext cx="4421053" cy="3780000"/>
          </a:xfrm>
          <a:prstGeom prst="rect">
            <a:avLst/>
          </a:prstGeom>
        </p:spPr>
      </p:pic>
      <p:sp>
        <p:nvSpPr>
          <p:cNvPr id="9" name="Footer Placeholder 8">
            <a:extLst>
              <a:ext uri="{FF2B5EF4-FFF2-40B4-BE49-F238E27FC236}">
                <a16:creationId xmlns:a16="http://schemas.microsoft.com/office/drawing/2014/main" id="{46A7986B-B5A1-47BD-9654-1D32EB05DACF}"/>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633C37FE-6DFD-49B0-8481-D4E3489F1AE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9271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782A-D2C8-4444-A68E-A5DFCF44B006}"/>
              </a:ext>
            </a:extLst>
          </p:cNvPr>
          <p:cNvSpPr>
            <a:spLocks noGrp="1"/>
          </p:cNvSpPr>
          <p:nvPr>
            <p:ph type="title"/>
          </p:nvPr>
        </p:nvSpPr>
        <p:spPr/>
        <p:txBody>
          <a:bodyPr/>
          <a:lstStyle/>
          <a:p>
            <a:r>
              <a:rPr lang="it-IT" dirty="0">
                <a:solidFill>
                  <a:srgbClr val="3F568A"/>
                </a:solidFill>
              </a:rPr>
              <a:t>Vantaggi</a:t>
            </a:r>
            <a:r>
              <a:rPr lang="en-US" dirty="0">
                <a:solidFill>
                  <a:srgbClr val="3F568A"/>
                </a:solidFill>
              </a:rPr>
              <a:t> di UMAP</a:t>
            </a:r>
            <a:endParaRPr lang="it-IT" dirty="0">
              <a:solidFill>
                <a:srgbClr val="3F568A"/>
              </a:solidFill>
            </a:endParaRPr>
          </a:p>
        </p:txBody>
      </p:sp>
      <p:graphicFrame>
        <p:nvGraphicFramePr>
          <p:cNvPr id="5" name="Content Placeholder 2">
            <a:extLst>
              <a:ext uri="{FF2B5EF4-FFF2-40B4-BE49-F238E27FC236}">
                <a16:creationId xmlns:a16="http://schemas.microsoft.com/office/drawing/2014/main" id="{393C70AE-6E6B-4437-95C5-944CE2AE0857}"/>
              </a:ext>
            </a:extLst>
          </p:cNvPr>
          <p:cNvGraphicFramePr>
            <a:graphicFrameLocks noGrp="1"/>
          </p:cNvGraphicFramePr>
          <p:nvPr>
            <p:ph idx="1"/>
            <p:extLst>
              <p:ext uri="{D42A27DB-BD31-4B8C-83A1-F6EECF244321}">
                <p14:modId xmlns:p14="http://schemas.microsoft.com/office/powerpoint/2010/main" val="816699226"/>
              </p:ext>
            </p:extLst>
          </p:nvPr>
        </p:nvGraphicFramePr>
        <p:xfrm>
          <a:off x="838200" y="1480009"/>
          <a:ext cx="10515600" cy="4317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10">
            <a:extLst>
              <a:ext uri="{FF2B5EF4-FFF2-40B4-BE49-F238E27FC236}">
                <a16:creationId xmlns:a16="http://schemas.microsoft.com/office/drawing/2014/main" id="{C0227E86-EF5D-44F5-B199-803AB107C9D6}"/>
              </a:ext>
            </a:extLst>
          </p:cNvPr>
          <p:cNvPicPr>
            <a:picLocks noChangeAspect="1"/>
          </p:cNvPicPr>
          <p:nvPr/>
        </p:nvPicPr>
        <p:blipFill>
          <a:blip r:embed="rId8"/>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FAF4CA1D-F37A-42F7-8D95-5D3963EF97EB}"/>
              </a:ext>
            </a:extLst>
          </p:cNvPr>
          <p:cNvSpPr>
            <a:spLocks noGrp="1"/>
          </p:cNvSpPr>
          <p:nvPr>
            <p:ph type="ftr" sz="quarter" idx="11"/>
          </p:nvPr>
        </p:nvSpPr>
        <p:spPr/>
        <p:txBody>
          <a:bodyPr/>
          <a:lstStyle/>
          <a:p>
            <a:endParaRPr lang="en-US" dirty="0"/>
          </a:p>
        </p:txBody>
      </p:sp>
      <p:pic>
        <p:nvPicPr>
          <p:cNvPr id="8" name="Graphic 10">
            <a:extLst>
              <a:ext uri="{FF2B5EF4-FFF2-40B4-BE49-F238E27FC236}">
                <a16:creationId xmlns:a16="http://schemas.microsoft.com/office/drawing/2014/main" id="{12B0B2FB-A528-4F4C-8479-9565098FD1C4}"/>
              </a:ext>
            </a:extLst>
          </p:cNvPr>
          <p:cNvPicPr>
            <a:picLocks noChangeAspect="1"/>
          </p:cNvPicPr>
          <p:nvPr/>
        </p:nvPicPr>
        <p:blipFill>
          <a:blip r:embed="rId8"/>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088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8F416-93EC-4C35-964C-C8D1ED45A5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MNIST dataset</a:t>
            </a:r>
          </a:p>
        </p:txBody>
      </p:sp>
      <p:pic>
        <p:nvPicPr>
          <p:cNvPr id="11" name="Content Placeholder 10" descr="Chart, scatter chart&#10;&#10;Description automatically generated">
            <a:extLst>
              <a:ext uri="{FF2B5EF4-FFF2-40B4-BE49-F238E27FC236}">
                <a16:creationId xmlns:a16="http://schemas.microsoft.com/office/drawing/2014/main" id="{43CE6884-2CB0-40E2-B0DC-BEA1607F30B3}"/>
              </a:ext>
            </a:extLst>
          </p:cNvPr>
          <p:cNvPicPr>
            <a:picLocks noGrp="1" noChangeAspect="1"/>
          </p:cNvPicPr>
          <p:nvPr>
            <p:ph idx="1"/>
          </p:nvPr>
        </p:nvPicPr>
        <p:blipFill>
          <a:blip r:embed="rId2"/>
          <a:stretch>
            <a:fillRect/>
          </a:stretch>
        </p:blipFill>
        <p:spPr>
          <a:xfrm>
            <a:off x="540000" y="1980000"/>
            <a:ext cx="5760000"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F9DBA10B-F790-43DC-B66A-B0E6F627EB11}"/>
              </a:ext>
            </a:extLst>
          </p:cNvPr>
          <p:cNvPicPr>
            <a:picLocks noChangeAspect="1"/>
          </p:cNvPicPr>
          <p:nvPr/>
        </p:nvPicPr>
        <p:blipFill rotWithShape="1">
          <a:blip r:embed="rId3"/>
          <a:srcRect r="8450"/>
          <a:stretch/>
        </p:blipFill>
        <p:spPr>
          <a:xfrm>
            <a:off x="6480000" y="1980000"/>
            <a:ext cx="5316705" cy="3528000"/>
          </a:xfrm>
          <a:prstGeom prst="rect">
            <a:avLst/>
          </a:prstGeom>
        </p:spPr>
      </p:pic>
      <p:sp>
        <p:nvSpPr>
          <p:cNvPr id="15" name="Footer Placeholder 14">
            <a:extLst>
              <a:ext uri="{FF2B5EF4-FFF2-40B4-BE49-F238E27FC236}">
                <a16:creationId xmlns:a16="http://schemas.microsoft.com/office/drawing/2014/main" id="{0E9604F5-1EDD-48B2-83E5-7031843B6F54}"/>
              </a:ext>
            </a:extLst>
          </p:cNvPr>
          <p:cNvSpPr>
            <a:spLocks noGrp="1"/>
          </p:cNvSpPr>
          <p:nvPr>
            <p:ph type="ftr" sz="quarter" idx="11"/>
          </p:nvPr>
        </p:nvSpPr>
        <p:spPr/>
        <p:txBody>
          <a:bodyPr/>
          <a:lstStyle/>
          <a:p>
            <a:endParaRPr lang="en-US" dirty="0"/>
          </a:p>
        </p:txBody>
      </p:sp>
      <p:pic>
        <p:nvPicPr>
          <p:cNvPr id="19" name="Graphic 10">
            <a:extLst>
              <a:ext uri="{FF2B5EF4-FFF2-40B4-BE49-F238E27FC236}">
                <a16:creationId xmlns:a16="http://schemas.microsoft.com/office/drawing/2014/main" id="{1445A1BF-87E0-4D26-8307-FB846E2DFF4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0016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38200" y="914403"/>
            <a:ext cx="10515600" cy="1871558"/>
          </a:xfrm>
        </p:spPr>
        <p:txBody>
          <a:bodyPr>
            <a:normAutofit/>
          </a:bodyPr>
          <a:lstStyle/>
          <a:p>
            <a:r>
              <a:rPr lang="en-US" sz="5200" dirty="0">
                <a:solidFill>
                  <a:srgbClr val="3F568A"/>
                </a:solidFill>
              </a:rPr>
              <a:t>UMAP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8200" y="2850337"/>
            <a:ext cx="10515600" cy="681036"/>
          </a:xfrm>
        </p:spPr>
        <p:txBody>
          <a:bodyPr>
            <a:normAutofit lnSpcReduction="10000"/>
          </a:bodyPr>
          <a:lstStyle/>
          <a:p>
            <a:r>
              <a:rPr lang="en-US" dirty="0">
                <a:solidFill>
                  <a:schemeClr val="tx1">
                    <a:lumMod val="65000"/>
                    <a:lumOff val="35000"/>
                  </a:schemeClr>
                </a:solidFill>
              </a:rPr>
              <a:t>Uniform Manifold Approximation and Projection for Dimension Reduction</a:t>
            </a:r>
          </a:p>
          <a:p>
            <a:endParaRPr lang="en-US" dirty="0"/>
          </a:p>
        </p:txBody>
      </p:sp>
      <p:sp>
        <p:nvSpPr>
          <p:cNvPr id="4" name="Footer Placeholder 3">
            <a:extLst>
              <a:ext uri="{FF2B5EF4-FFF2-40B4-BE49-F238E27FC236}">
                <a16:creationId xmlns:a16="http://schemas.microsoft.com/office/drawing/2014/main" id="{591B12C4-0E63-49AA-96B1-F3F2A0C079C4}"/>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C0E79F27-5268-4C3B-A216-16B13CFBF9D5}"/>
              </a:ext>
            </a:extLst>
          </p:cNvPr>
          <p:cNvPicPr>
            <a:picLocks noChangeAspect="1"/>
          </p:cNvPicPr>
          <p:nvPr/>
        </p:nvPicPr>
        <p:blipFill>
          <a:blip r:embed="rId2"/>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16788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06B56-D9D8-43A6-8CF3-F9514F745E5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Fashion MNIST dataset</a:t>
            </a:r>
          </a:p>
        </p:txBody>
      </p:sp>
      <p:pic>
        <p:nvPicPr>
          <p:cNvPr id="15" name="Picture 14" descr="A picture containing text&#10;&#10;Description automatically generated">
            <a:extLst>
              <a:ext uri="{FF2B5EF4-FFF2-40B4-BE49-F238E27FC236}">
                <a16:creationId xmlns:a16="http://schemas.microsoft.com/office/drawing/2014/main" id="{A8339BD4-F17D-4528-A0A8-4852FBBCA7D8}"/>
              </a:ext>
            </a:extLst>
          </p:cNvPr>
          <p:cNvPicPr>
            <a:picLocks noChangeAspect="1"/>
          </p:cNvPicPr>
          <p:nvPr/>
        </p:nvPicPr>
        <p:blipFill>
          <a:blip r:embed="rId3"/>
          <a:stretch>
            <a:fillRect/>
          </a:stretch>
        </p:blipFill>
        <p:spPr>
          <a:xfrm>
            <a:off x="405653" y="1976676"/>
            <a:ext cx="6030769"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D2426784-3ECE-48BB-BE33-998D3F4994B9}"/>
              </a:ext>
            </a:extLst>
          </p:cNvPr>
          <p:cNvPicPr>
            <a:picLocks noChangeAspect="1"/>
          </p:cNvPicPr>
          <p:nvPr/>
        </p:nvPicPr>
        <p:blipFill rotWithShape="1">
          <a:blip r:embed="rId4"/>
          <a:srcRect r="12090"/>
          <a:stretch/>
        </p:blipFill>
        <p:spPr>
          <a:xfrm>
            <a:off x="6439005" y="1976676"/>
            <a:ext cx="5347342" cy="3528000"/>
          </a:xfrm>
          <a:prstGeom prst="rect">
            <a:avLst/>
          </a:prstGeom>
        </p:spPr>
      </p:pic>
      <p:sp>
        <p:nvSpPr>
          <p:cNvPr id="18" name="Footer Placeholder 17">
            <a:extLst>
              <a:ext uri="{FF2B5EF4-FFF2-40B4-BE49-F238E27FC236}">
                <a16:creationId xmlns:a16="http://schemas.microsoft.com/office/drawing/2014/main" id="{9F3B9704-CB72-499F-BC4F-C577C79456AA}"/>
              </a:ext>
            </a:extLst>
          </p:cNvPr>
          <p:cNvSpPr>
            <a:spLocks noGrp="1"/>
          </p:cNvSpPr>
          <p:nvPr>
            <p:ph type="ftr" sz="quarter" idx="11"/>
          </p:nvPr>
        </p:nvSpPr>
        <p:spPr/>
        <p:txBody>
          <a:bodyPr/>
          <a:lstStyle/>
          <a:p>
            <a:endParaRPr lang="en-US" dirty="0"/>
          </a:p>
        </p:txBody>
      </p:sp>
      <p:pic>
        <p:nvPicPr>
          <p:cNvPr id="30" name="Graphic 10">
            <a:extLst>
              <a:ext uri="{FF2B5EF4-FFF2-40B4-BE49-F238E27FC236}">
                <a16:creationId xmlns:a16="http://schemas.microsoft.com/office/drawing/2014/main" id="{931CAE1F-9AC6-42F3-803F-B33820B82981}"/>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26202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79D91E-E9A0-45A4-9BDA-ABE644E0999C}"/>
              </a:ext>
            </a:extLst>
          </p:cNvPr>
          <p:cNvSpPr>
            <a:spLocks noGrp="1"/>
          </p:cNvSpPr>
          <p:nvPr>
            <p:ph type="title"/>
          </p:nvPr>
        </p:nvSpPr>
        <p:spPr>
          <a:xfrm>
            <a:off x="1198181" y="728906"/>
            <a:ext cx="9792471" cy="2057037"/>
          </a:xfrm>
        </p:spPr>
        <p:txBody>
          <a:bodyPr>
            <a:normAutofit/>
          </a:bodyPr>
          <a:lstStyle/>
          <a:p>
            <a:r>
              <a:rPr lang="it-IT" dirty="0">
                <a:solidFill>
                  <a:srgbClr val="3F568A"/>
                </a:solidFill>
              </a:rPr>
              <a:t>Passi</a:t>
            </a:r>
            <a:r>
              <a:rPr lang="en-US" dirty="0">
                <a:solidFill>
                  <a:srgbClr val="3F568A"/>
                </a:solidFill>
              </a:rPr>
              <a:t> base di UMAP</a:t>
            </a:r>
            <a:endParaRPr lang="it-IT" dirty="0">
              <a:solidFill>
                <a:srgbClr val="3F568A"/>
              </a:solidFill>
            </a:endParaRPr>
          </a:p>
        </p:txBody>
      </p:sp>
      <p:sp>
        <p:nvSpPr>
          <p:cNvPr id="18" name="Content Placeholder 2">
            <a:extLst>
              <a:ext uri="{FF2B5EF4-FFF2-40B4-BE49-F238E27FC236}">
                <a16:creationId xmlns:a16="http://schemas.microsoft.com/office/drawing/2014/main" id="{C95FD959-B6C8-4103-9F13-A6FAB740B700}"/>
              </a:ext>
            </a:extLst>
          </p:cNvPr>
          <p:cNvSpPr>
            <a:spLocks noGrp="1"/>
          </p:cNvSpPr>
          <p:nvPr>
            <p:ph idx="1"/>
          </p:nvPr>
        </p:nvSpPr>
        <p:spPr>
          <a:xfrm>
            <a:off x="1198181" y="2486346"/>
            <a:ext cx="9792471" cy="3171423"/>
          </a:xfrm>
        </p:spPr>
        <p:txBody>
          <a:bodyPr>
            <a:normAutofit/>
          </a:bodyPr>
          <a:lstStyle/>
          <a:p>
            <a:pPr marL="551250" indent="-514350">
              <a:buFont typeface="+mj-lt"/>
              <a:buAutoNum type="arabicPeriod"/>
            </a:pPr>
            <a:r>
              <a:rPr lang="en-US" sz="2000" dirty="0"/>
              <a:t>Costruzione </a:t>
            </a:r>
            <a:r>
              <a:rPr lang="it-IT" sz="2000" dirty="0"/>
              <a:t>grado</a:t>
            </a:r>
            <a:r>
              <a:rPr lang="en-US" sz="2000" dirty="0"/>
              <a:t> ad </a:t>
            </a:r>
            <a:r>
              <a:rPr lang="it-IT" sz="2000" dirty="0"/>
              <a:t>alta</a:t>
            </a:r>
            <a:r>
              <a:rPr lang="en-US" sz="2000" dirty="0"/>
              <a:t> </a:t>
            </a:r>
            <a:r>
              <a:rPr lang="it-IT" sz="2000" dirty="0"/>
              <a:t>dimensionalità</a:t>
            </a:r>
          </a:p>
          <a:p>
            <a:pPr marL="928350" lvl="1" indent="-514350"/>
            <a:r>
              <a:rPr lang="en-US" sz="2000" dirty="0" err="1"/>
              <a:t>Simplessi</a:t>
            </a:r>
            <a:r>
              <a:rPr lang="en-US" sz="2000" dirty="0"/>
              <a:t> e </a:t>
            </a:r>
            <a:r>
              <a:rPr lang="en-US" sz="2000" dirty="0" err="1"/>
              <a:t>Topologia</a:t>
            </a:r>
            <a:endParaRPr lang="en-US" sz="2000" dirty="0"/>
          </a:p>
          <a:p>
            <a:pPr marL="928350" lvl="1" indent="-514350"/>
            <a:r>
              <a:rPr lang="en-US" sz="2000" dirty="0"/>
              <a:t>Il </a:t>
            </a:r>
            <a:r>
              <a:rPr lang="en-US" sz="2000" dirty="0" err="1"/>
              <a:t>problema</a:t>
            </a:r>
            <a:r>
              <a:rPr lang="en-US" sz="2000" dirty="0"/>
              <a:t> del </a:t>
            </a:r>
            <a:r>
              <a:rPr lang="en-US" sz="2000" dirty="0" err="1"/>
              <a:t>raggio</a:t>
            </a:r>
            <a:endParaRPr lang="en-US" sz="2000" dirty="0"/>
          </a:p>
          <a:p>
            <a:pPr marL="928350" lvl="1" indent="-514350"/>
            <a:r>
              <a:rPr lang="en-US" sz="2000" dirty="0" err="1"/>
              <a:t>Struttura</a:t>
            </a:r>
            <a:endParaRPr lang="en-US" sz="2000" dirty="0"/>
          </a:p>
          <a:p>
            <a:pPr marL="551250" indent="-514350">
              <a:buFont typeface="+mj-lt"/>
              <a:buAutoNum type="arabicPeriod"/>
            </a:pPr>
            <a:r>
              <a:rPr lang="it-IT" sz="2000" dirty="0"/>
              <a:t>Trovare il grafo a bassa dimensionalità </a:t>
            </a:r>
            <a:r>
              <a:rPr lang="en-US" sz="2000" dirty="0"/>
              <a:t>“</a:t>
            </a:r>
            <a:r>
              <a:rPr lang="it-IT" sz="2000" dirty="0"/>
              <a:t>corrispondente</a:t>
            </a:r>
            <a:r>
              <a:rPr lang="en-US" sz="2000" dirty="0"/>
              <a:t>”</a:t>
            </a:r>
          </a:p>
          <a:p>
            <a:pPr marL="36900" indent="0">
              <a:buNone/>
            </a:pPr>
            <a:endParaRPr lang="en-US" sz="2000" dirty="0"/>
          </a:p>
          <a:p>
            <a:pPr marL="36900" indent="0">
              <a:buNone/>
            </a:pPr>
            <a:endParaRPr lang="it-IT" sz="2000" dirty="0"/>
          </a:p>
        </p:txBody>
      </p:sp>
      <p:sp>
        <p:nvSpPr>
          <p:cNvPr id="4" name="Footer Placeholder 3">
            <a:extLst>
              <a:ext uri="{FF2B5EF4-FFF2-40B4-BE49-F238E27FC236}">
                <a16:creationId xmlns:a16="http://schemas.microsoft.com/office/drawing/2014/main" id="{9BCD8F54-A2A3-45FF-8032-1A2FA490E3E7}"/>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00635F75-0AFB-4262-9BBE-467E364235EB}"/>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79301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5155" y="552906"/>
            <a:ext cx="5165936" cy="1674904"/>
          </a:xfrm>
        </p:spPr>
        <p:txBody>
          <a:bodyPr anchor="ct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90909" y="552906"/>
            <a:ext cx="5159825" cy="1674905"/>
          </a:xfrm>
        </p:spPr>
        <p:txBody>
          <a:bodyPr anchor="ctr">
            <a:normAutofit/>
          </a:bodyPr>
          <a:lstStyle/>
          <a:p>
            <a:pPr marL="0" indent="0">
              <a:buNone/>
            </a:pPr>
            <a:r>
              <a:rPr lang="en-US" sz="2000" dirty="0" err="1"/>
              <a:t>Simplessi</a:t>
            </a:r>
            <a:r>
              <a:rPr lang="en-US" sz="2000" dirty="0"/>
              <a:t> e </a:t>
            </a:r>
            <a:r>
              <a:rPr lang="en-US" sz="2000" dirty="0" err="1"/>
              <a:t>Topologia</a:t>
            </a:r>
            <a:endParaRPr lang="en-US" sz="2000" dirty="0"/>
          </a:p>
          <a:p>
            <a:r>
              <a:rPr lang="it-IT" sz="2000" dirty="0"/>
              <a:t>Simplessi</a:t>
            </a:r>
            <a:endParaRPr lang="en-US" sz="2000" dirty="0"/>
          </a:p>
          <a:p>
            <a:r>
              <a:rPr lang="en-US" sz="2000" dirty="0" err="1"/>
              <a:t>Coomologia</a:t>
            </a:r>
            <a:r>
              <a:rPr lang="en-US" sz="2000" dirty="0"/>
              <a:t> di </a:t>
            </a:r>
            <a:r>
              <a:rPr lang="it-IT" sz="2000" dirty="0" err="1"/>
              <a:t>Čech</a:t>
            </a:r>
            <a:endParaRPr lang="it-IT" sz="2000" dirty="0"/>
          </a:p>
          <a:p>
            <a:pPr marL="0" indent="0">
              <a:buNone/>
            </a:pPr>
            <a:endParaRPr lang="it-IT" sz="2000" dirty="0"/>
          </a:p>
        </p:txBody>
      </p:sp>
      <p:pic>
        <p:nvPicPr>
          <p:cNvPr id="6" name="Picture 5" descr="Simplessi di vari gradi">
            <a:extLst>
              <a:ext uri="{FF2B5EF4-FFF2-40B4-BE49-F238E27FC236}">
                <a16:creationId xmlns:a16="http://schemas.microsoft.com/office/drawing/2014/main" id="{05B211A4-DC62-49B3-AF81-D1FC24EFD3B4}"/>
              </a:ext>
            </a:extLst>
          </p:cNvPr>
          <p:cNvPicPr>
            <a:picLocks noChangeAspect="1"/>
          </p:cNvPicPr>
          <p:nvPr/>
        </p:nvPicPr>
        <p:blipFill>
          <a:blip r:embed="rId3"/>
          <a:stretch>
            <a:fillRect/>
          </a:stretch>
        </p:blipFill>
        <p:spPr>
          <a:xfrm>
            <a:off x="835165" y="2282578"/>
            <a:ext cx="10515569" cy="3075805"/>
          </a:xfrm>
          <a:prstGeom prst="rect">
            <a:avLst/>
          </a:prstGeom>
        </p:spPr>
      </p:pic>
      <p:sp>
        <p:nvSpPr>
          <p:cNvPr id="5" name="Footer Placeholder 4">
            <a:extLst>
              <a:ext uri="{FF2B5EF4-FFF2-40B4-BE49-F238E27FC236}">
                <a16:creationId xmlns:a16="http://schemas.microsoft.com/office/drawing/2014/main" id="{80D89A2E-2BA9-4FE6-8306-02966CCB1BBF}"/>
              </a:ext>
            </a:extLst>
          </p:cNvPr>
          <p:cNvSpPr>
            <a:spLocks noGrp="1"/>
          </p:cNvSpPr>
          <p:nvPr>
            <p:ph type="ftr" sz="quarter" idx="11"/>
          </p:nvPr>
        </p:nvSpPr>
        <p:spPr/>
        <p:txBody>
          <a:bodyPr/>
          <a:lstStyle/>
          <a:p>
            <a:endParaRPr lang="en-US" dirty="0"/>
          </a:p>
        </p:txBody>
      </p:sp>
      <p:pic>
        <p:nvPicPr>
          <p:cNvPr id="10" name="Graphic 10">
            <a:extLst>
              <a:ext uri="{FF2B5EF4-FFF2-40B4-BE49-F238E27FC236}">
                <a16:creationId xmlns:a16="http://schemas.microsoft.com/office/drawing/2014/main" id="{D23A1D57-6764-4FD2-B2BA-3C50F56542CC}"/>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6418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Content Placeholder 2" descr="Chart, scatter chart&#10;&#10;Description automatically generated">
            <a:extLst>
              <a:ext uri="{FF2B5EF4-FFF2-40B4-BE49-F238E27FC236}">
                <a16:creationId xmlns:a16="http://schemas.microsoft.com/office/drawing/2014/main" id="{B3A7E696-31E6-4961-A046-3E55BCB87A48}"/>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4" name="Footer Placeholder 3">
            <a:extLst>
              <a:ext uri="{FF2B5EF4-FFF2-40B4-BE49-F238E27FC236}">
                <a16:creationId xmlns:a16="http://schemas.microsoft.com/office/drawing/2014/main" id="{3B3B2022-DE2A-48F1-89C6-8D95A8D5002D}"/>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6E2CA0A8-7583-47A4-ABCA-4941BE844B53}"/>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0287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31A494-3854-49E6-97CF-49CCBCF6534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3" name="Footer Placeholder 2">
            <a:extLst>
              <a:ext uri="{FF2B5EF4-FFF2-40B4-BE49-F238E27FC236}">
                <a16:creationId xmlns:a16="http://schemas.microsoft.com/office/drawing/2014/main" id="{E33B3A31-86DE-47ED-87E9-FCAA72461072}"/>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C006560C-2FB6-4B57-8888-8B054648F27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2177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68EE3B-C332-4BF9-A511-C1218F5FFD5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pic>
        <p:nvPicPr>
          <p:cNvPr id="7" name="Graphic 10">
            <a:extLst>
              <a:ext uri="{FF2B5EF4-FFF2-40B4-BE49-F238E27FC236}">
                <a16:creationId xmlns:a16="http://schemas.microsoft.com/office/drawing/2014/main" id="{A4E510AB-C414-45E4-B614-19B70216C508}"/>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89B30B95-F090-4CE1-AB3B-0A1C8DF8D3F8}"/>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E58C9D42-B148-46FC-9A8B-EEE2FDF16ECD}"/>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682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dirty="0"/>
              <a:t>Il problema del raggio</a:t>
            </a:r>
          </a:p>
        </p:txBody>
      </p:sp>
      <p:pic>
        <p:nvPicPr>
          <p:cNvPr id="5" name="Picture 4">
            <a:extLst>
              <a:ext uri="{FF2B5EF4-FFF2-40B4-BE49-F238E27FC236}">
                <a16:creationId xmlns:a16="http://schemas.microsoft.com/office/drawing/2014/main" id="{05884D67-0975-48D3-93E3-40D5C55DCD9C}"/>
              </a:ext>
            </a:extLst>
          </p:cNvPr>
          <p:cNvPicPr>
            <a:picLocks noChangeAspect="1"/>
          </p:cNvPicPr>
          <p:nvPr/>
        </p:nvPicPr>
        <p:blipFill>
          <a:blip r:embed="rId3"/>
          <a:srcRect/>
          <a:stretch/>
        </p:blipFill>
        <p:spPr>
          <a:xfrm>
            <a:off x="601830" y="2470291"/>
            <a:ext cx="5167185" cy="2912413"/>
          </a:xfrm>
          <a:prstGeom prst="rect">
            <a:avLst/>
          </a:prstGeom>
        </p:spPr>
      </p:pic>
      <p:pic>
        <p:nvPicPr>
          <p:cNvPr id="8" name="Picture 7">
            <a:extLst>
              <a:ext uri="{FF2B5EF4-FFF2-40B4-BE49-F238E27FC236}">
                <a16:creationId xmlns:a16="http://schemas.microsoft.com/office/drawing/2014/main" id="{CEA1D059-4597-4850-99E8-42DDC52607E7}"/>
              </a:ext>
            </a:extLst>
          </p:cNvPr>
          <p:cNvPicPr>
            <a:picLocks noChangeAspect="1"/>
          </p:cNvPicPr>
          <p:nvPr/>
        </p:nvPicPr>
        <p:blipFill>
          <a:blip r:embed="rId4"/>
          <a:srcRect/>
          <a:stretch/>
        </p:blipFill>
        <p:spPr>
          <a:xfrm>
            <a:off x="6186619" y="2470291"/>
            <a:ext cx="5167185" cy="2912413"/>
          </a:xfrm>
          <a:prstGeom prst="rect">
            <a:avLst/>
          </a:prstGeom>
        </p:spPr>
      </p:pic>
      <p:cxnSp>
        <p:nvCxnSpPr>
          <p:cNvPr id="12" name="Straight Arrow Connector 11">
            <a:extLst>
              <a:ext uri="{FF2B5EF4-FFF2-40B4-BE49-F238E27FC236}">
                <a16:creationId xmlns:a16="http://schemas.microsoft.com/office/drawing/2014/main" id="{AA83040F-CE5E-499E-9CB9-038359E13DAF}"/>
              </a:ext>
            </a:extLst>
          </p:cNvPr>
          <p:cNvCxnSpPr>
            <a:cxnSpLocks/>
          </p:cNvCxnSpPr>
          <p:nvPr/>
        </p:nvCxnSpPr>
        <p:spPr>
          <a:xfrm flipH="1" flipV="1">
            <a:off x="8854998" y="4262384"/>
            <a:ext cx="523876" cy="1166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77BE8A-C112-4BD3-AA30-551C2A593323}"/>
              </a:ext>
            </a:extLst>
          </p:cNvPr>
          <p:cNvSpPr txBox="1"/>
          <p:nvPr/>
        </p:nvSpPr>
        <p:spPr>
          <a:xfrm>
            <a:off x="9112173" y="5430761"/>
            <a:ext cx="1685077" cy="369332"/>
          </a:xfrm>
          <a:prstGeom prst="rect">
            <a:avLst/>
          </a:prstGeom>
          <a:noFill/>
        </p:spPr>
        <p:txBody>
          <a:bodyPr wrap="none" rtlCol="0">
            <a:spAutoFit/>
          </a:bodyPr>
          <a:lstStyle/>
          <a:p>
            <a:r>
              <a:rPr lang="it-IT" dirty="0"/>
              <a:t>Punto isolato</a:t>
            </a:r>
          </a:p>
        </p:txBody>
      </p:sp>
      <p:sp>
        <p:nvSpPr>
          <p:cNvPr id="16" name="Oval 15">
            <a:extLst>
              <a:ext uri="{FF2B5EF4-FFF2-40B4-BE49-F238E27FC236}">
                <a16:creationId xmlns:a16="http://schemas.microsoft.com/office/drawing/2014/main" id="{AB32C27D-80AB-4523-9B76-F25743398C24}"/>
              </a:ext>
            </a:extLst>
          </p:cNvPr>
          <p:cNvSpPr/>
          <p:nvPr/>
        </p:nvSpPr>
        <p:spPr>
          <a:xfrm>
            <a:off x="10045623" y="4262384"/>
            <a:ext cx="523876" cy="5143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8" name="Straight Arrow Connector 17">
            <a:extLst>
              <a:ext uri="{FF2B5EF4-FFF2-40B4-BE49-F238E27FC236}">
                <a16:creationId xmlns:a16="http://schemas.microsoft.com/office/drawing/2014/main" id="{F486F6BD-F2C0-464E-A852-6980255DC067}"/>
              </a:ext>
            </a:extLst>
          </p:cNvPr>
          <p:cNvCxnSpPr/>
          <p:nvPr/>
        </p:nvCxnSpPr>
        <p:spPr>
          <a:xfrm>
            <a:off x="10236123" y="2252609"/>
            <a:ext cx="76200" cy="193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3C2184-D2C6-4881-92BB-1574D28DF35E}"/>
              </a:ext>
            </a:extLst>
          </p:cNvPr>
          <p:cNvSpPr txBox="1"/>
          <p:nvPr/>
        </p:nvSpPr>
        <p:spPr>
          <a:xfrm>
            <a:off x="8237375" y="1835220"/>
            <a:ext cx="3017108" cy="369332"/>
          </a:xfrm>
          <a:prstGeom prst="rect">
            <a:avLst/>
          </a:prstGeom>
          <a:noFill/>
        </p:spPr>
        <p:txBody>
          <a:bodyPr wrap="none" rtlCol="0">
            <a:spAutoFit/>
          </a:bodyPr>
          <a:lstStyle/>
          <a:p>
            <a:r>
              <a:rPr lang="it-IT" dirty="0"/>
              <a:t>Interi gruppi separati dal resto</a:t>
            </a:r>
          </a:p>
        </p:txBody>
      </p:sp>
      <p:pic>
        <p:nvPicPr>
          <p:cNvPr id="15" name="Graphic 10">
            <a:extLst>
              <a:ext uri="{FF2B5EF4-FFF2-40B4-BE49-F238E27FC236}">
                <a16:creationId xmlns:a16="http://schemas.microsoft.com/office/drawing/2014/main" id="{3840313F-B048-4E91-8E5D-E5D99AF6D4B6}"/>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6" name="Footer Placeholder 5">
            <a:extLst>
              <a:ext uri="{FF2B5EF4-FFF2-40B4-BE49-F238E27FC236}">
                <a16:creationId xmlns:a16="http://schemas.microsoft.com/office/drawing/2014/main" id="{8AA05BA4-3C11-4992-A033-7DC88485D2ED}"/>
              </a:ext>
            </a:extLst>
          </p:cNvPr>
          <p:cNvSpPr>
            <a:spLocks noGrp="1"/>
          </p:cNvSpPr>
          <p:nvPr>
            <p:ph type="ftr" sz="quarter" idx="11"/>
          </p:nvPr>
        </p:nvSpPr>
        <p:spPr/>
        <p:txBody>
          <a:bodyPr/>
          <a:lstStyle/>
          <a:p>
            <a:endParaRPr lang="en-US" dirty="0"/>
          </a:p>
        </p:txBody>
      </p:sp>
      <p:pic>
        <p:nvPicPr>
          <p:cNvPr id="20" name="Graphic 10">
            <a:extLst>
              <a:ext uri="{FF2B5EF4-FFF2-40B4-BE49-F238E27FC236}">
                <a16:creationId xmlns:a16="http://schemas.microsoft.com/office/drawing/2014/main" id="{21E259DC-0299-448A-9267-A2E5E2B9C993}"/>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0346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714290-A908-46B0-8B08-31A773EE322E}"/>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A4259A12-2BFB-46A3-A277-4B5EB1AB9362}"/>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F280771B-A85B-40E4-95C2-E0AAEB45B262}"/>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A4C02444-0995-4830-8E03-FE25569513C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657344647"/>
      </p:ext>
    </p:extLst>
  </p:cSld>
  <p:clrMapOvr>
    <a:masterClrMapping/>
  </p:clrMapOvr>
</p:sld>
</file>

<file path=ppt/theme/theme1.xml><?xml version="1.0" encoding="utf-8"?>
<a:theme xmlns:a="http://schemas.openxmlformats.org/drawingml/2006/main" name="Office Theme">
  <a:themeElements>
    <a:clrScheme name="Custom 1">
      <a:dk1>
        <a:srgbClr val="595959"/>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zione">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924</TotalTime>
  <Words>1527</Words>
  <Application>Microsoft Office PowerPoint</Application>
  <PresentationFormat>Widescreen</PresentationFormat>
  <Paragraphs>119</Paragraphs>
  <Slides>20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Cambria Math</vt:lpstr>
      <vt:lpstr>Century Gothic</vt:lpstr>
      <vt:lpstr>Helvetica Neue</vt:lpstr>
      <vt:lpstr>Segoe UI</vt:lpstr>
      <vt:lpstr>Verdana</vt:lpstr>
      <vt:lpstr>Wingdings 3</vt:lpstr>
      <vt:lpstr>Office Theme</vt:lpstr>
      <vt:lpstr>Sezione</vt:lpstr>
      <vt:lpstr>PowerPoint Presentation</vt:lpstr>
      <vt:lpstr>UMAP</vt:lpstr>
      <vt:lpstr>Passi base di UMAP</vt:lpstr>
      <vt:lpstr>Costruzione grafo ad alta dimensionalità</vt:lpstr>
      <vt:lpstr>PowerPoint Presentation</vt:lpstr>
      <vt:lpstr>PowerPoint Presentation</vt:lpstr>
      <vt:lpstr>PowerPoint Presentation</vt:lpstr>
      <vt:lpstr>Costruzione grafo ad alta dimensionalità</vt:lpstr>
      <vt:lpstr>PowerPoint Presentation</vt:lpstr>
      <vt:lpstr>PowerPoint Presentation</vt:lpstr>
      <vt:lpstr>PowerPoint Presentation</vt:lpstr>
      <vt:lpstr>Costruzione grafo ad alta dimensionalità</vt:lpstr>
      <vt:lpstr>Trovare il grafo  a bassa dimensionalità “corrispondente”</vt:lpstr>
      <vt:lpstr>Struttura dei dati a bassa dimensionalità</vt:lpstr>
      <vt:lpstr>Confronto struttura a bassa ed alta dimensionalità</vt:lpstr>
      <vt:lpstr>Confronto fra Kullback-Leibler ed entropia incrociata</vt:lpstr>
      <vt:lpstr>Confronto fra Kullback-Leibler ed entropia incrociata</vt:lpstr>
      <vt:lpstr>Vantaggi di UMAP</vt:lpstr>
      <vt:lpstr>MNIST dataset</vt:lpstr>
      <vt:lpstr>Fashion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L’algoritmo UMAP</dc:title>
  <dc:creator>Francesco Torgano</dc:creator>
  <cp:lastModifiedBy>Francesco Torgano</cp:lastModifiedBy>
  <cp:revision>52</cp:revision>
  <dcterms:created xsi:type="dcterms:W3CDTF">2021-05-06T06:31:28Z</dcterms:created>
  <dcterms:modified xsi:type="dcterms:W3CDTF">2021-05-11T17:05:18Z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