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9659" autoAdjust="0"/>
  </p:normalViewPr>
  <p:slideViewPr>
    <p:cSldViewPr snapToGrid="0">
      <p:cViewPr varScale="1">
        <p:scale>
          <a:sx n="102" d="100"/>
          <a:sy n="102"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5/10/2021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5/10/2021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5/10/2021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5/10/2021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10/05/2021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5/10/2021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5/10/2021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5/10/2021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5/10/2021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5/10/2021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5/10/2021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5/10/2021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5/10/2021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5/10/2021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10/05/2021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16933" y="2167140"/>
                <a:ext cx="5383491" cy="3693842"/>
              </a:xfrm>
            </p:spPr>
            <p:txBody>
              <a:bodyPr/>
              <a:lstStyle/>
              <a:p>
                <a:pPr marL="0" indent="0">
                  <a:lnSpc>
                    <a:spcPct val="107000"/>
                  </a:lnSpc>
                  <a:spcAft>
                    <a:spcPts val="800"/>
                  </a:spcAft>
                  <a:buNone/>
                </a:pPr>
                <a14:m>
                  <m:oMath xmlns:m="http://schemas.openxmlformats.org/officeDocument/2006/math">
                    <m:r>
                      <a:rPr lang="it-IT" sz="16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600" i="1">
                                <a:effectLst/>
                                <a:latin typeface="Cambria Math" panose="02040503050406030204" pitchFamily="18" charset="0"/>
                                <a:ea typeface="Times New Roman" panose="02020603050405020304" pitchFamily="18" charset="0"/>
                              </a:rPr>
                            </m:ctrlPr>
                          </m:fPr>
                          <m:num>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6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6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6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6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0" dirty="0">
                    <a:effectLst/>
                    <a:ea typeface="Calibri" panose="020F0502020204030204" pitchFamily="34" charset="0"/>
                    <a:cs typeface="Times New Roman" panose="02020603050405020304" pitchFamily="18" charset="0"/>
                  </a:rPr>
                  <a:t>	</a:t>
                </a:r>
                <a14:m>
                  <m:oMath xmlns:m="http://schemas.openxmlformats.org/officeDocument/2006/math">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𝑌</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6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libri" panose="020F0502020204030204" pitchFamily="34"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16933" y="2167140"/>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7236B2-6CB5-4FFA-947C-835A70F7E5D2}"/>
                  </a:ext>
                </a:extLst>
              </p:cNvPr>
              <p:cNvSpPr txBox="1"/>
              <p:nvPr/>
            </p:nvSpPr>
            <p:spPr>
              <a:xfrm>
                <a:off x="1780381" y="760271"/>
                <a:ext cx="8040085" cy="89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𝑑𝑖𝑠𝑡𝑎𝑛𝑧𝑎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𝑓𝑟𝑎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𝑝𝑢𝑛𝑡𝑖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𝑎𝑑</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𝑎𝑙𝑡𝑎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𝑑𝑖𝑚</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𝑑𝑖𝑠𝑡𝑎𝑛𝑧𝑎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𝑓𝑟𝑎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𝑝𝑢𝑛𝑡𝑖</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𝑏𝑎𝑠𝑠𝑎</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𝑑𝑖𝑚</m:t>
                      </m:r>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it-IT" sz="18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xmlns="">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1780381" y="760271"/>
                <a:ext cx="8040085" cy="894347"/>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V="1">
            <a:off x="3355944" y="2009149"/>
            <a:ext cx="709877" cy="207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4DFFE0-2BF2-460A-82D8-C8378E80E727}"/>
                  </a:ext>
                </a:extLst>
              </p:cNvPr>
              <p:cNvSpPr txBox="1"/>
              <p:nvPr/>
            </p:nvSpPr>
            <p:spPr>
              <a:xfrm>
                <a:off x="3103603" y="1662095"/>
                <a:ext cx="752193"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→0</m:t>
                      </m:r>
                      <m:r>
                        <a:rPr lang="it-IT"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 </m:t>
                      </m:r>
                    </m:oMath>
                  </m:oMathPara>
                </a14:m>
                <a:endParaRPr lang="it-IT" sz="11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𝑋</m:t>
                      </m:r>
                      <m:r>
                        <a:rPr lang="en-US" sz="1100" b="0" i="1" smtClean="0">
                          <a:latin typeface="Cambria Math" panose="02040503050406030204" pitchFamily="18" charset="0"/>
                          <a:ea typeface="Cambria Math" panose="02040503050406030204" pitchFamily="18" charset="0"/>
                        </a:rPr>
                        <m:t>→±∞</m:t>
                      </m:r>
                    </m:oMath>
                  </m:oMathPara>
                </a14:m>
                <a:endParaRPr lang="en-US" sz="1100"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3103603" y="1662095"/>
                <a:ext cx="752193" cy="430887"/>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4065821" y="1803850"/>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211563" y="1803850"/>
                <a:ext cx="5556315" cy="41988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𝐶𝐸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𝑋</m:t>
                          </m:r>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600" i="1">
                          <a:latin typeface="Cambria Math" panose="02040503050406030204" pitchFamily="18" charset="0"/>
                          <a:ea typeface="Cambria Math" panose="02040503050406030204" pitchFamily="18" charset="0"/>
                          <a:cs typeface="Times New Roman" panose="02020603050405020304" pitchFamily="18" charset="0"/>
                        </a:rPr>
                        <m:t>=</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𝑃</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𝑋</m:t>
                                  </m:r>
                                </m:e>
                              </m:d>
                            </m:num>
                            <m:den>
                              <m:r>
                                <a:rPr lang="it-IT" sz="1600" i="1">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𝑄</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𝑌</m:t>
                                  </m:r>
                                </m:e>
                              </m:d>
                            </m:den>
                          </m:f>
                        </m:e>
                      </m:func>
                      <m:r>
                        <a:rPr lang="it-IT" sz="16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e>
                          </m:d>
                        </m:e>
                      </m:func>
                      <m:r>
                        <a:rPr lang="it-IT" sz="1600" i="1">
                          <a:latin typeface="Cambria Math" panose="02040503050406030204" pitchFamily="18" charset="0"/>
                          <a:ea typeface="Cambria Math" panose="02040503050406030204" pitchFamily="18" charset="0"/>
                        </a:rPr>
                        <m:t>+</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𝑒</m:t>
                              </m:r>
                            </m:e>
                            <m:sup>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𝑋</m:t>
                                  </m:r>
                                </m:e>
                                <m:sup>
                                  <m:r>
                                    <a:rPr lang="it-IT" sz="1600" i="1">
                                      <a:latin typeface="Cambria Math" panose="02040503050406030204" pitchFamily="18" charset="0"/>
                                      <a:ea typeface="Cambria Math" panose="02040503050406030204" pitchFamily="18" charset="0"/>
                                    </a:rPr>
                                    <m:t>2</m:t>
                                  </m:r>
                                </m:sup>
                              </m:sSup>
                            </m:sup>
                          </m:sSup>
                        </m:e>
                      </m:d>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6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dPr>
                            <m:e>
                              <m:r>
                                <a:rPr lang="it-IT" sz="16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6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6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6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𝑌</m:t>
                    </m:r>
                    <m:r>
                      <a:rPr lang="en-US" sz="1600" i="1">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𝑋</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600" i="1">
                            <a:latin typeface="Cambria Math" panose="02040503050406030204" pitchFamily="18" charset="0"/>
                            <a:ea typeface="Cambria Math" panose="02040503050406030204" pitchFamily="18" charset="0"/>
                          </a:rPr>
                        </m:ctrlPr>
                      </m:funcPr>
                      <m:fName>
                        <m:r>
                          <m:rPr>
                            <m:sty m:val="p"/>
                          </m:rPr>
                          <a:rPr lang="it-IT" sz="1600">
                            <a:latin typeface="Cambria Math" panose="02040503050406030204" pitchFamily="18" charset="0"/>
                            <a:ea typeface="Cambria Math" panose="02040503050406030204" pitchFamily="18" charset="0"/>
                          </a:rPr>
                          <m:t>log</m:t>
                        </m:r>
                      </m:fName>
                      <m:e>
                        <m:d>
                          <m:dPr>
                            <m:ctrlPr>
                              <a:rPr lang="it-IT" sz="1600" i="1">
                                <a:latin typeface="Cambria Math" panose="02040503050406030204" pitchFamily="18" charset="0"/>
                                <a:ea typeface="Cambria Math" panose="02040503050406030204" pitchFamily="18" charset="0"/>
                              </a:rPr>
                            </m:ctrlPr>
                          </m:dPr>
                          <m:e>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num>
                              <m:den>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𝑌</m:t>
                                    </m:r>
                                  </m:e>
                                  <m:sup>
                                    <m:r>
                                      <a:rPr lang="it-IT" sz="1600" i="1">
                                        <a:latin typeface="Cambria Math" panose="02040503050406030204" pitchFamily="18" charset="0"/>
                                        <a:ea typeface="Cambria Math" panose="02040503050406030204" pitchFamily="18" charset="0"/>
                                      </a:rPr>
                                      <m:t>2</m:t>
                                    </m:r>
                                  </m:sup>
                                </m:sSup>
                              </m:den>
                            </m:f>
                          </m:e>
                        </m:d>
                      </m:e>
                    </m:func>
                  </m:oMath>
                </a14:m>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600" dirty="0">
                    <a:ea typeface="Cambria Math" panose="020405030504060302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6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600" dirty="0">
                  <a:latin typeface="Cambria Math" panose="02040503050406030204" pitchFamily="18" charset="0"/>
                  <a:ea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211563" y="1803850"/>
                <a:ext cx="5556315" cy="4198887"/>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a:cxnSpLocks/>
          </p:cNvCxnSpPr>
          <p:nvPr/>
        </p:nvCxnSpPr>
        <p:spPr>
          <a:xfrm>
            <a:off x="6095998" y="1803850"/>
            <a:ext cx="0" cy="4223213"/>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srcRect r="14419"/>
          <a:stretch/>
        </p:blipFill>
        <p:spPr>
          <a:xfrm>
            <a:off x="6094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stretch>
            <a:fillRect/>
          </a:stretch>
        </p:blipFill>
        <p:spPr>
          <a:xfrm>
            <a:off x="1551040"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solidFill>
                  <a:schemeClr val="tx1">
                    <a:lumMod val="65000"/>
                    <a:lumOff val="35000"/>
                  </a:schemeClr>
                </a:solidFill>
              </a:rPr>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405653" y="1976676"/>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439005" y="1976676"/>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915</TotalTime>
  <Words>1527</Words>
  <Application>Microsoft Office PowerPoint</Application>
  <PresentationFormat>Widescreen</PresentationFormat>
  <Paragraphs>119</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50</cp:revision>
  <dcterms:created xsi:type="dcterms:W3CDTF">2021-05-06T06:31:28Z</dcterms:created>
  <dcterms:modified xsi:type="dcterms:W3CDTF">2021-05-10T12:12:42Z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