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  <p:sldMasterId id="2147483660" r:id="rId5"/>
  </p:sldMasterIdLst>
  <p:notesMasterIdLst>
    <p:notesMasterId r:id="rId19"/>
  </p:notesMasterIdLst>
  <p:sldIdLst>
    <p:sldId id="295" r:id="rId6"/>
    <p:sldId id="278" r:id="rId7"/>
    <p:sldId id="280" r:id="rId8"/>
    <p:sldId id="281" r:id="rId9"/>
    <p:sldId id="307" r:id="rId10"/>
    <p:sldId id="306" r:id="rId11"/>
    <p:sldId id="300" r:id="rId12"/>
    <p:sldId id="301" r:id="rId13"/>
    <p:sldId id="302" r:id="rId14"/>
    <p:sldId id="303" r:id="rId15"/>
    <p:sldId id="304" r:id="rId16"/>
    <p:sldId id="305" r:id="rId17"/>
    <p:sldId id="29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Torgano" initials="FT" lastIdx="13" clrIdx="0">
    <p:extLst>
      <p:ext uri="{19B8F6BF-5375-455C-9EA6-DF929625EA0E}">
        <p15:presenceInfo xmlns:p15="http://schemas.microsoft.com/office/powerpoint/2012/main" userId="bb2722b52928f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9659" autoAdjust="0"/>
  </p:normalViewPr>
  <p:slideViewPr>
    <p:cSldViewPr snapToGrid="0">
      <p:cViewPr varScale="1">
        <p:scale>
          <a:sx n="103" d="100"/>
          <a:sy n="103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6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L’idea principale di LLE è di usare gli stessi pesi, sia nello spazio ad altra </a:t>
            </a:r>
            <a:r>
              <a:rPr lang="it-IT" dirty="0" err="1"/>
              <a:t>dimensionalità</a:t>
            </a:r>
            <a:r>
              <a:rPr lang="it-IT" dirty="0"/>
              <a:t> (input) che in quello a bassa </a:t>
            </a:r>
            <a:r>
              <a:rPr lang="it-IT" dirty="0" err="1"/>
              <a:t>dimensionalità</a:t>
            </a:r>
            <a:r>
              <a:rPr lang="it-IT" dirty="0"/>
              <a:t> 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Identifico i vicini</a:t>
            </a:r>
          </a:p>
          <a:p>
            <a:pPr marL="228600" indent="-228600">
              <a:buAutoNum type="arabicPeriod"/>
            </a:pPr>
            <a:r>
              <a:rPr lang="it-IT" dirty="0"/>
              <a:t>Determino i pesi relativi a ogni punto nello spazio ad alta </a:t>
            </a:r>
            <a:r>
              <a:rPr lang="it-IT" dirty="0" err="1"/>
              <a:t>dimensionalità</a:t>
            </a: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Con gli stessi pesi, ricavo i punti nello spazio a bassa </a:t>
            </a:r>
            <a:r>
              <a:rPr lang="it-IT" dirty="0" err="1"/>
              <a:t>dimensionalità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Differenza sul risultato in base alla scelta del numero dei </a:t>
            </a:r>
            <a:r>
              <a:rPr lang="it-IT" dirty="0" err="1"/>
              <a:t>neighbors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2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ACEF-5182-4F25-B4FF-D02FA916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9802-3809-4F88-B964-E1C63580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5202-B58E-4645-9628-476F3D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2A46-065E-4C6F-842C-064F55942E6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57C7-77B1-42CF-9C5F-35F9EC1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A08C-58CE-46D1-956B-FAEF174C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AB8E-CD86-401A-91D4-1A55BF4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A9D18-1B9C-4BF2-AF67-2EFBB844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80B3-6539-4ABE-AC7D-84C9BFB2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3B4-C22F-4487-B68B-929280E5946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CA22-E4AE-43C7-853B-CB34A9B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26D-9609-4F2A-97BC-053B0CD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CA59-BBCF-4F3A-84A5-2C941FE5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0C7-F1AC-4231-95F0-641C0A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05E-5F52-4412-8AFE-27793668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01F-F31C-41A9-9088-6D883EAAAAB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7CC-A7CC-4200-A4FA-8D762FB0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232-566A-4260-B34D-5914582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E1A6E7-944B-4DC5-AA24-661749DD14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019B29-A095-40CC-8D78-E25CFBAE68BC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0BCE0E-146D-4A7E-B5B9-7F8A161F7A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4DF2F2-C609-4559-978E-454F7B515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5A8C-C7F7-493C-98CE-28C116BE4B4B}" type="datetime1">
              <a:rPr lang="it-IT" smtClean="0"/>
              <a:t>12/05/2021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2DE-D707-4129-AA2E-C6F81302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CA42-C4A6-453D-97F3-08064608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FCE6-91AE-4233-96F3-5437A4A6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2BE-8A6D-467B-9C66-ECAF8AF9BC57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3202-225C-432E-9AA5-AD898FF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E9AD-73F6-4308-A956-5BFA5F79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EA86-A2CD-4877-BE90-2C1DD76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A6E1-1E44-4F04-8BD2-86D87963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7CCE-2B18-49C5-8029-9B34D0D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7F15-CACB-42ED-A655-4A51162D3C0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EDED-3591-41C7-BE1D-B8BF5A1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2F28-1EDD-48E4-9399-E703BF1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72F-F704-4DAA-8D34-41CB3A8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65-BB8B-4085-A0E1-F8E4DF2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0E2BF-E59E-41FE-B7A0-82EF1137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89A4-4BA9-4CB7-9291-9F83368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E9-3BED-4909-BF1B-A96BCE5DCF8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E54F8-B1E0-4BC8-89F7-74F509C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827F-F515-4EAA-AD8D-4CB15ED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881-9CF7-4FDF-A2D4-0E07C996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502A-46A4-47C0-8D22-58429ABC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630F-23D6-4854-8620-8456B235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EF24-CDB0-462D-89C6-F3E04815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C6110-01CD-48C8-9FCE-A1D501EE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1216-8CDE-4570-A527-D1C25C24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E497-169B-4AC0-BA05-28709655A9F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FE4-CA71-4D62-A2A6-559CFB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115CA-04B8-40ED-92A1-FC32360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712-560C-4429-81BC-0D30F383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70B38-4E45-4FD8-AB00-782EF73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1A5A-5EA2-4F71-9D52-4432471E1E0C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234-B93A-42BF-B43E-7AB4BAD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FCA1-151B-4B2F-BB6B-E2EA40EF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123B1-62CD-4103-A84D-3D44A6D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6C2-2FA9-4B87-8C43-5F917DB886D5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DFE0-6251-4875-94B8-56B276A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8AB3-3DC3-4930-8EC8-D096CDDF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EBC-5C5A-4E07-A0FA-B26DB82B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F360-3470-4491-A819-B9C0CDCA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85F50-1925-4C80-89E0-E0DDA5A0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FD6A-F9B2-4878-BE20-E81EA1B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E0C-DCB7-4A4B-A2E7-7D0DC579EE7B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E11E-2DF4-406A-9D86-880432F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B57-A46A-4D18-AD7F-B9A11AE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11-2ED7-4381-B0DF-59D3FB2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F4E7B-C95B-4831-BC15-06CA498C2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C111-B7CD-401A-A0FB-8549C272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8B8A-23EF-46D1-BFF4-CB57FF63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E66-427D-467D-BA16-D3D140667F77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CE77-779D-4BE6-A7D4-374A89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9C17-9DE9-4836-B898-BC5E87F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6654-00E1-4FA1-BF22-76575DE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A87-F71D-4E23-8C1B-E4ED4B72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1A0-F5F1-4A39-B3CF-8DC44785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D85C-8750-471F-AD9C-24AEAD6172E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7F18-6733-40CD-83AB-6AE721D05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3F568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3682-E22C-4E5F-A778-D9532802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C63B65-1C5B-474C-AD6B-DA1133078133}" type="datetime1">
              <a:rPr lang="it-IT" smtClean="0"/>
              <a:t>12/05/2021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0A4FB-E032-44F9-9868-0E65E9FC56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14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31E12-C8BB-41D3-93BD-A437CA448B5A}"/>
              </a:ext>
            </a:extLst>
          </p:cNvPr>
          <p:cNvSpPr txBox="1"/>
          <p:nvPr/>
        </p:nvSpPr>
        <p:spPr>
          <a:xfrm>
            <a:off x="1017496" y="3767436"/>
            <a:ext cx="3543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Alessandro Minoli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Flavio Perini</a:t>
            </a:r>
          </a:p>
          <a:p>
            <a:pPr algn="r"/>
            <a:r>
              <a:rPr lang="it-IT" sz="28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Francesco Torgano</a:t>
            </a:r>
          </a:p>
          <a:p>
            <a:pPr algn="r"/>
            <a:endParaRPr lang="it-IT" sz="2800" dirty="0">
              <a:solidFill>
                <a:schemeClr val="tx1">
                  <a:lumMod val="95000"/>
                </a:schemeClr>
              </a:solidFill>
              <a:latin typeface="+mj-lt"/>
              <a:ea typeface="Verdana" panose="020B0604030504040204" pitchFamily="34" charset="0"/>
            </a:endParaRPr>
          </a:p>
          <a:p>
            <a:pPr algn="r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SciViz A.A. 2020-21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2261D-2811-472C-9000-10B2D29F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21597"/>
            <a:ext cx="3349888" cy="112400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5652F2-B7CB-4B3A-A7F1-EEEB97D864BB}"/>
              </a:ext>
            </a:extLst>
          </p:cNvPr>
          <p:cNvSpPr txBox="1"/>
          <p:nvPr/>
        </p:nvSpPr>
        <p:spPr>
          <a:xfrm>
            <a:off x="972755" y="622850"/>
            <a:ext cx="797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Dimensionality</a:t>
            </a:r>
          </a:p>
          <a:p>
            <a:pPr algn="ctr"/>
            <a:r>
              <a:rPr lang="it-IT" sz="7200" dirty="0">
                <a:solidFill>
                  <a:schemeClr val="tx1">
                    <a:lumMod val="95000"/>
                  </a:schemeClr>
                </a:solidFill>
                <a:latin typeface="+mj-lt"/>
                <a:ea typeface="Verdana" panose="020B060403050404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282590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3: Linear </a:t>
            </a:r>
            <a:r>
              <a:rPr lang="it-IT" sz="4400" dirty="0" err="1">
                <a:solidFill>
                  <a:srgbClr val="3F568A"/>
                </a:solidFill>
              </a:rPr>
              <a:t>Embedding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le coordinate di </a:t>
            </a:r>
            <a:r>
              <a:rPr lang="it-IT" sz="2800" dirty="0" err="1"/>
              <a:t>dimensionalità</a:t>
            </a:r>
            <a:r>
              <a:rPr lang="it-IT" sz="2800" dirty="0"/>
              <a:t> ridotta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C39D22-6EED-4B95-A16B-DDFF63DE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20" y="2833562"/>
            <a:ext cx="2753109" cy="127652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9C08512-06E6-4141-83E9-C7AD8BBB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17" y="3922675"/>
            <a:ext cx="4801270" cy="12193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64878D5-3BB1-4425-B2D6-499EFF324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47789"/>
            <a:ext cx="420111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tropp</a:t>
            </a:r>
            <a:r>
              <a:rPr lang="it-IT" dirty="0">
                <a:solidFill>
                  <a:srgbClr val="3F568A"/>
                </a:solidFill>
              </a:rPr>
              <a:t>a 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EE5C5D-3656-4BB6-8F92-4BDCA60E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2112" y="1690688"/>
            <a:ext cx="6327775" cy="42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Riassumiamo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2427D51-9885-483C-8FD0-16F1E8093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37" y="2141537"/>
            <a:ext cx="699232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9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Digits dataset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0000" y="2087363"/>
            <a:ext cx="5760000" cy="3313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10B-F790-43DC-B66A-B0E6F627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6" r="6686"/>
          <a:stretch/>
        </p:blipFill>
        <p:spPr>
          <a:xfrm>
            <a:off x="6480000" y="1980000"/>
            <a:ext cx="5316705" cy="352800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16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3"/>
            <a:ext cx="10515600" cy="187155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3F568A"/>
                </a:solidFill>
              </a:rPr>
              <a:t>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50337"/>
            <a:ext cx="10515600" cy="68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Locally Linear Embedding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12C4-0E63-49AA-96B1-F3F2A0C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C0E79F27-5268-4C3B-A216-16B13CF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D91E-E9A0-45A4-9BDA-ABE644E0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I 3 step dell’algoritmo: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5FD959-B6C8-4103-9F13-A6FAB740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486346"/>
            <a:ext cx="9792471" cy="317142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il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Neighbors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dei punti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Trovare i pesi degli archi (Linear </a:t>
            </a:r>
            <a:r>
              <a:rPr lang="it-IT" sz="2000" dirty="0" err="1"/>
              <a:t>Reconstruction</a:t>
            </a:r>
            <a:r>
              <a:rPr lang="it-IT" sz="2000" dirty="0"/>
              <a:t>)</a:t>
            </a:r>
          </a:p>
          <a:p>
            <a:pPr marL="551250" indent="-514350">
              <a:buFont typeface="+mj-lt"/>
              <a:buAutoNum type="arabicPeriod"/>
            </a:pPr>
            <a:r>
              <a:rPr lang="it-IT" sz="2000" dirty="0"/>
              <a:t>Con gli </a:t>
            </a:r>
            <a:r>
              <a:rPr lang="it-IT" sz="2000" b="1" dirty="0"/>
              <a:t>stessi</a:t>
            </a:r>
            <a:r>
              <a:rPr lang="it-IT" sz="2000" dirty="0"/>
              <a:t> pesi, fare l’</a:t>
            </a:r>
            <a:r>
              <a:rPr lang="it-IT" sz="2000" dirty="0" err="1"/>
              <a:t>embedding</a:t>
            </a:r>
            <a:r>
              <a:rPr lang="it-IT" sz="2000" dirty="0"/>
              <a:t> (Linear </a:t>
            </a:r>
            <a:r>
              <a:rPr lang="it-IT" sz="2000" dirty="0" err="1"/>
              <a:t>Embedding</a:t>
            </a:r>
            <a:r>
              <a:rPr lang="it-IT" sz="2000" dirty="0"/>
              <a:t>)</a:t>
            </a:r>
            <a:endParaRPr lang="en-US" sz="2000" dirty="0"/>
          </a:p>
          <a:p>
            <a:pPr marL="551250" indent="-514350">
              <a:buFont typeface="+mj-lt"/>
              <a:buAutoNum type="arabicPeriod"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it-I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8F54-A2A3-45FF-8032-1A2FA49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0635F75-0AFB-4262-9BBE-467E3642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0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AEB1-702A-406C-B29D-AB83C99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3F568A"/>
                </a:solidFill>
              </a:rPr>
              <a:t>L’idea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211A4-DC62-49B3-AF81-D1FC24EF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2730" y="1933575"/>
            <a:ext cx="8006539" cy="37279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9A2E-2BA9-4FE6-8306-02966CC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D23A1D57-6764-4FD2-B2BA-3C50F565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4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E6884-2CB0-40E2-B0DC-BEA1607F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244229" y="1675261"/>
            <a:ext cx="5703541" cy="409105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55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8F416-93EC-4C35-964C-C8D1ED4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3F568A"/>
                </a:solidFill>
              </a:rPr>
              <a:t>Swiss Roll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DBA10B-F790-43DC-B66A-B0E6F627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24" r="10824"/>
          <a:stretch/>
        </p:blipFill>
        <p:spPr>
          <a:xfrm>
            <a:off x="1198181" y="1984926"/>
            <a:ext cx="4517422" cy="2997621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E9604F5-1EDD-48B2-83E5-7031843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1445A1BF-87E0-4D26-8307-FB846E2D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C75FD34-B309-4A74-84B0-8B4D9195E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399" y="2055797"/>
            <a:ext cx="5060554" cy="27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Un po’ di simbologia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9D19D1-E488-476B-9E5A-8FBBE545D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49" y="2178049"/>
            <a:ext cx="502990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rgbClr val="3F568A"/>
                </a:solidFill>
              </a:rPr>
              <a:t>1: k-</a:t>
            </a:r>
            <a:r>
              <a:rPr lang="it-IT" sz="4400" dirty="0" err="1">
                <a:solidFill>
                  <a:srgbClr val="3F568A"/>
                </a:solidFill>
              </a:rPr>
              <a:t>Nearest</a:t>
            </a:r>
            <a:r>
              <a:rPr lang="it-IT" sz="4400" dirty="0">
                <a:solidFill>
                  <a:srgbClr val="3F568A"/>
                </a:solidFill>
              </a:rPr>
              <a:t> </a:t>
            </a:r>
            <a:r>
              <a:rPr lang="it-IT" sz="4400" dirty="0" err="1">
                <a:solidFill>
                  <a:srgbClr val="3F568A"/>
                </a:solidFill>
              </a:rPr>
              <a:t>Neighbors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Trovare i k vicini di ogni punto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351EAFA-0EBD-4684-B77B-323D84AE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286" y="3566142"/>
            <a:ext cx="4315427" cy="8764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65B051-ED70-417E-849A-05CD0619D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569" y="2933631"/>
            <a:ext cx="492511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890-FA0B-49AC-B7B6-B1499A31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3F568A"/>
                </a:solidFill>
              </a:rPr>
              <a:t>2</a:t>
            </a:r>
            <a:r>
              <a:rPr lang="it-IT" sz="4400" dirty="0">
                <a:solidFill>
                  <a:srgbClr val="3F568A"/>
                </a:solidFill>
              </a:rPr>
              <a:t>: Linear </a:t>
            </a:r>
            <a:r>
              <a:rPr lang="it-IT" sz="4400" dirty="0" err="1">
                <a:solidFill>
                  <a:srgbClr val="3F568A"/>
                </a:solidFill>
              </a:rPr>
              <a:t>Reconstruction</a:t>
            </a:r>
            <a:endParaRPr lang="it-IT" dirty="0">
              <a:solidFill>
                <a:srgbClr val="3F568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9650-028C-4EC7-9DF3-02442C3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505119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/>
              <a:t>Trovare i pesi degli archi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4A16-3101-4560-8A56-0B498462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FE45D037-93C9-4B4D-B3C3-6189A31D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0" y="6246000"/>
            <a:ext cx="1724035" cy="571500"/>
          </a:xfrm>
          <a:custGeom>
            <a:avLst/>
            <a:gdLst>
              <a:gd name="connsiteX0" fmla="*/ -89 w 1724035"/>
              <a:gd name="connsiteY0" fmla="*/ -29 h 571500"/>
              <a:gd name="connsiteX1" fmla="*/ 1723946 w 1724035"/>
              <a:gd name="connsiteY1" fmla="*/ -29 h 571500"/>
              <a:gd name="connsiteX2" fmla="*/ 1723946 w 1724035"/>
              <a:gd name="connsiteY2" fmla="*/ 571471 h 571500"/>
              <a:gd name="connsiteX3" fmla="*/ -89 w 1724035"/>
              <a:gd name="connsiteY3" fmla="*/ 571471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35" h="571500">
                <a:moveTo>
                  <a:pt x="-89" y="-29"/>
                </a:moveTo>
                <a:lnTo>
                  <a:pt x="1723946" y="-29"/>
                </a:lnTo>
                <a:lnTo>
                  <a:pt x="1723946" y="571471"/>
                </a:lnTo>
                <a:lnTo>
                  <a:pt x="-89" y="571471"/>
                </a:lnTo>
                <a:close/>
              </a:path>
            </a:pathLst>
          </a:cu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C39D22-6EED-4B95-A16B-DDFF63DE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20" y="2833562"/>
            <a:ext cx="2753109" cy="127652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9C08512-06E6-4141-83E9-C7AD8BBB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17" y="3922675"/>
            <a:ext cx="4801270" cy="12193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64878D5-3BB1-4425-B2D6-499EFF324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317" y="2490614"/>
            <a:ext cx="420111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1043</TotalTime>
  <Words>188</Words>
  <Application>Microsoft Office PowerPoint</Application>
  <PresentationFormat>Widescreen</PresentationFormat>
  <Paragraphs>47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Verdana</vt:lpstr>
      <vt:lpstr>Wingdings 3</vt:lpstr>
      <vt:lpstr>Office Theme</vt:lpstr>
      <vt:lpstr>Sezione</vt:lpstr>
      <vt:lpstr>Presentazione standard di PowerPoint</vt:lpstr>
      <vt:lpstr>LLE</vt:lpstr>
      <vt:lpstr>I 3 step dell’algoritmo:</vt:lpstr>
      <vt:lpstr>L’idea</vt:lpstr>
      <vt:lpstr>Swiss Roll</vt:lpstr>
      <vt:lpstr>Swiss Roll (2)</vt:lpstr>
      <vt:lpstr>Un po’ di simbologia</vt:lpstr>
      <vt:lpstr>1: k-Nearest Neighbors</vt:lpstr>
      <vt:lpstr>2: Linear Reconstruction</vt:lpstr>
      <vt:lpstr>3: Linear Embedding</vt:lpstr>
      <vt:lpstr>Un po’ troppa matematica</vt:lpstr>
      <vt:lpstr>Riassumiamo</vt:lpstr>
      <vt:lpstr>Digits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L’algoritmo UMAP</dc:title>
  <dc:creator>Francesco Torgano</dc:creator>
  <cp:lastModifiedBy>flavio perini</cp:lastModifiedBy>
  <cp:revision>63</cp:revision>
  <dcterms:created xsi:type="dcterms:W3CDTF">2021-05-06T06:31:28Z</dcterms:created>
  <dcterms:modified xsi:type="dcterms:W3CDTF">2021-05-12T07:07:42Z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