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  <p:sldMasterId id="2147483660" r:id="rId5"/>
  </p:sldMasterIdLst>
  <p:notesMasterIdLst>
    <p:notesMasterId r:id="rId23"/>
  </p:notesMasterIdLst>
  <p:sldIdLst>
    <p:sldId id="295" r:id="rId6"/>
    <p:sldId id="278" r:id="rId7"/>
    <p:sldId id="280" r:id="rId8"/>
    <p:sldId id="281" r:id="rId9"/>
    <p:sldId id="307" r:id="rId10"/>
    <p:sldId id="306" r:id="rId11"/>
    <p:sldId id="300" r:id="rId12"/>
    <p:sldId id="301" r:id="rId13"/>
    <p:sldId id="302" r:id="rId14"/>
    <p:sldId id="308" r:id="rId15"/>
    <p:sldId id="303" r:id="rId16"/>
    <p:sldId id="309" r:id="rId17"/>
    <p:sldId id="310" r:id="rId18"/>
    <p:sldId id="304" r:id="rId19"/>
    <p:sldId id="305" r:id="rId20"/>
    <p:sldId id="311" r:id="rId21"/>
    <p:sldId id="293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Torgano" initials="FT" lastIdx="13" clrIdx="0">
    <p:extLst>
      <p:ext uri="{19B8F6BF-5375-455C-9EA6-DF929625EA0E}">
        <p15:presenceInfo xmlns:p15="http://schemas.microsoft.com/office/powerpoint/2012/main" userId="bb2722b52928f058" providerId="Windows Live"/>
      </p:ext>
    </p:extLst>
  </p:cmAuthor>
  <p:cmAuthor id="2" name="flavio perini" initials="fp" lastIdx="23" clrIdx="1">
    <p:extLst>
      <p:ext uri="{19B8F6BF-5375-455C-9EA6-DF929625EA0E}">
        <p15:presenceInfo xmlns:p15="http://schemas.microsoft.com/office/powerpoint/2012/main" userId="5f914e5d315161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9659" autoAdjust="0"/>
  </p:normalViewPr>
  <p:slideViewPr>
    <p:cSldViewPr snapToGrid="0">
      <p:cViewPr varScale="1">
        <p:scale>
          <a:sx n="101" d="100"/>
          <a:sy n="101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09:28:09.180" idx="2">
    <p:pos x="5188" y="2722"/>
    <p:text>N_i quindi è una matrice dxk, in quanto ogni punto è d-dimensionale e vengono considerati k vicini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09:23:09.856" idx="1">
    <p:pos x="4428" y="1651"/>
    <p:text>Per trovare i pesi, esprimo x_i come somma pesata dei suoi vicini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30:44.942" idx="4">
    <p:pos x="4930" y="2176"/>
    <p:text>vincolo: la somma dei pesi riferita a ogni punto deve essere pari a 1, così da rendere possibili successive operazioni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37:08.820" idx="5">
    <p:pos x="4642" y="2878"/>
    <p:text>Ogni punto x_i avrà quindi associato un vettore di k pesi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09:46:22.436" idx="6">
    <p:pos x="4890" y="1437"/>
    <p:text>per trovare i pesi corretti, puntiamo a minimizzare l'errore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48:21.674" idx="8">
    <p:pos x="4617" y="2461"/>
    <p:text>usando Z_i e la sua trasposta, otteniamo la matrice G_i (gram, simmetrica e reale)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50:58.937" idx="9">
    <p:pos x="4377" y="2797"/>
    <p:text>a questo punto possiamo calcolare il vettore dei pesi riferiti al punto x_i in questo modo (w_i = kx1)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09:53:27.272" idx="11">
    <p:pos x="5878" y="1126"/>
    <p:text>non usiamo più input, fissiamo i pesi e cerchiamo y_i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54:06.971" idx="12">
    <p:pos x="4422" y="1629"/>
    <p:text>così come x_i, vogliamo esprimere y_i come somma pesata dei vicini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54:39.337" idx="13">
    <p:pos x="5283" y="2174"/>
    <p:text>riga i di W sono i pesi dell'i-esimo punto e la somma della riga è 1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56:27.809" idx="14">
    <p:pos x="4899" y="2880"/>
    <p:text>La riga i-esima di Y è l'embedding nello spazio ridotto (p)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10:00:56.248" idx="16">
    <p:pos x="5028" y="1113"/>
    <p:text>come con i dati in input, vogliamo minimizzare l'errore, detto "reconstruction error", per ottenere Y</p:text>
    <p:extLst>
      <p:ext uri="{C676402C-5697-4E1C-873F-D02D1690AC5C}">
        <p15:threadingInfo xmlns:p15="http://schemas.microsoft.com/office/powerpoint/2012/main" timeZoneBias="-120"/>
      </p:ext>
    </p:extLst>
  </p:cm>
  <p:cm authorId="2" dt="2021-05-13T10:01:32.641" idx="17">
    <p:pos x="4404" y="1846"/>
    <p:text>abbiamo anche in questo caso due vincoli da rispettare, per rendere possibili i passaggi matematici che portano al passaggio successivo</p:text>
    <p:extLst>
      <p:ext uri="{C676402C-5697-4E1C-873F-D02D1690AC5C}">
        <p15:threadingInfo xmlns:p15="http://schemas.microsoft.com/office/powerpoint/2012/main" timeZoneBias="-120"/>
      </p:ext>
    </p:extLst>
  </p:cm>
  <p:cm authorId="2" dt="2021-05-13T10:02:18.481" idx="18">
    <p:pos x="5082" y="2830"/>
    <p:text>la matrice M così ottenuta è nxn, quindi in generale avrà n autovalori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10:55:23.030" idx="20">
    <p:pos x="5013" y="1065"/>
    <p:text>calcoliamo autovalori e autovettori della matrice M</p:text>
    <p:extLst>
      <p:ext uri="{C676402C-5697-4E1C-873F-D02D1690AC5C}">
        <p15:threadingInfo xmlns:p15="http://schemas.microsoft.com/office/powerpoint/2012/main" timeZoneBias="-120"/>
      </p:ext>
    </p:extLst>
  </p:cm>
  <p:cm authorId="2" dt="2021-05-13T10:55:38.367" idx="21">
    <p:pos x="4590" y="1753"/>
    <p:text>ordiniamo autovettori in base all'autovalore (ordine crescente, minimizzazione) e scartiamo il 1° (autovalore = 0)</p:text>
    <p:extLst>
      <p:ext uri="{C676402C-5697-4E1C-873F-D02D1690AC5C}">
        <p15:threadingInfo xmlns:p15="http://schemas.microsoft.com/office/powerpoint/2012/main" timeZoneBias="-120"/>
      </p:ext>
    </p:extLst>
  </p:cm>
  <p:cm authorId="2" dt="2021-05-13T10:57:18.030" idx="22">
    <p:pos x="4594" y="1918"/>
    <p:text>le colonne di Y saranno i successivi p autovettori con autovalore non nullo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11:11:45.431" idx="23">
    <p:pos x="3136" y="1960"/>
    <p:text>100 immagini dei numeri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2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0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6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64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6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96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6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L’idea principale di LLE è di usare gli stessi pesi, sia nello spazio ad altra </a:t>
            </a:r>
            <a:r>
              <a:rPr lang="it-IT" dirty="0" err="1"/>
              <a:t>dimensionalità</a:t>
            </a:r>
            <a:r>
              <a:rPr lang="it-IT" dirty="0"/>
              <a:t> (input) che in quello a bassa </a:t>
            </a:r>
            <a:r>
              <a:rPr lang="it-IT" dirty="0" err="1"/>
              <a:t>dimensionalità</a:t>
            </a:r>
            <a:r>
              <a:rPr lang="it-IT" dirty="0"/>
              <a:t> (output)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6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Identifico i vicini</a:t>
            </a:r>
          </a:p>
          <a:p>
            <a:pPr marL="228600" indent="-228600">
              <a:buAutoNum type="arabicPeriod"/>
            </a:pPr>
            <a:r>
              <a:rPr lang="it-IT" dirty="0"/>
              <a:t>Determino i pesi relativi a ogni punto nello spazio ad alta </a:t>
            </a:r>
            <a:r>
              <a:rPr lang="it-IT" dirty="0" err="1"/>
              <a:t>dimensionalità</a:t>
            </a:r>
            <a:endParaRPr lang="it-IT" dirty="0"/>
          </a:p>
          <a:p>
            <a:pPr marL="228600" indent="-228600">
              <a:buAutoNum type="arabicPeriod"/>
            </a:pPr>
            <a:r>
              <a:rPr lang="it-IT" dirty="0"/>
              <a:t>Con gli stessi pesi, ricavo i punti nello spazio a bassa </a:t>
            </a:r>
            <a:r>
              <a:rPr lang="it-IT" dirty="0" err="1"/>
              <a:t>dimensionalità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1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2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Differenza sul risultato in base alla scelta del numero dei </a:t>
            </a:r>
            <a:r>
              <a:rPr lang="it-IT" dirty="0" err="1"/>
              <a:t>neighbors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2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4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3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3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ACEF-5182-4F25-B4FF-D02FA9165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F9802-3809-4F88-B964-E1C63580D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5202-B58E-4645-9628-476F3D1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2A46-065E-4C6F-842C-064F55942E69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57C7-77B1-42CF-9C5F-35F9EC19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A08C-58CE-46D1-956B-FAEF174C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8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AB8E-CD86-401A-91D4-1A55BF4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A9D18-1B9C-4BF2-AF67-2EFBB844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680B3-6539-4ABE-AC7D-84C9BFB2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3B4-C22F-4487-B68B-929280E59469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CA22-E4AE-43C7-853B-CB34A9BB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626D-9609-4F2A-97BC-053B0CD0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7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DCA59-BBCF-4F3A-84A5-2C941FE55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B0C7-F1AC-4231-95F0-641C0A7F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D05E-5F52-4412-8AFE-27793668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01F-F31C-41A9-9088-6D883EAAAAB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97CC-A7CC-4200-A4FA-8D762FB0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6232-566A-4260-B34D-5914582A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1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E1A6E7-944B-4DC5-AA24-661749DD14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019B29-A095-40CC-8D78-E25CFBAE68BC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0BCE0E-146D-4A7E-B5B9-7F8A161F7A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C4DF2F2-C609-4559-978E-454F7B515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5A8C-C7F7-493C-98CE-28C116BE4B4B}" type="datetime1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A4FB-E032-44F9-9868-0E65E9FC5610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0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62DE-D707-4129-AA2E-C6F81302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CA42-C4A6-453D-97F3-08064608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FCE6-91AE-4233-96F3-5437A4A6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2BE-8A6D-467B-9C66-ECAF8AF9BC57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3202-225C-432E-9AA5-AD898FF1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E9AD-73F6-4308-A956-5BFA5F79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EA86-A2CD-4877-BE90-2C1DD763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A6E1-1E44-4F04-8BD2-86D879637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7CCE-2B18-49C5-8029-9B34D0D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7F15-CACB-42ED-A655-4A51162D3C0A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EDED-3591-41C7-BE1D-B8BF5A1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2F28-1EDD-48E4-9399-E703BF1B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C72F-F704-4DAA-8D34-41CB3A8D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3465-BB8B-4085-A0E1-F8E4DF250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0E2BF-E59E-41FE-B7A0-82EF11379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89A4-4BA9-4CB7-9291-9F833684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97E9-3BED-4909-BF1B-A96BCE5DCF86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E54F8-B1E0-4BC8-89F7-74F509C6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8827F-F515-4EAA-AD8D-4CB15ED1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881-9CF7-4FDF-A2D4-0E07C996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0502A-46A4-47C0-8D22-58429ABC9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B630F-23D6-4854-8620-8456B235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EF24-CDB0-462D-89C6-F3E04815D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C6110-01CD-48C8-9FCE-A1D501EE4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81216-8CDE-4570-A527-D1C25C24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E497-169B-4AC0-BA05-28709655A9F9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B6FE4-CA71-4D62-A2A6-559CFB4B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115CA-04B8-40ED-92A1-FC32360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1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D712-560C-4429-81BC-0D30F383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70B38-4E45-4FD8-AB00-782EF73C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1A5A-5EA2-4F71-9D52-4432471E1E0C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13234-B93A-42BF-B43E-7AB4BADF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AFCA1-151B-4B2F-BB6B-E2EA40EF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123B1-62CD-4103-A84D-3D44A6D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6C2-2FA9-4B87-8C43-5F917DB886D5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8DFE0-6251-4875-94B8-56B276A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E8AB3-3DC3-4930-8EC8-D096CDDF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4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0EBC-5C5A-4E07-A0FA-B26DB82B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F360-3470-4491-A819-B9C0CDCA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85F50-1925-4C80-89E0-E0DDA5A04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2FD6A-F9B2-4878-BE20-E81EA1B2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E0C-DCB7-4A4B-A2E7-7D0DC579EE7B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EE11E-2DF4-406A-9D86-880432F9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4B57-A46A-4D18-AD7F-B9A11AE1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6711-2ED7-4381-B0DF-59D3FB21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F4E7B-C95B-4831-BC15-06CA498C2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8C111-B7CD-401A-A0FB-8549C272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8B8A-23EF-46D1-BFF4-CB57FF63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2E66-427D-467D-BA16-D3D140667F77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CE77-779D-4BE6-A7D4-374A89E2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9C17-9DE9-4836-B898-BC5E87F0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5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06654-00E1-4FA1-BF22-76575DE8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89A87-F71D-4E23-8C1B-E4ED4B72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21A0-F5F1-4A39-B3CF-8DC44785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D85C-8750-471F-AD9C-24AEAD6172E6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7F18-6733-40CD-83AB-6AE721D05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176964"/>
            <a:ext cx="12192000" cy="681036"/>
          </a:xfrm>
          <a:prstGeom prst="rect">
            <a:avLst/>
          </a:prstGeom>
          <a:solidFill>
            <a:srgbClr val="3F568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3682-E22C-4E5F-A778-D9532802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C63B65-1C5B-474C-AD6B-DA1133078133}" type="datetime1">
              <a:rPr lang="it-IT" smtClean="0"/>
              <a:t>13/05/2021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F0A4FB-E032-44F9-9868-0E65E9FC56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14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31E12-C8BB-41D3-93BD-A437CA448B5A}"/>
              </a:ext>
            </a:extLst>
          </p:cNvPr>
          <p:cNvSpPr txBox="1"/>
          <p:nvPr/>
        </p:nvSpPr>
        <p:spPr>
          <a:xfrm>
            <a:off x="1017496" y="3767436"/>
            <a:ext cx="35430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Alessandro Minoli</a:t>
            </a:r>
          </a:p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Flavio Perini</a:t>
            </a:r>
          </a:p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Francesco Torgano</a:t>
            </a:r>
          </a:p>
          <a:p>
            <a:pPr algn="r"/>
            <a:endParaRPr lang="it-IT" sz="2800" dirty="0">
              <a:solidFill>
                <a:schemeClr val="tx1">
                  <a:lumMod val="95000"/>
                </a:schemeClr>
              </a:solidFill>
              <a:latin typeface="+mj-lt"/>
              <a:ea typeface="Verdana" panose="020B0604030504040204" pitchFamily="34" charset="0"/>
            </a:endParaRPr>
          </a:p>
          <a:p>
            <a:pPr algn="r"/>
            <a:r>
              <a:rPr lang="it-IT" sz="24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SciViz A.A. 2020-21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22261D-2811-472C-9000-10B2D29F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4921597"/>
            <a:ext cx="3349888" cy="112400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5652F2-B7CB-4B3A-A7F1-EEEB97D864BB}"/>
              </a:ext>
            </a:extLst>
          </p:cNvPr>
          <p:cNvSpPr txBox="1"/>
          <p:nvPr/>
        </p:nvSpPr>
        <p:spPr>
          <a:xfrm>
            <a:off x="972755" y="622850"/>
            <a:ext cx="7972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Dimensionality</a:t>
            </a:r>
          </a:p>
          <a:p>
            <a:pPr algn="ctr"/>
            <a:r>
              <a:rPr lang="it-IT" sz="72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282590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2</a:t>
            </a:r>
            <a:r>
              <a:rPr lang="it-IT" sz="4400" dirty="0">
                <a:solidFill>
                  <a:srgbClr val="3F568A"/>
                </a:solidFill>
              </a:rPr>
              <a:t>: Linear </a:t>
            </a:r>
            <a:r>
              <a:rPr lang="it-IT" sz="4400" dirty="0" err="1">
                <a:solidFill>
                  <a:srgbClr val="3F568A"/>
                </a:solidFill>
              </a:rPr>
              <a:t>Reconstruction</a:t>
            </a:r>
            <a:r>
              <a:rPr lang="it-IT" sz="4400" dirty="0">
                <a:solidFill>
                  <a:srgbClr val="3F568A"/>
                </a:solidFill>
              </a:rPr>
              <a:t> (2)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893551E-461E-4137-A5A7-E8C22CBBDE3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4175" y="3375671"/>
            <a:ext cx="6563641" cy="4572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218C2EE-AD65-4BB5-AB28-9E0BA083BC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337" y="3907562"/>
            <a:ext cx="2467319" cy="4572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E60A140-BBC0-4A54-B244-75E027D20D1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3391" y="4439453"/>
            <a:ext cx="1705213" cy="8383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16ECE68-C78F-4786-B3FD-7ADA1DA31DB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8887" y="1867399"/>
            <a:ext cx="333421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r>
              <a:rPr lang="it-IT" sz="4400" dirty="0">
                <a:solidFill>
                  <a:srgbClr val="3F568A"/>
                </a:solidFill>
              </a:rPr>
              <a:t> (1)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Trovare le coordinate di </a:t>
            </a:r>
            <a:r>
              <a:rPr lang="it-IT" sz="2800" dirty="0" err="1"/>
              <a:t>dimensionalità</a:t>
            </a:r>
            <a:r>
              <a:rPr lang="it-IT" sz="2800" dirty="0"/>
              <a:t> ridotta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A1109CE-700D-42A0-BB34-CD25687142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1946" y="2585754"/>
            <a:ext cx="1848108" cy="724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89C8EED-B1E8-45F6-9A1B-EC339B5E805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918" y="3451609"/>
            <a:ext cx="4582164" cy="10764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5250DB9-71B7-4A3A-B9FD-427BA95D17E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4603" y="4571223"/>
            <a:ext cx="336279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r>
              <a:rPr lang="it-IT" sz="4400" dirty="0">
                <a:solidFill>
                  <a:srgbClr val="3F568A"/>
                </a:solidFill>
              </a:rPr>
              <a:t> (2)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F96C573-64EC-44B3-99F3-E91D9BD555C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0525" y="2930382"/>
            <a:ext cx="1790950" cy="14765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2B6916B-2752-4AC6-A0D3-A57FCFE9D7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9787" y="1767535"/>
            <a:ext cx="3772426" cy="10860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C6BC5AC-339D-4A05-9C5D-23BEC820C36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7418" y="4483808"/>
            <a:ext cx="367716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2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r>
              <a:rPr lang="it-IT" sz="4400" dirty="0">
                <a:solidFill>
                  <a:srgbClr val="3F568A"/>
                </a:solidFill>
              </a:rPr>
              <a:t> (3)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A63B97F-56D1-4664-9805-345529A450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3602" y="1690688"/>
            <a:ext cx="3724795" cy="5620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730EBBA-1845-4EEB-A2F7-87F8DF5C39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5208" y="2783048"/>
            <a:ext cx="238158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8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Un po’ tropp</a:t>
            </a:r>
            <a:r>
              <a:rPr lang="it-IT" dirty="0">
                <a:solidFill>
                  <a:srgbClr val="3F568A"/>
                </a:solidFill>
              </a:rPr>
              <a:t>a matematica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EEE5C5D-3656-4BB6-8F92-4BDCA60E50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32112" y="1690688"/>
            <a:ext cx="6327775" cy="42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Riassumiamo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900542B-AC1E-4ED4-9BBD-64D58FC584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0602" y="1463000"/>
            <a:ext cx="4810796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9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rgbClr val="3F568A"/>
                </a:solidFill>
              </a:rPr>
              <a:t>Digits</a:t>
            </a:r>
            <a:r>
              <a:rPr lang="it-IT" dirty="0">
                <a:solidFill>
                  <a:srgbClr val="3F568A"/>
                </a:solidFill>
              </a:rPr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141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Digits dataset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CE6884-2CB0-40E2-B0DC-BEA1607F3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0000" y="2087363"/>
            <a:ext cx="5760000" cy="3313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DBA10B-F790-43DC-B66A-B0E6F627EB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86" r="6686"/>
          <a:stretch/>
        </p:blipFill>
        <p:spPr>
          <a:xfrm>
            <a:off x="6480000" y="1980000"/>
            <a:ext cx="5316705" cy="3528000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16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3"/>
            <a:ext cx="10515600" cy="187155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3F568A"/>
                </a:solidFill>
              </a:rPr>
              <a:t>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850337"/>
            <a:ext cx="10515600" cy="6810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Locally Linear Embedding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B12C4-0E63-49AA-96B1-F3F2A0C0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C0E79F27-5268-4C3B-A216-16B13CFB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D91E-E9A0-45A4-9BDA-ABE644E0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I 3 step dell’algoritmo: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5FD959-B6C8-4103-9F13-A6FAB740B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486346"/>
            <a:ext cx="9792471" cy="3171423"/>
          </a:xfrm>
        </p:spPr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it-IT" sz="2000" dirty="0"/>
              <a:t>Trovare il 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Neighbors</a:t>
            </a:r>
            <a:r>
              <a:rPr lang="it-IT" sz="2000" dirty="0"/>
              <a:t> </a:t>
            </a:r>
            <a:r>
              <a:rPr lang="it-IT" sz="2000" dirty="0" err="1"/>
              <a:t>graph</a:t>
            </a:r>
            <a:r>
              <a:rPr lang="it-IT" sz="2000" dirty="0"/>
              <a:t> dei punti</a:t>
            </a:r>
          </a:p>
          <a:p>
            <a:pPr marL="551250" indent="-514350">
              <a:buFont typeface="+mj-lt"/>
              <a:buAutoNum type="arabicPeriod"/>
            </a:pPr>
            <a:r>
              <a:rPr lang="it-IT" sz="2000" dirty="0"/>
              <a:t>Trovare i pesi degli archi (Linear </a:t>
            </a:r>
            <a:r>
              <a:rPr lang="it-IT" sz="2000" dirty="0" err="1"/>
              <a:t>Reconstruction</a:t>
            </a:r>
            <a:r>
              <a:rPr lang="it-IT" sz="2000" dirty="0"/>
              <a:t>)</a:t>
            </a:r>
          </a:p>
          <a:p>
            <a:pPr marL="551250" indent="-514350">
              <a:buFont typeface="+mj-lt"/>
              <a:buAutoNum type="arabicPeriod"/>
            </a:pPr>
            <a:r>
              <a:rPr lang="it-IT" sz="2000" dirty="0"/>
              <a:t>Con gli </a:t>
            </a:r>
            <a:r>
              <a:rPr lang="it-IT" sz="2000" b="1" dirty="0"/>
              <a:t>stessi</a:t>
            </a:r>
            <a:r>
              <a:rPr lang="it-IT" sz="2000" dirty="0"/>
              <a:t> pesi, fare l’</a:t>
            </a:r>
            <a:r>
              <a:rPr lang="it-IT" sz="2000" dirty="0" err="1"/>
              <a:t>embedding</a:t>
            </a:r>
            <a:r>
              <a:rPr lang="it-IT" sz="2000" dirty="0"/>
              <a:t> (Linear </a:t>
            </a:r>
            <a:r>
              <a:rPr lang="it-IT" sz="2000" dirty="0" err="1"/>
              <a:t>Embedding</a:t>
            </a:r>
            <a:r>
              <a:rPr lang="it-IT" sz="2000" dirty="0"/>
              <a:t>)</a:t>
            </a:r>
            <a:endParaRPr lang="en-US" sz="2000" dirty="0"/>
          </a:p>
          <a:p>
            <a:pPr marL="551250" indent="-514350">
              <a:buFont typeface="+mj-lt"/>
              <a:buAutoNum type="arabicPeriod"/>
            </a:pPr>
            <a:endParaRPr lang="en-US" sz="2000" dirty="0"/>
          </a:p>
          <a:p>
            <a:pPr marL="36900" indent="0">
              <a:buNone/>
            </a:pPr>
            <a:endParaRPr lang="en-US" sz="2000" dirty="0"/>
          </a:p>
          <a:p>
            <a:pPr marL="36900" indent="0">
              <a:buNone/>
            </a:pPr>
            <a:endParaRPr lang="it-I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D8F54-A2A3-45FF-8032-1A2FA490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00635F75-0AFB-4262-9BBE-467E3642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301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EAEB1-702A-406C-B29D-AB83C998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3F568A"/>
                </a:solidFill>
              </a:rPr>
              <a:t>L’idea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211A4-DC62-49B3-AF81-D1FC24EFD3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2092730" y="1933575"/>
            <a:ext cx="8006539" cy="372799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9A2E-2BA9-4FE6-8306-02966CCB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D23A1D57-6764-4FD2-B2BA-3C50F5654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41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Swiss Roll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CE6884-2CB0-40E2-B0DC-BEA1607F3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244229" y="1675261"/>
            <a:ext cx="5703541" cy="4091057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558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Swiss Roll (2)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DBA10B-F790-43DC-B66A-B0E6F627EB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24" r="10824"/>
          <a:stretch/>
        </p:blipFill>
        <p:spPr>
          <a:xfrm>
            <a:off x="1198181" y="1984926"/>
            <a:ext cx="4517422" cy="2997621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C75FD34-B309-4A74-84B0-8B4D9195E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399" y="2055797"/>
            <a:ext cx="5060554" cy="274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Un po’ di simbologia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FD43DA2-DF5E-469F-A6A6-5A59EC79FC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918" y="1823813"/>
            <a:ext cx="458216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1: k-</a:t>
            </a:r>
            <a:r>
              <a:rPr lang="it-IT" sz="4400" dirty="0" err="1">
                <a:solidFill>
                  <a:srgbClr val="3F568A"/>
                </a:solidFill>
              </a:rPr>
              <a:t>Nearest</a:t>
            </a:r>
            <a:r>
              <a:rPr lang="it-IT" sz="4400" dirty="0">
                <a:solidFill>
                  <a:srgbClr val="3F568A"/>
                </a:solidFill>
              </a:rPr>
              <a:t> </a:t>
            </a:r>
            <a:r>
              <a:rPr lang="it-IT" sz="4400" dirty="0" err="1">
                <a:solidFill>
                  <a:srgbClr val="3F568A"/>
                </a:solidFill>
              </a:rPr>
              <a:t>Neighbors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Trovare i k vicini di ogni punto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FC25EE0-4DFD-4CC8-AB1A-98C9CEFE54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167" y="3347937"/>
            <a:ext cx="2953162" cy="143847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16CC733-365C-496D-8761-36F640A60A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9329" y="3414622"/>
            <a:ext cx="380100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9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2</a:t>
            </a:r>
            <a:r>
              <a:rPr lang="it-IT" sz="4400" dirty="0">
                <a:solidFill>
                  <a:srgbClr val="3F568A"/>
                </a:solidFill>
              </a:rPr>
              <a:t>: Linear </a:t>
            </a:r>
            <a:r>
              <a:rPr lang="it-IT" sz="4400" dirty="0" err="1">
                <a:solidFill>
                  <a:srgbClr val="3F568A"/>
                </a:solidFill>
              </a:rPr>
              <a:t>Reconstruction</a:t>
            </a:r>
            <a:r>
              <a:rPr lang="it-IT" sz="4400" dirty="0">
                <a:solidFill>
                  <a:srgbClr val="3F568A"/>
                </a:solidFill>
              </a:rPr>
              <a:t> (1)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Trovare i pesi degli archi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1D2DFA-3B36-4D65-9803-7B8D3AE810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2414" y="2506584"/>
            <a:ext cx="1867161" cy="70494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782AC7CF-51F2-4983-9BC5-5C817F934B7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0809" y="3292383"/>
            <a:ext cx="3210373" cy="75258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A68F2EA-7BB6-4520-AA11-36BF3B173CC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6626" y="4125814"/>
            <a:ext cx="243874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0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zion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1252</TotalTime>
  <Words>223</Words>
  <Application>Microsoft Office PowerPoint</Application>
  <PresentationFormat>Widescreen</PresentationFormat>
  <Paragraphs>58</Paragraphs>
  <Slides>17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Verdana</vt:lpstr>
      <vt:lpstr>Wingdings 3</vt:lpstr>
      <vt:lpstr>Office Theme</vt:lpstr>
      <vt:lpstr>Sezione</vt:lpstr>
      <vt:lpstr>Presentazione standard di PowerPoint</vt:lpstr>
      <vt:lpstr>LLE</vt:lpstr>
      <vt:lpstr>I 3 step dell’algoritmo:</vt:lpstr>
      <vt:lpstr>L’idea</vt:lpstr>
      <vt:lpstr>Swiss Roll</vt:lpstr>
      <vt:lpstr>Swiss Roll (2)</vt:lpstr>
      <vt:lpstr>Un po’ di simbologia</vt:lpstr>
      <vt:lpstr>1: k-Nearest Neighbors</vt:lpstr>
      <vt:lpstr>2: Linear Reconstruction (1)</vt:lpstr>
      <vt:lpstr>2: Linear Reconstruction (2)</vt:lpstr>
      <vt:lpstr>3: Linear Embedding (1)</vt:lpstr>
      <vt:lpstr>3: Linear Embedding (2)</vt:lpstr>
      <vt:lpstr>3: Linear Embedding (3)</vt:lpstr>
      <vt:lpstr>Un po’ troppa matematica</vt:lpstr>
      <vt:lpstr>Riassumiamo</vt:lpstr>
      <vt:lpstr>Digits dataset</vt:lpstr>
      <vt:lpstr>Digits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L’algoritmo UMAP</dc:title>
  <dc:creator>Francesco Torgano</dc:creator>
  <cp:lastModifiedBy>flavio perini</cp:lastModifiedBy>
  <cp:revision>87</cp:revision>
  <dcterms:created xsi:type="dcterms:W3CDTF">2021-05-06T06:31:28Z</dcterms:created>
  <dcterms:modified xsi:type="dcterms:W3CDTF">2021-05-13T09:11:56Z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