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S Gravity" charset="1" panose="00000400000000000000"/>
      <p:regular r:id="rId10"/>
    </p:embeddedFont>
    <p:embeddedFont>
      <p:font typeface="Lekton" charset="1" panose="02000000000000000000"/>
      <p:regular r:id="rId11"/>
    </p:embeddedFont>
    <p:embeddedFont>
      <p:font typeface="Lekton Bold" charset="1" panose="02000000000000000000"/>
      <p:regular r:id="rId12"/>
    </p:embeddedFont>
    <p:embeddedFont>
      <p:font typeface="Lekton Italics" charset="1" panose="0200050603000009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slide3.xml" Type="http://schemas.openxmlformats.org/officeDocument/2006/relationships/slide"/><Relationship Id="rId5" Target="slide7.xml" Type="http://schemas.openxmlformats.org/officeDocument/2006/relationships/slid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slide2.xml" Type="http://schemas.openxmlformats.org/officeDocument/2006/relationships/slid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slide2.xml" Type="http://schemas.openxmlformats.org/officeDocument/2006/relationships/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slide2.xml" Type="http://schemas.openxmlformats.org/officeDocument/2006/relationships/slide"/><Relationship Id="rId5" Target="../media/image33.pn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slide2.xml" Type="http://schemas.openxmlformats.org/officeDocument/2006/relationships/slide"/><Relationship Id="rId9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522" y="7776974"/>
            <a:ext cx="6637408" cy="1271131"/>
            <a:chOff x="0" y="0"/>
            <a:chExt cx="4518752" cy="865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74403" y="8082302"/>
            <a:ext cx="5671647" cy="72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Lekton"/>
              </a:rPr>
              <a:t>This presentation is optimized</a:t>
            </a:r>
          </a:p>
          <a:p>
            <a:pPr algn="ct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Lekton"/>
              </a:rPr>
              <a:t>for whiteboard use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52874" y="8195808"/>
            <a:ext cx="413036" cy="413036"/>
          </a:xfrm>
          <a:custGeom>
            <a:avLst/>
            <a:gdLst/>
            <a:ahLst/>
            <a:cxnLst/>
            <a:rect r="r" b="b" t="t" l="l"/>
            <a:pathLst>
              <a:path h="413036" w="413036">
                <a:moveTo>
                  <a:pt x="0" y="0"/>
                </a:moveTo>
                <a:lnTo>
                  <a:pt x="413036" y="0"/>
                </a:lnTo>
                <a:lnTo>
                  <a:pt x="413036" y="413036"/>
                </a:lnTo>
                <a:lnTo>
                  <a:pt x="0" y="41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91522" y="2104231"/>
            <a:ext cx="9668955" cy="2330359"/>
            <a:chOff x="0" y="0"/>
            <a:chExt cx="6582631" cy="15865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010" y="80137"/>
              <a:ext cx="6422610" cy="1426236"/>
            </a:xfrm>
            <a:custGeom>
              <a:avLst/>
              <a:gdLst/>
              <a:ahLst/>
              <a:cxnLst/>
              <a:rect r="r" b="b" t="t" l="l"/>
              <a:pathLst>
                <a:path h="1426236" w="6422610">
                  <a:moveTo>
                    <a:pt x="642261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422483" y="0"/>
                  </a:lnTo>
                  <a:lnTo>
                    <a:pt x="6422483" y="1426236"/>
                  </a:lnTo>
                  <a:lnTo>
                    <a:pt x="6422610" y="14262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0" y="73787"/>
              <a:ext cx="6435310" cy="1439063"/>
            </a:xfrm>
            <a:custGeom>
              <a:avLst/>
              <a:gdLst/>
              <a:ahLst/>
              <a:cxnLst/>
              <a:rect r="r" b="b" t="t" l="l"/>
              <a:pathLst>
                <a:path h="1439063" w="6435310">
                  <a:moveTo>
                    <a:pt x="643531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435183" y="0"/>
                  </a:lnTo>
                  <a:lnTo>
                    <a:pt x="6435183" y="1439063"/>
                  </a:lnTo>
                  <a:lnTo>
                    <a:pt x="6435310" y="1439063"/>
                  </a:lnTo>
                  <a:close/>
                  <a:moveTo>
                    <a:pt x="12700" y="1426363"/>
                  </a:moveTo>
                  <a:lnTo>
                    <a:pt x="6422483" y="1426363"/>
                  </a:lnTo>
                  <a:lnTo>
                    <a:pt x="642248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6569930" cy="1573810"/>
            </a:xfrm>
            <a:custGeom>
              <a:avLst/>
              <a:gdLst/>
              <a:ahLst/>
              <a:cxnLst/>
              <a:rect r="r" b="b" t="t" l="l"/>
              <a:pathLst>
                <a:path h="1573810" w="656993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422484" y="0"/>
                  </a:moveTo>
                  <a:lnTo>
                    <a:pt x="6422484" y="147447"/>
                  </a:lnTo>
                  <a:lnTo>
                    <a:pt x="6569930" y="147447"/>
                  </a:lnTo>
                  <a:lnTo>
                    <a:pt x="6569930" y="0"/>
                  </a:lnTo>
                  <a:lnTo>
                    <a:pt x="6422484" y="0"/>
                  </a:lnTo>
                  <a:close/>
                  <a:moveTo>
                    <a:pt x="6422484" y="1573810"/>
                  </a:moveTo>
                  <a:lnTo>
                    <a:pt x="6569930" y="1573810"/>
                  </a:lnTo>
                  <a:lnTo>
                    <a:pt x="6569930" y="1426363"/>
                  </a:lnTo>
                  <a:lnTo>
                    <a:pt x="6422484" y="1426363"/>
                  </a:lnTo>
                  <a:lnTo>
                    <a:pt x="6422484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82630" cy="1586510"/>
            </a:xfrm>
            <a:custGeom>
              <a:avLst/>
              <a:gdLst/>
              <a:ahLst/>
              <a:cxnLst/>
              <a:rect r="r" b="b" t="t" l="l"/>
              <a:pathLst>
                <a:path h="1586510" w="658263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422484" y="0"/>
                  </a:moveTo>
                  <a:lnTo>
                    <a:pt x="6422484" y="160147"/>
                  </a:lnTo>
                  <a:lnTo>
                    <a:pt x="6582630" y="160147"/>
                  </a:lnTo>
                  <a:lnTo>
                    <a:pt x="6582630" y="0"/>
                  </a:lnTo>
                  <a:lnTo>
                    <a:pt x="6422484" y="0"/>
                  </a:lnTo>
                  <a:close/>
                  <a:moveTo>
                    <a:pt x="6569931" y="147447"/>
                  </a:moveTo>
                  <a:lnTo>
                    <a:pt x="6435184" y="147447"/>
                  </a:lnTo>
                  <a:lnTo>
                    <a:pt x="6435184" y="12700"/>
                  </a:lnTo>
                  <a:lnTo>
                    <a:pt x="6569931" y="12700"/>
                  </a:lnTo>
                  <a:lnTo>
                    <a:pt x="6569931" y="147447"/>
                  </a:lnTo>
                  <a:close/>
                  <a:moveTo>
                    <a:pt x="6422484" y="1586510"/>
                  </a:moveTo>
                  <a:lnTo>
                    <a:pt x="6582630" y="1586510"/>
                  </a:lnTo>
                  <a:lnTo>
                    <a:pt x="6582630" y="1426363"/>
                  </a:lnTo>
                  <a:lnTo>
                    <a:pt x="6422484" y="1426363"/>
                  </a:lnTo>
                  <a:lnTo>
                    <a:pt x="6422484" y="1586510"/>
                  </a:lnTo>
                  <a:close/>
                  <a:moveTo>
                    <a:pt x="6435184" y="1439063"/>
                  </a:moveTo>
                  <a:lnTo>
                    <a:pt x="6569930" y="1439063"/>
                  </a:lnTo>
                  <a:lnTo>
                    <a:pt x="6569930" y="1573809"/>
                  </a:lnTo>
                  <a:lnTo>
                    <a:pt x="6435184" y="1573809"/>
                  </a:lnTo>
                  <a:lnTo>
                    <a:pt x="6435184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067237" y="4703666"/>
            <a:ext cx="13425090" cy="2330359"/>
            <a:chOff x="0" y="0"/>
            <a:chExt cx="9139810" cy="15865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137"/>
              <a:ext cx="8979790" cy="1426236"/>
            </a:xfrm>
            <a:custGeom>
              <a:avLst/>
              <a:gdLst/>
              <a:ahLst/>
              <a:cxnLst/>
              <a:rect r="r" b="b" t="t" l="l"/>
              <a:pathLst>
                <a:path h="1426236" w="8979790">
                  <a:moveTo>
                    <a:pt x="897979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8979663" y="0"/>
                  </a:lnTo>
                  <a:lnTo>
                    <a:pt x="8979663" y="1426236"/>
                  </a:lnTo>
                  <a:lnTo>
                    <a:pt x="8979790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660" y="73787"/>
              <a:ext cx="8992490" cy="1439063"/>
            </a:xfrm>
            <a:custGeom>
              <a:avLst/>
              <a:gdLst/>
              <a:ahLst/>
              <a:cxnLst/>
              <a:rect r="r" b="b" t="t" l="l"/>
              <a:pathLst>
                <a:path h="1439063" w="8992490">
                  <a:moveTo>
                    <a:pt x="899249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8992363" y="0"/>
                  </a:lnTo>
                  <a:lnTo>
                    <a:pt x="8992363" y="1439063"/>
                  </a:lnTo>
                  <a:lnTo>
                    <a:pt x="8992490" y="1439063"/>
                  </a:lnTo>
                  <a:close/>
                  <a:moveTo>
                    <a:pt x="12700" y="1426363"/>
                  </a:moveTo>
                  <a:lnTo>
                    <a:pt x="8979663" y="1426363"/>
                  </a:lnTo>
                  <a:lnTo>
                    <a:pt x="897966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9127110" cy="1573810"/>
            </a:xfrm>
            <a:custGeom>
              <a:avLst/>
              <a:gdLst/>
              <a:ahLst/>
              <a:cxnLst/>
              <a:rect r="r" b="b" t="t" l="l"/>
              <a:pathLst>
                <a:path h="1573810" w="912711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8979663" y="0"/>
                  </a:moveTo>
                  <a:lnTo>
                    <a:pt x="8979663" y="147447"/>
                  </a:lnTo>
                  <a:lnTo>
                    <a:pt x="9127110" y="147447"/>
                  </a:lnTo>
                  <a:lnTo>
                    <a:pt x="9127110" y="0"/>
                  </a:lnTo>
                  <a:lnTo>
                    <a:pt x="8979663" y="0"/>
                  </a:lnTo>
                  <a:close/>
                  <a:moveTo>
                    <a:pt x="8979663" y="1573810"/>
                  </a:moveTo>
                  <a:lnTo>
                    <a:pt x="9127110" y="1573810"/>
                  </a:lnTo>
                  <a:lnTo>
                    <a:pt x="9127110" y="1426363"/>
                  </a:lnTo>
                  <a:lnTo>
                    <a:pt x="8979663" y="1426363"/>
                  </a:lnTo>
                  <a:lnTo>
                    <a:pt x="8979663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39810" cy="1586510"/>
            </a:xfrm>
            <a:custGeom>
              <a:avLst/>
              <a:gdLst/>
              <a:ahLst/>
              <a:cxnLst/>
              <a:rect r="r" b="b" t="t" l="l"/>
              <a:pathLst>
                <a:path h="1586510" w="913981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8979663" y="0"/>
                  </a:moveTo>
                  <a:lnTo>
                    <a:pt x="8979663" y="160147"/>
                  </a:lnTo>
                  <a:lnTo>
                    <a:pt x="9139810" y="160147"/>
                  </a:lnTo>
                  <a:lnTo>
                    <a:pt x="9139810" y="0"/>
                  </a:lnTo>
                  <a:lnTo>
                    <a:pt x="8979663" y="0"/>
                  </a:lnTo>
                  <a:close/>
                  <a:moveTo>
                    <a:pt x="9127110" y="147447"/>
                  </a:moveTo>
                  <a:lnTo>
                    <a:pt x="8992364" y="147447"/>
                  </a:lnTo>
                  <a:lnTo>
                    <a:pt x="8992364" y="12700"/>
                  </a:lnTo>
                  <a:lnTo>
                    <a:pt x="9127110" y="12700"/>
                  </a:lnTo>
                  <a:lnTo>
                    <a:pt x="9127110" y="147447"/>
                  </a:lnTo>
                  <a:close/>
                  <a:moveTo>
                    <a:pt x="8979663" y="1586510"/>
                  </a:moveTo>
                  <a:lnTo>
                    <a:pt x="9139810" y="1586510"/>
                  </a:lnTo>
                  <a:lnTo>
                    <a:pt x="9139810" y="1426363"/>
                  </a:lnTo>
                  <a:lnTo>
                    <a:pt x="8979663" y="1426363"/>
                  </a:lnTo>
                  <a:lnTo>
                    <a:pt x="8979663" y="1586510"/>
                  </a:lnTo>
                  <a:close/>
                  <a:moveTo>
                    <a:pt x="8992363" y="1439063"/>
                  </a:moveTo>
                  <a:lnTo>
                    <a:pt x="9127110" y="1439063"/>
                  </a:lnTo>
                  <a:lnTo>
                    <a:pt x="9127110" y="1573809"/>
                  </a:lnTo>
                  <a:lnTo>
                    <a:pt x="8992363" y="1573809"/>
                  </a:lnTo>
                  <a:lnTo>
                    <a:pt x="8992363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243148" y="7672199"/>
            <a:ext cx="6637408" cy="1271131"/>
            <a:chOff x="0" y="0"/>
            <a:chExt cx="4518752" cy="8653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826613" y="4953798"/>
            <a:ext cx="139063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000000"/>
                </a:solidFill>
                <a:latin typeface="FS Gravity"/>
              </a:rPr>
              <a:t>MULTITHREADED SORTING: ENHANCING PERFORMANCE THROUGH CONCURRENCY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831140" y="942217"/>
            <a:ext cx="4428160" cy="748762"/>
          </a:xfrm>
          <a:custGeom>
            <a:avLst/>
            <a:gdLst/>
            <a:ahLst/>
            <a:cxnLst/>
            <a:rect r="r" b="b" t="t" l="l"/>
            <a:pathLst>
              <a:path h="748762" w="4428160">
                <a:moveTo>
                  <a:pt x="0" y="0"/>
                </a:moveTo>
                <a:lnTo>
                  <a:pt x="4428160" y="0"/>
                </a:lnTo>
                <a:lnTo>
                  <a:pt x="4428160" y="748761"/>
                </a:lnTo>
                <a:lnTo>
                  <a:pt x="0" y="748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23175" y="942217"/>
            <a:ext cx="4428160" cy="748762"/>
          </a:xfrm>
          <a:custGeom>
            <a:avLst/>
            <a:gdLst/>
            <a:ahLst/>
            <a:cxnLst/>
            <a:rect r="r" b="b" t="t" l="l"/>
            <a:pathLst>
              <a:path h="748762" w="4428160">
                <a:moveTo>
                  <a:pt x="0" y="0"/>
                </a:moveTo>
                <a:lnTo>
                  <a:pt x="4428160" y="0"/>
                </a:lnTo>
                <a:lnTo>
                  <a:pt x="4428160" y="748761"/>
                </a:lnTo>
                <a:lnTo>
                  <a:pt x="0" y="7487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561852" y="3846874"/>
            <a:ext cx="1408682" cy="1408682"/>
          </a:xfrm>
          <a:custGeom>
            <a:avLst/>
            <a:gdLst/>
            <a:ahLst/>
            <a:cxnLst/>
            <a:rect r="r" b="b" t="t" l="l"/>
            <a:pathLst>
              <a:path h="1408682" w="1408682">
                <a:moveTo>
                  <a:pt x="0" y="0"/>
                </a:moveTo>
                <a:lnTo>
                  <a:pt x="1408682" y="0"/>
                </a:lnTo>
                <a:lnTo>
                  <a:pt x="1408682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392422" y="7184909"/>
            <a:ext cx="1535616" cy="1423935"/>
          </a:xfrm>
          <a:custGeom>
            <a:avLst/>
            <a:gdLst/>
            <a:ahLst/>
            <a:cxnLst/>
            <a:rect r="r" b="b" t="t" l="l"/>
            <a:pathLst>
              <a:path h="1423935" w="1535616">
                <a:moveTo>
                  <a:pt x="0" y="0"/>
                </a:moveTo>
                <a:lnTo>
                  <a:pt x="1535616" y="0"/>
                </a:lnTo>
                <a:lnTo>
                  <a:pt x="1535616" y="1423935"/>
                </a:lnTo>
                <a:lnTo>
                  <a:pt x="0" y="1423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2848071" y="5845033"/>
            <a:ext cx="1327362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1061192" y="2779590"/>
            <a:ext cx="1264037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777561" y="6908028"/>
            <a:ext cx="1930120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1270750" y="3846476"/>
            <a:ext cx="1937994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5400000">
            <a:off x="12942163" y="7330522"/>
            <a:ext cx="844988" cy="0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5400000">
            <a:off x="2652148" y="5770884"/>
            <a:ext cx="195923" cy="19592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5400000">
            <a:off x="12129307" y="2705441"/>
            <a:ext cx="195923" cy="19592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6965738" y="8609353"/>
            <a:ext cx="588679" cy="1030511"/>
          </a:xfrm>
          <a:custGeom>
            <a:avLst/>
            <a:gdLst/>
            <a:ahLst/>
            <a:cxnLst/>
            <a:rect r="r" b="b" t="t" l="l"/>
            <a:pathLst>
              <a:path h="1030511" w="588679">
                <a:moveTo>
                  <a:pt x="0" y="0"/>
                </a:moveTo>
                <a:lnTo>
                  <a:pt x="588679" y="0"/>
                </a:lnTo>
                <a:lnTo>
                  <a:pt x="588679" y="1030511"/>
                </a:lnTo>
                <a:lnTo>
                  <a:pt x="0" y="10305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2283828" y="2564560"/>
            <a:ext cx="8084344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50"/>
              </a:lnSpc>
            </a:pPr>
            <a:r>
              <a:rPr lang="en-US" sz="10500">
                <a:solidFill>
                  <a:srgbClr val="C6EAC9"/>
                </a:solidFill>
                <a:latin typeface="FS Gravity"/>
              </a:rPr>
              <a:t>BR41N_0V3RFL0W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507946" y="7920415"/>
            <a:ext cx="431780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C6EAC9"/>
                </a:solidFill>
                <a:latin typeface="Lekton"/>
              </a:rPr>
              <a:t>Let's get started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38131" y="1155228"/>
            <a:ext cx="5176964" cy="389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0"/>
              </a:lnSpc>
            </a:pPr>
            <a:r>
              <a:rPr lang="en-US" sz="2271">
                <a:solidFill>
                  <a:srgbClr val="000000"/>
                </a:solidFill>
                <a:latin typeface="Lekton"/>
              </a:rPr>
              <a:t>Agho Fru &amp; Katherine Halliday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902164" y="1021323"/>
            <a:ext cx="228600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kton"/>
              </a:rPr>
              <a:t>Nov</a:t>
            </a:r>
            <a:r>
              <a:rPr lang="en-US" sz="3000">
                <a:solidFill>
                  <a:srgbClr val="FFFFFF"/>
                </a:solidFill>
                <a:latin typeface="Lekton"/>
              </a:rPr>
              <a:t> 29, 2023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77162" y="942854"/>
            <a:ext cx="333367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FS Gravity"/>
              </a:rPr>
              <a:t>AGENDA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4152" y="1567591"/>
            <a:ext cx="1472727" cy="1947115"/>
          </a:xfrm>
          <a:custGeom>
            <a:avLst/>
            <a:gdLst/>
            <a:ahLst/>
            <a:cxnLst/>
            <a:rect r="r" b="b" t="t" l="l"/>
            <a:pathLst>
              <a:path h="1947115" w="1472727">
                <a:moveTo>
                  <a:pt x="0" y="0"/>
                </a:moveTo>
                <a:lnTo>
                  <a:pt x="1472727" y="0"/>
                </a:lnTo>
                <a:lnTo>
                  <a:pt x="1472727" y="1947115"/>
                </a:lnTo>
                <a:lnTo>
                  <a:pt x="0" y="1947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01427" y="2781179"/>
            <a:ext cx="6637408" cy="1271131"/>
            <a:chOff x="0" y="0"/>
            <a:chExt cx="4518752" cy="8653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630961" y="4071288"/>
            <a:ext cx="6637408" cy="1271131"/>
            <a:chOff x="0" y="0"/>
            <a:chExt cx="4518752" cy="8653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78169" y="5434878"/>
            <a:ext cx="6637408" cy="1271131"/>
            <a:chOff x="0" y="0"/>
            <a:chExt cx="4518752" cy="8653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586743" y="6880069"/>
            <a:ext cx="6637408" cy="1271131"/>
            <a:chOff x="0" y="0"/>
            <a:chExt cx="4518752" cy="8653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189801" y="3128137"/>
            <a:ext cx="521893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  <a:hlinkClick r:id="rId4" action="ppaction://hlinksldjump"/>
              </a:rPr>
              <a:t>Introduction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61435" y="4146783"/>
            <a:ext cx="5218937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  <a:hlinkClick r:id="rId5" action="ppaction://hlinksldjump"/>
              </a:rPr>
              <a:t>Project Overview and Design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66543" y="5510374"/>
            <a:ext cx="5218937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Empirical Analysis and Findings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275117" y="7227027"/>
            <a:ext cx="521893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Summary</a:t>
            </a:r>
          </a:p>
        </p:txBody>
      </p:sp>
      <p:sp>
        <p:nvSpPr>
          <p:cNvPr name="AutoShape 28" id="28"/>
          <p:cNvSpPr/>
          <p:nvPr/>
        </p:nvSpPr>
        <p:spPr>
          <a:xfrm>
            <a:off x="9030452" y="3392932"/>
            <a:ext cx="3821251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-10800000">
            <a:off x="4196873" y="4683040"/>
            <a:ext cx="5569765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-10800000">
            <a:off x="7394187" y="6032344"/>
            <a:ext cx="6525547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2556295" y="3762489"/>
            <a:ext cx="786739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3778669" y="5101245"/>
            <a:ext cx="836408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5400000">
            <a:off x="13433052" y="6490452"/>
            <a:ext cx="944791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5400000">
            <a:off x="12851703" y="3318783"/>
            <a:ext cx="195923" cy="19592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5400000">
            <a:off x="13807485" y="5943907"/>
            <a:ext cx="195923" cy="19592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4098912" y="4608891"/>
            <a:ext cx="195923" cy="19592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8491998" y="7705780"/>
            <a:ext cx="1657867" cy="1618681"/>
          </a:xfrm>
          <a:custGeom>
            <a:avLst/>
            <a:gdLst/>
            <a:ahLst/>
            <a:cxnLst/>
            <a:rect r="r" b="b" t="t" l="l"/>
            <a:pathLst>
              <a:path h="1618681" w="1657867">
                <a:moveTo>
                  <a:pt x="0" y="0"/>
                </a:moveTo>
                <a:lnTo>
                  <a:pt x="1657868" y="0"/>
                </a:lnTo>
                <a:lnTo>
                  <a:pt x="1657868" y="1618681"/>
                </a:lnTo>
                <a:lnTo>
                  <a:pt x="0" y="16186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737419" y="1974781"/>
            <a:ext cx="1620492" cy="1196218"/>
          </a:xfrm>
          <a:custGeom>
            <a:avLst/>
            <a:gdLst/>
            <a:ahLst/>
            <a:cxnLst/>
            <a:rect r="r" b="b" t="t" l="l"/>
            <a:pathLst>
              <a:path h="1196218" w="1620492">
                <a:moveTo>
                  <a:pt x="0" y="0"/>
                </a:moveTo>
                <a:lnTo>
                  <a:pt x="1620493" y="0"/>
                </a:lnTo>
                <a:lnTo>
                  <a:pt x="1620493" y="1196218"/>
                </a:lnTo>
                <a:lnTo>
                  <a:pt x="0" y="11962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40810" y="2147914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6" y="0"/>
                </a:lnTo>
                <a:lnTo>
                  <a:pt x="5017816" y="5017817"/>
                </a:lnTo>
                <a:lnTo>
                  <a:pt x="0" y="5017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8564" y="300174"/>
            <a:ext cx="9233376" cy="2330359"/>
            <a:chOff x="0" y="0"/>
            <a:chExt cx="6286089" cy="1586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137"/>
              <a:ext cx="6126069" cy="1426236"/>
            </a:xfrm>
            <a:custGeom>
              <a:avLst/>
              <a:gdLst/>
              <a:ahLst/>
              <a:cxnLst/>
              <a:rect r="r" b="b" t="t" l="l"/>
              <a:pathLst>
                <a:path h="1426236" w="6126069">
                  <a:moveTo>
                    <a:pt x="6126069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125941" y="0"/>
                  </a:lnTo>
                  <a:lnTo>
                    <a:pt x="6125941" y="1426236"/>
                  </a:lnTo>
                  <a:lnTo>
                    <a:pt x="6126069" y="14262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660" y="73787"/>
              <a:ext cx="6138769" cy="1439063"/>
            </a:xfrm>
            <a:custGeom>
              <a:avLst/>
              <a:gdLst/>
              <a:ahLst/>
              <a:cxnLst/>
              <a:rect r="r" b="b" t="t" l="l"/>
              <a:pathLst>
                <a:path h="1439063" w="6138769">
                  <a:moveTo>
                    <a:pt x="6138769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138641" y="0"/>
                  </a:lnTo>
                  <a:lnTo>
                    <a:pt x="6138641" y="1439063"/>
                  </a:lnTo>
                  <a:lnTo>
                    <a:pt x="6138769" y="1439063"/>
                  </a:lnTo>
                  <a:close/>
                  <a:moveTo>
                    <a:pt x="12700" y="1426363"/>
                  </a:moveTo>
                  <a:lnTo>
                    <a:pt x="6125941" y="1426363"/>
                  </a:lnTo>
                  <a:lnTo>
                    <a:pt x="6125941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273388" cy="1573810"/>
            </a:xfrm>
            <a:custGeom>
              <a:avLst/>
              <a:gdLst/>
              <a:ahLst/>
              <a:cxnLst/>
              <a:rect r="r" b="b" t="t" l="l"/>
              <a:pathLst>
                <a:path h="1573810" w="627338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125942" y="0"/>
                  </a:moveTo>
                  <a:lnTo>
                    <a:pt x="6125942" y="147447"/>
                  </a:lnTo>
                  <a:lnTo>
                    <a:pt x="6273388" y="147447"/>
                  </a:lnTo>
                  <a:lnTo>
                    <a:pt x="6273388" y="0"/>
                  </a:lnTo>
                  <a:lnTo>
                    <a:pt x="6125942" y="0"/>
                  </a:lnTo>
                  <a:close/>
                  <a:moveTo>
                    <a:pt x="6125942" y="1573810"/>
                  </a:moveTo>
                  <a:lnTo>
                    <a:pt x="6273388" y="1573810"/>
                  </a:lnTo>
                  <a:lnTo>
                    <a:pt x="6273388" y="1426363"/>
                  </a:lnTo>
                  <a:lnTo>
                    <a:pt x="6125942" y="1426363"/>
                  </a:lnTo>
                  <a:lnTo>
                    <a:pt x="6125942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6088" cy="1586510"/>
            </a:xfrm>
            <a:custGeom>
              <a:avLst/>
              <a:gdLst/>
              <a:ahLst/>
              <a:cxnLst/>
              <a:rect r="r" b="b" t="t" l="l"/>
              <a:pathLst>
                <a:path h="1586510" w="628608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125942" y="0"/>
                  </a:moveTo>
                  <a:lnTo>
                    <a:pt x="6125942" y="160147"/>
                  </a:lnTo>
                  <a:lnTo>
                    <a:pt x="6286088" y="160147"/>
                  </a:lnTo>
                  <a:lnTo>
                    <a:pt x="6286088" y="0"/>
                  </a:lnTo>
                  <a:lnTo>
                    <a:pt x="6125942" y="0"/>
                  </a:lnTo>
                  <a:close/>
                  <a:moveTo>
                    <a:pt x="6273389" y="147447"/>
                  </a:moveTo>
                  <a:lnTo>
                    <a:pt x="6138642" y="147447"/>
                  </a:lnTo>
                  <a:lnTo>
                    <a:pt x="6138642" y="12700"/>
                  </a:lnTo>
                  <a:lnTo>
                    <a:pt x="6273389" y="12700"/>
                  </a:lnTo>
                  <a:lnTo>
                    <a:pt x="6273389" y="147447"/>
                  </a:lnTo>
                  <a:close/>
                  <a:moveTo>
                    <a:pt x="6125942" y="1586510"/>
                  </a:moveTo>
                  <a:lnTo>
                    <a:pt x="6286088" y="1586510"/>
                  </a:lnTo>
                  <a:lnTo>
                    <a:pt x="6286088" y="1426363"/>
                  </a:lnTo>
                  <a:lnTo>
                    <a:pt x="6125942" y="1426363"/>
                  </a:lnTo>
                  <a:lnTo>
                    <a:pt x="6125942" y="1586510"/>
                  </a:lnTo>
                  <a:close/>
                  <a:moveTo>
                    <a:pt x="6138642" y="1439063"/>
                  </a:moveTo>
                  <a:lnTo>
                    <a:pt x="6273388" y="1439063"/>
                  </a:lnTo>
                  <a:lnTo>
                    <a:pt x="6273388" y="1573809"/>
                  </a:lnTo>
                  <a:lnTo>
                    <a:pt x="6138642" y="1573809"/>
                  </a:lnTo>
                  <a:lnTo>
                    <a:pt x="6138642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84396" y="7714153"/>
            <a:ext cx="4550830" cy="2092569"/>
            <a:chOff x="0" y="0"/>
            <a:chExt cx="3098208" cy="14246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137"/>
              <a:ext cx="2938188" cy="1264349"/>
            </a:xfrm>
            <a:custGeom>
              <a:avLst/>
              <a:gdLst/>
              <a:ahLst/>
              <a:cxnLst/>
              <a:rect r="r" b="b" t="t" l="l"/>
              <a:pathLst>
                <a:path h="1264349" w="2938188">
                  <a:moveTo>
                    <a:pt x="2938188" y="1264349"/>
                  </a:moveTo>
                  <a:lnTo>
                    <a:pt x="0" y="1264349"/>
                  </a:lnTo>
                  <a:lnTo>
                    <a:pt x="0" y="0"/>
                  </a:lnTo>
                  <a:lnTo>
                    <a:pt x="2938061" y="0"/>
                  </a:lnTo>
                  <a:lnTo>
                    <a:pt x="2938061" y="1264349"/>
                  </a:lnTo>
                  <a:lnTo>
                    <a:pt x="2938188" y="1264349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660" y="73787"/>
              <a:ext cx="2950888" cy="1277175"/>
            </a:xfrm>
            <a:custGeom>
              <a:avLst/>
              <a:gdLst/>
              <a:ahLst/>
              <a:cxnLst/>
              <a:rect r="r" b="b" t="t" l="l"/>
              <a:pathLst>
                <a:path h="1277175" w="2950888">
                  <a:moveTo>
                    <a:pt x="2950888" y="1277175"/>
                  </a:moveTo>
                  <a:lnTo>
                    <a:pt x="0" y="1277175"/>
                  </a:lnTo>
                  <a:lnTo>
                    <a:pt x="0" y="0"/>
                  </a:lnTo>
                  <a:lnTo>
                    <a:pt x="2950761" y="0"/>
                  </a:lnTo>
                  <a:lnTo>
                    <a:pt x="2950761" y="1277175"/>
                  </a:lnTo>
                  <a:lnTo>
                    <a:pt x="2950888" y="1277175"/>
                  </a:lnTo>
                  <a:close/>
                  <a:moveTo>
                    <a:pt x="12700" y="1264475"/>
                  </a:moveTo>
                  <a:lnTo>
                    <a:pt x="2938061" y="1264475"/>
                  </a:lnTo>
                  <a:lnTo>
                    <a:pt x="2938061" y="12700"/>
                  </a:lnTo>
                  <a:lnTo>
                    <a:pt x="12700" y="12700"/>
                  </a:lnTo>
                  <a:lnTo>
                    <a:pt x="12700" y="126447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3085508" cy="1411923"/>
            </a:xfrm>
            <a:custGeom>
              <a:avLst/>
              <a:gdLst/>
              <a:ahLst/>
              <a:cxnLst/>
              <a:rect r="r" b="b" t="t" l="l"/>
              <a:pathLst>
                <a:path h="1411923" w="308550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938061" y="0"/>
                  </a:moveTo>
                  <a:lnTo>
                    <a:pt x="2938061" y="147447"/>
                  </a:lnTo>
                  <a:lnTo>
                    <a:pt x="3085508" y="147447"/>
                  </a:lnTo>
                  <a:lnTo>
                    <a:pt x="3085508" y="0"/>
                  </a:lnTo>
                  <a:lnTo>
                    <a:pt x="2938061" y="0"/>
                  </a:lnTo>
                  <a:close/>
                  <a:moveTo>
                    <a:pt x="2938061" y="1411923"/>
                  </a:moveTo>
                  <a:lnTo>
                    <a:pt x="3085508" y="1411923"/>
                  </a:lnTo>
                  <a:lnTo>
                    <a:pt x="3085508" y="1264476"/>
                  </a:lnTo>
                  <a:lnTo>
                    <a:pt x="2938061" y="1264476"/>
                  </a:lnTo>
                  <a:lnTo>
                    <a:pt x="2938061" y="1411923"/>
                  </a:lnTo>
                  <a:close/>
                  <a:moveTo>
                    <a:pt x="0" y="1411923"/>
                  </a:moveTo>
                  <a:lnTo>
                    <a:pt x="147447" y="1411923"/>
                  </a:lnTo>
                  <a:lnTo>
                    <a:pt x="147447" y="1264476"/>
                  </a:lnTo>
                  <a:lnTo>
                    <a:pt x="0" y="1264476"/>
                  </a:lnTo>
                  <a:lnTo>
                    <a:pt x="0" y="14119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98208" cy="1424623"/>
            </a:xfrm>
            <a:custGeom>
              <a:avLst/>
              <a:gdLst/>
              <a:ahLst/>
              <a:cxnLst/>
              <a:rect r="r" b="b" t="t" l="l"/>
              <a:pathLst>
                <a:path h="1424623" w="309820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938061" y="0"/>
                  </a:moveTo>
                  <a:lnTo>
                    <a:pt x="2938061" y="160147"/>
                  </a:lnTo>
                  <a:lnTo>
                    <a:pt x="3098208" y="160147"/>
                  </a:lnTo>
                  <a:lnTo>
                    <a:pt x="3098208" y="0"/>
                  </a:lnTo>
                  <a:lnTo>
                    <a:pt x="2938061" y="0"/>
                  </a:lnTo>
                  <a:close/>
                  <a:moveTo>
                    <a:pt x="3085508" y="147447"/>
                  </a:moveTo>
                  <a:lnTo>
                    <a:pt x="2950761" y="147447"/>
                  </a:lnTo>
                  <a:lnTo>
                    <a:pt x="2950761" y="12700"/>
                  </a:lnTo>
                  <a:lnTo>
                    <a:pt x="3085508" y="12700"/>
                  </a:lnTo>
                  <a:lnTo>
                    <a:pt x="3085508" y="147447"/>
                  </a:lnTo>
                  <a:close/>
                  <a:moveTo>
                    <a:pt x="2938061" y="1424623"/>
                  </a:moveTo>
                  <a:lnTo>
                    <a:pt x="3098208" y="1424623"/>
                  </a:lnTo>
                  <a:lnTo>
                    <a:pt x="3098208" y="1264476"/>
                  </a:lnTo>
                  <a:lnTo>
                    <a:pt x="2938061" y="1264476"/>
                  </a:lnTo>
                  <a:lnTo>
                    <a:pt x="2938061" y="1424623"/>
                  </a:lnTo>
                  <a:close/>
                  <a:moveTo>
                    <a:pt x="2950761" y="1277175"/>
                  </a:moveTo>
                  <a:lnTo>
                    <a:pt x="3085508" y="1277175"/>
                  </a:lnTo>
                  <a:lnTo>
                    <a:pt x="3085508" y="1411922"/>
                  </a:lnTo>
                  <a:lnTo>
                    <a:pt x="2950761" y="1411922"/>
                  </a:lnTo>
                  <a:lnTo>
                    <a:pt x="2950761" y="1277175"/>
                  </a:lnTo>
                  <a:close/>
                  <a:moveTo>
                    <a:pt x="0" y="1424623"/>
                  </a:moveTo>
                  <a:lnTo>
                    <a:pt x="160147" y="1424623"/>
                  </a:lnTo>
                  <a:lnTo>
                    <a:pt x="160147" y="1264476"/>
                  </a:lnTo>
                  <a:lnTo>
                    <a:pt x="0" y="1264476"/>
                  </a:lnTo>
                  <a:lnTo>
                    <a:pt x="0" y="1424623"/>
                  </a:lnTo>
                  <a:close/>
                  <a:moveTo>
                    <a:pt x="12700" y="1277175"/>
                  </a:moveTo>
                  <a:lnTo>
                    <a:pt x="147447" y="1277175"/>
                  </a:lnTo>
                  <a:lnTo>
                    <a:pt x="147447" y="1411922"/>
                  </a:lnTo>
                  <a:lnTo>
                    <a:pt x="12700" y="1411922"/>
                  </a:lnTo>
                  <a:lnTo>
                    <a:pt x="12700" y="127717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0203" y="9703352"/>
            <a:ext cx="3086100" cy="583648"/>
            <a:chOff x="0" y="0"/>
            <a:chExt cx="812800" cy="1537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FFFFFF"/>
                  </a:solidFill>
                  <a:latin typeface="Lekton"/>
                  <a:hlinkClick r:id="rId4" action="ppaction://hlinksldjump"/>
                </a:rPr>
                <a:t>Back to Agenda Page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68564" y="2713121"/>
            <a:ext cx="12512139" cy="699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What is Multi-Threading?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⚬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Technique to improve performance by using multiple execution units (threads) to solve different parts of a problem simultaneously.</a:t>
            </a:r>
          </a:p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Benefits: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⚬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Enhanced Performance: Faster execution of parallelizable tasks.</a:t>
            </a:r>
          </a:p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Challenges: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Thread Locking: Conflicts when multiple threads access the same resource.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Overhead: Resource cost in creating and deleting threads.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Parallelization Limits: Not all tasks are suitable for parallel processing.</a:t>
            </a:r>
          </a:p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Key Takeaway: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⚬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Powerful tool for performance improvement, but requires careful management and is dependent on task suitability.</a:t>
            </a:r>
          </a:p>
          <a:p>
            <a:pPr>
              <a:lnSpc>
                <a:spcPts val="373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4635" y="784316"/>
            <a:ext cx="646371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C6EAC9"/>
                </a:solidFill>
                <a:latin typeface="FS Gravity"/>
              </a:rPr>
              <a:t>INTRODUCTION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743940" y="6461390"/>
            <a:ext cx="1408682" cy="1408682"/>
          </a:xfrm>
          <a:custGeom>
            <a:avLst/>
            <a:gdLst/>
            <a:ahLst/>
            <a:cxnLst/>
            <a:rect r="r" b="b" t="t" l="l"/>
            <a:pathLst>
              <a:path h="1408682" w="1408682">
                <a:moveTo>
                  <a:pt x="0" y="0"/>
                </a:moveTo>
                <a:lnTo>
                  <a:pt x="1408682" y="0"/>
                </a:lnTo>
                <a:lnTo>
                  <a:pt x="1408682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25854"/>
            <a:ext cx="10275160" cy="2330359"/>
            <a:chOff x="0" y="0"/>
            <a:chExt cx="6995336" cy="1586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562482" y="4973609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6" y="0"/>
                </a:lnTo>
                <a:lnTo>
                  <a:pt x="5017816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862864" y="3970764"/>
            <a:ext cx="10974968" cy="6020661"/>
            <a:chOff x="0" y="0"/>
            <a:chExt cx="5908040" cy="324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15904" y="4541939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967412" y="8229610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3790" y="1809996"/>
            <a:ext cx="87862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FS Gravity"/>
              </a:rPr>
              <a:t>WHY SORTING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61307" y="4916459"/>
            <a:ext cx="10378081" cy="364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</a:rPr>
              <a:t>Ubiquitous in Computing: Sorting is a fundamental operation in computer science.</a:t>
            </a:r>
          </a:p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</a:rPr>
              <a:t>Search Optimization: Essential for making search algorithms faster and more efficient.</a:t>
            </a:r>
          </a:p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</a:rPr>
              <a:t>Real-World Applications: Underpins functionality in databases, search engines, and data analysis.</a:t>
            </a:r>
          </a:p>
          <a:p>
            <a:pPr algn="ctr">
              <a:lnSpc>
                <a:spcPts val="419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4173200" y="1441972"/>
            <a:ext cx="3086100" cy="583648"/>
            <a:chOff x="0" y="0"/>
            <a:chExt cx="812800" cy="1537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000000"/>
                  </a:solidFill>
                  <a:latin typeface="Lekton"/>
                  <a:hlinkClick r:id="rId8" action="ppaction://hlinksldjump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4912" y="3592416"/>
            <a:ext cx="9784323" cy="6422074"/>
          </a:xfrm>
          <a:custGeom>
            <a:avLst/>
            <a:gdLst/>
            <a:ahLst/>
            <a:cxnLst/>
            <a:rect r="r" b="b" t="t" l="l"/>
            <a:pathLst>
              <a:path h="6422074" w="9784323">
                <a:moveTo>
                  <a:pt x="0" y="0"/>
                </a:moveTo>
                <a:lnTo>
                  <a:pt x="9784323" y="0"/>
                </a:lnTo>
                <a:lnTo>
                  <a:pt x="9784323" y="6422074"/>
                </a:lnTo>
                <a:lnTo>
                  <a:pt x="0" y="642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3206" y="4533227"/>
            <a:ext cx="9467736" cy="5296406"/>
            <a:chOff x="0" y="0"/>
            <a:chExt cx="2493560" cy="13949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93560" cy="1394938"/>
            </a:xfrm>
            <a:custGeom>
              <a:avLst/>
              <a:gdLst/>
              <a:ahLst/>
              <a:cxnLst/>
              <a:rect r="r" b="b" t="t" l="l"/>
              <a:pathLst>
                <a:path h="1394938" w="2493560">
                  <a:moveTo>
                    <a:pt x="0" y="0"/>
                  </a:moveTo>
                  <a:lnTo>
                    <a:pt x="2493560" y="0"/>
                  </a:lnTo>
                  <a:lnTo>
                    <a:pt x="2493560" y="1394938"/>
                  </a:lnTo>
                  <a:lnTo>
                    <a:pt x="0" y="139493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71450"/>
              <a:ext cx="2493560" cy="1566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Lekton"/>
                </a:rPr>
                <a:t>C++ Program: Executes each sorting algorithm 100 times.</a:t>
              </a:r>
            </a:p>
            <a:p>
              <a:pPr algn="just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Lekton"/>
                </a:rPr>
                <a:t>Data Set: Uses an array of 10,000 statistically random numbers.</a:t>
              </a:r>
            </a:p>
            <a:p>
              <a:pPr algn="just" marL="431801" indent="-215900" lvl="1">
                <a:lnSpc>
                  <a:spcPts val="40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Lekton"/>
                </a:rPr>
                <a:t>Multi-Threading Analysis: Measures performance impact when introducing multi-threading.</a:t>
              </a:r>
            </a:p>
            <a:p>
              <a:pPr algn="just">
                <a:lnSpc>
                  <a:spcPts val="40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23506" y="312105"/>
            <a:ext cx="10275160" cy="2330359"/>
            <a:chOff x="0" y="0"/>
            <a:chExt cx="6995336" cy="15865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732455" y="480178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04672" y="7310690"/>
            <a:ext cx="1893994" cy="1399188"/>
          </a:xfrm>
          <a:custGeom>
            <a:avLst/>
            <a:gdLst/>
            <a:ahLst/>
            <a:cxnLst/>
            <a:rect r="r" b="b" t="t" l="l"/>
            <a:pathLst>
              <a:path h="1399188" w="1893994">
                <a:moveTo>
                  <a:pt x="0" y="0"/>
                </a:moveTo>
                <a:lnTo>
                  <a:pt x="1893994" y="0"/>
                </a:lnTo>
                <a:lnTo>
                  <a:pt x="1893994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90031" y="811677"/>
            <a:ext cx="9284849" cy="1369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8"/>
              </a:lnSpc>
            </a:pPr>
            <a:r>
              <a:rPr lang="en-US" sz="4800">
                <a:solidFill>
                  <a:srgbClr val="000000"/>
                </a:solidFill>
                <a:latin typeface="FS Gravity"/>
              </a:rPr>
              <a:t>Project Design Overview: Assessing Multi-Threading on Sorting Algorithms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861086" y="4604282"/>
            <a:ext cx="1600775" cy="1408682"/>
          </a:xfrm>
          <a:custGeom>
            <a:avLst/>
            <a:gdLst/>
            <a:ahLst/>
            <a:cxnLst/>
            <a:rect r="r" b="b" t="t" l="l"/>
            <a:pathLst>
              <a:path h="1408682" w="1600775">
                <a:moveTo>
                  <a:pt x="0" y="0"/>
                </a:moveTo>
                <a:lnTo>
                  <a:pt x="1600775" y="0"/>
                </a:lnTo>
                <a:lnTo>
                  <a:pt x="1600775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482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2282" y="263459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203" y="0"/>
            <a:ext cx="8467650" cy="2330359"/>
            <a:chOff x="0" y="0"/>
            <a:chExt cx="5764782" cy="1586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137"/>
              <a:ext cx="5604762" cy="1426236"/>
            </a:xfrm>
            <a:custGeom>
              <a:avLst/>
              <a:gdLst/>
              <a:ahLst/>
              <a:cxnLst/>
              <a:rect r="r" b="b" t="t" l="l"/>
              <a:pathLst>
                <a:path h="1426236" w="5604762">
                  <a:moveTo>
                    <a:pt x="5604762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5604634" y="0"/>
                  </a:lnTo>
                  <a:lnTo>
                    <a:pt x="5604634" y="1426236"/>
                  </a:lnTo>
                  <a:lnTo>
                    <a:pt x="5604762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660" y="73787"/>
              <a:ext cx="5617462" cy="1439063"/>
            </a:xfrm>
            <a:custGeom>
              <a:avLst/>
              <a:gdLst/>
              <a:ahLst/>
              <a:cxnLst/>
              <a:rect r="r" b="b" t="t" l="l"/>
              <a:pathLst>
                <a:path h="1439063" w="5617462">
                  <a:moveTo>
                    <a:pt x="5617462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5617334" y="0"/>
                  </a:lnTo>
                  <a:lnTo>
                    <a:pt x="5617334" y="1439063"/>
                  </a:lnTo>
                  <a:lnTo>
                    <a:pt x="5617462" y="1439063"/>
                  </a:lnTo>
                  <a:close/>
                  <a:moveTo>
                    <a:pt x="12700" y="1426363"/>
                  </a:moveTo>
                  <a:lnTo>
                    <a:pt x="5604634" y="1426363"/>
                  </a:lnTo>
                  <a:lnTo>
                    <a:pt x="5604634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5752081" cy="1573810"/>
            </a:xfrm>
            <a:custGeom>
              <a:avLst/>
              <a:gdLst/>
              <a:ahLst/>
              <a:cxnLst/>
              <a:rect r="r" b="b" t="t" l="l"/>
              <a:pathLst>
                <a:path h="1573810" w="575208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604635" y="0"/>
                  </a:moveTo>
                  <a:lnTo>
                    <a:pt x="5604635" y="147447"/>
                  </a:lnTo>
                  <a:lnTo>
                    <a:pt x="5752081" y="147447"/>
                  </a:lnTo>
                  <a:lnTo>
                    <a:pt x="5752081" y="0"/>
                  </a:lnTo>
                  <a:lnTo>
                    <a:pt x="5604635" y="0"/>
                  </a:lnTo>
                  <a:close/>
                  <a:moveTo>
                    <a:pt x="5604635" y="1573810"/>
                  </a:moveTo>
                  <a:lnTo>
                    <a:pt x="5752081" y="1573810"/>
                  </a:lnTo>
                  <a:lnTo>
                    <a:pt x="5752081" y="1426363"/>
                  </a:lnTo>
                  <a:lnTo>
                    <a:pt x="5604635" y="1426363"/>
                  </a:lnTo>
                  <a:lnTo>
                    <a:pt x="5604635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64781" cy="1586510"/>
            </a:xfrm>
            <a:custGeom>
              <a:avLst/>
              <a:gdLst/>
              <a:ahLst/>
              <a:cxnLst/>
              <a:rect r="r" b="b" t="t" l="l"/>
              <a:pathLst>
                <a:path h="1586510" w="576478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604635" y="0"/>
                  </a:moveTo>
                  <a:lnTo>
                    <a:pt x="5604635" y="160147"/>
                  </a:lnTo>
                  <a:lnTo>
                    <a:pt x="5764781" y="160147"/>
                  </a:lnTo>
                  <a:lnTo>
                    <a:pt x="5764781" y="0"/>
                  </a:lnTo>
                  <a:lnTo>
                    <a:pt x="5604635" y="0"/>
                  </a:lnTo>
                  <a:close/>
                  <a:moveTo>
                    <a:pt x="5752082" y="147447"/>
                  </a:moveTo>
                  <a:lnTo>
                    <a:pt x="5617335" y="147447"/>
                  </a:lnTo>
                  <a:lnTo>
                    <a:pt x="5617335" y="12700"/>
                  </a:lnTo>
                  <a:lnTo>
                    <a:pt x="5752082" y="12700"/>
                  </a:lnTo>
                  <a:lnTo>
                    <a:pt x="5752082" y="147447"/>
                  </a:lnTo>
                  <a:close/>
                  <a:moveTo>
                    <a:pt x="5604635" y="1586510"/>
                  </a:moveTo>
                  <a:lnTo>
                    <a:pt x="5764781" y="1586510"/>
                  </a:lnTo>
                  <a:lnTo>
                    <a:pt x="5764781" y="1426363"/>
                  </a:lnTo>
                  <a:lnTo>
                    <a:pt x="5604635" y="1426363"/>
                  </a:lnTo>
                  <a:lnTo>
                    <a:pt x="5604635" y="1586510"/>
                  </a:lnTo>
                  <a:close/>
                  <a:moveTo>
                    <a:pt x="5617335" y="1439063"/>
                  </a:moveTo>
                  <a:lnTo>
                    <a:pt x="5752081" y="1439063"/>
                  </a:lnTo>
                  <a:lnTo>
                    <a:pt x="5752081" y="1573809"/>
                  </a:lnTo>
                  <a:lnTo>
                    <a:pt x="5617335" y="1573809"/>
                  </a:lnTo>
                  <a:lnTo>
                    <a:pt x="5617335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0203" y="9703352"/>
            <a:ext cx="3086100" cy="583648"/>
            <a:chOff x="0" y="0"/>
            <a:chExt cx="812800" cy="1537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FFFFFF"/>
                  </a:solidFill>
                  <a:latin typeface="Lekton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7853" y="2330359"/>
            <a:ext cx="10146439" cy="5566146"/>
            <a:chOff x="0" y="0"/>
            <a:chExt cx="5908040" cy="3241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60203" y="4215347"/>
            <a:ext cx="10044630" cy="3086100"/>
            <a:chOff x="0" y="0"/>
            <a:chExt cx="2645499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45499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499">
                  <a:moveTo>
                    <a:pt x="0" y="0"/>
                  </a:moveTo>
                  <a:lnTo>
                    <a:pt x="2645499" y="0"/>
                  </a:lnTo>
                  <a:lnTo>
                    <a:pt x="264549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645499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4775" y="4473805"/>
            <a:ext cx="3028950" cy="3086100"/>
            <a:chOff x="0" y="0"/>
            <a:chExt cx="797748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97748" cy="812800"/>
            </a:xfrm>
            <a:custGeom>
              <a:avLst/>
              <a:gdLst/>
              <a:ahLst/>
              <a:cxnLst/>
              <a:rect r="r" b="b" t="t" l="l"/>
              <a:pathLst>
                <a:path h="812800" w="797748">
                  <a:moveTo>
                    <a:pt x="0" y="0"/>
                  </a:moveTo>
                  <a:lnTo>
                    <a:pt x="797748" y="0"/>
                  </a:lnTo>
                  <a:lnTo>
                    <a:pt x="79774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797748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386738" y="5143500"/>
            <a:ext cx="7901262" cy="4711213"/>
          </a:xfrm>
          <a:custGeom>
            <a:avLst/>
            <a:gdLst/>
            <a:ahLst/>
            <a:cxnLst/>
            <a:rect r="r" b="b" t="t" l="l"/>
            <a:pathLst>
              <a:path h="4711213" w="7901262">
                <a:moveTo>
                  <a:pt x="0" y="0"/>
                </a:moveTo>
                <a:lnTo>
                  <a:pt x="7901262" y="0"/>
                </a:lnTo>
                <a:lnTo>
                  <a:pt x="7901262" y="4711213"/>
                </a:lnTo>
                <a:lnTo>
                  <a:pt x="0" y="4711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397461" y="270168"/>
            <a:ext cx="7742637" cy="4616631"/>
          </a:xfrm>
          <a:custGeom>
            <a:avLst/>
            <a:gdLst/>
            <a:ahLst/>
            <a:cxnLst/>
            <a:rect r="r" b="b" t="t" l="l"/>
            <a:pathLst>
              <a:path h="4616631" w="7742637">
                <a:moveTo>
                  <a:pt x="0" y="0"/>
                </a:moveTo>
                <a:lnTo>
                  <a:pt x="7742638" y="0"/>
                </a:lnTo>
                <a:lnTo>
                  <a:pt x="7742638" y="4616630"/>
                </a:lnTo>
                <a:lnTo>
                  <a:pt x="0" y="46166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55706" y="2918425"/>
            <a:ext cx="9990733" cy="4845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50169" indent="-175085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Impressive Speed Enhancements: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Bubble Sort: 97.40% Faster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Heap Sort: 78.11% Faster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C++ Standard Sort: 71.02% Faster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Merge Sort: 71.96% Faster</a:t>
            </a:r>
          </a:p>
          <a:p>
            <a:pPr marL="350169" indent="-175085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Multithreading Impact: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Divid</a:t>
            </a:r>
            <a:r>
              <a:rPr lang="en-US" sz="1621">
                <a:solidFill>
                  <a:srgbClr val="000000"/>
                </a:solidFill>
                <a:latin typeface="Lekton"/>
              </a:rPr>
              <a:t>e &amp; Conquer Algorithms Excel: </a:t>
            </a:r>
            <a:r>
              <a:rPr lang="en-US" sz="1621">
                <a:solidFill>
                  <a:srgbClr val="000000"/>
                </a:solidFill>
                <a:latin typeface="Lekton"/>
              </a:rPr>
              <a:t>Multithreading shows substantial gains in sorting methods that split and merge data.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Efficient Resource Utilization: Improved performance without linearly increasing resource use.</a:t>
            </a:r>
          </a:p>
          <a:p>
            <a:pPr marL="350169" indent="-175085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Innovation in Action: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Demonstrates the power of parallel computing in traditional algorithms.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Inspires new approaches to algorithm optimization.</a:t>
            </a:r>
          </a:p>
          <a:p>
            <a:pPr marL="350169" indent="-175085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Project Insight:</a:t>
            </a:r>
          </a:p>
          <a:p>
            <a:pPr marL="700339" indent="-233446" lvl="2">
              <a:lnSpc>
                <a:spcPts val="2270"/>
              </a:lnSpc>
              <a:buFont typeface="Arial"/>
              <a:buChar char="⚬"/>
            </a:pPr>
            <a:r>
              <a:rPr lang="en-US" sz="1621">
                <a:solidFill>
                  <a:srgbClr val="000000"/>
                </a:solidFill>
                <a:latin typeface="Lekton"/>
              </a:rPr>
              <a:t>Multithreading isn't just a theoretical advantage—it's a practical solution to achieve breakthrough performance in computing tasks.</a:t>
            </a:r>
          </a:p>
          <a:p>
            <a:pPr>
              <a:lnSpc>
                <a:spcPts val="227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925929" y="191788"/>
            <a:ext cx="7701924" cy="199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57"/>
              </a:lnSpc>
            </a:pPr>
            <a:r>
              <a:rPr lang="en-US" sz="6988">
                <a:solidFill>
                  <a:srgbClr val="000000"/>
                </a:solidFill>
                <a:latin typeface="FS Gravity"/>
              </a:rPr>
              <a:t> EMPIRICAL ANALYSIS AND FINDINGS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25854"/>
            <a:ext cx="10275160" cy="2330359"/>
            <a:chOff x="0" y="0"/>
            <a:chExt cx="6995336" cy="1586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756621" y="464165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862864" y="3970764"/>
            <a:ext cx="9038662" cy="4958440"/>
            <a:chOff x="0" y="0"/>
            <a:chExt cx="5908040" cy="324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893790" y="4641652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51689" y="6934179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9"/>
                </a:lnTo>
                <a:lnTo>
                  <a:pt x="0" y="1399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173200" y="1441972"/>
            <a:ext cx="3086100" cy="583648"/>
            <a:chOff x="0" y="0"/>
            <a:chExt cx="812800" cy="1537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000000"/>
                  </a:solidFill>
                  <a:latin typeface="Lekton"/>
                  <a:hlinkClick r:id="rId8" action="ppaction://hlinksldjump"/>
                </a:rPr>
                <a:t>Back to Agenda Page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0" y="6449984"/>
            <a:ext cx="5965840" cy="4018101"/>
          </a:xfrm>
          <a:custGeom>
            <a:avLst/>
            <a:gdLst/>
            <a:ahLst/>
            <a:cxnLst/>
            <a:rect r="r" b="b" t="t" l="l"/>
            <a:pathLst>
              <a:path h="4018101" w="5965840">
                <a:moveTo>
                  <a:pt x="0" y="0"/>
                </a:moveTo>
                <a:lnTo>
                  <a:pt x="5965840" y="0"/>
                </a:lnTo>
                <a:lnTo>
                  <a:pt x="5965840" y="4018102"/>
                </a:lnTo>
                <a:lnTo>
                  <a:pt x="0" y="40181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93790" y="1809996"/>
            <a:ext cx="87862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FS Gravity"/>
              </a:rPr>
              <a:t>SUMMARY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41863" y="4306722"/>
            <a:ext cx="9259663" cy="466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Performance Enhancement: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Bubble Sort: Improved from 0.232541s to 0.00603821s.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Heap Sort: Improved from 0.00179738s to 0.000393358s.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C++ Sort: Improved from 0.000713135s to 0.000206649s.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Merge Sort: Improved from 0.00141612s to 0.000397101s.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Efficiency Gains: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Up to 38x speed improvement (Bubble Sort) with multithreading.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Significant efficiency boost without linear increase in resources.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Challenges and Considerations: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Variability: Not all algorithms experience the same level of improvement.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Structural Constraints: Algorithm design may limit parallelization benefits.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Lekton"/>
              </a:rPr>
              <a:t>Problems With Small Datasets: When using small data sets multi-threading can actually be slower due to the overhead costs of threads.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DAF1RDja3JU</dc:identifier>
  <dcterms:modified xsi:type="dcterms:W3CDTF">2011-08-01T06:04:30Z</dcterms:modified>
  <cp:revision>1</cp:revision>
  <dc:title>Multithreaded Sorting: Enhancing Performance through Concurrency</dc:title>
</cp:coreProperties>
</file>