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2430" y="-202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C489-FE1B-6E49-B939-84309251B103}" type="datetimeFigureOut">
              <a:rPr lang="de-DE" smtClean="0"/>
              <a:t>23.04.2018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7088-278D-1543-BDC4-FC6F8BE0CB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2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C489-FE1B-6E49-B939-84309251B103}" type="datetimeFigureOut">
              <a:rPr lang="de-DE" smtClean="0"/>
              <a:t>23.04.2018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7088-278D-1543-BDC4-FC6F8BE0CB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68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C489-FE1B-6E49-B939-84309251B103}" type="datetimeFigureOut">
              <a:rPr lang="de-DE" smtClean="0"/>
              <a:t>23.04.2018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7088-278D-1543-BDC4-FC6F8BE0CB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80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C489-FE1B-6E49-B939-84309251B103}" type="datetimeFigureOut">
              <a:rPr lang="de-DE" smtClean="0"/>
              <a:t>23.04.2018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7088-278D-1543-BDC4-FC6F8BE0CB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714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C489-FE1B-6E49-B939-84309251B103}" type="datetimeFigureOut">
              <a:rPr lang="de-DE" smtClean="0"/>
              <a:t>23.04.2018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7088-278D-1543-BDC4-FC6F8BE0CB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646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C489-FE1B-6E49-B939-84309251B103}" type="datetimeFigureOut">
              <a:rPr lang="de-DE" smtClean="0"/>
              <a:t>23.04.2018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7088-278D-1543-BDC4-FC6F8BE0CB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532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C489-FE1B-6E49-B939-84309251B103}" type="datetimeFigureOut">
              <a:rPr lang="de-DE" smtClean="0"/>
              <a:t>23.04.2018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7088-278D-1543-BDC4-FC6F8BE0CB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12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C489-FE1B-6E49-B939-84309251B103}" type="datetimeFigureOut">
              <a:rPr lang="de-DE" smtClean="0"/>
              <a:t>23.04.2018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7088-278D-1543-BDC4-FC6F8BE0CB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39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C489-FE1B-6E49-B939-84309251B103}" type="datetimeFigureOut">
              <a:rPr lang="de-DE" smtClean="0"/>
              <a:t>23.04.2018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7088-278D-1543-BDC4-FC6F8BE0CB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89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C489-FE1B-6E49-B939-84309251B103}" type="datetimeFigureOut">
              <a:rPr lang="de-DE" smtClean="0"/>
              <a:t>23.04.2018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7088-278D-1543-BDC4-FC6F8BE0CB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13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C489-FE1B-6E49-B939-84309251B103}" type="datetimeFigureOut">
              <a:rPr lang="de-DE" smtClean="0"/>
              <a:t>23.04.2018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7088-278D-1543-BDC4-FC6F8BE0CB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44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8C489-FE1B-6E49-B939-84309251B103}" type="datetimeFigureOut">
              <a:rPr lang="de-DE" smtClean="0"/>
              <a:t>23.04.2018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97088-278D-1543-BDC4-FC6F8BE0CB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481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381000" y="165372"/>
            <a:ext cx="5930900" cy="211624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AP 1: Inter- und transdisziplinärer Forschungsrahmen  </a:t>
            </a:r>
          </a:p>
          <a:p>
            <a:pPr algn="ctr"/>
            <a:endParaRPr lang="de-DE" sz="1000" dirty="0">
              <a:solidFill>
                <a:schemeClr val="bg1"/>
              </a:solidFill>
            </a:endParaRPr>
          </a:p>
          <a:p>
            <a:pPr algn="ctr"/>
            <a:endParaRPr lang="de-DE" sz="1000" dirty="0" smtClean="0">
              <a:solidFill>
                <a:schemeClr val="bg1"/>
              </a:solidFill>
            </a:endParaRPr>
          </a:p>
          <a:p>
            <a:pPr algn="ctr"/>
            <a:endParaRPr lang="de-DE" sz="1000" dirty="0">
              <a:solidFill>
                <a:schemeClr val="bg1"/>
              </a:solidFill>
            </a:endParaRPr>
          </a:p>
          <a:p>
            <a:pPr algn="ctr"/>
            <a:endParaRPr lang="de-DE" sz="1000" dirty="0" smtClean="0">
              <a:solidFill>
                <a:schemeClr val="bg1"/>
              </a:solidFill>
            </a:endParaRPr>
          </a:p>
          <a:p>
            <a:pPr algn="ctr"/>
            <a:endParaRPr lang="de-DE" sz="1000" dirty="0">
              <a:solidFill>
                <a:schemeClr val="bg1"/>
              </a:solidFill>
            </a:endParaRPr>
          </a:p>
          <a:p>
            <a:pPr algn="ctr"/>
            <a:endParaRPr lang="de-DE" sz="1000" dirty="0" smtClean="0">
              <a:solidFill>
                <a:schemeClr val="bg1"/>
              </a:solidFill>
            </a:endParaRPr>
          </a:p>
          <a:p>
            <a:endParaRPr lang="de-DE" sz="1000" dirty="0" smtClean="0">
              <a:solidFill>
                <a:schemeClr val="bg1"/>
              </a:solidFill>
            </a:endParaRPr>
          </a:p>
          <a:p>
            <a:endParaRPr lang="de-DE" sz="1000" dirty="0">
              <a:solidFill>
                <a:schemeClr val="bg1"/>
              </a:solidFill>
            </a:endParaRPr>
          </a:p>
          <a:p>
            <a:endParaRPr lang="de-DE" sz="1000" dirty="0" smtClean="0">
              <a:solidFill>
                <a:schemeClr val="bg1"/>
              </a:solidFill>
            </a:endParaRPr>
          </a:p>
          <a:p>
            <a:endParaRPr lang="de-DE" sz="1000" dirty="0" smtClean="0">
              <a:solidFill>
                <a:schemeClr val="bg1"/>
              </a:solidFill>
            </a:endParaRPr>
          </a:p>
          <a:p>
            <a:r>
              <a:rPr lang="de-DE" sz="1000" dirty="0" smtClean="0">
                <a:solidFill>
                  <a:schemeClr val="bg1"/>
                </a:solidFill>
              </a:rPr>
              <a:t>Projektgruppen-Treffen: Erarbeitung interdisziplinäres und transdisziplinäres Konzept</a:t>
            </a:r>
          </a:p>
          <a:p>
            <a:r>
              <a:rPr lang="de-DE" sz="1000" dirty="0" smtClean="0">
                <a:solidFill>
                  <a:schemeClr val="accent2"/>
                </a:solidFill>
              </a:rPr>
              <a:t>Verbund-Veranstaltung: Präsentation der konzeptionellen und inhaltlichen Vorarbeiten </a:t>
            </a:r>
          </a:p>
        </p:txBody>
      </p:sp>
      <p:sp>
        <p:nvSpPr>
          <p:cNvPr id="10" name="Rechteck 9"/>
          <p:cNvSpPr/>
          <p:nvPr/>
        </p:nvSpPr>
        <p:spPr>
          <a:xfrm>
            <a:off x="480992" y="547925"/>
            <a:ext cx="2285998" cy="3874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Sozial-ökologische Transformationsforschung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781301" y="547925"/>
            <a:ext cx="1130299" cy="3874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000" dirty="0" smtClean="0">
                <a:solidFill>
                  <a:srgbClr val="000000"/>
                </a:solidFill>
              </a:rPr>
              <a:t>Wirtschafts-</a:t>
            </a:r>
            <a:r>
              <a:rPr lang="de-DE" sz="1000" dirty="0" err="1" smtClean="0">
                <a:solidFill>
                  <a:srgbClr val="000000"/>
                </a:solidFill>
              </a:rPr>
              <a:t>ingenieurwesen</a:t>
            </a:r>
            <a:endParaRPr lang="de-DE" sz="1000" dirty="0">
              <a:solidFill>
                <a:srgbClr val="000000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3936999" y="547925"/>
            <a:ext cx="2285998" cy="3874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de-DE" sz="1000" dirty="0">
                <a:solidFill>
                  <a:prstClr val="black"/>
                </a:solidFill>
              </a:rPr>
              <a:t>Politik- und Sozialwissenschaften</a:t>
            </a:r>
          </a:p>
        </p:txBody>
      </p:sp>
      <p:sp>
        <p:nvSpPr>
          <p:cNvPr id="14" name="Rechteck 13"/>
          <p:cNvSpPr/>
          <p:nvPr/>
        </p:nvSpPr>
        <p:spPr>
          <a:xfrm>
            <a:off x="480992" y="960818"/>
            <a:ext cx="1130299" cy="952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900" dirty="0" smtClean="0">
                <a:solidFill>
                  <a:srgbClr val="000000"/>
                </a:solidFill>
              </a:rPr>
              <a:t>Promotion 1</a:t>
            </a:r>
          </a:p>
          <a:p>
            <a:pPr algn="ctr"/>
            <a:r>
              <a:rPr lang="de-DE" sz="900" dirty="0" smtClean="0">
                <a:solidFill>
                  <a:srgbClr val="000000"/>
                </a:solidFill>
              </a:rPr>
              <a:t>Kurz-Exposé: Gesellschaft und Energie im Wandel</a:t>
            </a:r>
          </a:p>
          <a:p>
            <a:pPr algn="ctr"/>
            <a:endParaRPr lang="de-DE" sz="900" dirty="0">
              <a:solidFill>
                <a:srgbClr val="000000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636691" y="960818"/>
            <a:ext cx="1130299" cy="952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900" dirty="0" smtClean="0">
                <a:solidFill>
                  <a:srgbClr val="000000"/>
                </a:solidFill>
              </a:rPr>
              <a:t>Promotion 2</a:t>
            </a:r>
          </a:p>
          <a:p>
            <a:pPr algn="ctr"/>
            <a:r>
              <a:rPr lang="de-DE" sz="900" dirty="0" smtClean="0">
                <a:solidFill>
                  <a:srgbClr val="000000"/>
                </a:solidFill>
              </a:rPr>
              <a:t>Kurz-Exposé: Suffizienz als gesellschaftliche Transformation  </a:t>
            </a:r>
            <a:endParaRPr lang="de-DE" sz="900" dirty="0">
              <a:solidFill>
                <a:srgbClr val="000000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936999" y="954324"/>
            <a:ext cx="1130299" cy="9589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900" dirty="0" smtClean="0">
                <a:solidFill>
                  <a:srgbClr val="000000"/>
                </a:solidFill>
              </a:rPr>
              <a:t>Promotion 4</a:t>
            </a:r>
          </a:p>
          <a:p>
            <a:pPr algn="ctr"/>
            <a:r>
              <a:rPr lang="de-DE" sz="900" dirty="0" smtClean="0">
                <a:solidFill>
                  <a:srgbClr val="000000"/>
                </a:solidFill>
              </a:rPr>
              <a:t>Kurz-Exposé:</a:t>
            </a:r>
          </a:p>
          <a:p>
            <a:pPr algn="ctr"/>
            <a:r>
              <a:rPr lang="de-DE" sz="900" dirty="0" err="1" smtClean="0">
                <a:solidFill>
                  <a:srgbClr val="000000"/>
                </a:solidFill>
              </a:rPr>
              <a:t>Suffizienzpolitik</a:t>
            </a:r>
            <a:r>
              <a:rPr lang="de-DE" sz="900" dirty="0">
                <a:solidFill>
                  <a:srgbClr val="000000"/>
                </a:solidFill>
              </a:rPr>
              <a:t> </a:t>
            </a:r>
            <a:r>
              <a:rPr lang="de-DE" sz="900" dirty="0" smtClean="0">
                <a:solidFill>
                  <a:srgbClr val="000000"/>
                </a:solidFill>
              </a:rPr>
              <a:t>zur Minderung des absoluten Energieverbrauchs </a:t>
            </a:r>
            <a:endParaRPr lang="de-DE" sz="900" dirty="0">
              <a:solidFill>
                <a:srgbClr val="000000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5092698" y="960818"/>
            <a:ext cx="1130299" cy="952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900" dirty="0" smtClean="0">
                <a:solidFill>
                  <a:srgbClr val="000000"/>
                </a:solidFill>
              </a:rPr>
              <a:t>Promotion 5</a:t>
            </a:r>
          </a:p>
          <a:p>
            <a:pPr algn="ctr"/>
            <a:r>
              <a:rPr lang="de-DE" sz="900" dirty="0" smtClean="0">
                <a:solidFill>
                  <a:srgbClr val="000000"/>
                </a:solidFill>
              </a:rPr>
              <a:t>Kurz-Exposé</a:t>
            </a:r>
          </a:p>
          <a:p>
            <a:pPr algn="ctr"/>
            <a:r>
              <a:rPr lang="de-DE" sz="900" dirty="0" smtClean="0">
                <a:solidFill>
                  <a:srgbClr val="000000"/>
                </a:solidFill>
              </a:rPr>
              <a:t>Suffizienz im Blick der Umwelt-gerechtigkeit</a:t>
            </a:r>
            <a:endParaRPr lang="de-DE" sz="900" dirty="0">
              <a:solidFill>
                <a:srgbClr val="000000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2781301" y="960818"/>
            <a:ext cx="1130299" cy="952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900" dirty="0" smtClean="0">
                <a:solidFill>
                  <a:srgbClr val="000000"/>
                </a:solidFill>
              </a:rPr>
              <a:t>Promotion 3</a:t>
            </a:r>
          </a:p>
          <a:p>
            <a:pPr algn="ctr"/>
            <a:r>
              <a:rPr lang="de-DE" sz="900" dirty="0" smtClean="0">
                <a:solidFill>
                  <a:srgbClr val="000000"/>
                </a:solidFill>
              </a:rPr>
              <a:t>Kurz-Exposé:</a:t>
            </a:r>
          </a:p>
          <a:p>
            <a:pPr algn="ctr"/>
            <a:r>
              <a:rPr lang="de-DE" sz="900" dirty="0" smtClean="0">
                <a:solidFill>
                  <a:srgbClr val="000000"/>
                </a:solidFill>
              </a:rPr>
              <a:t>Suffizienz in der Energiesystem-Modellierung</a:t>
            </a:r>
            <a:endParaRPr lang="de-DE" sz="900" dirty="0">
              <a:solidFill>
                <a:srgbClr val="000000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81000" y="2626988"/>
            <a:ext cx="5930900" cy="30074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AP 2: Gesellschaftliche Indikatoren für Energieverbrauch </a:t>
            </a:r>
          </a:p>
          <a:p>
            <a:pPr algn="ctr"/>
            <a:endParaRPr lang="de-DE" sz="1000" dirty="0">
              <a:solidFill>
                <a:schemeClr val="bg1"/>
              </a:solidFill>
            </a:endParaRPr>
          </a:p>
          <a:p>
            <a:pPr algn="ctr"/>
            <a:endParaRPr lang="de-DE" sz="1000" dirty="0" smtClean="0">
              <a:solidFill>
                <a:schemeClr val="bg1"/>
              </a:solidFill>
            </a:endParaRPr>
          </a:p>
          <a:p>
            <a:pPr algn="ctr"/>
            <a:endParaRPr lang="de-DE" sz="1000" dirty="0">
              <a:solidFill>
                <a:schemeClr val="bg1"/>
              </a:solidFill>
            </a:endParaRPr>
          </a:p>
          <a:p>
            <a:pPr algn="ctr"/>
            <a:endParaRPr lang="de-DE" sz="1000" dirty="0" smtClean="0">
              <a:solidFill>
                <a:schemeClr val="bg1"/>
              </a:solidFill>
            </a:endParaRPr>
          </a:p>
          <a:p>
            <a:pPr algn="ctr"/>
            <a:endParaRPr lang="de-DE" sz="1000" dirty="0">
              <a:solidFill>
                <a:schemeClr val="bg1"/>
              </a:solidFill>
            </a:endParaRPr>
          </a:p>
          <a:p>
            <a:pPr algn="ctr"/>
            <a:endParaRPr lang="de-DE" sz="1000" dirty="0" smtClean="0">
              <a:solidFill>
                <a:schemeClr val="bg1"/>
              </a:solidFill>
            </a:endParaRPr>
          </a:p>
          <a:p>
            <a:r>
              <a:rPr lang="de-DE" sz="1000" dirty="0" smtClean="0">
                <a:solidFill>
                  <a:schemeClr val="bg1"/>
                </a:solidFill>
              </a:rPr>
              <a:t>Projektgruppen-Treffen: Abgleich der Einflussfaktoren, Schnittstellen</a:t>
            </a:r>
          </a:p>
          <a:p>
            <a:endParaRPr lang="de-DE" sz="1000" dirty="0">
              <a:solidFill>
                <a:schemeClr val="bg1"/>
              </a:solidFill>
            </a:endParaRPr>
          </a:p>
          <a:p>
            <a:endParaRPr lang="de-DE" sz="1000" dirty="0" smtClean="0">
              <a:solidFill>
                <a:schemeClr val="bg1"/>
              </a:solidFill>
            </a:endParaRPr>
          </a:p>
          <a:p>
            <a:endParaRPr lang="de-DE" sz="1000" dirty="0" smtClean="0">
              <a:solidFill>
                <a:schemeClr val="bg1"/>
              </a:solidFill>
            </a:endParaRPr>
          </a:p>
          <a:p>
            <a:r>
              <a:rPr lang="de-DE" sz="1000" dirty="0" smtClean="0">
                <a:solidFill>
                  <a:schemeClr val="bg1"/>
                </a:solidFill>
              </a:rPr>
              <a:t>Projektgruppen-Treffen: Abgleich der Indikatoren, Schnittstellen</a:t>
            </a:r>
          </a:p>
          <a:p>
            <a:endParaRPr lang="de-DE" sz="1000" dirty="0" smtClean="0">
              <a:solidFill>
                <a:schemeClr val="bg1"/>
              </a:solidFill>
            </a:endParaRPr>
          </a:p>
          <a:p>
            <a:endParaRPr lang="de-DE" sz="1000" dirty="0" smtClean="0">
              <a:solidFill>
                <a:schemeClr val="bg1"/>
              </a:solidFill>
            </a:endParaRPr>
          </a:p>
          <a:p>
            <a:endParaRPr lang="de-DE" sz="1000" dirty="0" smtClean="0">
              <a:solidFill>
                <a:schemeClr val="bg1"/>
              </a:solidFill>
            </a:endParaRPr>
          </a:p>
          <a:p>
            <a:endParaRPr lang="de-DE" sz="1000" dirty="0" smtClean="0">
              <a:solidFill>
                <a:schemeClr val="bg1"/>
              </a:solidFill>
            </a:endParaRPr>
          </a:p>
          <a:p>
            <a:endParaRPr lang="de-DE" sz="1000" dirty="0">
              <a:solidFill>
                <a:schemeClr val="bg1"/>
              </a:solidFill>
            </a:endParaRPr>
          </a:p>
          <a:p>
            <a:endParaRPr lang="de-DE" sz="1000" dirty="0" smtClean="0">
              <a:solidFill>
                <a:schemeClr val="bg1"/>
              </a:solidFill>
            </a:endParaRPr>
          </a:p>
          <a:p>
            <a:r>
              <a:rPr lang="de-DE" sz="1000" dirty="0" smtClean="0">
                <a:solidFill>
                  <a:schemeClr val="bg1"/>
                </a:solidFill>
              </a:rPr>
              <a:t>Projektgruppen-Treffen: Organisation Verbund-Publikationen</a:t>
            </a:r>
          </a:p>
        </p:txBody>
      </p:sp>
      <p:sp>
        <p:nvSpPr>
          <p:cNvPr id="23" name="Rechteck 22"/>
          <p:cNvSpPr/>
          <p:nvPr/>
        </p:nvSpPr>
        <p:spPr>
          <a:xfrm>
            <a:off x="480992" y="2918171"/>
            <a:ext cx="1130299" cy="819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900" dirty="0" smtClean="0">
                <a:solidFill>
                  <a:srgbClr val="000000"/>
                </a:solidFill>
              </a:rPr>
              <a:t>Einflussfaktoren:</a:t>
            </a:r>
          </a:p>
          <a:p>
            <a:r>
              <a:rPr lang="de-DE" sz="900" dirty="0" smtClean="0">
                <a:solidFill>
                  <a:srgbClr val="000000"/>
                </a:solidFill>
              </a:rPr>
              <a:t>Zusammenhang gesellschaftlicher Wandel und Energieverbrauch </a:t>
            </a:r>
          </a:p>
        </p:txBody>
      </p:sp>
      <p:sp>
        <p:nvSpPr>
          <p:cNvPr id="24" name="Rechteck 23"/>
          <p:cNvSpPr/>
          <p:nvPr/>
        </p:nvSpPr>
        <p:spPr>
          <a:xfrm>
            <a:off x="1636691" y="2918171"/>
            <a:ext cx="1130299" cy="819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900" dirty="0" smtClean="0">
                <a:solidFill>
                  <a:srgbClr val="000000"/>
                </a:solidFill>
              </a:rPr>
              <a:t>Einflussfaktoren: </a:t>
            </a:r>
          </a:p>
          <a:p>
            <a:r>
              <a:rPr lang="de-DE" sz="900" dirty="0" smtClean="0">
                <a:solidFill>
                  <a:srgbClr val="000000"/>
                </a:solidFill>
              </a:rPr>
              <a:t>Erfahrungen suffizienter Gesellschaften </a:t>
            </a:r>
            <a:endParaRPr lang="de-DE" sz="900" dirty="0">
              <a:solidFill>
                <a:srgbClr val="000000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2781301" y="2918171"/>
            <a:ext cx="1130299" cy="819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900" dirty="0" smtClean="0">
                <a:solidFill>
                  <a:srgbClr val="000000"/>
                </a:solidFill>
              </a:rPr>
              <a:t>Einflussfaktoren:</a:t>
            </a:r>
          </a:p>
          <a:p>
            <a:r>
              <a:rPr lang="de-DE" sz="900" dirty="0" smtClean="0">
                <a:solidFill>
                  <a:srgbClr val="000000"/>
                </a:solidFill>
              </a:rPr>
              <a:t>Abbildung Suffizienz in der </a:t>
            </a:r>
            <a:r>
              <a:rPr lang="de-DE" sz="900" dirty="0" smtClean="0">
                <a:solidFill>
                  <a:srgbClr val="000000"/>
                </a:solidFill>
              </a:rPr>
              <a:t>Modellierung, Auswahl ESM </a:t>
            </a:r>
            <a:endParaRPr lang="de-DE" sz="900" dirty="0">
              <a:solidFill>
                <a:srgbClr val="000000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3936999" y="2918171"/>
            <a:ext cx="1130299" cy="819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900" dirty="0" smtClean="0">
                <a:solidFill>
                  <a:srgbClr val="000000"/>
                </a:solidFill>
              </a:rPr>
              <a:t>Einflussfaktoren:</a:t>
            </a:r>
          </a:p>
          <a:p>
            <a:r>
              <a:rPr lang="de-DE" sz="900" dirty="0" smtClean="0">
                <a:solidFill>
                  <a:srgbClr val="000000"/>
                </a:solidFill>
              </a:rPr>
              <a:t>Ursachen und Treiber des Energieverbrauchs</a:t>
            </a:r>
          </a:p>
          <a:p>
            <a:endParaRPr lang="de-DE" sz="900" dirty="0">
              <a:solidFill>
                <a:srgbClr val="000000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5092698" y="2907024"/>
            <a:ext cx="1130299" cy="830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900" dirty="0" smtClean="0">
                <a:solidFill>
                  <a:srgbClr val="000000"/>
                </a:solidFill>
              </a:rPr>
              <a:t>Einflussfaktoren: </a:t>
            </a:r>
          </a:p>
          <a:p>
            <a:r>
              <a:rPr lang="de-DE" sz="900" dirty="0" smtClean="0">
                <a:solidFill>
                  <a:srgbClr val="000000"/>
                </a:solidFill>
              </a:rPr>
              <a:t>Ursachen und Treiber von Externalisierung </a:t>
            </a:r>
            <a:endParaRPr lang="de-DE" sz="900" dirty="0">
              <a:solidFill>
                <a:srgbClr val="000000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381000" y="2345118"/>
            <a:ext cx="5930900" cy="2183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000" dirty="0" smtClean="0">
                <a:solidFill>
                  <a:schemeClr val="bg1"/>
                </a:solidFill>
              </a:rPr>
              <a:t>Evaluation (Abbruchmeilenstein)</a:t>
            </a:r>
          </a:p>
        </p:txBody>
      </p:sp>
      <p:sp>
        <p:nvSpPr>
          <p:cNvPr id="30" name="Rechteck 29"/>
          <p:cNvSpPr/>
          <p:nvPr/>
        </p:nvSpPr>
        <p:spPr>
          <a:xfrm>
            <a:off x="480992" y="4004021"/>
            <a:ext cx="1130299" cy="3730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900" dirty="0" smtClean="0">
                <a:solidFill>
                  <a:srgbClr val="000000"/>
                </a:solidFill>
              </a:rPr>
              <a:t>Übersetzung in Indikatoren</a:t>
            </a:r>
          </a:p>
        </p:txBody>
      </p:sp>
      <p:sp>
        <p:nvSpPr>
          <p:cNvPr id="31" name="Rechteck 30"/>
          <p:cNvSpPr/>
          <p:nvPr/>
        </p:nvSpPr>
        <p:spPr>
          <a:xfrm>
            <a:off x="1636691" y="4004021"/>
            <a:ext cx="1130299" cy="3730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900" dirty="0" smtClean="0">
                <a:solidFill>
                  <a:srgbClr val="000000"/>
                </a:solidFill>
              </a:rPr>
              <a:t>Übersetzung in Indikatoren</a:t>
            </a:r>
          </a:p>
        </p:txBody>
      </p:sp>
      <p:sp>
        <p:nvSpPr>
          <p:cNvPr id="32" name="Rechteck 31"/>
          <p:cNvSpPr/>
          <p:nvPr/>
        </p:nvSpPr>
        <p:spPr>
          <a:xfrm>
            <a:off x="2781301" y="4004021"/>
            <a:ext cx="1130299" cy="3730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900" dirty="0" smtClean="0">
                <a:solidFill>
                  <a:srgbClr val="000000"/>
                </a:solidFill>
              </a:rPr>
              <a:t>Übersetzung in Indikatoren</a:t>
            </a:r>
          </a:p>
        </p:txBody>
      </p:sp>
      <p:sp>
        <p:nvSpPr>
          <p:cNvPr id="33" name="Rechteck 32"/>
          <p:cNvSpPr/>
          <p:nvPr/>
        </p:nvSpPr>
        <p:spPr>
          <a:xfrm>
            <a:off x="3936999" y="4004021"/>
            <a:ext cx="1130299" cy="3730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900" dirty="0" smtClean="0">
                <a:solidFill>
                  <a:srgbClr val="000000"/>
                </a:solidFill>
              </a:rPr>
              <a:t>Übersetzung in Indikatoren</a:t>
            </a:r>
          </a:p>
        </p:txBody>
      </p:sp>
      <p:sp>
        <p:nvSpPr>
          <p:cNvPr id="34" name="Rechteck 33"/>
          <p:cNvSpPr/>
          <p:nvPr/>
        </p:nvSpPr>
        <p:spPr>
          <a:xfrm>
            <a:off x="5092698" y="3992874"/>
            <a:ext cx="1130299" cy="3781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900" dirty="0" smtClean="0">
                <a:solidFill>
                  <a:srgbClr val="000000"/>
                </a:solidFill>
              </a:rPr>
              <a:t>Übersetzung in Indikatoren</a:t>
            </a:r>
          </a:p>
        </p:txBody>
      </p:sp>
      <p:sp>
        <p:nvSpPr>
          <p:cNvPr id="35" name="Rechteck 34"/>
          <p:cNvSpPr/>
          <p:nvPr/>
        </p:nvSpPr>
        <p:spPr>
          <a:xfrm>
            <a:off x="480992" y="4639021"/>
            <a:ext cx="1130299" cy="7350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900" dirty="0" smtClean="0">
                <a:solidFill>
                  <a:srgbClr val="000000"/>
                </a:solidFill>
              </a:rPr>
              <a:t>Identifikation möglicher gesellschaftlicher Trends</a:t>
            </a:r>
          </a:p>
        </p:txBody>
      </p:sp>
      <p:sp>
        <p:nvSpPr>
          <p:cNvPr id="36" name="Rechteck 35"/>
          <p:cNvSpPr/>
          <p:nvPr/>
        </p:nvSpPr>
        <p:spPr>
          <a:xfrm>
            <a:off x="1636691" y="4639021"/>
            <a:ext cx="1130299" cy="7350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900" dirty="0" smtClean="0">
                <a:solidFill>
                  <a:srgbClr val="000000"/>
                </a:solidFill>
              </a:rPr>
              <a:t>Ableitung relevanter Rahmen-bedingungen</a:t>
            </a:r>
          </a:p>
        </p:txBody>
      </p:sp>
      <p:sp>
        <p:nvSpPr>
          <p:cNvPr id="37" name="Rechteck 36"/>
          <p:cNvSpPr/>
          <p:nvPr/>
        </p:nvSpPr>
        <p:spPr>
          <a:xfrm>
            <a:off x="2781301" y="4639021"/>
            <a:ext cx="1130299" cy="7350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900" dirty="0" smtClean="0">
                <a:solidFill>
                  <a:srgbClr val="000000"/>
                </a:solidFill>
              </a:rPr>
              <a:t>Identifikation </a:t>
            </a:r>
            <a:r>
              <a:rPr lang="de-DE" sz="900" dirty="0" smtClean="0">
                <a:solidFill>
                  <a:srgbClr val="000000"/>
                </a:solidFill>
              </a:rPr>
              <a:t>expliziter Suffizienz-Instrumente in Modellen</a:t>
            </a:r>
            <a:r>
              <a:rPr lang="de-DE" sz="900" smtClean="0">
                <a:solidFill>
                  <a:srgbClr val="000000"/>
                </a:solidFill>
              </a:rPr>
              <a:t>, Vorbereitung ESM</a:t>
            </a:r>
            <a:endParaRPr lang="de-DE" sz="900" dirty="0" smtClean="0">
              <a:solidFill>
                <a:srgbClr val="000000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3936999" y="4639021"/>
            <a:ext cx="1130299" cy="7350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900" dirty="0" smtClean="0">
                <a:solidFill>
                  <a:srgbClr val="000000"/>
                </a:solidFill>
              </a:rPr>
              <a:t>Politische Instrumente und Maßnahmen für Suffizienz</a:t>
            </a:r>
          </a:p>
        </p:txBody>
      </p:sp>
      <p:sp>
        <p:nvSpPr>
          <p:cNvPr id="39" name="Rechteck 38"/>
          <p:cNvSpPr/>
          <p:nvPr/>
        </p:nvSpPr>
        <p:spPr>
          <a:xfrm>
            <a:off x="5092698" y="4627874"/>
            <a:ext cx="1130299" cy="7450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900" dirty="0" smtClean="0">
                <a:solidFill>
                  <a:srgbClr val="000000"/>
                </a:solidFill>
              </a:rPr>
              <a:t>Politische Rahmen-bedingungen zur Minderung von </a:t>
            </a:r>
            <a:r>
              <a:rPr lang="de-DE" sz="900" dirty="0" err="1" smtClean="0">
                <a:solidFill>
                  <a:srgbClr val="000000"/>
                </a:solidFill>
              </a:rPr>
              <a:t>Externalitäten</a:t>
            </a:r>
            <a:endParaRPr lang="de-DE" sz="900" dirty="0" smtClean="0">
              <a:solidFill>
                <a:srgbClr val="000000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381000" y="5685221"/>
            <a:ext cx="5930900" cy="9059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AP 3: Szenarien-Methoden </a:t>
            </a:r>
          </a:p>
          <a:p>
            <a:pPr algn="ctr"/>
            <a:endParaRPr lang="de-DE" sz="1000" dirty="0">
              <a:solidFill>
                <a:schemeClr val="bg1"/>
              </a:solidFill>
            </a:endParaRPr>
          </a:p>
          <a:p>
            <a:pPr algn="ctr"/>
            <a:endParaRPr lang="de-DE" sz="1000" dirty="0" smtClean="0">
              <a:solidFill>
                <a:schemeClr val="bg1"/>
              </a:solidFill>
            </a:endParaRPr>
          </a:p>
          <a:p>
            <a:r>
              <a:rPr lang="de-DE" sz="1000" dirty="0" smtClean="0">
                <a:solidFill>
                  <a:schemeClr val="bg1"/>
                </a:solidFill>
              </a:rPr>
              <a:t>Projektgruppen-Treffen: Vorstellen der </a:t>
            </a:r>
            <a:r>
              <a:rPr lang="de-DE" sz="1000" dirty="0" smtClean="0">
                <a:solidFill>
                  <a:schemeClr val="bg1"/>
                </a:solidFill>
              </a:rPr>
              <a:t>Szenarien-Methoden</a:t>
            </a:r>
          </a:p>
          <a:p>
            <a:r>
              <a:rPr lang="de-DE" sz="1000" dirty="0" smtClean="0">
                <a:solidFill>
                  <a:srgbClr val="C0504D"/>
                </a:solidFill>
              </a:rPr>
              <a:t>Workshop: Validierung </a:t>
            </a:r>
            <a:r>
              <a:rPr lang="de-DE" sz="1000" dirty="0" smtClean="0">
                <a:solidFill>
                  <a:srgbClr val="C0504D"/>
                </a:solidFill>
              </a:rPr>
              <a:t>von Parametern und Annahmen für die Szenarien</a:t>
            </a:r>
          </a:p>
        </p:txBody>
      </p:sp>
      <p:sp>
        <p:nvSpPr>
          <p:cNvPr id="49" name="Rechteck 48"/>
          <p:cNvSpPr/>
          <p:nvPr/>
        </p:nvSpPr>
        <p:spPr>
          <a:xfrm>
            <a:off x="480992" y="5951356"/>
            <a:ext cx="1130299" cy="2249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900" dirty="0" smtClean="0">
                <a:solidFill>
                  <a:srgbClr val="000000"/>
                </a:solidFill>
              </a:rPr>
              <a:t>Szenarien-Methode</a:t>
            </a:r>
          </a:p>
        </p:txBody>
      </p:sp>
      <p:sp>
        <p:nvSpPr>
          <p:cNvPr id="50" name="Rechteck 49"/>
          <p:cNvSpPr/>
          <p:nvPr/>
        </p:nvSpPr>
        <p:spPr>
          <a:xfrm>
            <a:off x="1636691" y="5951356"/>
            <a:ext cx="1130299" cy="2249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900" dirty="0" smtClean="0">
                <a:solidFill>
                  <a:srgbClr val="000000"/>
                </a:solidFill>
              </a:rPr>
              <a:t>Szenarien-Methode</a:t>
            </a:r>
          </a:p>
        </p:txBody>
      </p:sp>
      <p:sp>
        <p:nvSpPr>
          <p:cNvPr id="51" name="Rechteck 50"/>
          <p:cNvSpPr/>
          <p:nvPr/>
        </p:nvSpPr>
        <p:spPr>
          <a:xfrm>
            <a:off x="2781301" y="5951356"/>
            <a:ext cx="1130299" cy="2249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900" dirty="0" smtClean="0">
                <a:solidFill>
                  <a:srgbClr val="000000"/>
                </a:solidFill>
              </a:rPr>
              <a:t>Szenarien-Methode</a:t>
            </a:r>
          </a:p>
        </p:txBody>
      </p:sp>
      <p:sp>
        <p:nvSpPr>
          <p:cNvPr id="52" name="Rechteck 51"/>
          <p:cNvSpPr/>
          <p:nvPr/>
        </p:nvSpPr>
        <p:spPr>
          <a:xfrm>
            <a:off x="3936999" y="5951356"/>
            <a:ext cx="1130299" cy="2249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900" dirty="0" smtClean="0">
                <a:solidFill>
                  <a:srgbClr val="000000"/>
                </a:solidFill>
              </a:rPr>
              <a:t>Szenarien-Methode</a:t>
            </a:r>
          </a:p>
        </p:txBody>
      </p:sp>
      <p:sp>
        <p:nvSpPr>
          <p:cNvPr id="53" name="Rechteck 52"/>
          <p:cNvSpPr/>
          <p:nvPr/>
        </p:nvSpPr>
        <p:spPr>
          <a:xfrm>
            <a:off x="5092698" y="5940209"/>
            <a:ext cx="1130299" cy="2279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900" dirty="0" smtClean="0">
                <a:solidFill>
                  <a:srgbClr val="000000"/>
                </a:solidFill>
              </a:rPr>
              <a:t>Szenarien-Methode</a:t>
            </a:r>
          </a:p>
        </p:txBody>
      </p:sp>
      <p:sp>
        <p:nvSpPr>
          <p:cNvPr id="54" name="Rechteck 53"/>
          <p:cNvSpPr/>
          <p:nvPr/>
        </p:nvSpPr>
        <p:spPr>
          <a:xfrm>
            <a:off x="381000" y="6641953"/>
            <a:ext cx="5930900" cy="11700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AP 4: Szenarien-Erstellung</a:t>
            </a:r>
          </a:p>
          <a:p>
            <a:pPr algn="ctr"/>
            <a:endParaRPr lang="de-DE" sz="1000" dirty="0">
              <a:solidFill>
                <a:schemeClr val="bg1"/>
              </a:solidFill>
            </a:endParaRPr>
          </a:p>
          <a:p>
            <a:pPr algn="ctr"/>
            <a:endParaRPr lang="de-DE" sz="1000" dirty="0" smtClean="0">
              <a:solidFill>
                <a:schemeClr val="bg1"/>
              </a:solidFill>
            </a:endParaRPr>
          </a:p>
          <a:p>
            <a:endParaRPr lang="de-DE" sz="1000" dirty="0" smtClean="0">
              <a:solidFill>
                <a:schemeClr val="bg1"/>
              </a:solidFill>
            </a:endParaRPr>
          </a:p>
          <a:p>
            <a:endParaRPr lang="de-DE" sz="1000" dirty="0" smtClean="0">
              <a:solidFill>
                <a:schemeClr val="bg1"/>
              </a:solidFill>
            </a:endParaRPr>
          </a:p>
          <a:p>
            <a:r>
              <a:rPr lang="de-DE" sz="1000" dirty="0" smtClean="0">
                <a:solidFill>
                  <a:schemeClr val="bg1"/>
                </a:solidFill>
              </a:rPr>
              <a:t>Projektgruppen-Treffen</a:t>
            </a:r>
            <a:r>
              <a:rPr lang="de-DE" sz="1000" dirty="0" smtClean="0">
                <a:solidFill>
                  <a:schemeClr val="bg1"/>
                </a:solidFill>
              </a:rPr>
              <a:t>: Vorstellen der Ergebnisse, Schnittstellen, Synergien, Gemeinsamkeiten, </a:t>
            </a:r>
            <a:r>
              <a:rPr lang="de-DE" sz="1000" dirty="0" smtClean="0">
                <a:solidFill>
                  <a:schemeClr val="bg1"/>
                </a:solidFill>
              </a:rPr>
              <a:t>Gegensätze</a:t>
            </a:r>
          </a:p>
          <a:p>
            <a:r>
              <a:rPr lang="de-DE" sz="1000" dirty="0">
                <a:solidFill>
                  <a:srgbClr val="C0504D"/>
                </a:solidFill>
              </a:rPr>
              <a:t>Verbund-Veranstaltung: Validierung von Parametern und Annahmen für die Szenarien</a:t>
            </a:r>
          </a:p>
          <a:p>
            <a:endParaRPr lang="de-DE" sz="1000" dirty="0" smtClean="0">
              <a:solidFill>
                <a:schemeClr val="bg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80992" y="6908087"/>
            <a:ext cx="1130299" cy="5899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900" dirty="0" smtClean="0">
                <a:solidFill>
                  <a:srgbClr val="C0504D"/>
                </a:solidFill>
              </a:rPr>
              <a:t>Szenarien-Erstellung</a:t>
            </a:r>
          </a:p>
          <a:p>
            <a:r>
              <a:rPr lang="de-DE" sz="900" dirty="0" smtClean="0">
                <a:solidFill>
                  <a:srgbClr val="000000"/>
                </a:solidFill>
              </a:rPr>
              <a:t>Übersetzung in Parameter für ESM</a:t>
            </a:r>
          </a:p>
        </p:txBody>
      </p:sp>
      <p:sp>
        <p:nvSpPr>
          <p:cNvPr id="56" name="Rechteck 55"/>
          <p:cNvSpPr/>
          <p:nvPr/>
        </p:nvSpPr>
        <p:spPr>
          <a:xfrm>
            <a:off x="1636691" y="6908087"/>
            <a:ext cx="1130299" cy="5899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900" dirty="0" smtClean="0">
                <a:solidFill>
                  <a:srgbClr val="C0504D"/>
                </a:solidFill>
              </a:rPr>
              <a:t>Szenarien-Erstellung</a:t>
            </a:r>
          </a:p>
          <a:p>
            <a:r>
              <a:rPr lang="de-DE" sz="900" dirty="0" smtClean="0">
                <a:solidFill>
                  <a:srgbClr val="000000"/>
                </a:solidFill>
              </a:rPr>
              <a:t>Übersetzung in Parameter für ESM</a:t>
            </a:r>
          </a:p>
        </p:txBody>
      </p:sp>
      <p:sp>
        <p:nvSpPr>
          <p:cNvPr id="57" name="Rechteck 56"/>
          <p:cNvSpPr/>
          <p:nvPr/>
        </p:nvSpPr>
        <p:spPr>
          <a:xfrm>
            <a:off x="2790010" y="6908087"/>
            <a:ext cx="1130299" cy="5899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900" dirty="0" smtClean="0">
                <a:solidFill>
                  <a:srgbClr val="C0504D"/>
                </a:solidFill>
              </a:rPr>
              <a:t>Szenarien-Berechnung</a:t>
            </a:r>
            <a:endParaRPr lang="de-DE" sz="900" dirty="0" smtClean="0">
              <a:solidFill>
                <a:srgbClr val="C0504D"/>
              </a:solidFill>
            </a:endParaRPr>
          </a:p>
          <a:p>
            <a:r>
              <a:rPr lang="de-DE" sz="900" dirty="0" smtClean="0">
                <a:solidFill>
                  <a:srgbClr val="000000"/>
                </a:solidFill>
              </a:rPr>
              <a:t>Einarbeitung  Parameter in ESM</a:t>
            </a:r>
            <a:endParaRPr lang="de-DE" sz="900" dirty="0" smtClean="0">
              <a:solidFill>
                <a:srgbClr val="C0504D"/>
              </a:solidFill>
            </a:endParaRPr>
          </a:p>
          <a:p>
            <a:endParaRPr lang="de-DE" sz="900" dirty="0" smtClean="0">
              <a:solidFill>
                <a:srgbClr val="C0504D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3936999" y="6908087"/>
            <a:ext cx="1130299" cy="5899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900" dirty="0" smtClean="0">
                <a:solidFill>
                  <a:srgbClr val="C0504D"/>
                </a:solidFill>
              </a:rPr>
              <a:t>Szenarien-Erstellung</a:t>
            </a:r>
          </a:p>
          <a:p>
            <a:r>
              <a:rPr lang="de-DE" sz="900" dirty="0" smtClean="0">
                <a:solidFill>
                  <a:srgbClr val="000000"/>
                </a:solidFill>
              </a:rPr>
              <a:t>Übersetzung in Parameter für ESM</a:t>
            </a:r>
          </a:p>
        </p:txBody>
      </p:sp>
      <p:sp>
        <p:nvSpPr>
          <p:cNvPr id="59" name="Rechteck 58"/>
          <p:cNvSpPr/>
          <p:nvPr/>
        </p:nvSpPr>
        <p:spPr>
          <a:xfrm>
            <a:off x="5092698" y="6896940"/>
            <a:ext cx="1130299" cy="601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900" dirty="0" smtClean="0">
                <a:solidFill>
                  <a:srgbClr val="C0504D"/>
                </a:solidFill>
              </a:rPr>
              <a:t>Szenarien-Erstellung</a:t>
            </a:r>
          </a:p>
          <a:p>
            <a:r>
              <a:rPr lang="de-DE" sz="900" dirty="0" smtClean="0">
                <a:solidFill>
                  <a:srgbClr val="000000"/>
                </a:solidFill>
              </a:rPr>
              <a:t>Übersetzung in Parameter für ESM</a:t>
            </a:r>
          </a:p>
        </p:txBody>
      </p:sp>
      <p:sp>
        <p:nvSpPr>
          <p:cNvPr id="60" name="Rechteck 59"/>
          <p:cNvSpPr/>
          <p:nvPr/>
        </p:nvSpPr>
        <p:spPr>
          <a:xfrm>
            <a:off x="381000" y="7868427"/>
            <a:ext cx="5930900" cy="10373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AP 5: Iteration Szenarien</a:t>
            </a:r>
          </a:p>
          <a:p>
            <a:pPr algn="ctr"/>
            <a:endParaRPr lang="de-DE" sz="1000" dirty="0">
              <a:solidFill>
                <a:schemeClr val="bg1"/>
              </a:solidFill>
            </a:endParaRPr>
          </a:p>
          <a:p>
            <a:pPr algn="ctr"/>
            <a:endParaRPr lang="de-DE" sz="1000" dirty="0" smtClean="0">
              <a:solidFill>
                <a:schemeClr val="bg1"/>
              </a:solidFill>
            </a:endParaRPr>
          </a:p>
          <a:p>
            <a:endParaRPr lang="de-DE" sz="1000" dirty="0" smtClean="0">
              <a:solidFill>
                <a:schemeClr val="bg1"/>
              </a:solidFill>
            </a:endParaRPr>
          </a:p>
          <a:p>
            <a:r>
              <a:rPr lang="de-DE" sz="1000" dirty="0" smtClean="0">
                <a:solidFill>
                  <a:schemeClr val="bg1"/>
                </a:solidFill>
              </a:rPr>
              <a:t>Projektgruppen-Treffen: Konzeption und Ausarbeitung Abschlussbuch</a:t>
            </a:r>
            <a:endParaRPr lang="de-DE" sz="1000" dirty="0" smtClean="0">
              <a:solidFill>
                <a:srgbClr val="C0504D"/>
              </a:solidFill>
            </a:endParaRPr>
          </a:p>
          <a:p>
            <a:r>
              <a:rPr lang="de-DE" sz="1000" dirty="0" smtClean="0">
                <a:solidFill>
                  <a:srgbClr val="C0504D"/>
                </a:solidFill>
              </a:rPr>
              <a:t>Verbund-Veranstaltung: Vorstellung Ergebnisse und Rückkopplung mit Praxispartner*innen</a:t>
            </a:r>
          </a:p>
        </p:txBody>
      </p:sp>
      <p:sp>
        <p:nvSpPr>
          <p:cNvPr id="61" name="Rechteck 60"/>
          <p:cNvSpPr/>
          <p:nvPr/>
        </p:nvSpPr>
        <p:spPr>
          <a:xfrm>
            <a:off x="480992" y="8134563"/>
            <a:ext cx="1130299" cy="334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900" dirty="0" smtClean="0">
                <a:solidFill>
                  <a:srgbClr val="000000"/>
                </a:solidFill>
              </a:rPr>
              <a:t>Validierung Parameter </a:t>
            </a:r>
          </a:p>
        </p:txBody>
      </p:sp>
      <p:sp>
        <p:nvSpPr>
          <p:cNvPr id="62" name="Rechteck 61"/>
          <p:cNvSpPr/>
          <p:nvPr/>
        </p:nvSpPr>
        <p:spPr>
          <a:xfrm>
            <a:off x="1636691" y="8134563"/>
            <a:ext cx="1130299" cy="334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900" dirty="0" smtClean="0">
                <a:solidFill>
                  <a:srgbClr val="000000"/>
                </a:solidFill>
              </a:rPr>
              <a:t>Validierung Parameter </a:t>
            </a:r>
          </a:p>
        </p:txBody>
      </p:sp>
      <p:sp>
        <p:nvSpPr>
          <p:cNvPr id="63" name="Rechteck 62"/>
          <p:cNvSpPr/>
          <p:nvPr/>
        </p:nvSpPr>
        <p:spPr>
          <a:xfrm>
            <a:off x="2781301" y="8134563"/>
            <a:ext cx="1130299" cy="334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900" dirty="0" smtClean="0">
                <a:solidFill>
                  <a:srgbClr val="000000"/>
                </a:solidFill>
              </a:rPr>
              <a:t>Output Ergebnisse / Parameter</a:t>
            </a:r>
          </a:p>
        </p:txBody>
      </p:sp>
      <p:sp>
        <p:nvSpPr>
          <p:cNvPr id="64" name="Rechteck 63"/>
          <p:cNvSpPr/>
          <p:nvPr/>
        </p:nvSpPr>
        <p:spPr>
          <a:xfrm>
            <a:off x="3936999" y="8134563"/>
            <a:ext cx="1130299" cy="334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900" dirty="0" smtClean="0">
                <a:solidFill>
                  <a:srgbClr val="000000"/>
                </a:solidFill>
              </a:rPr>
              <a:t>Validierung Parameter </a:t>
            </a:r>
          </a:p>
        </p:txBody>
      </p:sp>
      <p:sp>
        <p:nvSpPr>
          <p:cNvPr id="65" name="Rechteck 64"/>
          <p:cNvSpPr/>
          <p:nvPr/>
        </p:nvSpPr>
        <p:spPr>
          <a:xfrm>
            <a:off x="5092698" y="8123415"/>
            <a:ext cx="1130299" cy="3395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900" dirty="0" smtClean="0">
                <a:solidFill>
                  <a:srgbClr val="000000"/>
                </a:solidFill>
              </a:rPr>
              <a:t>Validierung Parameter </a:t>
            </a:r>
          </a:p>
        </p:txBody>
      </p:sp>
      <p:sp>
        <p:nvSpPr>
          <p:cNvPr id="68" name="Rechteck 67"/>
          <p:cNvSpPr/>
          <p:nvPr/>
        </p:nvSpPr>
        <p:spPr>
          <a:xfrm>
            <a:off x="381000" y="8951681"/>
            <a:ext cx="5930900" cy="9059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AP 6: Synthese und Ausblick</a:t>
            </a:r>
          </a:p>
          <a:p>
            <a:pPr algn="ctr"/>
            <a:endParaRPr lang="de-DE" sz="1000" dirty="0">
              <a:solidFill>
                <a:schemeClr val="bg1"/>
              </a:solidFill>
            </a:endParaRPr>
          </a:p>
          <a:p>
            <a:pPr algn="ctr"/>
            <a:endParaRPr lang="de-DE" sz="1000" dirty="0" smtClean="0">
              <a:solidFill>
                <a:schemeClr val="bg1"/>
              </a:solidFill>
            </a:endParaRPr>
          </a:p>
          <a:p>
            <a:endParaRPr lang="de-DE" sz="1000" dirty="0" smtClean="0">
              <a:solidFill>
                <a:schemeClr val="bg1"/>
              </a:solidFill>
            </a:endParaRPr>
          </a:p>
          <a:p>
            <a:r>
              <a:rPr lang="de-DE" sz="1000" dirty="0" smtClean="0">
                <a:solidFill>
                  <a:schemeClr val="bg1"/>
                </a:solidFill>
              </a:rPr>
              <a:t>Projektgruppen-Treffen: Fazit Nachwuchsgruppe</a:t>
            </a:r>
          </a:p>
        </p:txBody>
      </p:sp>
      <p:sp>
        <p:nvSpPr>
          <p:cNvPr id="69" name="Rechteck 68"/>
          <p:cNvSpPr/>
          <p:nvPr/>
        </p:nvSpPr>
        <p:spPr>
          <a:xfrm>
            <a:off x="480992" y="9217816"/>
            <a:ext cx="1130299" cy="334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900" dirty="0" smtClean="0">
                <a:solidFill>
                  <a:srgbClr val="000000"/>
                </a:solidFill>
              </a:rPr>
              <a:t>Fazit und Forschungsbedarf</a:t>
            </a:r>
          </a:p>
        </p:txBody>
      </p:sp>
      <p:sp>
        <p:nvSpPr>
          <p:cNvPr id="70" name="Rechteck 69"/>
          <p:cNvSpPr/>
          <p:nvPr/>
        </p:nvSpPr>
        <p:spPr>
          <a:xfrm>
            <a:off x="1636691" y="9217816"/>
            <a:ext cx="1130299" cy="334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900" dirty="0" smtClean="0">
                <a:solidFill>
                  <a:srgbClr val="000000"/>
                </a:solidFill>
              </a:rPr>
              <a:t>Fazit und Forschungsbedarf</a:t>
            </a:r>
          </a:p>
        </p:txBody>
      </p:sp>
      <p:sp>
        <p:nvSpPr>
          <p:cNvPr id="71" name="Rechteck 70"/>
          <p:cNvSpPr/>
          <p:nvPr/>
        </p:nvSpPr>
        <p:spPr>
          <a:xfrm>
            <a:off x="2781301" y="9217816"/>
            <a:ext cx="1130299" cy="334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900" dirty="0" smtClean="0">
                <a:solidFill>
                  <a:srgbClr val="000000"/>
                </a:solidFill>
              </a:rPr>
              <a:t>Fazit und Forschungsbedarf</a:t>
            </a:r>
          </a:p>
        </p:txBody>
      </p:sp>
      <p:sp>
        <p:nvSpPr>
          <p:cNvPr id="72" name="Rechteck 71"/>
          <p:cNvSpPr/>
          <p:nvPr/>
        </p:nvSpPr>
        <p:spPr>
          <a:xfrm>
            <a:off x="3936999" y="9217816"/>
            <a:ext cx="1130299" cy="334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900" dirty="0" smtClean="0">
                <a:solidFill>
                  <a:srgbClr val="000000"/>
                </a:solidFill>
              </a:rPr>
              <a:t>Fazit und Forschungsbedarf</a:t>
            </a:r>
          </a:p>
        </p:txBody>
      </p:sp>
      <p:sp>
        <p:nvSpPr>
          <p:cNvPr id="73" name="Rechteck 72"/>
          <p:cNvSpPr/>
          <p:nvPr/>
        </p:nvSpPr>
        <p:spPr>
          <a:xfrm>
            <a:off x="5092698" y="9206668"/>
            <a:ext cx="1130299" cy="3395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900" dirty="0" smtClean="0">
                <a:solidFill>
                  <a:srgbClr val="000000"/>
                </a:solidFill>
              </a:rPr>
              <a:t>Fazit und Forschungsbedarf</a:t>
            </a:r>
          </a:p>
        </p:txBody>
      </p:sp>
    </p:spTree>
    <p:extLst>
      <p:ext uri="{BB962C8B-B14F-4D97-AF65-F5344CB8AC3E}">
        <p14:creationId xmlns:p14="http://schemas.microsoft.com/office/powerpoint/2010/main" val="428600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314</Words>
  <Application>Microsoft Office PowerPoint</Application>
  <PresentationFormat>A4 Paper (210x297 mm)</PresentationFormat>
  <Paragraphs>117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Office-Design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Anja Bierwirth</dc:creator>
  <cp:keywords/>
  <dc:description/>
  <cp:lastModifiedBy>Frauke Wiese</cp:lastModifiedBy>
  <cp:revision>20</cp:revision>
  <dcterms:created xsi:type="dcterms:W3CDTF">2018-04-18T12:41:27Z</dcterms:created>
  <dcterms:modified xsi:type="dcterms:W3CDTF">2018-04-23T06:14:42Z</dcterms:modified>
  <cp:category/>
</cp:coreProperties>
</file>