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3" r:id="rId8"/>
    <p:sldId id="261" r:id="rId9"/>
    <p:sldId id="265" r:id="rId10"/>
    <p:sldId id="264" r:id="rId11"/>
    <p:sldId id="266" r:id="rId12"/>
    <p:sldId id="267"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36F92CD0-B7C1-4D82-BE26-F29833A8CC62}" type="datetimeFigureOut">
              <a:rPr lang="de-DE" smtClean="0"/>
              <a:t>16.01.2025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F41B3AF-5D06-4A91-BBFC-3C8A5AFE8D01}" type="slidenum">
              <a:rPr lang="de-DE" smtClean="0"/>
              <a:t>‹Nr.›</a:t>
            </a:fld>
            <a:endParaRPr lang="de-DE"/>
          </a:p>
        </p:txBody>
      </p:sp>
    </p:spTree>
    <p:extLst>
      <p:ext uri="{BB962C8B-B14F-4D97-AF65-F5344CB8AC3E}">
        <p14:creationId xmlns:p14="http://schemas.microsoft.com/office/powerpoint/2010/main" val="3365315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6F92CD0-B7C1-4D82-BE26-F29833A8CC62}" type="datetimeFigureOut">
              <a:rPr lang="de-DE" smtClean="0"/>
              <a:t>16.01.2025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F41B3AF-5D06-4A91-BBFC-3C8A5AFE8D01}" type="slidenum">
              <a:rPr lang="de-DE" smtClean="0"/>
              <a:t>‹Nr.›</a:t>
            </a:fld>
            <a:endParaRPr lang="de-DE"/>
          </a:p>
        </p:txBody>
      </p:sp>
    </p:spTree>
    <p:extLst>
      <p:ext uri="{BB962C8B-B14F-4D97-AF65-F5344CB8AC3E}">
        <p14:creationId xmlns:p14="http://schemas.microsoft.com/office/powerpoint/2010/main" val="2103599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6F92CD0-B7C1-4D82-BE26-F29833A8CC62}" type="datetimeFigureOut">
              <a:rPr lang="de-DE" smtClean="0"/>
              <a:t>16.01.2025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F41B3AF-5D06-4A91-BBFC-3C8A5AFE8D01}" type="slidenum">
              <a:rPr lang="de-DE" smtClean="0"/>
              <a:t>‹Nr.›</a:t>
            </a:fld>
            <a:endParaRPr lang="de-DE"/>
          </a:p>
        </p:txBody>
      </p:sp>
    </p:spTree>
    <p:extLst>
      <p:ext uri="{BB962C8B-B14F-4D97-AF65-F5344CB8AC3E}">
        <p14:creationId xmlns:p14="http://schemas.microsoft.com/office/powerpoint/2010/main" val="159737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6F92CD0-B7C1-4D82-BE26-F29833A8CC62}" type="datetimeFigureOut">
              <a:rPr lang="de-DE" smtClean="0"/>
              <a:t>16.01.2025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F41B3AF-5D06-4A91-BBFC-3C8A5AFE8D01}" type="slidenum">
              <a:rPr lang="de-DE" smtClean="0"/>
              <a:t>‹Nr.›</a:t>
            </a:fld>
            <a:endParaRPr lang="de-DE"/>
          </a:p>
        </p:txBody>
      </p:sp>
    </p:spTree>
    <p:extLst>
      <p:ext uri="{BB962C8B-B14F-4D97-AF65-F5344CB8AC3E}">
        <p14:creationId xmlns:p14="http://schemas.microsoft.com/office/powerpoint/2010/main" val="324762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36F92CD0-B7C1-4D82-BE26-F29833A8CC62}" type="datetimeFigureOut">
              <a:rPr lang="de-DE" smtClean="0"/>
              <a:t>16.01.2025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F41B3AF-5D06-4A91-BBFC-3C8A5AFE8D01}" type="slidenum">
              <a:rPr lang="de-DE" smtClean="0"/>
              <a:t>‹Nr.›</a:t>
            </a:fld>
            <a:endParaRPr lang="de-DE"/>
          </a:p>
        </p:txBody>
      </p:sp>
    </p:spTree>
    <p:extLst>
      <p:ext uri="{BB962C8B-B14F-4D97-AF65-F5344CB8AC3E}">
        <p14:creationId xmlns:p14="http://schemas.microsoft.com/office/powerpoint/2010/main" val="3612443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36F92CD0-B7C1-4D82-BE26-F29833A8CC62}" type="datetimeFigureOut">
              <a:rPr lang="de-DE" smtClean="0"/>
              <a:t>16.01.2025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F41B3AF-5D06-4A91-BBFC-3C8A5AFE8D01}" type="slidenum">
              <a:rPr lang="de-DE" smtClean="0"/>
              <a:t>‹Nr.›</a:t>
            </a:fld>
            <a:endParaRPr lang="de-DE"/>
          </a:p>
        </p:txBody>
      </p:sp>
    </p:spTree>
    <p:extLst>
      <p:ext uri="{BB962C8B-B14F-4D97-AF65-F5344CB8AC3E}">
        <p14:creationId xmlns:p14="http://schemas.microsoft.com/office/powerpoint/2010/main" val="2464846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36F92CD0-B7C1-4D82-BE26-F29833A8CC62}" type="datetimeFigureOut">
              <a:rPr lang="de-DE" smtClean="0"/>
              <a:t>16.01.2025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F41B3AF-5D06-4A91-BBFC-3C8A5AFE8D01}" type="slidenum">
              <a:rPr lang="de-DE" smtClean="0"/>
              <a:t>‹Nr.›</a:t>
            </a:fld>
            <a:endParaRPr lang="de-DE"/>
          </a:p>
        </p:txBody>
      </p:sp>
    </p:spTree>
    <p:extLst>
      <p:ext uri="{BB962C8B-B14F-4D97-AF65-F5344CB8AC3E}">
        <p14:creationId xmlns:p14="http://schemas.microsoft.com/office/powerpoint/2010/main" val="2363677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36F92CD0-B7C1-4D82-BE26-F29833A8CC62}" type="datetimeFigureOut">
              <a:rPr lang="de-DE" smtClean="0"/>
              <a:t>16.01.2025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F41B3AF-5D06-4A91-BBFC-3C8A5AFE8D01}" type="slidenum">
              <a:rPr lang="de-DE" smtClean="0"/>
              <a:t>‹Nr.›</a:t>
            </a:fld>
            <a:endParaRPr lang="de-DE"/>
          </a:p>
        </p:txBody>
      </p:sp>
    </p:spTree>
    <p:extLst>
      <p:ext uri="{BB962C8B-B14F-4D97-AF65-F5344CB8AC3E}">
        <p14:creationId xmlns:p14="http://schemas.microsoft.com/office/powerpoint/2010/main" val="1806552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6F92CD0-B7C1-4D82-BE26-F29833A8CC62}" type="datetimeFigureOut">
              <a:rPr lang="de-DE" smtClean="0"/>
              <a:t>16.01.2025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F41B3AF-5D06-4A91-BBFC-3C8A5AFE8D01}" type="slidenum">
              <a:rPr lang="de-DE" smtClean="0"/>
              <a:t>‹Nr.›</a:t>
            </a:fld>
            <a:endParaRPr lang="de-DE"/>
          </a:p>
        </p:txBody>
      </p:sp>
    </p:spTree>
    <p:extLst>
      <p:ext uri="{BB962C8B-B14F-4D97-AF65-F5344CB8AC3E}">
        <p14:creationId xmlns:p14="http://schemas.microsoft.com/office/powerpoint/2010/main" val="3081658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36F92CD0-B7C1-4D82-BE26-F29833A8CC62}" type="datetimeFigureOut">
              <a:rPr lang="de-DE" smtClean="0"/>
              <a:t>16.01.2025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F41B3AF-5D06-4A91-BBFC-3C8A5AFE8D01}" type="slidenum">
              <a:rPr lang="de-DE" smtClean="0"/>
              <a:t>‹Nr.›</a:t>
            </a:fld>
            <a:endParaRPr lang="de-DE"/>
          </a:p>
        </p:txBody>
      </p:sp>
    </p:spTree>
    <p:extLst>
      <p:ext uri="{BB962C8B-B14F-4D97-AF65-F5344CB8AC3E}">
        <p14:creationId xmlns:p14="http://schemas.microsoft.com/office/powerpoint/2010/main" val="409535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36F92CD0-B7C1-4D82-BE26-F29833A8CC62}" type="datetimeFigureOut">
              <a:rPr lang="de-DE" smtClean="0"/>
              <a:t>16.01.2025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F41B3AF-5D06-4A91-BBFC-3C8A5AFE8D01}" type="slidenum">
              <a:rPr lang="de-DE" smtClean="0"/>
              <a:t>‹Nr.›</a:t>
            </a:fld>
            <a:endParaRPr lang="de-DE"/>
          </a:p>
        </p:txBody>
      </p:sp>
    </p:spTree>
    <p:extLst>
      <p:ext uri="{BB962C8B-B14F-4D97-AF65-F5344CB8AC3E}">
        <p14:creationId xmlns:p14="http://schemas.microsoft.com/office/powerpoint/2010/main" val="3636690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92CD0-B7C1-4D82-BE26-F29833A8CC62}" type="datetimeFigureOut">
              <a:rPr lang="de-DE" smtClean="0"/>
              <a:t>16.01.2025</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41B3AF-5D06-4A91-BBFC-3C8A5AFE8D01}" type="slidenum">
              <a:rPr lang="de-DE" smtClean="0"/>
              <a:t>‹Nr.›</a:t>
            </a:fld>
            <a:endParaRPr lang="de-DE"/>
          </a:p>
        </p:txBody>
      </p:sp>
    </p:spTree>
    <p:extLst>
      <p:ext uri="{BB962C8B-B14F-4D97-AF65-F5344CB8AC3E}">
        <p14:creationId xmlns:p14="http://schemas.microsoft.com/office/powerpoint/2010/main" val="79173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834188" y="721894"/>
            <a:ext cx="10379243" cy="4957011"/>
          </a:xfrm>
          <a:prstGeom prst="rect">
            <a:avLst/>
          </a:prstGeom>
        </p:spPr>
      </p:pic>
    </p:spTree>
    <p:extLst>
      <p:ext uri="{BB962C8B-B14F-4D97-AF65-F5344CB8AC3E}">
        <p14:creationId xmlns:p14="http://schemas.microsoft.com/office/powerpoint/2010/main" val="3811001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1030538"/>
          </a:xfrm>
        </p:spPr>
        <p:txBody>
          <a:bodyPr/>
          <a:lstStyle/>
          <a:p>
            <a:r>
              <a:rPr lang="de-DE" dirty="0" smtClean="0">
                <a:solidFill>
                  <a:srgbClr val="C00000"/>
                </a:solidFill>
              </a:rPr>
              <a:t>Frage 5</a:t>
            </a:r>
            <a:endParaRPr lang="de-DE" dirty="0">
              <a:solidFill>
                <a:srgbClr val="C00000"/>
              </a:solidFill>
            </a:endParaRPr>
          </a:p>
        </p:txBody>
      </p:sp>
      <p:sp>
        <p:nvSpPr>
          <p:cNvPr id="3" name="Inhaltsplatzhalter 2"/>
          <p:cNvSpPr>
            <a:spLocks noGrp="1"/>
          </p:cNvSpPr>
          <p:nvPr>
            <p:ph idx="1"/>
          </p:nvPr>
        </p:nvSpPr>
        <p:spPr>
          <a:xfrm>
            <a:off x="838200" y="1395665"/>
            <a:ext cx="10728158" cy="4781298"/>
          </a:xfrm>
        </p:spPr>
        <p:txBody>
          <a:bodyPr>
            <a:normAutofit/>
          </a:bodyPr>
          <a:lstStyle/>
          <a:p>
            <a:pPr marL="0" indent="0">
              <a:buNone/>
            </a:pPr>
            <a:r>
              <a:rPr lang="de-DE" dirty="0" smtClean="0">
                <a:solidFill>
                  <a:schemeClr val="accent6">
                    <a:lumMod val="50000"/>
                  </a:schemeClr>
                </a:solidFill>
              </a:rPr>
              <a:t>In einer Woche ist Schulabschlussfeier und ihr wollt ein Video machen, aber euch fehlt noch die passende Musik. Deine beste Freundin sagt, am coolsten wäre es, wenn man das Video mit der aktuellen Nummer 1 aus den Charts unterlegen würde. Was meinst du?</a:t>
            </a:r>
          </a:p>
          <a:p>
            <a:pPr marL="514350" indent="-514350">
              <a:buFont typeface="+mj-lt"/>
              <a:buAutoNum type="alphaLcPeriod"/>
            </a:pPr>
            <a:r>
              <a:rPr lang="de-DE" dirty="0" smtClean="0">
                <a:solidFill>
                  <a:schemeClr val="accent5">
                    <a:lumMod val="50000"/>
                  </a:schemeClr>
                </a:solidFill>
              </a:rPr>
              <a:t>Das geht, weil ich das Video ja nur in der Schule zeige und es nicht im Internet landet.</a:t>
            </a:r>
          </a:p>
          <a:p>
            <a:pPr marL="514350" indent="-514350">
              <a:buFont typeface="+mj-lt"/>
              <a:buAutoNum type="alphaLcPeriod"/>
            </a:pPr>
            <a:r>
              <a:rPr lang="de-DE" dirty="0" smtClean="0">
                <a:solidFill>
                  <a:schemeClr val="accent5">
                    <a:lumMod val="50000"/>
                  </a:schemeClr>
                </a:solidFill>
              </a:rPr>
              <a:t>Ich frage einfach meine Eltern um Erlaubnis. Wenn die ja sagen, dann wird es schon passen.</a:t>
            </a:r>
          </a:p>
          <a:p>
            <a:pPr marL="514350" indent="-514350">
              <a:buFont typeface="+mj-lt"/>
              <a:buAutoNum type="alphaLcPeriod"/>
            </a:pPr>
            <a:r>
              <a:rPr lang="de-DE" dirty="0" smtClean="0">
                <a:solidFill>
                  <a:schemeClr val="accent5">
                    <a:lumMod val="50000"/>
                  </a:schemeClr>
                </a:solidFill>
              </a:rPr>
              <a:t>Das geht, aber es wäre sehr teuer. Man müsste extra bei der Gema nachfragen und einen Lizenzvertrag abschließen. Besser ist es Creative </a:t>
            </a:r>
            <a:r>
              <a:rPr lang="de-DE" dirty="0" err="1" smtClean="0">
                <a:solidFill>
                  <a:schemeClr val="accent5">
                    <a:lumMod val="50000"/>
                  </a:schemeClr>
                </a:solidFill>
              </a:rPr>
              <a:t>Commons</a:t>
            </a:r>
            <a:r>
              <a:rPr lang="de-DE" dirty="0" smtClean="0">
                <a:solidFill>
                  <a:schemeClr val="accent5">
                    <a:lumMod val="50000"/>
                  </a:schemeClr>
                </a:solidFill>
              </a:rPr>
              <a:t>-Musik zu verwenden.</a:t>
            </a:r>
            <a:endParaRPr lang="de-DE" dirty="0"/>
          </a:p>
        </p:txBody>
      </p:sp>
      <p:pic>
        <p:nvPicPr>
          <p:cNvPr id="4" name="Grafik 3"/>
          <p:cNvPicPr>
            <a:picLocks noChangeAspect="1"/>
          </p:cNvPicPr>
          <p:nvPr/>
        </p:nvPicPr>
        <p:blipFill>
          <a:blip r:embed="rId2"/>
          <a:stretch>
            <a:fillRect/>
          </a:stretch>
        </p:blipFill>
        <p:spPr>
          <a:xfrm>
            <a:off x="10699206" y="6022727"/>
            <a:ext cx="1309187" cy="835273"/>
          </a:xfrm>
          <a:prstGeom prst="rect">
            <a:avLst/>
          </a:prstGeom>
        </p:spPr>
      </p:pic>
    </p:spTree>
    <p:extLst>
      <p:ext uri="{BB962C8B-B14F-4D97-AF65-F5344CB8AC3E}">
        <p14:creationId xmlns:p14="http://schemas.microsoft.com/office/powerpoint/2010/main" val="4167042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1030538"/>
          </a:xfrm>
        </p:spPr>
        <p:txBody>
          <a:bodyPr/>
          <a:lstStyle/>
          <a:p>
            <a:r>
              <a:rPr lang="de-DE" dirty="0" smtClean="0"/>
              <a:t>Frage 5 - </a:t>
            </a:r>
            <a:r>
              <a:rPr lang="de-DE" dirty="0" smtClean="0">
                <a:solidFill>
                  <a:srgbClr val="C00000"/>
                </a:solidFill>
              </a:rPr>
              <a:t>Auflösung</a:t>
            </a:r>
            <a:endParaRPr lang="de-DE" dirty="0">
              <a:solidFill>
                <a:srgbClr val="C00000"/>
              </a:solidFill>
            </a:endParaRPr>
          </a:p>
        </p:txBody>
      </p:sp>
      <p:sp>
        <p:nvSpPr>
          <p:cNvPr id="3" name="Inhaltsplatzhalter 2"/>
          <p:cNvSpPr>
            <a:spLocks noGrp="1"/>
          </p:cNvSpPr>
          <p:nvPr>
            <p:ph idx="1"/>
          </p:nvPr>
        </p:nvSpPr>
        <p:spPr>
          <a:xfrm>
            <a:off x="838200" y="1395665"/>
            <a:ext cx="10728158" cy="4781298"/>
          </a:xfrm>
        </p:spPr>
        <p:txBody>
          <a:bodyPr>
            <a:normAutofit/>
          </a:bodyPr>
          <a:lstStyle/>
          <a:p>
            <a:pPr marL="0" indent="0">
              <a:buNone/>
            </a:pPr>
            <a:r>
              <a:rPr lang="de-DE" dirty="0" smtClean="0">
                <a:solidFill>
                  <a:schemeClr val="accent6">
                    <a:lumMod val="50000"/>
                  </a:schemeClr>
                </a:solidFill>
              </a:rPr>
              <a:t>In einer Woche ist Schulabschlussfeier und ihr wollt ein Video machen, aber euch fehlt noch die passende Musik. Deine beste Freundin sagt, am coolsten wäre es, wenn man das Video mit der aktuellen Nummer 1 aus den Charts unterlegen würde. Was meinst du?</a:t>
            </a:r>
          </a:p>
          <a:p>
            <a:pPr marL="514350" indent="-514350">
              <a:buFont typeface="+mj-lt"/>
              <a:buAutoNum type="alphaLcPeriod"/>
            </a:pPr>
            <a:r>
              <a:rPr lang="de-DE" dirty="0" smtClean="0">
                <a:solidFill>
                  <a:schemeClr val="bg1">
                    <a:lumMod val="85000"/>
                  </a:schemeClr>
                </a:solidFill>
              </a:rPr>
              <a:t>Das geht, weil ich das Video ja nur in der Schule zeige und es nicht im Internet landet.</a:t>
            </a:r>
          </a:p>
          <a:p>
            <a:pPr marL="514350" indent="-514350">
              <a:buFont typeface="+mj-lt"/>
              <a:buAutoNum type="alphaLcPeriod"/>
            </a:pPr>
            <a:r>
              <a:rPr lang="de-DE" dirty="0" smtClean="0">
                <a:solidFill>
                  <a:schemeClr val="bg1">
                    <a:lumMod val="85000"/>
                  </a:schemeClr>
                </a:solidFill>
              </a:rPr>
              <a:t>Ich frage einfach meine Eltern um Erlaubnis. Wenn die ja sagen, dann wird es schon passen.</a:t>
            </a:r>
          </a:p>
          <a:p>
            <a:pPr marL="514350" indent="-514350">
              <a:buFont typeface="+mj-lt"/>
              <a:buAutoNum type="alphaLcPeriod"/>
            </a:pPr>
            <a:r>
              <a:rPr lang="de-DE" dirty="0" smtClean="0"/>
              <a:t>Das geht, aber es wäre sehr teuer. Man müsste extra bei der Gema nachfragen und einen Lizenzvertrag abschließen. Besser ist es Creative </a:t>
            </a:r>
            <a:r>
              <a:rPr lang="de-DE" dirty="0" err="1" smtClean="0"/>
              <a:t>Commons</a:t>
            </a:r>
            <a:r>
              <a:rPr lang="de-DE" dirty="0" smtClean="0"/>
              <a:t>-Musik zu verwenden.</a:t>
            </a:r>
            <a:endParaRPr lang="de-DE" dirty="0"/>
          </a:p>
        </p:txBody>
      </p:sp>
      <p:pic>
        <p:nvPicPr>
          <p:cNvPr id="4" name="Grafik 3"/>
          <p:cNvPicPr>
            <a:picLocks noChangeAspect="1"/>
          </p:cNvPicPr>
          <p:nvPr/>
        </p:nvPicPr>
        <p:blipFill>
          <a:blip r:embed="rId2"/>
          <a:stretch>
            <a:fillRect/>
          </a:stretch>
        </p:blipFill>
        <p:spPr>
          <a:xfrm>
            <a:off x="10699206" y="6022727"/>
            <a:ext cx="1309187" cy="835273"/>
          </a:xfrm>
          <a:prstGeom prst="rect">
            <a:avLst/>
          </a:prstGeom>
        </p:spPr>
      </p:pic>
    </p:spTree>
    <p:extLst>
      <p:ext uri="{BB962C8B-B14F-4D97-AF65-F5344CB8AC3E}">
        <p14:creationId xmlns:p14="http://schemas.microsoft.com/office/powerpoint/2010/main" val="3813380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834188" y="721894"/>
            <a:ext cx="10379243" cy="4957011"/>
          </a:xfrm>
          <a:prstGeom prst="rect">
            <a:avLst/>
          </a:prstGeom>
        </p:spPr>
      </p:pic>
      <p:sp>
        <p:nvSpPr>
          <p:cNvPr id="2" name="Rechteck 1"/>
          <p:cNvSpPr/>
          <p:nvPr/>
        </p:nvSpPr>
        <p:spPr>
          <a:xfrm>
            <a:off x="1357746" y="5516526"/>
            <a:ext cx="9624290" cy="369332"/>
          </a:xfrm>
          <a:prstGeom prst="rect">
            <a:avLst/>
          </a:prstGeom>
        </p:spPr>
        <p:txBody>
          <a:bodyPr wrap="square">
            <a:spAutoFit/>
          </a:bodyPr>
          <a:lstStyle/>
          <a:p>
            <a:r>
              <a:rPr lang="de-DE" dirty="0" smtClean="0"/>
              <a:t>https://www.br.de/sogehtmedien/weiterfuehrende-schulen/medien-basics-urheberrecht-100.html</a:t>
            </a:r>
            <a:endParaRPr lang="de-DE" dirty="0"/>
          </a:p>
        </p:txBody>
      </p:sp>
    </p:spTree>
    <p:extLst>
      <p:ext uri="{BB962C8B-B14F-4D97-AF65-F5344CB8AC3E}">
        <p14:creationId xmlns:p14="http://schemas.microsoft.com/office/powerpoint/2010/main" val="1262491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1030538"/>
          </a:xfrm>
        </p:spPr>
        <p:txBody>
          <a:bodyPr/>
          <a:lstStyle/>
          <a:p>
            <a:r>
              <a:rPr lang="de-DE" dirty="0" smtClean="0">
                <a:solidFill>
                  <a:srgbClr val="C00000"/>
                </a:solidFill>
              </a:rPr>
              <a:t>Frage 1</a:t>
            </a:r>
            <a:endParaRPr lang="de-DE" dirty="0">
              <a:solidFill>
                <a:srgbClr val="C00000"/>
              </a:solidFill>
            </a:endParaRPr>
          </a:p>
        </p:txBody>
      </p:sp>
      <p:sp>
        <p:nvSpPr>
          <p:cNvPr id="3" name="Inhaltsplatzhalter 2"/>
          <p:cNvSpPr>
            <a:spLocks noGrp="1"/>
          </p:cNvSpPr>
          <p:nvPr>
            <p:ph idx="1"/>
          </p:nvPr>
        </p:nvSpPr>
        <p:spPr>
          <a:xfrm>
            <a:off x="838200" y="1395665"/>
            <a:ext cx="10728158" cy="4781298"/>
          </a:xfrm>
        </p:spPr>
        <p:txBody>
          <a:bodyPr>
            <a:normAutofit fontScale="92500" lnSpcReduction="10000"/>
          </a:bodyPr>
          <a:lstStyle/>
          <a:p>
            <a:pPr marL="0" indent="0">
              <a:buNone/>
            </a:pPr>
            <a:r>
              <a:rPr lang="de-DE" dirty="0" smtClean="0">
                <a:solidFill>
                  <a:schemeClr val="accent6">
                    <a:lumMod val="50000"/>
                  </a:schemeClr>
                </a:solidFill>
              </a:rPr>
              <a:t>Du </a:t>
            </a:r>
            <a:r>
              <a:rPr lang="de-DE" dirty="0">
                <a:solidFill>
                  <a:schemeClr val="accent6">
                    <a:lumMod val="50000"/>
                  </a:schemeClr>
                </a:solidFill>
              </a:rPr>
              <a:t>hast einen Actionfilm auf </a:t>
            </a:r>
            <a:r>
              <a:rPr lang="de-DE" dirty="0" err="1">
                <a:solidFill>
                  <a:schemeClr val="accent6">
                    <a:lumMod val="50000"/>
                  </a:schemeClr>
                </a:solidFill>
              </a:rPr>
              <a:t>Blu</a:t>
            </a:r>
            <a:r>
              <a:rPr lang="de-DE" dirty="0">
                <a:solidFill>
                  <a:schemeClr val="accent6">
                    <a:lumMod val="50000"/>
                  </a:schemeClr>
                </a:solidFill>
              </a:rPr>
              <a:t> Ray gekauft und erzählst in der Schule davon. Andere möchten den Film unbedingt auch sehen. Sie schlagen vor, dass du ihn im Internet auf einer Video- oder </a:t>
            </a:r>
            <a:r>
              <a:rPr lang="de-DE" dirty="0" err="1">
                <a:solidFill>
                  <a:schemeClr val="accent6">
                    <a:lumMod val="50000"/>
                  </a:schemeClr>
                </a:solidFill>
              </a:rPr>
              <a:t>Bittorrent</a:t>
            </a:r>
            <a:r>
              <a:rPr lang="de-DE" dirty="0">
                <a:solidFill>
                  <a:schemeClr val="accent6">
                    <a:lumMod val="50000"/>
                  </a:schemeClr>
                </a:solidFill>
              </a:rPr>
              <a:t>-Seite hochlädst. </a:t>
            </a:r>
            <a:r>
              <a:rPr lang="de-DE" dirty="0" smtClean="0">
                <a:solidFill>
                  <a:schemeClr val="accent6">
                    <a:lumMod val="50000"/>
                  </a:schemeClr>
                </a:solidFill>
              </a:rPr>
              <a:t/>
            </a:r>
            <a:br>
              <a:rPr lang="de-DE" dirty="0" smtClean="0">
                <a:solidFill>
                  <a:schemeClr val="accent6">
                    <a:lumMod val="50000"/>
                  </a:schemeClr>
                </a:solidFill>
              </a:rPr>
            </a:br>
            <a:r>
              <a:rPr lang="de-DE" dirty="0" smtClean="0">
                <a:solidFill>
                  <a:schemeClr val="accent6">
                    <a:lumMod val="50000"/>
                  </a:schemeClr>
                </a:solidFill>
              </a:rPr>
              <a:t>Ist </a:t>
            </a:r>
            <a:r>
              <a:rPr lang="de-DE" dirty="0">
                <a:solidFill>
                  <a:schemeClr val="accent6">
                    <a:lumMod val="50000"/>
                  </a:schemeClr>
                </a:solidFill>
              </a:rPr>
              <a:t>das eine gute Idee? </a:t>
            </a:r>
            <a:endParaRPr lang="de-DE" dirty="0" smtClean="0">
              <a:solidFill>
                <a:schemeClr val="accent6">
                  <a:lumMod val="50000"/>
                </a:schemeClr>
              </a:solidFill>
            </a:endParaRPr>
          </a:p>
          <a:p>
            <a:pPr marL="0" indent="0">
              <a:buNone/>
            </a:pPr>
            <a:endParaRPr lang="de-DE" dirty="0">
              <a:solidFill>
                <a:schemeClr val="accent6">
                  <a:lumMod val="50000"/>
                </a:schemeClr>
              </a:solidFill>
            </a:endParaRPr>
          </a:p>
          <a:p>
            <a:pPr marL="514350" indent="-514350">
              <a:buFont typeface="+mj-lt"/>
              <a:buAutoNum type="alphaLcPeriod"/>
            </a:pPr>
            <a:r>
              <a:rPr lang="de-DE" dirty="0" smtClean="0">
                <a:solidFill>
                  <a:schemeClr val="accent5">
                    <a:lumMod val="50000"/>
                  </a:schemeClr>
                </a:solidFill>
              </a:rPr>
              <a:t>Klar </a:t>
            </a:r>
            <a:r>
              <a:rPr lang="de-DE" dirty="0">
                <a:solidFill>
                  <a:schemeClr val="accent5">
                    <a:lumMod val="50000"/>
                  </a:schemeClr>
                </a:solidFill>
              </a:rPr>
              <a:t>lade ich den Film hoch. Ich hab ihn gekauft und kann damit machen was ich will. </a:t>
            </a:r>
          </a:p>
          <a:p>
            <a:pPr marL="514350" indent="-514350">
              <a:buFont typeface="+mj-lt"/>
              <a:buAutoNum type="alphaLcPeriod"/>
            </a:pPr>
            <a:r>
              <a:rPr lang="de-DE" dirty="0" smtClean="0">
                <a:solidFill>
                  <a:schemeClr val="accent5">
                    <a:lumMod val="50000"/>
                  </a:schemeClr>
                </a:solidFill>
              </a:rPr>
              <a:t>Könnte </a:t>
            </a:r>
            <a:r>
              <a:rPr lang="de-DE" dirty="0">
                <a:solidFill>
                  <a:schemeClr val="accent5">
                    <a:lumMod val="50000"/>
                  </a:schemeClr>
                </a:solidFill>
              </a:rPr>
              <a:t>problematisch sein, denn die Rechte am Film gehören ja dem Urheber. Andererseits das Netz ist groß, wer soll das schon merken </a:t>
            </a:r>
          </a:p>
          <a:p>
            <a:pPr marL="514350" indent="-514350">
              <a:buFont typeface="+mj-lt"/>
              <a:buAutoNum type="alphaLcPeriod"/>
            </a:pPr>
            <a:r>
              <a:rPr lang="de-DE" dirty="0" smtClean="0">
                <a:solidFill>
                  <a:schemeClr val="accent5">
                    <a:lumMod val="50000"/>
                  </a:schemeClr>
                </a:solidFill>
              </a:rPr>
              <a:t>Nein</a:t>
            </a:r>
            <a:r>
              <a:rPr lang="de-DE" dirty="0">
                <a:solidFill>
                  <a:schemeClr val="accent5">
                    <a:lumMod val="50000"/>
                  </a:schemeClr>
                </a:solidFill>
              </a:rPr>
              <a:t>, du riskierst eine saftige </a:t>
            </a:r>
            <a:r>
              <a:rPr lang="de-DE" dirty="0" smtClean="0">
                <a:solidFill>
                  <a:schemeClr val="accent5">
                    <a:lumMod val="50000"/>
                  </a:schemeClr>
                </a:solidFill>
              </a:rPr>
              <a:t>Geldstrafe zu </a:t>
            </a:r>
            <a:r>
              <a:rPr lang="de-DE" dirty="0">
                <a:solidFill>
                  <a:schemeClr val="accent5">
                    <a:lumMod val="50000"/>
                  </a:schemeClr>
                </a:solidFill>
              </a:rPr>
              <a:t>bekommen. Denn nicht nur deine Clique, sondern auch viele andere können sich den Film herunterladen. Außerdem haben die Medienkonzerne Programme, um Filme oder Musik aufzuspüren. </a:t>
            </a:r>
          </a:p>
          <a:p>
            <a:endParaRPr lang="de-DE" dirty="0"/>
          </a:p>
        </p:txBody>
      </p:sp>
      <p:pic>
        <p:nvPicPr>
          <p:cNvPr id="4" name="Grafik 3"/>
          <p:cNvPicPr>
            <a:picLocks noChangeAspect="1"/>
          </p:cNvPicPr>
          <p:nvPr/>
        </p:nvPicPr>
        <p:blipFill>
          <a:blip r:embed="rId2"/>
          <a:stretch>
            <a:fillRect/>
          </a:stretch>
        </p:blipFill>
        <p:spPr>
          <a:xfrm>
            <a:off x="10699206" y="6022727"/>
            <a:ext cx="1309187" cy="835273"/>
          </a:xfrm>
          <a:prstGeom prst="rect">
            <a:avLst/>
          </a:prstGeom>
        </p:spPr>
      </p:pic>
    </p:spTree>
    <p:extLst>
      <p:ext uri="{BB962C8B-B14F-4D97-AF65-F5344CB8AC3E}">
        <p14:creationId xmlns:p14="http://schemas.microsoft.com/office/powerpoint/2010/main" val="3922346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1030538"/>
          </a:xfrm>
        </p:spPr>
        <p:txBody>
          <a:bodyPr/>
          <a:lstStyle/>
          <a:p>
            <a:r>
              <a:rPr lang="de-DE" dirty="0" smtClean="0"/>
              <a:t>Frage 1 - </a:t>
            </a:r>
            <a:r>
              <a:rPr lang="de-DE" dirty="0" smtClean="0">
                <a:solidFill>
                  <a:srgbClr val="C00000"/>
                </a:solidFill>
              </a:rPr>
              <a:t>Auflösung</a:t>
            </a:r>
            <a:endParaRPr lang="de-DE" dirty="0">
              <a:solidFill>
                <a:srgbClr val="C00000"/>
              </a:solidFill>
            </a:endParaRPr>
          </a:p>
        </p:txBody>
      </p:sp>
      <p:sp>
        <p:nvSpPr>
          <p:cNvPr id="3" name="Inhaltsplatzhalter 2"/>
          <p:cNvSpPr>
            <a:spLocks noGrp="1"/>
          </p:cNvSpPr>
          <p:nvPr>
            <p:ph idx="1"/>
          </p:nvPr>
        </p:nvSpPr>
        <p:spPr>
          <a:xfrm>
            <a:off x="838200" y="1395665"/>
            <a:ext cx="10728158" cy="4781298"/>
          </a:xfrm>
        </p:spPr>
        <p:txBody>
          <a:bodyPr>
            <a:normAutofit fontScale="92500" lnSpcReduction="10000"/>
          </a:bodyPr>
          <a:lstStyle/>
          <a:p>
            <a:pPr marL="0" indent="0">
              <a:buNone/>
            </a:pPr>
            <a:r>
              <a:rPr lang="de-DE" dirty="0" smtClean="0">
                <a:solidFill>
                  <a:schemeClr val="accent6">
                    <a:lumMod val="50000"/>
                  </a:schemeClr>
                </a:solidFill>
              </a:rPr>
              <a:t>Du </a:t>
            </a:r>
            <a:r>
              <a:rPr lang="de-DE" dirty="0">
                <a:solidFill>
                  <a:schemeClr val="accent6">
                    <a:lumMod val="50000"/>
                  </a:schemeClr>
                </a:solidFill>
              </a:rPr>
              <a:t>hast einen Actionfilm auf </a:t>
            </a:r>
            <a:r>
              <a:rPr lang="de-DE" dirty="0" err="1">
                <a:solidFill>
                  <a:schemeClr val="accent6">
                    <a:lumMod val="50000"/>
                  </a:schemeClr>
                </a:solidFill>
              </a:rPr>
              <a:t>Blu</a:t>
            </a:r>
            <a:r>
              <a:rPr lang="de-DE" dirty="0">
                <a:solidFill>
                  <a:schemeClr val="accent6">
                    <a:lumMod val="50000"/>
                  </a:schemeClr>
                </a:solidFill>
              </a:rPr>
              <a:t> Ray gekauft und erzählst in der Schule davon. Andere möchten den Film unbedingt auch sehen. Sie schlagen vor, dass du ihn im Internet auf einer Video- oder </a:t>
            </a:r>
            <a:r>
              <a:rPr lang="de-DE" dirty="0" err="1">
                <a:solidFill>
                  <a:schemeClr val="accent6">
                    <a:lumMod val="50000"/>
                  </a:schemeClr>
                </a:solidFill>
              </a:rPr>
              <a:t>Bittorrent</a:t>
            </a:r>
            <a:r>
              <a:rPr lang="de-DE" dirty="0">
                <a:solidFill>
                  <a:schemeClr val="accent6">
                    <a:lumMod val="50000"/>
                  </a:schemeClr>
                </a:solidFill>
              </a:rPr>
              <a:t>-Seite hochlädst. </a:t>
            </a:r>
            <a:r>
              <a:rPr lang="de-DE" dirty="0" smtClean="0">
                <a:solidFill>
                  <a:schemeClr val="accent6">
                    <a:lumMod val="50000"/>
                  </a:schemeClr>
                </a:solidFill>
              </a:rPr>
              <a:t/>
            </a:r>
            <a:br>
              <a:rPr lang="de-DE" dirty="0" smtClean="0">
                <a:solidFill>
                  <a:schemeClr val="accent6">
                    <a:lumMod val="50000"/>
                  </a:schemeClr>
                </a:solidFill>
              </a:rPr>
            </a:br>
            <a:r>
              <a:rPr lang="de-DE" dirty="0" smtClean="0">
                <a:solidFill>
                  <a:schemeClr val="accent6">
                    <a:lumMod val="50000"/>
                  </a:schemeClr>
                </a:solidFill>
              </a:rPr>
              <a:t>Ist </a:t>
            </a:r>
            <a:r>
              <a:rPr lang="de-DE" dirty="0">
                <a:solidFill>
                  <a:schemeClr val="accent6">
                    <a:lumMod val="50000"/>
                  </a:schemeClr>
                </a:solidFill>
              </a:rPr>
              <a:t>das eine gute Idee? </a:t>
            </a:r>
            <a:endParaRPr lang="de-DE" dirty="0" smtClean="0">
              <a:solidFill>
                <a:schemeClr val="accent6">
                  <a:lumMod val="50000"/>
                </a:schemeClr>
              </a:solidFill>
            </a:endParaRPr>
          </a:p>
          <a:p>
            <a:pPr marL="0" indent="0">
              <a:buNone/>
            </a:pPr>
            <a:endParaRPr lang="de-DE" dirty="0">
              <a:solidFill>
                <a:schemeClr val="accent6">
                  <a:lumMod val="50000"/>
                </a:schemeClr>
              </a:solidFill>
            </a:endParaRPr>
          </a:p>
          <a:p>
            <a:pPr marL="514350" indent="-514350">
              <a:buFont typeface="+mj-lt"/>
              <a:buAutoNum type="alphaLcPeriod"/>
            </a:pPr>
            <a:r>
              <a:rPr lang="de-DE" dirty="0" smtClean="0">
                <a:solidFill>
                  <a:schemeClr val="bg1">
                    <a:lumMod val="75000"/>
                  </a:schemeClr>
                </a:solidFill>
              </a:rPr>
              <a:t>Klar </a:t>
            </a:r>
            <a:r>
              <a:rPr lang="de-DE" dirty="0">
                <a:solidFill>
                  <a:schemeClr val="bg1">
                    <a:lumMod val="75000"/>
                  </a:schemeClr>
                </a:solidFill>
              </a:rPr>
              <a:t>lade ich den Film hoch. Ich hab ihn gekauft und kann damit machen was ich will. </a:t>
            </a:r>
          </a:p>
          <a:p>
            <a:pPr marL="514350" indent="-514350">
              <a:buFont typeface="+mj-lt"/>
              <a:buAutoNum type="alphaLcPeriod"/>
            </a:pPr>
            <a:r>
              <a:rPr lang="de-DE" dirty="0" smtClean="0">
                <a:solidFill>
                  <a:schemeClr val="bg1">
                    <a:lumMod val="75000"/>
                  </a:schemeClr>
                </a:solidFill>
              </a:rPr>
              <a:t>Könnte </a:t>
            </a:r>
            <a:r>
              <a:rPr lang="de-DE" dirty="0">
                <a:solidFill>
                  <a:schemeClr val="bg1">
                    <a:lumMod val="75000"/>
                  </a:schemeClr>
                </a:solidFill>
              </a:rPr>
              <a:t>problematisch sein, denn die Rechte am Film gehören ja dem Urheber. Andererseits das Netz ist groß, wer soll das schon merken </a:t>
            </a:r>
          </a:p>
          <a:p>
            <a:pPr marL="514350" indent="-514350">
              <a:buFont typeface="+mj-lt"/>
              <a:buAutoNum type="alphaLcPeriod"/>
            </a:pPr>
            <a:r>
              <a:rPr lang="de-DE" dirty="0" smtClean="0"/>
              <a:t>Nein</a:t>
            </a:r>
            <a:r>
              <a:rPr lang="de-DE" dirty="0"/>
              <a:t>, du riskierst eine </a:t>
            </a:r>
            <a:r>
              <a:rPr lang="de-DE" dirty="0" smtClean="0"/>
              <a:t>saftige </a:t>
            </a:r>
            <a:r>
              <a:rPr lang="de-DE" dirty="0"/>
              <a:t>Geldstrafe </a:t>
            </a:r>
            <a:r>
              <a:rPr lang="de-DE" dirty="0" smtClean="0"/>
              <a:t>zu bekommen</a:t>
            </a:r>
            <a:r>
              <a:rPr lang="de-DE" dirty="0"/>
              <a:t>. Denn nicht nur deine Clique, sondern auch viele andere können sich den Film herunterladen. Außerdem haben die Medienkonzerne Programme, um Filme oder Musik aufzuspüren. </a:t>
            </a:r>
          </a:p>
          <a:p>
            <a:endParaRPr lang="de-DE" dirty="0"/>
          </a:p>
        </p:txBody>
      </p:sp>
      <p:pic>
        <p:nvPicPr>
          <p:cNvPr id="4" name="Grafik 3"/>
          <p:cNvPicPr>
            <a:picLocks noChangeAspect="1"/>
          </p:cNvPicPr>
          <p:nvPr/>
        </p:nvPicPr>
        <p:blipFill>
          <a:blip r:embed="rId2"/>
          <a:stretch>
            <a:fillRect/>
          </a:stretch>
        </p:blipFill>
        <p:spPr>
          <a:xfrm>
            <a:off x="10699206" y="6022727"/>
            <a:ext cx="1309187" cy="835273"/>
          </a:xfrm>
          <a:prstGeom prst="rect">
            <a:avLst/>
          </a:prstGeom>
        </p:spPr>
      </p:pic>
    </p:spTree>
    <p:extLst>
      <p:ext uri="{BB962C8B-B14F-4D97-AF65-F5344CB8AC3E}">
        <p14:creationId xmlns:p14="http://schemas.microsoft.com/office/powerpoint/2010/main" val="3512182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1030538"/>
          </a:xfrm>
        </p:spPr>
        <p:txBody>
          <a:bodyPr/>
          <a:lstStyle/>
          <a:p>
            <a:r>
              <a:rPr lang="de-DE" dirty="0" smtClean="0">
                <a:solidFill>
                  <a:srgbClr val="C00000"/>
                </a:solidFill>
              </a:rPr>
              <a:t>Frage 2</a:t>
            </a:r>
            <a:endParaRPr lang="de-DE" dirty="0">
              <a:solidFill>
                <a:srgbClr val="C00000"/>
              </a:solidFill>
            </a:endParaRPr>
          </a:p>
        </p:txBody>
      </p:sp>
      <p:sp>
        <p:nvSpPr>
          <p:cNvPr id="3" name="Inhaltsplatzhalter 2"/>
          <p:cNvSpPr>
            <a:spLocks noGrp="1"/>
          </p:cNvSpPr>
          <p:nvPr>
            <p:ph idx="1"/>
          </p:nvPr>
        </p:nvSpPr>
        <p:spPr>
          <a:xfrm>
            <a:off x="838200" y="1395665"/>
            <a:ext cx="10728158" cy="4781298"/>
          </a:xfrm>
        </p:spPr>
        <p:txBody>
          <a:bodyPr>
            <a:normAutofit/>
          </a:bodyPr>
          <a:lstStyle/>
          <a:p>
            <a:pPr marL="0" indent="0">
              <a:buNone/>
            </a:pPr>
            <a:r>
              <a:rPr lang="de-DE" dirty="0" smtClean="0">
                <a:solidFill>
                  <a:schemeClr val="accent6">
                    <a:lumMod val="50000"/>
                  </a:schemeClr>
                </a:solidFill>
              </a:rPr>
              <a:t>Du feierst Geburtstag und hast von deinen Eltern einen Film geschenkt bekommen. Deine Party-Gäste wollen den Film gerne mit dir ansehen. Könntet ihr das machen, oder gibt es da Probleme?</a:t>
            </a:r>
          </a:p>
          <a:p>
            <a:pPr marL="0" indent="0">
              <a:buNone/>
            </a:pPr>
            <a:endParaRPr lang="de-DE" dirty="0" smtClean="0">
              <a:solidFill>
                <a:schemeClr val="accent6">
                  <a:lumMod val="50000"/>
                </a:schemeClr>
              </a:solidFill>
            </a:endParaRPr>
          </a:p>
          <a:p>
            <a:pPr marL="514350" indent="-514350">
              <a:buFont typeface="+mj-lt"/>
              <a:buAutoNum type="alphaLcPeriod"/>
            </a:pPr>
            <a:r>
              <a:rPr lang="de-DE" dirty="0" smtClean="0">
                <a:solidFill>
                  <a:schemeClr val="accent5">
                    <a:lumMod val="50000"/>
                  </a:schemeClr>
                </a:solidFill>
              </a:rPr>
              <a:t>Ich darf den Film mit meinen Gästen oder meiner Familie anschauen, das ist in einem kleinen Rahmen rechtlich in Ordnung.</a:t>
            </a:r>
          </a:p>
          <a:p>
            <a:pPr marL="514350" indent="-514350">
              <a:buFont typeface="+mj-lt"/>
              <a:buAutoNum type="alphaLcPeriod"/>
            </a:pPr>
            <a:r>
              <a:rPr lang="de-DE" dirty="0" smtClean="0">
                <a:solidFill>
                  <a:schemeClr val="accent5">
                    <a:lumMod val="50000"/>
                  </a:schemeClr>
                </a:solidFill>
              </a:rPr>
              <a:t>Das kann ich machen, wenn ich vorher die Filmfirma um Erlaubnis frage und sie mir das genehmigt.</a:t>
            </a:r>
          </a:p>
          <a:p>
            <a:pPr marL="514350" indent="-514350">
              <a:buFont typeface="+mj-lt"/>
              <a:buAutoNum type="alphaLcPeriod"/>
            </a:pPr>
            <a:r>
              <a:rPr lang="de-DE" dirty="0" smtClean="0">
                <a:solidFill>
                  <a:schemeClr val="accent5">
                    <a:lumMod val="50000"/>
                  </a:schemeClr>
                </a:solidFill>
              </a:rPr>
              <a:t>Nein, das darf ich nicht machen. Den Machern des Films entgehen so schließlich Einnahmen.</a:t>
            </a:r>
            <a:endParaRPr lang="de-DE" dirty="0"/>
          </a:p>
        </p:txBody>
      </p:sp>
      <p:pic>
        <p:nvPicPr>
          <p:cNvPr id="4" name="Grafik 3"/>
          <p:cNvPicPr>
            <a:picLocks noChangeAspect="1"/>
          </p:cNvPicPr>
          <p:nvPr/>
        </p:nvPicPr>
        <p:blipFill>
          <a:blip r:embed="rId2"/>
          <a:stretch>
            <a:fillRect/>
          </a:stretch>
        </p:blipFill>
        <p:spPr>
          <a:xfrm>
            <a:off x="10699206" y="6022727"/>
            <a:ext cx="1309187" cy="835273"/>
          </a:xfrm>
          <a:prstGeom prst="rect">
            <a:avLst/>
          </a:prstGeom>
        </p:spPr>
      </p:pic>
    </p:spTree>
    <p:extLst>
      <p:ext uri="{BB962C8B-B14F-4D97-AF65-F5344CB8AC3E}">
        <p14:creationId xmlns:p14="http://schemas.microsoft.com/office/powerpoint/2010/main" val="11887661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1030538"/>
          </a:xfrm>
        </p:spPr>
        <p:txBody>
          <a:bodyPr/>
          <a:lstStyle/>
          <a:p>
            <a:r>
              <a:rPr lang="de-DE" dirty="0" smtClean="0"/>
              <a:t>Frage </a:t>
            </a:r>
            <a:r>
              <a:rPr lang="de-DE" dirty="0" smtClean="0"/>
              <a:t>2 - </a:t>
            </a:r>
            <a:r>
              <a:rPr lang="de-DE" dirty="0" smtClean="0">
                <a:solidFill>
                  <a:srgbClr val="C00000"/>
                </a:solidFill>
              </a:rPr>
              <a:t>Auflösung</a:t>
            </a:r>
            <a:endParaRPr lang="de-DE" dirty="0">
              <a:solidFill>
                <a:srgbClr val="C00000"/>
              </a:solidFill>
            </a:endParaRPr>
          </a:p>
        </p:txBody>
      </p:sp>
      <p:sp>
        <p:nvSpPr>
          <p:cNvPr id="3" name="Inhaltsplatzhalter 2"/>
          <p:cNvSpPr>
            <a:spLocks noGrp="1"/>
          </p:cNvSpPr>
          <p:nvPr>
            <p:ph idx="1"/>
          </p:nvPr>
        </p:nvSpPr>
        <p:spPr>
          <a:xfrm>
            <a:off x="838200" y="1395665"/>
            <a:ext cx="10728158" cy="4781298"/>
          </a:xfrm>
        </p:spPr>
        <p:txBody>
          <a:bodyPr>
            <a:normAutofit/>
          </a:bodyPr>
          <a:lstStyle/>
          <a:p>
            <a:pPr marL="0" indent="0">
              <a:buNone/>
            </a:pPr>
            <a:r>
              <a:rPr lang="de-DE" dirty="0" smtClean="0">
                <a:solidFill>
                  <a:schemeClr val="accent6">
                    <a:lumMod val="50000"/>
                  </a:schemeClr>
                </a:solidFill>
              </a:rPr>
              <a:t>Du feierst Geburtstag und hast von deinen Eltern einen Film geschenkt bekommen. Deine Party-Gäste wollen den Film gerne mit dir ansehen. Könntet ihr das machen, oder gibt es da Probleme?</a:t>
            </a:r>
          </a:p>
          <a:p>
            <a:pPr marL="0" indent="0">
              <a:buNone/>
            </a:pPr>
            <a:endParaRPr lang="de-DE" dirty="0" smtClean="0">
              <a:solidFill>
                <a:schemeClr val="accent6">
                  <a:lumMod val="50000"/>
                </a:schemeClr>
              </a:solidFill>
            </a:endParaRPr>
          </a:p>
          <a:p>
            <a:pPr marL="514350" indent="-514350">
              <a:buFont typeface="+mj-lt"/>
              <a:buAutoNum type="alphaLcPeriod"/>
            </a:pPr>
            <a:r>
              <a:rPr lang="de-DE" dirty="0" smtClean="0"/>
              <a:t>Ich darf den Film mit meinen Gästen oder meiner Familie anschauen, das ist in einem kleinen Rahmen rechtlich in Ordnung.</a:t>
            </a:r>
          </a:p>
          <a:p>
            <a:pPr marL="514350" indent="-514350">
              <a:buFont typeface="+mj-lt"/>
              <a:buAutoNum type="alphaLcPeriod"/>
            </a:pPr>
            <a:r>
              <a:rPr lang="de-DE" dirty="0" smtClean="0">
                <a:solidFill>
                  <a:schemeClr val="bg1">
                    <a:lumMod val="85000"/>
                  </a:schemeClr>
                </a:solidFill>
              </a:rPr>
              <a:t>Das kann ich machen, wenn ich vorher die Filmfirma um Erlaubnis frage und sie mir das genehmigt.</a:t>
            </a:r>
          </a:p>
          <a:p>
            <a:pPr marL="514350" indent="-514350">
              <a:buFont typeface="+mj-lt"/>
              <a:buAutoNum type="alphaLcPeriod"/>
            </a:pPr>
            <a:r>
              <a:rPr lang="de-DE" dirty="0" smtClean="0">
                <a:solidFill>
                  <a:schemeClr val="bg1">
                    <a:lumMod val="85000"/>
                  </a:schemeClr>
                </a:solidFill>
              </a:rPr>
              <a:t>Nein, das darf ich nicht machen. Den Machern des Films entgehen so schließlich Einnahmen.</a:t>
            </a:r>
            <a:endParaRPr lang="de-DE" dirty="0">
              <a:solidFill>
                <a:schemeClr val="bg1">
                  <a:lumMod val="85000"/>
                </a:schemeClr>
              </a:solidFill>
            </a:endParaRPr>
          </a:p>
        </p:txBody>
      </p:sp>
      <p:pic>
        <p:nvPicPr>
          <p:cNvPr id="4" name="Grafik 3"/>
          <p:cNvPicPr>
            <a:picLocks noChangeAspect="1"/>
          </p:cNvPicPr>
          <p:nvPr/>
        </p:nvPicPr>
        <p:blipFill>
          <a:blip r:embed="rId2"/>
          <a:stretch>
            <a:fillRect/>
          </a:stretch>
        </p:blipFill>
        <p:spPr>
          <a:xfrm>
            <a:off x="10699206" y="6022727"/>
            <a:ext cx="1309187" cy="835273"/>
          </a:xfrm>
          <a:prstGeom prst="rect">
            <a:avLst/>
          </a:prstGeom>
        </p:spPr>
      </p:pic>
    </p:spTree>
    <p:extLst>
      <p:ext uri="{BB962C8B-B14F-4D97-AF65-F5344CB8AC3E}">
        <p14:creationId xmlns:p14="http://schemas.microsoft.com/office/powerpoint/2010/main" val="1487718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1030538"/>
          </a:xfrm>
        </p:spPr>
        <p:txBody>
          <a:bodyPr/>
          <a:lstStyle/>
          <a:p>
            <a:r>
              <a:rPr lang="de-DE" dirty="0" smtClean="0">
                <a:solidFill>
                  <a:srgbClr val="C00000"/>
                </a:solidFill>
              </a:rPr>
              <a:t>Frage 3</a:t>
            </a:r>
            <a:endParaRPr lang="de-DE" dirty="0">
              <a:solidFill>
                <a:srgbClr val="C00000"/>
              </a:solidFill>
            </a:endParaRPr>
          </a:p>
        </p:txBody>
      </p:sp>
      <p:sp>
        <p:nvSpPr>
          <p:cNvPr id="3" name="Inhaltsplatzhalter 2"/>
          <p:cNvSpPr>
            <a:spLocks noGrp="1"/>
          </p:cNvSpPr>
          <p:nvPr>
            <p:ph idx="1"/>
          </p:nvPr>
        </p:nvSpPr>
        <p:spPr>
          <a:xfrm>
            <a:off x="838200" y="1395665"/>
            <a:ext cx="10728158" cy="4781298"/>
          </a:xfrm>
        </p:spPr>
        <p:txBody>
          <a:bodyPr>
            <a:normAutofit lnSpcReduction="10000"/>
          </a:bodyPr>
          <a:lstStyle/>
          <a:p>
            <a:pPr marL="0" indent="0">
              <a:buNone/>
            </a:pPr>
            <a:r>
              <a:rPr lang="de-DE" dirty="0" smtClean="0">
                <a:solidFill>
                  <a:schemeClr val="accent6">
                    <a:lumMod val="50000"/>
                  </a:schemeClr>
                </a:solidFill>
              </a:rPr>
              <a:t>Endlich ist sie da, die neue Staffel von "House </a:t>
            </a:r>
            <a:r>
              <a:rPr lang="de-DE" dirty="0" err="1" smtClean="0">
                <a:solidFill>
                  <a:schemeClr val="accent6">
                    <a:lumMod val="50000"/>
                  </a:schemeClr>
                </a:solidFill>
              </a:rPr>
              <a:t>of</a:t>
            </a:r>
            <a:r>
              <a:rPr lang="de-DE" dirty="0" smtClean="0">
                <a:solidFill>
                  <a:schemeClr val="accent6">
                    <a:lumMod val="50000"/>
                  </a:schemeClr>
                </a:solidFill>
              </a:rPr>
              <a:t> Big Bang Thrones". Keiner in deiner Siedlung hat sie bisher gesehen. Tolle Geschäftsidee, denkst du dir und klebst Plakate. Für nur fünf Euro kann man bei dir im Garten die Staffel auf Großleinwand kucken. Da sollte doch niemand etwas dagegen haben, oder?</a:t>
            </a:r>
          </a:p>
          <a:p>
            <a:pPr marL="0" indent="0">
              <a:buNone/>
            </a:pPr>
            <a:endParaRPr lang="de-DE" dirty="0" smtClean="0">
              <a:solidFill>
                <a:schemeClr val="accent6">
                  <a:lumMod val="50000"/>
                </a:schemeClr>
              </a:solidFill>
            </a:endParaRPr>
          </a:p>
          <a:p>
            <a:pPr marL="514350" indent="-514350">
              <a:buFont typeface="+mj-lt"/>
              <a:buAutoNum type="alphaLcPeriod"/>
            </a:pPr>
            <a:r>
              <a:rPr lang="de-DE" dirty="0" smtClean="0">
                <a:solidFill>
                  <a:schemeClr val="accent5">
                    <a:lumMod val="50000"/>
                  </a:schemeClr>
                </a:solidFill>
              </a:rPr>
              <a:t>Das geht in Ordnung, da hat niemand etwas dagegen, schließlich zeige ich die Serie ja in meinem eigenen Garten.</a:t>
            </a:r>
          </a:p>
          <a:p>
            <a:pPr marL="514350" indent="-514350">
              <a:buFont typeface="+mj-lt"/>
              <a:buAutoNum type="alphaLcPeriod"/>
            </a:pPr>
            <a:r>
              <a:rPr lang="de-DE" dirty="0" smtClean="0">
                <a:solidFill>
                  <a:schemeClr val="accent5">
                    <a:lumMod val="50000"/>
                  </a:schemeClr>
                </a:solidFill>
              </a:rPr>
              <a:t>Ich darf die Serie zwar Fremden zeigen, aber kein Geld dafür nehmen.</a:t>
            </a:r>
          </a:p>
          <a:p>
            <a:pPr marL="514350" indent="-514350">
              <a:buFont typeface="+mj-lt"/>
              <a:buAutoNum type="alphaLcPeriod"/>
            </a:pPr>
            <a:r>
              <a:rPr lang="de-DE" dirty="0" smtClean="0">
                <a:solidFill>
                  <a:schemeClr val="accent5">
                    <a:lumMod val="50000"/>
                  </a:schemeClr>
                </a:solidFill>
              </a:rPr>
              <a:t>Ich darf die Serie weder Fremden zeigen, noch Geld dafür nehmen.</a:t>
            </a:r>
            <a:endParaRPr lang="de-DE" dirty="0"/>
          </a:p>
        </p:txBody>
      </p:sp>
      <p:pic>
        <p:nvPicPr>
          <p:cNvPr id="4" name="Grafik 3"/>
          <p:cNvPicPr>
            <a:picLocks noChangeAspect="1"/>
          </p:cNvPicPr>
          <p:nvPr/>
        </p:nvPicPr>
        <p:blipFill>
          <a:blip r:embed="rId2"/>
          <a:stretch>
            <a:fillRect/>
          </a:stretch>
        </p:blipFill>
        <p:spPr>
          <a:xfrm>
            <a:off x="10699206" y="6022727"/>
            <a:ext cx="1309187" cy="835273"/>
          </a:xfrm>
          <a:prstGeom prst="rect">
            <a:avLst/>
          </a:prstGeom>
        </p:spPr>
      </p:pic>
    </p:spTree>
    <p:extLst>
      <p:ext uri="{BB962C8B-B14F-4D97-AF65-F5344CB8AC3E}">
        <p14:creationId xmlns:p14="http://schemas.microsoft.com/office/powerpoint/2010/main" val="3250807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1030538"/>
          </a:xfrm>
        </p:spPr>
        <p:txBody>
          <a:bodyPr/>
          <a:lstStyle/>
          <a:p>
            <a:r>
              <a:rPr lang="de-DE" dirty="0" smtClean="0"/>
              <a:t>Frage 3</a:t>
            </a:r>
            <a:r>
              <a:rPr lang="de-DE" dirty="0" smtClean="0"/>
              <a:t> - </a:t>
            </a:r>
            <a:r>
              <a:rPr lang="de-DE" dirty="0" smtClean="0">
                <a:solidFill>
                  <a:srgbClr val="C00000"/>
                </a:solidFill>
              </a:rPr>
              <a:t>Auflösung</a:t>
            </a:r>
            <a:endParaRPr lang="de-DE" dirty="0">
              <a:solidFill>
                <a:srgbClr val="C00000"/>
              </a:solidFill>
            </a:endParaRPr>
          </a:p>
        </p:txBody>
      </p:sp>
      <p:sp>
        <p:nvSpPr>
          <p:cNvPr id="3" name="Inhaltsplatzhalter 2"/>
          <p:cNvSpPr>
            <a:spLocks noGrp="1"/>
          </p:cNvSpPr>
          <p:nvPr>
            <p:ph idx="1"/>
          </p:nvPr>
        </p:nvSpPr>
        <p:spPr>
          <a:xfrm>
            <a:off x="838200" y="1395665"/>
            <a:ext cx="10728158" cy="4781298"/>
          </a:xfrm>
        </p:spPr>
        <p:txBody>
          <a:bodyPr>
            <a:normAutofit lnSpcReduction="10000"/>
          </a:bodyPr>
          <a:lstStyle/>
          <a:p>
            <a:pPr marL="0" indent="0">
              <a:buNone/>
            </a:pPr>
            <a:r>
              <a:rPr lang="de-DE" dirty="0" smtClean="0">
                <a:solidFill>
                  <a:schemeClr val="accent6">
                    <a:lumMod val="50000"/>
                  </a:schemeClr>
                </a:solidFill>
              </a:rPr>
              <a:t>Endlich ist sie da, die neue Staffel von "House </a:t>
            </a:r>
            <a:r>
              <a:rPr lang="de-DE" dirty="0" err="1" smtClean="0">
                <a:solidFill>
                  <a:schemeClr val="accent6">
                    <a:lumMod val="50000"/>
                  </a:schemeClr>
                </a:solidFill>
              </a:rPr>
              <a:t>of</a:t>
            </a:r>
            <a:r>
              <a:rPr lang="de-DE" dirty="0" smtClean="0">
                <a:solidFill>
                  <a:schemeClr val="accent6">
                    <a:lumMod val="50000"/>
                  </a:schemeClr>
                </a:solidFill>
              </a:rPr>
              <a:t> Big Bang Thrones". Keiner in deiner Siedlung hat sie bisher gesehen. Tolle Geschäftsidee, denkst du dir und klebst Plakate. Für nur fünf Euro kann man bei dir im Garten die Staffel auf Großleinwand kucken. Da sollte doch niemand etwas dagegen haben, oder?</a:t>
            </a:r>
          </a:p>
          <a:p>
            <a:pPr marL="0" indent="0">
              <a:buNone/>
            </a:pPr>
            <a:endParaRPr lang="de-DE" dirty="0" smtClean="0">
              <a:solidFill>
                <a:schemeClr val="accent6">
                  <a:lumMod val="50000"/>
                </a:schemeClr>
              </a:solidFill>
            </a:endParaRPr>
          </a:p>
          <a:p>
            <a:pPr marL="514350" indent="-514350">
              <a:buFont typeface="+mj-lt"/>
              <a:buAutoNum type="alphaLcPeriod"/>
            </a:pPr>
            <a:r>
              <a:rPr lang="de-DE" dirty="0" smtClean="0">
                <a:solidFill>
                  <a:schemeClr val="bg1">
                    <a:lumMod val="85000"/>
                  </a:schemeClr>
                </a:solidFill>
              </a:rPr>
              <a:t>Das geht in Ordnung, da hat niemand etwas dagegen, schließlich zeige ich die Serie ja in meinem eigenen Garten.</a:t>
            </a:r>
          </a:p>
          <a:p>
            <a:pPr marL="514350" indent="-514350">
              <a:buFont typeface="+mj-lt"/>
              <a:buAutoNum type="alphaLcPeriod"/>
            </a:pPr>
            <a:r>
              <a:rPr lang="de-DE" dirty="0" smtClean="0">
                <a:solidFill>
                  <a:schemeClr val="bg1">
                    <a:lumMod val="85000"/>
                  </a:schemeClr>
                </a:solidFill>
              </a:rPr>
              <a:t>Ich darf die Serie zwar Fremden zeigen, aber kein Geld dafür nehmen.</a:t>
            </a:r>
          </a:p>
          <a:p>
            <a:pPr marL="514350" indent="-514350">
              <a:buFont typeface="+mj-lt"/>
              <a:buAutoNum type="alphaLcPeriod"/>
            </a:pPr>
            <a:r>
              <a:rPr lang="de-DE" dirty="0" smtClean="0"/>
              <a:t>Ich darf die Serie weder Fremden zeigen, noch Geld dafür nehmen.</a:t>
            </a:r>
            <a:endParaRPr lang="de-DE" dirty="0"/>
          </a:p>
        </p:txBody>
      </p:sp>
      <p:pic>
        <p:nvPicPr>
          <p:cNvPr id="4" name="Grafik 3"/>
          <p:cNvPicPr>
            <a:picLocks noChangeAspect="1"/>
          </p:cNvPicPr>
          <p:nvPr/>
        </p:nvPicPr>
        <p:blipFill>
          <a:blip r:embed="rId2"/>
          <a:stretch>
            <a:fillRect/>
          </a:stretch>
        </p:blipFill>
        <p:spPr>
          <a:xfrm>
            <a:off x="10699206" y="6022727"/>
            <a:ext cx="1309187" cy="835273"/>
          </a:xfrm>
          <a:prstGeom prst="rect">
            <a:avLst/>
          </a:prstGeom>
        </p:spPr>
      </p:pic>
    </p:spTree>
    <p:extLst>
      <p:ext uri="{BB962C8B-B14F-4D97-AF65-F5344CB8AC3E}">
        <p14:creationId xmlns:p14="http://schemas.microsoft.com/office/powerpoint/2010/main" val="4027427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1030538"/>
          </a:xfrm>
        </p:spPr>
        <p:txBody>
          <a:bodyPr/>
          <a:lstStyle/>
          <a:p>
            <a:r>
              <a:rPr lang="de-DE" dirty="0" smtClean="0">
                <a:solidFill>
                  <a:srgbClr val="C00000"/>
                </a:solidFill>
              </a:rPr>
              <a:t>Frage 4 </a:t>
            </a:r>
            <a:endParaRPr lang="de-DE" dirty="0">
              <a:solidFill>
                <a:srgbClr val="C00000"/>
              </a:solidFill>
            </a:endParaRPr>
          </a:p>
        </p:txBody>
      </p:sp>
      <p:sp>
        <p:nvSpPr>
          <p:cNvPr id="3" name="Inhaltsplatzhalter 2"/>
          <p:cNvSpPr>
            <a:spLocks noGrp="1"/>
          </p:cNvSpPr>
          <p:nvPr>
            <p:ph idx="1"/>
          </p:nvPr>
        </p:nvSpPr>
        <p:spPr>
          <a:xfrm>
            <a:off x="838200" y="1395665"/>
            <a:ext cx="10728158" cy="4781298"/>
          </a:xfrm>
        </p:spPr>
        <p:txBody>
          <a:bodyPr>
            <a:normAutofit/>
          </a:bodyPr>
          <a:lstStyle/>
          <a:p>
            <a:pPr marL="0" indent="0">
              <a:buNone/>
            </a:pPr>
            <a:r>
              <a:rPr lang="de-DE" dirty="0" smtClean="0">
                <a:solidFill>
                  <a:schemeClr val="accent6">
                    <a:lumMod val="50000"/>
                  </a:schemeClr>
                </a:solidFill>
              </a:rPr>
              <a:t>Ein neuer Song deiner Lieblingsband ist erschienen und er ist richtig gut geworden. Du willst ihn auf Facebook posten und mit den Freunden teilen. Darfst du das?</a:t>
            </a:r>
          </a:p>
          <a:p>
            <a:pPr marL="514350" indent="-514350">
              <a:buFont typeface="+mj-lt"/>
              <a:buAutoNum type="alphaLcPeriod"/>
            </a:pPr>
            <a:r>
              <a:rPr lang="de-DE" dirty="0" smtClean="0">
                <a:solidFill>
                  <a:schemeClr val="accent5">
                    <a:lumMod val="50000"/>
                  </a:schemeClr>
                </a:solidFill>
              </a:rPr>
              <a:t>Klar darf ich den Song mit anderen teilen, er ist ja schließlich schon im Internet.</a:t>
            </a:r>
          </a:p>
          <a:p>
            <a:pPr marL="514350" indent="-514350">
              <a:buFont typeface="+mj-lt"/>
              <a:buAutoNum type="alphaLcPeriod"/>
            </a:pPr>
            <a:r>
              <a:rPr lang="de-DE" dirty="0" smtClean="0">
                <a:solidFill>
                  <a:schemeClr val="accent5">
                    <a:lumMod val="50000"/>
                  </a:schemeClr>
                </a:solidFill>
              </a:rPr>
              <a:t>Das kann ich machen, im Schadensfall wird Facebook verklagt, denn für die Inhalte, die auf der Seite erscheinen, ist der Konzern selbst verantwortlich.</a:t>
            </a:r>
          </a:p>
          <a:p>
            <a:pPr marL="514350" indent="-514350">
              <a:buFont typeface="+mj-lt"/>
              <a:buAutoNum type="alphaLcPeriod"/>
            </a:pPr>
            <a:r>
              <a:rPr lang="de-DE" dirty="0" smtClean="0">
                <a:solidFill>
                  <a:schemeClr val="accent5">
                    <a:lumMod val="50000"/>
                  </a:schemeClr>
                </a:solidFill>
              </a:rPr>
              <a:t>Das kann problematisch werden. Die Band oder der Musikverlag entscheiden, wie Songs weiterverbreitet werden. Es kann passieren, dass ich eine Geldstrafe bekomme.</a:t>
            </a:r>
            <a:endParaRPr lang="de-DE" dirty="0"/>
          </a:p>
        </p:txBody>
      </p:sp>
      <p:pic>
        <p:nvPicPr>
          <p:cNvPr id="4" name="Grafik 3"/>
          <p:cNvPicPr>
            <a:picLocks noChangeAspect="1"/>
          </p:cNvPicPr>
          <p:nvPr/>
        </p:nvPicPr>
        <p:blipFill>
          <a:blip r:embed="rId2"/>
          <a:stretch>
            <a:fillRect/>
          </a:stretch>
        </p:blipFill>
        <p:spPr>
          <a:xfrm>
            <a:off x="10699206" y="6022727"/>
            <a:ext cx="1309187" cy="835273"/>
          </a:xfrm>
          <a:prstGeom prst="rect">
            <a:avLst/>
          </a:prstGeom>
        </p:spPr>
      </p:pic>
    </p:spTree>
    <p:extLst>
      <p:ext uri="{BB962C8B-B14F-4D97-AF65-F5344CB8AC3E}">
        <p14:creationId xmlns:p14="http://schemas.microsoft.com/office/powerpoint/2010/main" val="2062176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1030538"/>
          </a:xfrm>
        </p:spPr>
        <p:txBody>
          <a:bodyPr/>
          <a:lstStyle/>
          <a:p>
            <a:r>
              <a:rPr lang="de-DE" dirty="0" smtClean="0"/>
              <a:t>Frage 4 - </a:t>
            </a:r>
            <a:r>
              <a:rPr lang="de-DE" dirty="0" smtClean="0">
                <a:solidFill>
                  <a:srgbClr val="C00000"/>
                </a:solidFill>
              </a:rPr>
              <a:t>Auflösung</a:t>
            </a:r>
            <a:endParaRPr lang="de-DE" dirty="0">
              <a:solidFill>
                <a:srgbClr val="C00000"/>
              </a:solidFill>
            </a:endParaRPr>
          </a:p>
        </p:txBody>
      </p:sp>
      <p:sp>
        <p:nvSpPr>
          <p:cNvPr id="3" name="Inhaltsplatzhalter 2"/>
          <p:cNvSpPr>
            <a:spLocks noGrp="1"/>
          </p:cNvSpPr>
          <p:nvPr>
            <p:ph idx="1"/>
          </p:nvPr>
        </p:nvSpPr>
        <p:spPr>
          <a:xfrm>
            <a:off x="838200" y="1395665"/>
            <a:ext cx="10728158" cy="4781298"/>
          </a:xfrm>
        </p:spPr>
        <p:txBody>
          <a:bodyPr>
            <a:normAutofit/>
          </a:bodyPr>
          <a:lstStyle/>
          <a:p>
            <a:pPr marL="0" indent="0">
              <a:buNone/>
            </a:pPr>
            <a:r>
              <a:rPr lang="de-DE" dirty="0" smtClean="0">
                <a:solidFill>
                  <a:schemeClr val="accent6">
                    <a:lumMod val="50000"/>
                  </a:schemeClr>
                </a:solidFill>
              </a:rPr>
              <a:t>Ein neuer Song deiner Lieblingsband ist erschienen und er ist richtig gut geworden. Du willst ihn auf Facebook posten und mit den Freunden teilen. Darfst du das?</a:t>
            </a:r>
          </a:p>
          <a:p>
            <a:pPr marL="514350" indent="-514350">
              <a:buFont typeface="+mj-lt"/>
              <a:buAutoNum type="alphaLcPeriod"/>
            </a:pPr>
            <a:r>
              <a:rPr lang="de-DE" dirty="0" smtClean="0">
                <a:solidFill>
                  <a:schemeClr val="bg1">
                    <a:lumMod val="85000"/>
                  </a:schemeClr>
                </a:solidFill>
              </a:rPr>
              <a:t>Klar darf ich den Song mit anderen teilen, er ist ja schließlich schon im Internet.</a:t>
            </a:r>
          </a:p>
          <a:p>
            <a:pPr marL="514350" indent="-514350">
              <a:buFont typeface="+mj-lt"/>
              <a:buAutoNum type="alphaLcPeriod"/>
            </a:pPr>
            <a:r>
              <a:rPr lang="de-DE" dirty="0" smtClean="0">
                <a:solidFill>
                  <a:schemeClr val="bg1">
                    <a:lumMod val="85000"/>
                  </a:schemeClr>
                </a:solidFill>
              </a:rPr>
              <a:t>Das kann ich machen, im Schadensfall wird Facebook verklagt, denn für die Inhalte, die auf der Seite erscheinen, ist der Konzern selbst verantwortlich.</a:t>
            </a:r>
          </a:p>
          <a:p>
            <a:pPr marL="514350" indent="-514350">
              <a:buFont typeface="+mj-lt"/>
              <a:buAutoNum type="alphaLcPeriod"/>
            </a:pPr>
            <a:r>
              <a:rPr lang="de-DE" dirty="0" smtClean="0"/>
              <a:t>Das kann problematisch werden. Die Band oder der Musikverlag entscheiden, wie Songs weiterverbreitet werden. Es kann passieren, dass ich eine Geldstrafe bekomme.</a:t>
            </a:r>
            <a:endParaRPr lang="de-DE" dirty="0"/>
          </a:p>
        </p:txBody>
      </p:sp>
      <p:pic>
        <p:nvPicPr>
          <p:cNvPr id="4" name="Grafik 3"/>
          <p:cNvPicPr>
            <a:picLocks noChangeAspect="1"/>
          </p:cNvPicPr>
          <p:nvPr/>
        </p:nvPicPr>
        <p:blipFill>
          <a:blip r:embed="rId2"/>
          <a:stretch>
            <a:fillRect/>
          </a:stretch>
        </p:blipFill>
        <p:spPr>
          <a:xfrm>
            <a:off x="10699206" y="6022727"/>
            <a:ext cx="1309187" cy="835273"/>
          </a:xfrm>
          <a:prstGeom prst="rect">
            <a:avLst/>
          </a:prstGeom>
        </p:spPr>
      </p:pic>
    </p:spTree>
    <p:extLst>
      <p:ext uri="{BB962C8B-B14F-4D97-AF65-F5344CB8AC3E}">
        <p14:creationId xmlns:p14="http://schemas.microsoft.com/office/powerpoint/2010/main" val="532588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1131</Words>
  <Application>Microsoft Office PowerPoint</Application>
  <PresentationFormat>Breitbild</PresentationFormat>
  <Paragraphs>57</Paragraphs>
  <Slides>12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12</vt:i4>
      </vt:variant>
    </vt:vector>
  </HeadingPairs>
  <TitlesOfParts>
    <vt:vector size="16" baseType="lpstr">
      <vt:lpstr>Arial</vt:lpstr>
      <vt:lpstr>Calibri</vt:lpstr>
      <vt:lpstr>Calibri Light</vt:lpstr>
      <vt:lpstr>Office</vt:lpstr>
      <vt:lpstr>PowerPoint-Präsentation</vt:lpstr>
      <vt:lpstr>Frage 1</vt:lpstr>
      <vt:lpstr>Frage 1 - Auflösung</vt:lpstr>
      <vt:lpstr>Frage 2</vt:lpstr>
      <vt:lpstr>Frage 2 - Auflösung</vt:lpstr>
      <vt:lpstr>Frage 3</vt:lpstr>
      <vt:lpstr>Frage 3 - Auflösung</vt:lpstr>
      <vt:lpstr>Frage 4 </vt:lpstr>
      <vt:lpstr>Frage 4 - Auflösung</vt:lpstr>
      <vt:lpstr>Frage 5</vt:lpstr>
      <vt:lpstr>Frage 5 - Auflösung</vt:lpstr>
      <vt:lpstr>PowerPoint-Präsentation</vt:lpstr>
    </vt:vector>
  </TitlesOfParts>
  <Company>Mathilde-Weber-Schule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Sabine Schweiker-Stooß</dc:creator>
  <cp:lastModifiedBy>Sabine Schweiker-Stooß</cp:lastModifiedBy>
  <cp:revision>11</cp:revision>
  <dcterms:created xsi:type="dcterms:W3CDTF">2025-01-16T13:36:25Z</dcterms:created>
  <dcterms:modified xsi:type="dcterms:W3CDTF">2025-01-16T14:00:50Z</dcterms:modified>
</cp:coreProperties>
</file>