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13"/>
  </p:notesMasterIdLst>
  <p:sldIdLst>
    <p:sldId id="257" r:id="rId2"/>
    <p:sldId id="286" r:id="rId3"/>
    <p:sldId id="295" r:id="rId4"/>
    <p:sldId id="294" r:id="rId5"/>
    <p:sldId id="287" r:id="rId6"/>
    <p:sldId id="288" r:id="rId7"/>
    <p:sldId id="293" r:id="rId8"/>
    <p:sldId id="290" r:id="rId9"/>
    <p:sldId id="291" r:id="rId10"/>
    <p:sldId id="289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528" autoAdjust="0"/>
  </p:normalViewPr>
  <p:slideViewPr>
    <p:cSldViewPr snapToGrid="0" snapToObjects="1" showGuides="1">
      <p:cViewPr varScale="1">
        <p:scale>
          <a:sx n="77" d="100"/>
          <a:sy n="77" d="100"/>
        </p:scale>
        <p:origin x="9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FE6-1CE3-304D-A5AE-188A738F9CD6}" type="datetimeFigureOut">
              <a:rPr lang="de-DE" smtClean="0"/>
              <a:t>08.01.2016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296C2-530A-6D45-BF6A-B25DBE57408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895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Creates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baseline="0" dirty="0" smtClean="0"/>
              <a:t> intermediate </a:t>
            </a:r>
            <a:r>
              <a:rPr lang="de-DE" baseline="0" dirty="0" err="1" smtClean="0"/>
              <a:t>object</a:t>
            </a:r>
            <a:r>
              <a:rPr lang="de-DE" baseline="0" dirty="0" smtClean="0"/>
              <a:t>. Java </a:t>
            </a:r>
            <a:r>
              <a:rPr lang="de-DE" baseline="0" dirty="0" err="1" smtClean="0"/>
              <a:t>does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optimize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tail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recursion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Currently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java.util.function.* </a:t>
            </a:r>
            <a:r>
              <a:rPr lang="de-DE" baseline="0" dirty="0" err="1" smtClean="0"/>
              <a:t>classes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Boxing</a:t>
            </a:r>
            <a:r>
              <a:rPr lang="de-DE" baseline="0" dirty="0" smtClean="0"/>
              <a:t>! Problem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overloading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830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3"/>
            <a:ext cx="9144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2"/>
            <a:ext cx="9144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4" name="Bild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54" t="1" r="4926" b="27830"/>
          <a:stretch/>
        </p:blipFill>
        <p:spPr>
          <a:xfrm>
            <a:off x="0" y="1895705"/>
            <a:ext cx="9144000" cy="2748167"/>
          </a:xfrm>
          <a:prstGeom prst="rect">
            <a:avLst/>
          </a:prstGeom>
        </p:spPr>
      </p:pic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41157" y="4812186"/>
            <a:ext cx="8223342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0" name="Titel 2"/>
          <p:cNvSpPr>
            <a:spLocks noGrp="1"/>
          </p:cNvSpPr>
          <p:nvPr>
            <p:ph type="ctrTitle" hasCustomPrompt="1"/>
          </p:nvPr>
        </p:nvSpPr>
        <p:spPr>
          <a:xfrm>
            <a:off x="442435" y="441701"/>
            <a:ext cx="8270209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8" name="Picture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693" y="5009617"/>
            <a:ext cx="1878600" cy="15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6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14"/>
          </p:nvPr>
        </p:nvSpPr>
        <p:spPr>
          <a:xfrm>
            <a:off x="5487988" y="1219200"/>
            <a:ext cx="3201987" cy="4816475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1" y="1837637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464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720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41157" y="4812186"/>
            <a:ext cx="8223342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7" name="Titel 2"/>
          <p:cNvSpPr>
            <a:spLocks noGrp="1"/>
          </p:cNvSpPr>
          <p:nvPr>
            <p:ph type="ctrTitle" hasCustomPrompt="1"/>
          </p:nvPr>
        </p:nvSpPr>
        <p:spPr>
          <a:xfrm>
            <a:off x="442435" y="441701"/>
            <a:ext cx="8270209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6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693" y="5009617"/>
            <a:ext cx="1878600" cy="15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3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488390" y="1219195"/>
            <a:ext cx="3201986" cy="481624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1" y="1837637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315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454192" y="1420427"/>
            <a:ext cx="8235123" cy="4405237"/>
          </a:xfrm>
        </p:spPr>
        <p:txBody>
          <a:bodyPr/>
          <a:lstStyle>
            <a:lvl1pPr marL="270000" indent="-269875">
              <a:spcBef>
                <a:spcPts val="2784"/>
              </a:spcBef>
              <a:buFont typeface="+mj-lt"/>
              <a:buAutoNum type="arabicPeriod"/>
              <a:defRPr baseline="0"/>
            </a:lvl1pPr>
            <a:lvl2pPr marL="269875" indent="-269875">
              <a:buFont typeface="+mj-lt"/>
              <a:buAutoNum type="arabicPeriod"/>
              <a:defRPr/>
            </a:lvl2pPr>
            <a:lvl3pPr marL="269875" indent="-269875">
              <a:buFont typeface="+mj-lt"/>
              <a:buAutoNum type="arabicPeriod"/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352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7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5902060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43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482705" y="1219196"/>
            <a:ext cx="3206076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4"/>
          </p:nvPr>
        </p:nvSpPr>
        <p:spPr>
          <a:xfrm>
            <a:off x="5482705" y="3758753"/>
            <a:ext cx="3206076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5"/>
          </p:nvPr>
        </p:nvSpPr>
        <p:spPr>
          <a:xfrm>
            <a:off x="454191" y="1837637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94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54279" y="1225838"/>
            <a:ext cx="8240849" cy="4578745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290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deut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7587" y="1837636"/>
            <a:ext cx="8232775" cy="3612251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942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co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801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9329843" y="4427840"/>
            <a:ext cx="466177" cy="2430161"/>
          </a:xfrm>
          <a:prstGeom prst="rect">
            <a:avLst/>
          </a:prstGeom>
          <a:solidFill>
            <a:schemeClr val="bg1"/>
          </a:solidFill>
          <a:ln w="22225" cap="flat" cmpd="sng">
            <a:noFill/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653064"/>
            <a:endParaRPr lang="de-DE" sz="1300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8563" y="446089"/>
            <a:ext cx="8253413" cy="928695"/>
          </a:xfrm>
          <a:prstGeom prst="rect">
            <a:avLst/>
          </a:prstGeom>
        </p:spPr>
        <p:txBody>
          <a:bodyPr vert="horz" wrap="square" lIns="91413" tIns="45707" rIns="91413" bIns="45707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1231" y="1838775"/>
            <a:ext cx="4325937" cy="3980089"/>
          </a:xfrm>
          <a:prstGeom prst="rect">
            <a:avLst/>
          </a:prstGeom>
        </p:spPr>
        <p:txBody>
          <a:bodyPr vert="horz" lIns="102826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3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pic>
        <p:nvPicPr>
          <p:cNvPr id="5" name="Grafik 12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122" y="5930640"/>
            <a:ext cx="1407069" cy="562259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 bwMode="auto">
          <a:xfrm>
            <a:off x="9389518" y="4489106"/>
            <a:ext cx="348855" cy="34885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2" name="Rechteck 21"/>
          <p:cNvSpPr/>
          <p:nvPr/>
        </p:nvSpPr>
        <p:spPr bwMode="auto">
          <a:xfrm rot="10800000">
            <a:off x="9389518" y="6438590"/>
            <a:ext cx="348855" cy="348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" name="Rechteck 22"/>
          <p:cNvSpPr/>
          <p:nvPr/>
        </p:nvSpPr>
        <p:spPr bwMode="auto">
          <a:xfrm rot="10800000">
            <a:off x="9389518" y="5951218"/>
            <a:ext cx="348855" cy="348855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4" name="Rechteck 23"/>
          <p:cNvSpPr/>
          <p:nvPr/>
        </p:nvSpPr>
        <p:spPr bwMode="auto">
          <a:xfrm rot="10800000">
            <a:off x="9389518" y="5463847"/>
            <a:ext cx="348855" cy="34885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5" name="Rechteck 24"/>
          <p:cNvSpPr/>
          <p:nvPr/>
        </p:nvSpPr>
        <p:spPr bwMode="auto">
          <a:xfrm rot="10800000">
            <a:off x="9389518" y="4976477"/>
            <a:ext cx="348855" cy="348855"/>
          </a:xfrm>
          <a:prstGeom prst="rect">
            <a:avLst/>
          </a:prstGeom>
          <a:solidFill>
            <a:srgbClr val="616567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28625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accent4"/>
                </a:solidFill>
              </a:defRPr>
            </a:lvl1pPr>
          </a:lstStyle>
          <a:p>
            <a:pPr defTabSz="914126"/>
            <a:r>
              <a:rPr lang="de-DE" dirty="0" smtClean="0">
                <a:solidFill>
                  <a:srgbClr val="C7C9CA"/>
                </a:solidFill>
                <a:latin typeface="Arial"/>
              </a:rPr>
              <a:t>© Fraunhofer FOKUS</a:t>
            </a:r>
            <a:endParaRPr lang="de-DE" dirty="0">
              <a:solidFill>
                <a:srgbClr val="C7C9CA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439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3" r:id="rId2"/>
    <p:sldLayoutId id="2147483796" r:id="rId3"/>
    <p:sldLayoutId id="2147483795" r:id="rId4"/>
    <p:sldLayoutId id="2147483797" r:id="rId5"/>
    <p:sldLayoutId id="2147483798" r:id="rId6"/>
    <p:sldLayoutId id="2147483799" r:id="rId7"/>
    <p:sldLayoutId id="2147483801" r:id="rId8"/>
    <p:sldLayoutId id="2147483800" r:id="rId9"/>
    <p:sldLayoutId id="2147483802" r:id="rId10"/>
  </p:sldLayoutIdLst>
  <p:hf sldNum="0" hdr="0" dt="0"/>
  <p:txStyles>
    <p:titleStyle>
      <a:lvl1pPr algn="l" defTabSz="914126" rtl="0" eaLnBrk="1" latinLnBrk="0" hangingPunct="1">
        <a:lnSpc>
          <a:spcPts val="2999"/>
        </a:lnSpc>
        <a:spcBef>
          <a:spcPct val="0"/>
        </a:spcBef>
        <a:buNone/>
        <a:defRPr sz="2000" b="1" kern="1200" cap="all" spc="9" baseline="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257326" indent="-257326" algn="l" defTabSz="914126" rtl="0" eaLnBrk="1" latinLnBrk="0" hangingPunct="1">
        <a:lnSpc>
          <a:spcPts val="2020"/>
        </a:lnSpc>
        <a:spcBef>
          <a:spcPct val="20000"/>
        </a:spcBef>
        <a:buClrTx/>
        <a:buFont typeface="Symbol" charset="2"/>
        <a:buChar char="-"/>
        <a:tabLst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257326" indent="-257326" algn="l" defTabSz="914126" rtl="0" eaLnBrk="1" latinLnBrk="0" hangingPunct="1">
        <a:spcBef>
          <a:spcPct val="20000"/>
        </a:spcBef>
        <a:buClrTx/>
        <a:buFont typeface="Symbol" charset="2"/>
        <a:buChar char="-"/>
        <a:tabLst/>
        <a:defRPr lang="de-DE" sz="15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716428" indent="-240321" algn="l" defTabSz="914126" rtl="0" eaLnBrk="1" latinLnBrk="0" hangingPunct="1">
        <a:lnSpc>
          <a:spcPts val="2020"/>
        </a:lnSpc>
        <a:spcBef>
          <a:spcPct val="20000"/>
        </a:spcBef>
        <a:buClrTx/>
        <a:buFont typeface="Symbol" charset="2"/>
        <a:buChar char="-"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501046" indent="-266394" algn="l" defTabSz="914126" rtl="0" eaLnBrk="1" latinLnBrk="0" hangingPunct="1">
        <a:lnSpc>
          <a:spcPts val="202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782" indent="-228531" algn="l" defTabSz="914126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845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0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3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8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39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2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5"/>
          <p:cNvSpPr>
            <a:spLocks noGrp="1"/>
          </p:cNvSpPr>
          <p:nvPr>
            <p:ph type="subTitle" idx="1"/>
          </p:nvPr>
        </p:nvSpPr>
        <p:spPr/>
        <p:txBody>
          <a:bodyPr lIns="0" tIns="0" rIns="0" bIns="0"/>
          <a:lstStyle/>
          <a:p>
            <a:pPr marL="0" indent="0">
              <a:buNone/>
            </a:pPr>
            <a:r>
              <a:rPr lang="de-DE" dirty="0" smtClean="0"/>
              <a:t>Mareike Muster, 01. April 2014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Xtended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060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Pro </a:t>
            </a:r>
            <a:r>
              <a:rPr lang="de-DE" dirty="0" err="1" smtClean="0"/>
              <a:t>Tip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extension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functional</a:t>
            </a:r>
            <a:r>
              <a:rPr lang="de-DE" dirty="0" smtClean="0"/>
              <a:t> DSLs</a:t>
            </a:r>
          </a:p>
          <a:p>
            <a:pPr lvl="1"/>
            <a:r>
              <a:rPr lang="de-DE" dirty="0" err="1" smtClean="0"/>
              <a:t>Fluent</a:t>
            </a:r>
            <a:r>
              <a:rPr lang="de-DE" dirty="0" smtClean="0"/>
              <a:t> style APIs</a:t>
            </a:r>
          </a:p>
          <a:p>
            <a:pPr lvl="1"/>
            <a:r>
              <a:rPr lang="de-DE" dirty="0" err="1" smtClean="0"/>
              <a:t>Combinators</a:t>
            </a:r>
            <a:r>
              <a:rPr lang="de-DE" dirty="0" smtClean="0"/>
              <a:t> on </a:t>
            </a:r>
            <a:r>
              <a:rPr lang="de-DE" dirty="0" err="1" smtClean="0"/>
              <a:t>Functions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Remember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getOptional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ifPresent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[…].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elseDo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[…]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2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type="body" sz="quarter" idx="10"/>
          </p:nvPr>
        </p:nvSpPr>
        <p:spPr>
          <a:xfrm>
            <a:off x="457587" y="1875935"/>
            <a:ext cx="8232775" cy="3639942"/>
          </a:xfrm>
        </p:spPr>
        <p:txBody>
          <a:bodyPr/>
          <a:lstStyle/>
          <a:p>
            <a:pPr marL="0" indent="0"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  <a:buNone/>
            </a:pPr>
            <a:r>
              <a:rPr lang="de-DE" dirty="0" smtClean="0"/>
              <a:t>Fraunhofer FOKUS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Kaiserin-Augusta-Allee 31</a:t>
            </a:r>
            <a:br>
              <a:rPr lang="de-DE" dirty="0"/>
            </a:br>
            <a:r>
              <a:rPr lang="de-DE" dirty="0"/>
              <a:t>10589 Berlin, Germany</a:t>
            </a:r>
          </a:p>
          <a:p>
            <a:pPr marL="0" indent="0"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  <a:buNone/>
            </a:pPr>
            <a:r>
              <a:rPr lang="de-DE" dirty="0"/>
              <a:t>www.fokus.fraunhofer.de</a:t>
            </a:r>
          </a:p>
          <a:p>
            <a:pPr marL="0" indent="0"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Vorname Nachname Redner</a:t>
            </a:r>
          </a:p>
          <a:p>
            <a:pPr marL="0" indent="0">
              <a:buNone/>
            </a:pPr>
            <a:r>
              <a:rPr lang="de-DE" dirty="0" smtClean="0"/>
              <a:t>Funktion</a:t>
            </a:r>
          </a:p>
          <a:p>
            <a:pPr marL="0" indent="0">
              <a:buNone/>
            </a:pPr>
            <a:r>
              <a:rPr lang="de-DE" dirty="0" smtClean="0"/>
              <a:t>vorname.nachnahme@fokus.fraunhofer.de</a:t>
            </a:r>
          </a:p>
          <a:p>
            <a:pPr marL="0" indent="0">
              <a:buNone/>
            </a:pPr>
            <a:r>
              <a:rPr lang="de-DE" dirty="0" smtClean="0"/>
              <a:t>Phone </a:t>
            </a:r>
            <a:r>
              <a:rPr lang="de-DE" dirty="0"/>
              <a:t>+49 (0)30 3463-</a:t>
            </a:r>
            <a:r>
              <a:rPr lang="de-DE" b="1" dirty="0">
                <a:solidFill>
                  <a:srgbClr val="FF0000"/>
                </a:solidFill>
              </a:rPr>
              <a:t>????</a:t>
            </a:r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6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r>
              <a:rPr lang="en-US" dirty="0" smtClean="0"/>
              <a:t>Java 8 introduced functional interfaces with several default methods</a:t>
            </a:r>
          </a:p>
          <a:p>
            <a:endParaRPr lang="en-US" dirty="0" smtClean="0"/>
          </a:p>
          <a:p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languages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composition</a:t>
            </a:r>
            <a:endParaRPr lang="de-DE" dirty="0" smtClean="0"/>
          </a:p>
          <a:p>
            <a:pPr lvl="1"/>
            <a:r>
              <a:rPr lang="de-DE" dirty="0" err="1" smtClean="0"/>
              <a:t>Let‘s</a:t>
            </a:r>
            <a:r>
              <a:rPr lang="de-DE" dirty="0" smtClean="0"/>
              <a:t> </a:t>
            </a:r>
            <a:r>
              <a:rPr lang="de-DE" dirty="0" err="1" smtClean="0"/>
              <a:t>Xtend</a:t>
            </a:r>
            <a:r>
              <a:rPr lang="de-DE" dirty="0" smtClean="0"/>
              <a:t>!</a:t>
            </a:r>
          </a:p>
          <a:p>
            <a:pPr lvl="1"/>
            <a:endParaRPr lang="de-DE" dirty="0"/>
          </a:p>
          <a:p>
            <a:r>
              <a:rPr lang="de-DE" dirty="0" err="1" smtClean="0"/>
              <a:t>Xtends</a:t>
            </a:r>
            <a:r>
              <a:rPr lang="de-DE" dirty="0" smtClean="0"/>
              <a:t> </a:t>
            </a:r>
            <a:r>
              <a:rPr lang="de-DE" dirty="0" err="1" smtClean="0"/>
              <a:t>Lamdas</a:t>
            </a:r>
            <a:r>
              <a:rPr lang="de-DE" dirty="0" smtClean="0"/>
              <a:t> lack a </a:t>
            </a:r>
            <a:r>
              <a:rPr lang="de-DE" dirty="0" err="1" smtClean="0"/>
              <a:t>few</a:t>
            </a:r>
            <a:r>
              <a:rPr lang="de-DE" dirty="0" smtClean="0"/>
              <a:t> </a:t>
            </a:r>
            <a:r>
              <a:rPr lang="de-DE" dirty="0" err="1" smtClean="0"/>
              <a:t>combinators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FP in </a:t>
            </a:r>
            <a:r>
              <a:rPr lang="de-DE" dirty="0" err="1"/>
              <a:t>the</a:t>
            </a:r>
            <a:r>
              <a:rPr lang="de-DE" dirty="0"/>
              <a:t> First Place?</a:t>
            </a:r>
            <a:endParaRPr lang="en-US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081704" y="6045330"/>
            <a:ext cx="2894223" cy="360218"/>
          </a:xfrm>
          <a:prstGeom prst="rect">
            <a:avLst/>
          </a:prstGeom>
        </p:spPr>
        <p:txBody>
          <a:bodyPr vert="horz" wrap="none" lIns="15120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en-US" sz="1000" dirty="0"/>
              <a:t>http://cdn.meme.am/instances/500x/66345593.jpg</a:t>
            </a:r>
            <a:endParaRPr lang="en-US" sz="1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704" y="1522968"/>
            <a:ext cx="2974109" cy="448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4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FP in </a:t>
            </a:r>
            <a:r>
              <a:rPr lang="de-DE" dirty="0" err="1" smtClean="0"/>
              <a:t>the</a:t>
            </a:r>
            <a:r>
              <a:rPr lang="de-DE" dirty="0" smtClean="0"/>
              <a:t> First Place?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r>
              <a:rPr lang="en-US" dirty="0" smtClean="0"/>
              <a:t>Concurrency</a:t>
            </a:r>
          </a:p>
          <a:p>
            <a:endParaRPr lang="en-US" dirty="0" smtClean="0"/>
          </a:p>
          <a:p>
            <a:r>
              <a:rPr lang="en-US" dirty="0" smtClean="0"/>
              <a:t>Testing</a:t>
            </a:r>
          </a:p>
          <a:p>
            <a:endParaRPr lang="en-US" dirty="0" smtClean="0"/>
          </a:p>
          <a:p>
            <a:r>
              <a:rPr lang="en-US" dirty="0" smtClean="0"/>
              <a:t>No side effects: No weird unexpected changes</a:t>
            </a:r>
          </a:p>
          <a:p>
            <a:endParaRPr lang="en-US" dirty="0" smtClean="0"/>
          </a:p>
          <a:p>
            <a:r>
              <a:rPr lang="en-US" dirty="0" smtClean="0"/>
              <a:t>Immutable objects are nice to GC (according to Brian Goetz)</a:t>
            </a:r>
          </a:p>
          <a:p>
            <a:pPr lvl="1"/>
            <a:r>
              <a:rPr lang="en-US" dirty="0" smtClean="0"/>
              <a:t>JVM can optimize code better</a:t>
            </a:r>
          </a:p>
          <a:p>
            <a:pPr lvl="1"/>
            <a:r>
              <a:rPr lang="en-US" dirty="0" smtClean="0"/>
              <a:t>Pattern point from new gen to old gen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9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Combinators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r>
              <a:rPr lang="de-DE" dirty="0" err="1" smtClean="0"/>
              <a:t>andThen</a:t>
            </a:r>
            <a:r>
              <a:rPr lang="de-DE" dirty="0" smtClean="0"/>
              <a:t> / &gt;&gt;</a:t>
            </a:r>
          </a:p>
          <a:p>
            <a:r>
              <a:rPr lang="de-DE" dirty="0" err="1" smtClean="0"/>
              <a:t>compose</a:t>
            </a:r>
            <a:r>
              <a:rPr lang="de-DE" dirty="0" smtClean="0"/>
              <a:t> / &lt;&lt;</a:t>
            </a:r>
          </a:p>
          <a:p>
            <a:endParaRPr lang="de-DE" dirty="0" smtClean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andThen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46464"/>
                </a:solidFill>
                <a:latin typeface="Consolas" panose="020B0609020204030204" pitchFamily="49" charset="0"/>
              </a:rPr>
              <a:t>()=&gt;R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self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646464"/>
                </a:solidFill>
                <a:latin typeface="Consolas" panose="020B0609020204030204" pitchFamily="49" charset="0"/>
              </a:rPr>
              <a:t>(R)=&gt;V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after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TODO </a:t>
            </a:r>
            <a:r>
              <a:rPr lang="de-DE" dirty="0" err="1" smtClean="0"/>
              <a:t>Examples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8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Piping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foo.apply</a:t>
            </a:r>
            <a:r>
              <a:rPr lang="de-DE" dirty="0" smtClean="0"/>
              <a:t>( </a:t>
            </a:r>
            <a:r>
              <a:rPr lang="de-DE" dirty="0" err="1" smtClean="0"/>
              <a:t>bar.apply</a:t>
            </a:r>
            <a:r>
              <a:rPr lang="de-DE" dirty="0" smtClean="0"/>
              <a:t>( </a:t>
            </a:r>
            <a:r>
              <a:rPr lang="de-DE" dirty="0" err="1" smtClean="0"/>
              <a:t>baz.apply</a:t>
            </a:r>
            <a:r>
              <a:rPr lang="de-DE" dirty="0" smtClean="0"/>
              <a:t>( </a:t>
            </a:r>
            <a:r>
              <a:rPr lang="de-DE" dirty="0" err="1" smtClean="0"/>
              <a:t>input</a:t>
            </a:r>
            <a:r>
              <a:rPr lang="de-DE" dirty="0" smtClean="0"/>
              <a:t> ) ) )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smtClean="0">
                <a:sym typeface="Wingdings" panose="05000000000000000000" pitchFamily="2" charset="2"/>
              </a:rPr>
              <a:t>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(</a:t>
            </a:r>
            <a:r>
              <a:rPr lang="de-DE" dirty="0" err="1" smtClean="0"/>
              <a:t>baz</a:t>
            </a:r>
            <a:r>
              <a:rPr lang="de-DE" dirty="0" smtClean="0"/>
              <a:t> &gt;&gt; bar &gt;&gt; </a:t>
            </a:r>
            <a:r>
              <a:rPr lang="de-DE" dirty="0" err="1" smtClean="0"/>
              <a:t>foo</a:t>
            </a:r>
            <a:r>
              <a:rPr lang="de-DE" dirty="0" smtClean="0"/>
              <a:t>).</a:t>
            </a:r>
            <a:r>
              <a:rPr lang="de-DE" dirty="0" err="1" smtClean="0"/>
              <a:t>apply</a:t>
            </a:r>
            <a:r>
              <a:rPr lang="de-DE" dirty="0" smtClean="0"/>
              <a:t>( </a:t>
            </a:r>
            <a:r>
              <a:rPr lang="de-DE" dirty="0" err="1" smtClean="0"/>
              <a:t>input</a:t>
            </a:r>
            <a:r>
              <a:rPr lang="de-DE" dirty="0" smtClean="0"/>
              <a:t> ) // </a:t>
            </a:r>
            <a:r>
              <a:rPr lang="de-DE" dirty="0" err="1" smtClean="0"/>
              <a:t>borrowed</a:t>
            </a:r>
            <a:r>
              <a:rPr lang="de-DE" dirty="0" smtClean="0"/>
              <a:t> </a:t>
            </a:r>
            <a:r>
              <a:rPr lang="de-DE" dirty="0" err="1"/>
              <a:t>from</a:t>
            </a:r>
            <a:r>
              <a:rPr lang="de-DE" dirty="0"/>
              <a:t> F</a:t>
            </a:r>
            <a:r>
              <a:rPr lang="de-DE" dirty="0" smtClean="0"/>
              <a:t>#,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smtClean="0"/>
              <a:t>2 </a:t>
            </a:r>
            <a:r>
              <a:rPr lang="de-DE" dirty="0" err="1" smtClean="0"/>
              <a:t>wrapper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ym typeface="Wingdings" panose="05000000000000000000" pitchFamily="2" charset="2"/>
              </a:rPr>
              <a:t>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err="1" smtClean="0"/>
              <a:t>input</a:t>
            </a:r>
            <a:r>
              <a:rPr lang="de-DE" dirty="0" smtClean="0"/>
              <a:t> &gt;&gt;&gt; (</a:t>
            </a:r>
            <a:r>
              <a:rPr lang="de-DE" dirty="0" err="1" smtClean="0"/>
              <a:t>baz</a:t>
            </a:r>
            <a:r>
              <a:rPr lang="de-DE" dirty="0" smtClean="0"/>
              <a:t> </a:t>
            </a:r>
            <a:r>
              <a:rPr lang="de-DE" dirty="0"/>
              <a:t>&gt;&gt; bar &gt;&gt; </a:t>
            </a:r>
            <a:r>
              <a:rPr lang="de-DE" dirty="0" err="1"/>
              <a:t>foo</a:t>
            </a:r>
            <a:r>
              <a:rPr lang="de-DE" dirty="0"/>
              <a:t>)</a:t>
            </a:r>
            <a:endParaRPr lang="de-DE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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input</a:t>
            </a:r>
            <a:r>
              <a:rPr lang="de-DE" dirty="0" smtClean="0"/>
              <a:t> &gt;&gt;&gt; </a:t>
            </a:r>
            <a:r>
              <a:rPr lang="de-DE" dirty="0" err="1" smtClean="0"/>
              <a:t>baz</a:t>
            </a:r>
            <a:r>
              <a:rPr lang="de-DE" dirty="0" smtClean="0"/>
              <a:t> &gt;&gt;&gt; bar &gt;&gt;&gt; </a:t>
            </a:r>
            <a:r>
              <a:rPr lang="de-DE" dirty="0" err="1" smtClean="0"/>
              <a:t>foo</a:t>
            </a:r>
            <a:r>
              <a:rPr lang="de-DE" dirty="0" smtClean="0"/>
              <a:t> // </a:t>
            </a:r>
            <a:r>
              <a:rPr lang="de-DE" dirty="0" err="1" smtClean="0"/>
              <a:t>borrowed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F# |&gt; </a:t>
            </a:r>
            <a:r>
              <a:rPr lang="de-DE" dirty="0" err="1" smtClean="0"/>
              <a:t>operator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TODO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meaningful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Pair&lt;X,Y&gt; &gt;&gt;&gt; Function2&lt;X,Y,Z&gt;</a:t>
            </a:r>
          </a:p>
          <a:p>
            <a:pPr marL="0" indent="0">
              <a:buNone/>
            </a:pPr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 smtClean="0"/>
              <a:t>getCoordinates</a:t>
            </a:r>
            <a:r>
              <a:rPr lang="de-DE" dirty="0" smtClean="0"/>
              <a:t>() &gt;&gt;&gt; </a:t>
            </a:r>
            <a:r>
              <a:rPr lang="de-DE" dirty="0" err="1" smtClean="0"/>
              <a:t>distanceFromOrigin</a:t>
            </a:r>
            <a:r>
              <a:rPr lang="de-DE" dirty="0" smtClean="0"/>
              <a:t>()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8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Recursive</a:t>
            </a:r>
            <a:r>
              <a:rPr lang="de-DE" dirty="0"/>
              <a:t> Lambdas</a:t>
            </a:r>
            <a:endParaRPr lang="en-US" dirty="0"/>
          </a:p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fibo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n|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&lt; 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IllegalArgumentException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&lt; 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apply(n - 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+ apply(n - 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0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Lazynes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163333" cy="398802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Pure functions without side effect can be lazy and cache output</a:t>
            </a:r>
            <a:br>
              <a:rPr lang="en-US" dirty="0" smtClean="0"/>
            </a:br>
            <a:r>
              <a:rPr lang="en-US" dirty="0" smtClean="0"/>
              <a:t>TODO example: lazy [compute(it)] </a:t>
            </a:r>
            <a:br>
              <a:rPr lang="en-US" dirty="0" smtClean="0"/>
            </a:br>
            <a:r>
              <a:rPr lang="en-US" dirty="0" smtClean="0"/>
              <a:t>Maybe iteration over list with same values multiple times, compute max age or so</a:t>
            </a:r>
            <a:br>
              <a:rPr lang="en-US" dirty="0" smtClean="0"/>
            </a:br>
            <a:r>
              <a:rPr lang="en-US" dirty="0" smtClean="0"/>
              <a:t>programmers + employees, where programmers includes externals find max age?</a:t>
            </a:r>
          </a:p>
          <a:p>
            <a:endParaRPr lang="en-US" dirty="0" smtClean="0"/>
          </a:p>
          <a:p>
            <a:r>
              <a:rPr lang="en-US" dirty="0" smtClean="0"/>
              <a:t>Proceed with caution (when lambda has parameter)</a:t>
            </a:r>
          </a:p>
          <a:p>
            <a:r>
              <a:rPr lang="en-US" dirty="0" smtClean="0"/>
              <a:t>Cache takes up memory! Static lazy function may lead to „memory leak“</a:t>
            </a:r>
          </a:p>
          <a:p>
            <a:r>
              <a:rPr lang="en-US" dirty="0" smtClean="0"/>
              <a:t>Caching makes side effect free function have side effects! </a:t>
            </a:r>
            <a:br>
              <a:rPr lang="en-US" dirty="0" smtClean="0"/>
            </a:br>
            <a:r>
              <a:rPr lang="en-US" dirty="0" smtClean="0"/>
              <a:t>=&gt; special </a:t>
            </a:r>
            <a:r>
              <a:rPr lang="en-US" dirty="0" err="1" smtClean="0"/>
              <a:t>lazyAtomic</a:t>
            </a:r>
            <a:r>
              <a:rPr lang="en-US" dirty="0" smtClean="0"/>
              <a:t> version needed. Only use when Lambda extremely expensive</a:t>
            </a: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3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Immutable</a:t>
            </a:r>
            <a:r>
              <a:rPr lang="de-DE" dirty="0" smtClean="0"/>
              <a:t> </a:t>
            </a:r>
            <a:r>
              <a:rPr lang="de-DE" dirty="0" err="1" smtClean="0"/>
              <a:t>DataTypes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TODO See Patterns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91842"/>
      </p:ext>
    </p:extLst>
  </p:cSld>
  <p:clrMapOvr>
    <a:masterClrMapping/>
  </p:clrMapOvr>
</p:sld>
</file>

<file path=ppt/theme/theme1.xml><?xml version="1.0" encoding="utf-8"?>
<a:theme xmlns:a="http://schemas.openxmlformats.org/drawingml/2006/main" name="Fraunhofer FOKUS">
  <a:themeElements>
    <a:clrScheme name="Fraunhofer FOKUS SQC">
      <a:dk1>
        <a:sysClr val="windowText" lastClr="000000"/>
      </a:dk1>
      <a:lt1>
        <a:sysClr val="window" lastClr="FFFFFF"/>
      </a:lt1>
      <a:dk2>
        <a:srgbClr val="AD2221"/>
      </a:dk2>
      <a:lt2>
        <a:srgbClr val="FFFFFF"/>
      </a:lt2>
      <a:accent1>
        <a:srgbClr val="AD2221"/>
      </a:accent1>
      <a:accent2>
        <a:srgbClr val="616568"/>
      </a:accent2>
      <a:accent3>
        <a:srgbClr val="93959A"/>
      </a:accent3>
      <a:accent4>
        <a:srgbClr val="C7C9CA"/>
      </a:accent4>
      <a:accent5>
        <a:srgbClr val="E9EAEB"/>
      </a:accent5>
      <a:accent6>
        <a:srgbClr val="616567"/>
      </a:accent6>
      <a:hlink>
        <a:srgbClr val="AD2221"/>
      </a:hlink>
      <a:folHlink>
        <a:srgbClr val="009879"/>
      </a:folHlink>
    </a:clrScheme>
    <a:fontScheme name="FOKUS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2225" cap="flat" cmpd="sng">
          <a:solidFill>
            <a:schemeClr val="accent1"/>
          </a:solidFill>
          <a:prstDash val="solid"/>
          <a:round/>
          <a:headEnd/>
          <a:tailEnd/>
        </a:ln>
        <a:effectLst/>
      </a:spPr>
      <a:bodyPr lIns="0" tIns="0" rIns="0" bIns="0" rtlCol="0" anchor="ctr"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12700" cmpd="sng">
          <a:solidFill>
            <a:srgbClr val="16BAE7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51200" tIns="0" rIns="0" bIns="0" rtlCol="0">
        <a:noAutofit/>
      </a:bodyPr>
      <a:lstStyle>
        <a:defPPr>
          <a:lnSpc>
            <a:spcPts val="2800"/>
          </a:lnSpc>
          <a:spcBef>
            <a:spcPts val="560"/>
          </a:spcBef>
          <a:buClr>
            <a:schemeClr val="tx1"/>
          </a:buClr>
          <a:defRPr sz="22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SQC_PPT-Master_4-3_en</Template>
  <TotalTime>0</TotalTime>
  <Words>273</Words>
  <Application>Microsoft Office PowerPoint</Application>
  <PresentationFormat>Bildschirmpräsentation (4:3)</PresentationFormat>
  <Paragraphs>93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Symbol</vt:lpstr>
      <vt:lpstr>Times New Roman</vt:lpstr>
      <vt:lpstr>Wingdings</vt:lpstr>
      <vt:lpstr>Fraunhofer FOKUS</vt:lpstr>
      <vt:lpstr>Java 8 Functional Programming Xtended </vt:lpstr>
      <vt:lpstr>Java 8 Functional Programming Xtended</vt:lpstr>
      <vt:lpstr>Java 8 Functional Programming Xtended</vt:lpstr>
      <vt:lpstr>Java 8 Functional Programming Xtended</vt:lpstr>
      <vt:lpstr>Java 8 Functional Programming Xtended</vt:lpstr>
      <vt:lpstr>Java 8 Functional Programming Xtended</vt:lpstr>
      <vt:lpstr>Java 8 Functional Programming Xtended</vt:lpstr>
      <vt:lpstr>Java 8 Functional Programming Xtended</vt:lpstr>
      <vt:lpstr>Java 8 Functional Programming Xtended</vt:lpstr>
      <vt:lpstr>Java 8 Functional Programming Xtended</vt:lpstr>
      <vt:lpstr>Contact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Subheadline</dc:title>
  <dc:creator>mbu</dc:creator>
  <cp:lastModifiedBy>mbu</cp:lastModifiedBy>
  <cp:revision>117</cp:revision>
  <dcterms:created xsi:type="dcterms:W3CDTF">2015-08-17T09:48:35Z</dcterms:created>
  <dcterms:modified xsi:type="dcterms:W3CDTF">2016-01-11T16:11:02Z</dcterms:modified>
</cp:coreProperties>
</file>