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1"/>
  </p:sldMasterIdLst>
  <p:notesMasterIdLst>
    <p:notesMasterId r:id="rId12"/>
  </p:notesMasterIdLst>
  <p:sldIdLst>
    <p:sldId id="257" r:id="rId2"/>
    <p:sldId id="274" r:id="rId3"/>
    <p:sldId id="276" r:id="rId4"/>
    <p:sldId id="278" r:id="rId5"/>
    <p:sldId id="280" r:id="rId6"/>
    <p:sldId id="283" r:id="rId7"/>
    <p:sldId id="281" r:id="rId8"/>
    <p:sldId id="279" r:id="rId9"/>
    <p:sldId id="277" r:id="rId10"/>
    <p:sldId id="28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86674" autoAdjust="0"/>
  </p:normalViewPr>
  <p:slideViewPr>
    <p:cSldViewPr snapToGrid="0" snapToObjects="1" showGuides="1">
      <p:cViewPr varScale="1">
        <p:scale>
          <a:sx n="75" d="100"/>
          <a:sy n="75" d="100"/>
        </p:scale>
        <p:origin x="91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FE6-1CE3-304D-A5AE-188A738F9CD6}" type="datetimeFigureOut">
              <a:rPr lang="de-DE" smtClean="0"/>
              <a:t>29.11.2015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296C2-530A-6D45-BF6A-B25DBE57408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8951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0034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6134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d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3"/>
            <a:ext cx="9144000" cy="46438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pPr algn="ctr" defTabSz="914126"/>
            <a:endParaRPr lang="de-DE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2"/>
            <a:ext cx="9144000" cy="46438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pPr algn="ctr" defTabSz="914126"/>
            <a:endParaRPr lang="de-DE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4" name="Bild 1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54" t="1" r="4926" b="27830"/>
          <a:stretch/>
        </p:blipFill>
        <p:spPr>
          <a:xfrm>
            <a:off x="0" y="1895705"/>
            <a:ext cx="9144000" cy="2748167"/>
          </a:xfrm>
          <a:prstGeom prst="rect">
            <a:avLst/>
          </a:prstGeom>
        </p:spPr>
      </p:pic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541157" y="4812186"/>
            <a:ext cx="8223342" cy="484549"/>
          </a:xfrm>
        </p:spPr>
        <p:txBody>
          <a:bodyPr lIns="108000" anchor="t">
            <a:normAutofit/>
          </a:bodyPr>
          <a:lstStyle>
            <a:lvl1pPr marL="0" indent="0" algn="l">
              <a:buNone/>
              <a:defRPr lang="de-DE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0" name="Titel 2"/>
          <p:cNvSpPr>
            <a:spLocks noGrp="1"/>
          </p:cNvSpPr>
          <p:nvPr>
            <p:ph type="ctrTitle" hasCustomPrompt="1"/>
          </p:nvPr>
        </p:nvSpPr>
        <p:spPr>
          <a:xfrm>
            <a:off x="442435" y="441701"/>
            <a:ext cx="8270209" cy="922099"/>
          </a:xfrm>
          <a:solidFill>
            <a:schemeClr val="accent1"/>
          </a:solidFill>
        </p:spPr>
        <p:txBody>
          <a:bodyPr tIns="108000" bIns="0" anchor="t" anchorCtr="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 Arial</a:t>
            </a:r>
            <a:br>
              <a:rPr lang="de-DE" dirty="0" smtClean="0"/>
            </a:br>
            <a:r>
              <a:rPr lang="de-DE" b="0" dirty="0" smtClean="0"/>
              <a:t>Subheadline</a:t>
            </a:r>
            <a:endParaRPr lang="de-DE" b="0" dirty="0"/>
          </a:p>
        </p:txBody>
      </p:sp>
      <p:pic>
        <p:nvPicPr>
          <p:cNvPr id="8" name="Picture 1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693" y="5009617"/>
            <a:ext cx="1878600" cy="150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66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mplatzhalter 3"/>
          <p:cNvSpPr>
            <a:spLocks noGrp="1"/>
          </p:cNvSpPr>
          <p:nvPr>
            <p:ph type="chart" sz="quarter" idx="14"/>
          </p:nvPr>
        </p:nvSpPr>
        <p:spPr>
          <a:xfrm>
            <a:off x="5487988" y="1219200"/>
            <a:ext cx="3201987" cy="4816475"/>
          </a:xfrm>
        </p:spPr>
        <p:txBody>
          <a:bodyPr/>
          <a:lstStyle/>
          <a:p>
            <a:r>
              <a:rPr lang="de-DE" smtClean="0"/>
              <a:t>Diagramm durch Klicken auf Symbol hinzufügen</a:t>
            </a:r>
            <a:endParaRPr lang="de-DE" dirty="0"/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470950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454191" y="1837637"/>
            <a:ext cx="4709736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0464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_d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572000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541157" y="4812186"/>
            <a:ext cx="8223342" cy="484549"/>
          </a:xfrm>
        </p:spPr>
        <p:txBody>
          <a:bodyPr lIns="108000" anchor="t">
            <a:normAutofit/>
          </a:bodyPr>
          <a:lstStyle>
            <a:lvl1pPr marL="0" indent="0" algn="l">
              <a:buNone/>
              <a:defRPr lang="de-DE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7" name="Titel 2"/>
          <p:cNvSpPr>
            <a:spLocks noGrp="1"/>
          </p:cNvSpPr>
          <p:nvPr>
            <p:ph type="ctrTitle" hasCustomPrompt="1"/>
          </p:nvPr>
        </p:nvSpPr>
        <p:spPr>
          <a:xfrm>
            <a:off x="442435" y="441701"/>
            <a:ext cx="8270209" cy="922099"/>
          </a:xfrm>
          <a:solidFill>
            <a:schemeClr val="accent1"/>
          </a:solidFill>
        </p:spPr>
        <p:txBody>
          <a:bodyPr tIns="108000" bIns="0" anchor="t" anchorCtr="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 Arial</a:t>
            </a:r>
            <a:br>
              <a:rPr lang="de-DE" dirty="0" smtClean="0"/>
            </a:br>
            <a:r>
              <a:rPr lang="de-DE" b="0" dirty="0" smtClean="0"/>
              <a:t>Subheadline</a:t>
            </a:r>
            <a:endParaRPr lang="de-DE" b="0" dirty="0"/>
          </a:p>
        </p:txBody>
      </p:sp>
      <p:pic>
        <p:nvPicPr>
          <p:cNvPr id="6" name="Picture 1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693" y="5009617"/>
            <a:ext cx="1878600" cy="150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032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470950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488390" y="1219195"/>
            <a:ext cx="3201986" cy="481624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454191" y="1837637"/>
            <a:ext cx="4709736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315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Inhaltsplatzhalter 6"/>
          <p:cNvSpPr>
            <a:spLocks noGrp="1"/>
          </p:cNvSpPr>
          <p:nvPr>
            <p:ph sz="quarter" idx="13"/>
          </p:nvPr>
        </p:nvSpPr>
        <p:spPr>
          <a:xfrm>
            <a:off x="454192" y="1420427"/>
            <a:ext cx="8235123" cy="4405237"/>
          </a:xfrm>
        </p:spPr>
        <p:txBody>
          <a:bodyPr/>
          <a:lstStyle>
            <a:lvl1pPr marL="270000" indent="-269875">
              <a:spcBef>
                <a:spcPts val="2784"/>
              </a:spcBef>
              <a:buFont typeface="+mj-lt"/>
              <a:buAutoNum type="arabicPeriod"/>
              <a:defRPr baseline="0"/>
            </a:lvl1pPr>
            <a:lvl2pPr marL="269875" indent="-269875">
              <a:buFont typeface="+mj-lt"/>
              <a:buAutoNum type="arabicPeriod"/>
              <a:defRPr/>
            </a:lvl2pPr>
            <a:lvl3pPr marL="269875" indent="-269875">
              <a:buFont typeface="+mj-lt"/>
              <a:buAutoNum type="arabicPeriod"/>
              <a:defRPr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3527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8235037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5902060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2432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/>
          <p:cNvSpPr>
            <a:spLocks noGrp="1"/>
          </p:cNvSpPr>
          <p:nvPr>
            <p:ph type="pic" sz="quarter" idx="13"/>
          </p:nvPr>
        </p:nvSpPr>
        <p:spPr>
          <a:xfrm>
            <a:off x="5482705" y="1219196"/>
            <a:ext cx="3206076" cy="2276017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Bildplatzhalter 9"/>
          <p:cNvSpPr>
            <a:spLocks noGrp="1"/>
          </p:cNvSpPr>
          <p:nvPr>
            <p:ph type="pic" sz="quarter" idx="14"/>
          </p:nvPr>
        </p:nvSpPr>
        <p:spPr>
          <a:xfrm>
            <a:off x="5482705" y="3758753"/>
            <a:ext cx="3206076" cy="2276017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470950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Inhaltsplatzhalter 6"/>
          <p:cNvSpPr>
            <a:spLocks noGrp="1"/>
          </p:cNvSpPr>
          <p:nvPr>
            <p:ph sz="quarter" idx="15"/>
          </p:nvPr>
        </p:nvSpPr>
        <p:spPr>
          <a:xfrm>
            <a:off x="454191" y="1837637"/>
            <a:ext cx="4709736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9942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54279" y="1225838"/>
            <a:ext cx="8240849" cy="4578745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5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2900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deut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57587" y="1837636"/>
            <a:ext cx="8232775" cy="3612251"/>
          </a:xfrm>
        </p:spPr>
        <p:txBody>
          <a:bodyPr/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Titel 1"/>
          <p:cNvSpPr>
            <a:spLocks noGrp="1"/>
          </p:cNvSpPr>
          <p:nvPr>
            <p:ph type="ctrTitle" hasCustomPrompt="1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dirty="0" err="1" smtClean="0"/>
              <a:t>Contact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1942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co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9801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9329843" y="4427840"/>
            <a:ext cx="466177" cy="2430161"/>
          </a:xfrm>
          <a:prstGeom prst="rect">
            <a:avLst/>
          </a:prstGeom>
          <a:solidFill>
            <a:schemeClr val="bg1"/>
          </a:solidFill>
          <a:ln w="22225" cap="flat" cmpd="sng">
            <a:noFill/>
            <a:prstDash val="solid"/>
            <a:round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653064"/>
            <a:endParaRPr lang="de-DE" sz="1300" kern="0" dirty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8563" y="446089"/>
            <a:ext cx="8253413" cy="928695"/>
          </a:xfrm>
          <a:prstGeom prst="rect">
            <a:avLst/>
          </a:prstGeom>
        </p:spPr>
        <p:txBody>
          <a:bodyPr vert="horz" wrap="square" lIns="91413" tIns="45707" rIns="91413" bIns="45707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41231" y="1838775"/>
            <a:ext cx="4325937" cy="3980089"/>
          </a:xfrm>
          <a:prstGeom prst="rect">
            <a:avLst/>
          </a:prstGeom>
        </p:spPr>
        <p:txBody>
          <a:bodyPr vert="horz" lIns="102826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3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pic>
        <p:nvPicPr>
          <p:cNvPr id="5" name="Grafik 12"/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122" y="5930640"/>
            <a:ext cx="1407069" cy="562259"/>
          </a:xfrm>
          <a:prstGeom prst="rect">
            <a:avLst/>
          </a:prstGeom>
        </p:spPr>
      </p:pic>
      <p:sp>
        <p:nvSpPr>
          <p:cNvPr id="21" name="Rechteck 20"/>
          <p:cNvSpPr/>
          <p:nvPr/>
        </p:nvSpPr>
        <p:spPr bwMode="auto">
          <a:xfrm>
            <a:off x="9389518" y="4489106"/>
            <a:ext cx="348855" cy="34885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2" name="Rechteck 21"/>
          <p:cNvSpPr/>
          <p:nvPr/>
        </p:nvSpPr>
        <p:spPr bwMode="auto">
          <a:xfrm rot="10800000">
            <a:off x="9389518" y="6438590"/>
            <a:ext cx="348855" cy="3488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3" name="Rechteck 22"/>
          <p:cNvSpPr/>
          <p:nvPr/>
        </p:nvSpPr>
        <p:spPr bwMode="auto">
          <a:xfrm rot="10800000">
            <a:off x="9389518" y="5951218"/>
            <a:ext cx="348855" cy="348855"/>
          </a:xfrm>
          <a:prstGeom prst="rect">
            <a:avLst/>
          </a:prstGeom>
          <a:solidFill>
            <a:schemeClr val="accent4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4" name="Rechteck 23"/>
          <p:cNvSpPr/>
          <p:nvPr/>
        </p:nvSpPr>
        <p:spPr bwMode="auto">
          <a:xfrm rot="10800000">
            <a:off x="9389518" y="5463847"/>
            <a:ext cx="348855" cy="34885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5" name="Rechteck 24"/>
          <p:cNvSpPr/>
          <p:nvPr/>
        </p:nvSpPr>
        <p:spPr bwMode="auto">
          <a:xfrm rot="10800000">
            <a:off x="9389518" y="4976477"/>
            <a:ext cx="348855" cy="348855"/>
          </a:xfrm>
          <a:prstGeom prst="rect">
            <a:avLst/>
          </a:prstGeom>
          <a:solidFill>
            <a:srgbClr val="616567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28625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accent4"/>
                </a:solidFill>
              </a:defRPr>
            </a:lvl1pPr>
          </a:lstStyle>
          <a:p>
            <a:pPr defTabSz="914126"/>
            <a:r>
              <a:rPr lang="de-DE" dirty="0" smtClean="0">
                <a:solidFill>
                  <a:srgbClr val="C7C9CA"/>
                </a:solidFill>
                <a:latin typeface="Arial"/>
              </a:rPr>
              <a:t>© Fraunhofer FOKUS</a:t>
            </a:r>
            <a:endParaRPr lang="de-DE" dirty="0">
              <a:solidFill>
                <a:srgbClr val="C7C9CA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439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3" r:id="rId2"/>
    <p:sldLayoutId id="2147483796" r:id="rId3"/>
    <p:sldLayoutId id="2147483795" r:id="rId4"/>
    <p:sldLayoutId id="2147483797" r:id="rId5"/>
    <p:sldLayoutId id="2147483798" r:id="rId6"/>
    <p:sldLayoutId id="2147483799" r:id="rId7"/>
    <p:sldLayoutId id="2147483801" r:id="rId8"/>
    <p:sldLayoutId id="2147483800" r:id="rId9"/>
    <p:sldLayoutId id="2147483802" r:id="rId10"/>
  </p:sldLayoutIdLst>
  <p:hf sldNum="0" hdr="0" dt="0"/>
  <p:txStyles>
    <p:titleStyle>
      <a:lvl1pPr algn="l" defTabSz="914126" rtl="0" eaLnBrk="1" latinLnBrk="0" hangingPunct="1">
        <a:lnSpc>
          <a:spcPts val="2999"/>
        </a:lnSpc>
        <a:spcBef>
          <a:spcPct val="0"/>
        </a:spcBef>
        <a:buNone/>
        <a:defRPr sz="2000" b="1" kern="1200" cap="all" spc="9" baseline="0">
          <a:solidFill>
            <a:schemeClr val="tx1"/>
          </a:solidFill>
          <a:latin typeface="+mn-lt"/>
          <a:ea typeface="+mj-ea"/>
          <a:cs typeface="Arial" pitchFamily="34" charset="0"/>
        </a:defRPr>
      </a:lvl1pPr>
    </p:titleStyle>
    <p:bodyStyle>
      <a:lvl1pPr marL="257326" indent="-257326" algn="l" defTabSz="914126" rtl="0" eaLnBrk="1" latinLnBrk="0" hangingPunct="1">
        <a:lnSpc>
          <a:spcPts val="2020"/>
        </a:lnSpc>
        <a:spcBef>
          <a:spcPct val="20000"/>
        </a:spcBef>
        <a:buClrTx/>
        <a:buFont typeface="Symbol" charset="2"/>
        <a:buChar char="-"/>
        <a:tabLst/>
        <a:defRPr lang="de-DE" sz="1600" kern="1200" dirty="0" smtClean="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257326" indent="-257326" algn="l" defTabSz="914126" rtl="0" eaLnBrk="1" latinLnBrk="0" hangingPunct="1">
        <a:spcBef>
          <a:spcPct val="20000"/>
        </a:spcBef>
        <a:buClrTx/>
        <a:buFont typeface="Symbol" charset="2"/>
        <a:buChar char="-"/>
        <a:tabLst/>
        <a:defRPr lang="de-DE" sz="1500" kern="1200" dirty="0" smtClean="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716428" indent="-240321" algn="l" defTabSz="914126" rtl="0" eaLnBrk="1" latinLnBrk="0" hangingPunct="1">
        <a:lnSpc>
          <a:spcPts val="2020"/>
        </a:lnSpc>
        <a:spcBef>
          <a:spcPct val="20000"/>
        </a:spcBef>
        <a:buClrTx/>
        <a:buFont typeface="Symbol" charset="2"/>
        <a:buChar char="-"/>
        <a:defRPr lang="de-DE" sz="1600" kern="1200" dirty="0" smtClean="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501046" indent="-266394" algn="l" defTabSz="914126" rtl="0" eaLnBrk="1" latinLnBrk="0" hangingPunct="1">
        <a:lnSpc>
          <a:spcPts val="2020"/>
        </a:lnSpc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6782" indent="-228531" algn="l" defTabSz="914126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845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0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3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8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3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6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39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2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5"/>
          <p:cNvSpPr>
            <a:spLocks noGrp="1"/>
          </p:cNvSpPr>
          <p:nvPr>
            <p:ph type="subTitle" idx="1"/>
          </p:nvPr>
        </p:nvSpPr>
        <p:spPr/>
        <p:txBody>
          <a:bodyPr lIns="0" tIns="0" rIns="0" bIns="0"/>
          <a:lstStyle/>
          <a:p>
            <a:r>
              <a:rPr lang="en-US" dirty="0" smtClean="0"/>
              <a:t>Max Bureck, ??. Month 2015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8 </a:t>
            </a:r>
            <a:r>
              <a:rPr lang="en-US" dirty="0" smtClean="0"/>
              <a:t>Iteration and Streams </a:t>
            </a:r>
            <a:r>
              <a:rPr lang="en-US" dirty="0"/>
              <a:t>with </a:t>
            </a:r>
            <a:r>
              <a:rPr lang="en-US" dirty="0" err="1"/>
              <a:t>XTend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0601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Streams: 8ing </a:t>
            </a:r>
            <a:r>
              <a:rPr lang="de-DE" dirty="0" err="1" smtClean="0"/>
              <a:t>Xtend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3" y="1837637"/>
            <a:ext cx="8235263" cy="3988027"/>
          </a:xfrm>
        </p:spPr>
        <p:txBody>
          <a:bodyPr/>
          <a:lstStyle/>
          <a:p>
            <a:r>
              <a:rPr lang="de-DE" dirty="0" err="1" smtClean="0"/>
              <a:t>IntegerRange#intStream</a:t>
            </a:r>
            <a:r>
              <a:rPr lang="de-DE" dirty="0" smtClean="0"/>
              <a:t> =&gt; primitive </a:t>
            </a:r>
            <a:r>
              <a:rPr lang="de-DE" dirty="0" err="1" smtClean="0"/>
              <a:t>and</a:t>
            </a:r>
            <a:r>
              <a:rPr lang="de-DE" dirty="0" smtClean="0"/>
              <a:t> super </a:t>
            </a:r>
            <a:r>
              <a:rPr lang="de-DE" dirty="0" err="1" smtClean="0"/>
              <a:t>efficient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parallel!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8 Streams</a:t>
            </a:r>
          </a:p>
        </p:txBody>
      </p:sp>
    </p:spTree>
    <p:extLst>
      <p:ext uri="{BB962C8B-B14F-4D97-AF65-F5344CB8AC3E}">
        <p14:creationId xmlns:p14="http://schemas.microsoft.com/office/powerpoint/2010/main" val="2312490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String Matching</a:t>
            </a:r>
          </a:p>
          <a:p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de-DE" dirty="0" smtClean="0"/>
              <a:t>TODO Java </a:t>
            </a:r>
            <a:r>
              <a:rPr lang="de-DE" dirty="0" err="1" smtClean="0"/>
              <a:t>Example</a:t>
            </a:r>
            <a:endParaRPr lang="de-DE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de-DE" dirty="0"/>
              <a:t>TODO </a:t>
            </a:r>
            <a:r>
              <a:rPr lang="de-DE" dirty="0" err="1"/>
              <a:t>Xtended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en-US" dirty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27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String Splitting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de-DE" dirty="0" smtClean="0"/>
              <a:t>TODO Java </a:t>
            </a:r>
            <a:r>
              <a:rPr lang="de-DE" dirty="0" err="1" smtClean="0"/>
              <a:t>Example</a:t>
            </a:r>
            <a:endParaRPr lang="de-DE" dirty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de-DE" dirty="0" smtClean="0"/>
              <a:t>Problem: </a:t>
            </a:r>
            <a:r>
              <a:rPr lang="de-DE" dirty="0" err="1" smtClean="0"/>
              <a:t>Eager</a:t>
            </a:r>
            <a:r>
              <a:rPr lang="de-DE" dirty="0" smtClean="0"/>
              <a:t>!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early</a:t>
            </a:r>
            <a:r>
              <a:rPr lang="de-DE" dirty="0" smtClean="0"/>
              <a:t> </a:t>
            </a:r>
            <a:r>
              <a:rPr lang="de-DE" dirty="0" err="1" smtClean="0"/>
              <a:t>stop</a:t>
            </a:r>
            <a:endParaRPr lang="de-DE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de-DE" dirty="0"/>
              <a:t>TODO </a:t>
            </a:r>
            <a:r>
              <a:rPr lang="de-DE" dirty="0" err="1" smtClean="0"/>
              <a:t>Xtend</a:t>
            </a:r>
            <a:r>
              <a:rPr lang="de-DE" dirty="0" smtClean="0"/>
              <a:t> </a:t>
            </a:r>
            <a:r>
              <a:rPr lang="de-DE" dirty="0" err="1"/>
              <a:t>Example</a:t>
            </a:r>
            <a:endParaRPr lang="de-DE" dirty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5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Iteration: 8ing </a:t>
            </a:r>
            <a:r>
              <a:rPr lang="de-DE" dirty="0" err="1" smtClean="0"/>
              <a:t>Xtend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3" y="1837637"/>
            <a:ext cx="8235263" cy="3988027"/>
          </a:xfrm>
        </p:spPr>
        <p:txBody>
          <a:bodyPr/>
          <a:lstStyle/>
          <a:p>
            <a:r>
              <a:rPr lang="de-DE" dirty="0" smtClean="0"/>
              <a:t>TODO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IntegerRange#forEachInt</a:t>
            </a:r>
            <a:endParaRPr lang="de-DE" dirty="0" smtClean="0"/>
          </a:p>
          <a:p>
            <a:r>
              <a:rPr lang="de-DE" dirty="0" err="1" smtClean="0"/>
              <a:t>Convert</a:t>
            </a:r>
            <a:r>
              <a:rPr lang="de-DE" dirty="0" smtClean="0"/>
              <a:t> </a:t>
            </a:r>
            <a:r>
              <a:rPr lang="de-DE" dirty="0" err="1" smtClean="0"/>
              <a:t>ExclusiveRange</a:t>
            </a:r>
            <a:r>
              <a:rPr lang="de-DE" dirty="0" smtClean="0"/>
              <a:t>/</a:t>
            </a:r>
            <a:r>
              <a:rPr lang="de-DE" dirty="0" err="1" smtClean="0"/>
              <a:t>IntegerRange</a:t>
            </a:r>
            <a:endParaRPr lang="de-DE" dirty="0" smtClean="0"/>
          </a:p>
          <a:p>
            <a:r>
              <a:rPr lang="de-DE" dirty="0" err="1" smtClean="0"/>
              <a:t>PrimitiveIterator.OfInt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8 Iteration</a:t>
            </a:r>
          </a:p>
        </p:txBody>
      </p:sp>
    </p:spTree>
    <p:extLst>
      <p:ext uri="{BB962C8B-B14F-4D97-AF65-F5344CB8AC3E}">
        <p14:creationId xmlns:p14="http://schemas.microsoft.com/office/powerpoint/2010/main" val="428637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Catching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Xtend</a:t>
            </a:r>
            <a:r>
              <a:rPr lang="de-DE" dirty="0" smtClean="0"/>
              <a:t> </a:t>
            </a:r>
            <a:r>
              <a:rPr lang="de-DE" dirty="0" err="1" smtClean="0"/>
              <a:t>IterableExtensions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r>
              <a:rPr lang="de-DE" dirty="0" err="1" smtClean="0"/>
              <a:t>filterNull</a:t>
            </a:r>
            <a:endParaRPr lang="de-DE" dirty="0" smtClean="0"/>
          </a:p>
          <a:p>
            <a:r>
              <a:rPr lang="de-DE" dirty="0" err="1" smtClean="0"/>
              <a:t>filter</a:t>
            </a:r>
            <a:r>
              <a:rPr lang="de-DE" dirty="0" smtClean="0"/>
              <a:t>(Class)</a:t>
            </a:r>
          </a:p>
          <a:p>
            <a:endParaRPr lang="de-DE" dirty="0"/>
          </a:p>
          <a:p>
            <a:r>
              <a:rPr lang="de-DE" dirty="0" smtClean="0"/>
              <a:t>Stream </a:t>
            </a:r>
            <a:r>
              <a:rPr lang="de-DE" dirty="0" err="1" smtClean="0"/>
              <a:t>may</a:t>
            </a:r>
            <a:r>
              <a:rPr lang="de-DE" dirty="0" smtClean="0"/>
              <a:t> not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ordered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parallel,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IterableExtensions</a:t>
            </a:r>
            <a:r>
              <a:rPr lang="de-DE" dirty="0" smtClean="0"/>
              <a:t> </a:t>
            </a:r>
            <a:r>
              <a:rPr lang="de-DE" dirty="0" err="1" smtClean="0"/>
              <a:t>difficult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port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8 Streams</a:t>
            </a:r>
          </a:p>
        </p:txBody>
      </p:sp>
    </p:spTree>
    <p:extLst>
      <p:ext uri="{BB962C8B-B14F-4D97-AF65-F5344CB8AC3E}">
        <p14:creationId xmlns:p14="http://schemas.microsoft.com/office/powerpoint/2010/main" val="212618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Streams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IterableExtensions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r>
              <a:rPr lang="de-DE" dirty="0" err="1" smtClean="0"/>
              <a:t>Xtend</a:t>
            </a:r>
            <a:r>
              <a:rPr lang="de-DE" dirty="0" smtClean="0"/>
              <a:t> </a:t>
            </a:r>
            <a:r>
              <a:rPr lang="de-DE" dirty="0" err="1" smtClean="0"/>
              <a:t>provides</a:t>
            </a:r>
            <a:r>
              <a:rPr lang="de-DE" dirty="0" smtClean="0"/>
              <a:t> a </a:t>
            </a:r>
            <a:r>
              <a:rPr lang="de-DE" dirty="0" err="1" smtClean="0"/>
              <a:t>lot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higher</a:t>
            </a:r>
            <a:r>
              <a:rPr lang="de-DE" dirty="0" smtClean="0"/>
              <a:t>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extensions</a:t>
            </a:r>
            <a:r>
              <a:rPr lang="de-DE" dirty="0" smtClean="0"/>
              <a:t> on </a:t>
            </a:r>
            <a:r>
              <a:rPr lang="de-DE" dirty="0" err="1" smtClean="0"/>
              <a:t>Iterable</a:t>
            </a:r>
            <a:endParaRPr lang="de-DE" dirty="0" smtClean="0"/>
          </a:p>
          <a:p>
            <a:pPr lvl="1"/>
            <a:r>
              <a:rPr lang="de-DE" dirty="0" err="1" smtClean="0"/>
              <a:t>Lazy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streams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 smtClean="0"/>
              <a:t>Streams </a:t>
            </a:r>
            <a:r>
              <a:rPr lang="de-DE" dirty="0" err="1" smtClean="0"/>
              <a:t>have</a:t>
            </a:r>
            <a:r>
              <a:rPr lang="de-DE" dirty="0" smtClean="0"/>
              <a:t> primitive </a:t>
            </a:r>
            <a:r>
              <a:rPr lang="de-DE" dirty="0" err="1" smtClean="0"/>
              <a:t>versions</a:t>
            </a:r>
            <a:endParaRPr lang="de-DE" dirty="0" smtClean="0"/>
          </a:p>
          <a:p>
            <a:r>
              <a:rPr lang="de-DE" dirty="0" smtClean="0"/>
              <a:t>Streams </a:t>
            </a:r>
            <a:r>
              <a:rPr lang="de-DE" dirty="0" err="1" smtClean="0"/>
              <a:t>have</a:t>
            </a:r>
            <a:r>
              <a:rPr lang="de-DE" dirty="0" smtClean="0"/>
              <a:t> easy </a:t>
            </a:r>
            <a:r>
              <a:rPr lang="de-DE" dirty="0" err="1" smtClean="0"/>
              <a:t>paralleleism</a:t>
            </a:r>
            <a:endParaRPr lang="de-DE" dirty="0"/>
          </a:p>
          <a:p>
            <a:pPr lvl="1"/>
            <a:r>
              <a:rPr lang="de-DE" dirty="0" smtClean="0"/>
              <a:t>But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beneficial</a:t>
            </a:r>
            <a:r>
              <a:rPr lang="de-DE" dirty="0" smtClean="0"/>
              <a:t> on </a:t>
            </a:r>
            <a:r>
              <a:rPr lang="de-DE" dirty="0" err="1" smtClean="0"/>
              <a:t>huge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sets</a:t>
            </a:r>
            <a:r>
              <a:rPr lang="de-DE" dirty="0" smtClean="0"/>
              <a:t>!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571891" y="-103267"/>
            <a:ext cx="8231725" cy="493743"/>
          </a:xfrm>
        </p:spPr>
        <p:txBody>
          <a:bodyPr/>
          <a:lstStyle/>
          <a:p>
            <a:r>
              <a:rPr lang="en-US" dirty="0"/>
              <a:t>Java 8 Streams</a:t>
            </a:r>
          </a:p>
        </p:txBody>
      </p:sp>
    </p:spTree>
    <p:extLst>
      <p:ext uri="{BB962C8B-B14F-4D97-AF65-F5344CB8AC3E}">
        <p14:creationId xmlns:p14="http://schemas.microsoft.com/office/powerpoint/2010/main" val="35752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Going</a:t>
            </a:r>
            <a:r>
              <a:rPr lang="de-DE" dirty="0" smtClean="0"/>
              <a:t> Further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r>
              <a:rPr lang="de-DE" dirty="0" err="1" smtClean="0"/>
              <a:t>combinations</a:t>
            </a:r>
            <a:endParaRPr lang="de-DE" dirty="0" smtClean="0"/>
          </a:p>
          <a:p>
            <a:r>
              <a:rPr lang="de-DE" dirty="0" err="1" smtClean="0"/>
              <a:t>flatMap</a:t>
            </a:r>
            <a:r>
              <a:rPr lang="de-DE" dirty="0" smtClean="0"/>
              <a:t>(()=&gt;Collection)</a:t>
            </a:r>
          </a:p>
          <a:p>
            <a:r>
              <a:rPr lang="de-DE" dirty="0" err="1" smtClean="0"/>
              <a:t>Iterable#stream</a:t>
            </a:r>
            <a:r>
              <a:rPr lang="de-DE" dirty="0" smtClean="0"/>
              <a:t>()/</a:t>
            </a:r>
            <a:r>
              <a:rPr lang="en-US" dirty="0" err="1" smtClean="0"/>
              <a:t>parallelStream</a:t>
            </a:r>
            <a:r>
              <a:rPr lang="en-US" dirty="0" smtClean="0"/>
              <a:t>()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8 Streams</a:t>
            </a:r>
          </a:p>
        </p:txBody>
      </p:sp>
    </p:spTree>
    <p:extLst>
      <p:ext uri="{BB962C8B-B14F-4D97-AF65-F5344CB8AC3E}">
        <p14:creationId xmlns:p14="http://schemas.microsoft.com/office/powerpoint/2010/main" val="1615363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Common </a:t>
            </a:r>
            <a:r>
              <a:rPr lang="de-DE" dirty="0" err="1" smtClean="0"/>
              <a:t>Collectors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3" y="1837637"/>
            <a:ext cx="8235123" cy="3988027"/>
          </a:xfrm>
        </p:spPr>
        <p:txBody>
          <a:bodyPr/>
          <a:lstStyle/>
          <a:p>
            <a:r>
              <a:rPr lang="de-DE" dirty="0" err="1" smtClean="0"/>
              <a:t>Put</a:t>
            </a:r>
            <a:r>
              <a:rPr lang="de-DE" dirty="0" smtClean="0"/>
              <a:t> </a:t>
            </a:r>
            <a:r>
              <a:rPr lang="de-DE" dirty="0" err="1" smtClean="0"/>
              <a:t>toList</a:t>
            </a:r>
            <a:r>
              <a:rPr lang="de-DE" dirty="0" smtClean="0"/>
              <a:t>, </a:t>
            </a:r>
            <a:r>
              <a:rPr lang="de-DE" dirty="0" err="1" smtClean="0"/>
              <a:t>toSet</a:t>
            </a:r>
            <a:r>
              <a:rPr lang="de-DE" dirty="0" smtClean="0"/>
              <a:t>, </a:t>
            </a:r>
            <a:r>
              <a:rPr lang="de-DE" dirty="0" err="1" smtClean="0"/>
              <a:t>toCollection</a:t>
            </a:r>
            <a:r>
              <a:rPr lang="de-DE" dirty="0" smtClean="0"/>
              <a:t> on Stream</a:t>
            </a:r>
          </a:p>
          <a:p>
            <a:r>
              <a:rPr lang="de-DE" dirty="0" err="1" smtClean="0"/>
              <a:t>Join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smtClean="0"/>
              <a:t>8 Streams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318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Steam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String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3" y="1837637"/>
            <a:ext cx="8235123" cy="3988027"/>
          </a:xfrm>
        </p:spPr>
        <p:txBody>
          <a:bodyPr/>
          <a:lstStyle/>
          <a:p>
            <a:r>
              <a:rPr lang="de-DE" dirty="0" err="1" smtClean="0"/>
              <a:t>flatMatch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flatSplit</a:t>
            </a:r>
            <a:r>
              <a:rPr lang="de-DE" dirty="0" smtClean="0"/>
              <a:t>, </a:t>
            </a:r>
            <a:r>
              <a:rPr lang="de-DE" dirty="0" err="1" smtClean="0"/>
              <a:t>especially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findFirst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matching</a:t>
            </a:r>
            <a:r>
              <a:rPr lang="de-DE" dirty="0" smtClean="0"/>
              <a:t>()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filter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smtClean="0"/>
              <a:t>8 Streams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18658"/>
      </p:ext>
    </p:extLst>
  </p:cSld>
  <p:clrMapOvr>
    <a:masterClrMapping/>
  </p:clrMapOvr>
</p:sld>
</file>

<file path=ppt/theme/theme1.xml><?xml version="1.0" encoding="utf-8"?>
<a:theme xmlns:a="http://schemas.openxmlformats.org/drawingml/2006/main" name="Fraunhofer FOKUS">
  <a:themeElements>
    <a:clrScheme name="Fraunhofer FOKUS SQC">
      <a:dk1>
        <a:sysClr val="windowText" lastClr="000000"/>
      </a:dk1>
      <a:lt1>
        <a:sysClr val="window" lastClr="FFFFFF"/>
      </a:lt1>
      <a:dk2>
        <a:srgbClr val="AD2221"/>
      </a:dk2>
      <a:lt2>
        <a:srgbClr val="FFFFFF"/>
      </a:lt2>
      <a:accent1>
        <a:srgbClr val="AD2221"/>
      </a:accent1>
      <a:accent2>
        <a:srgbClr val="616568"/>
      </a:accent2>
      <a:accent3>
        <a:srgbClr val="93959A"/>
      </a:accent3>
      <a:accent4>
        <a:srgbClr val="C7C9CA"/>
      </a:accent4>
      <a:accent5>
        <a:srgbClr val="E9EAEB"/>
      </a:accent5>
      <a:accent6>
        <a:srgbClr val="616567"/>
      </a:accent6>
      <a:hlink>
        <a:srgbClr val="AD2221"/>
      </a:hlink>
      <a:folHlink>
        <a:srgbClr val="009879"/>
      </a:folHlink>
    </a:clrScheme>
    <a:fontScheme name="FOKUS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22225" cap="flat" cmpd="sng">
          <a:solidFill>
            <a:schemeClr val="accent1"/>
          </a:solidFill>
          <a:prstDash val="solid"/>
          <a:round/>
          <a:headEnd/>
          <a:tailEnd/>
        </a:ln>
        <a:effectLst/>
      </a:spPr>
      <a:bodyPr lIns="0" tIns="0" rIns="0" bIns="0" rtlCol="0" anchor="ctr"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>
            <a:ln>
              <a:noFill/>
            </a:ln>
            <a:solidFill>
              <a:sysClr val="windowText" lastClr="000000"/>
            </a:solidFill>
            <a:effectLst/>
            <a:uLnTx/>
            <a:uFillTx/>
          </a:defRPr>
        </a:defPPr>
      </a:lstStyle>
    </a:spDef>
    <a:lnDef>
      <a:spPr>
        <a:ln w="12700" cmpd="sng">
          <a:solidFill>
            <a:srgbClr val="16BAE7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151200" tIns="0" rIns="0" bIns="0" rtlCol="0">
        <a:noAutofit/>
      </a:bodyPr>
      <a:lstStyle>
        <a:defPPr>
          <a:lnSpc>
            <a:spcPts val="2800"/>
          </a:lnSpc>
          <a:spcBef>
            <a:spcPts val="560"/>
          </a:spcBef>
          <a:buClr>
            <a:schemeClr val="tx1"/>
          </a:buClr>
          <a:defRPr sz="22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Xpand_Java8Optionals_en</Template>
  <TotalTime>0</TotalTime>
  <Words>207</Words>
  <Application>Microsoft Office PowerPoint</Application>
  <PresentationFormat>Bildschirmpräsentation (4:3)</PresentationFormat>
  <Paragraphs>64</Paragraphs>
  <Slides>10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Symbol</vt:lpstr>
      <vt:lpstr>Fraunhofer FOKUS</vt:lpstr>
      <vt:lpstr>Java 8 Iteration and Streams with XTend </vt:lpstr>
      <vt:lpstr>Java 8 Iteration</vt:lpstr>
      <vt:lpstr>Java 8 Iteration</vt:lpstr>
      <vt:lpstr>Java 8 Iteration</vt:lpstr>
      <vt:lpstr>Java 8 Streams</vt:lpstr>
      <vt:lpstr>Java 8 Streams</vt:lpstr>
      <vt:lpstr>Java 8 Streams</vt:lpstr>
      <vt:lpstr>Java 8 Streams</vt:lpstr>
      <vt:lpstr>Java 8 Streams</vt:lpstr>
      <vt:lpstr>Java 8 Streams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 Subheadline</dc:title>
  <dc:creator>mbu</dc:creator>
  <cp:lastModifiedBy>mbu</cp:lastModifiedBy>
  <cp:revision>162</cp:revision>
  <dcterms:created xsi:type="dcterms:W3CDTF">2015-07-28T07:47:45Z</dcterms:created>
  <dcterms:modified xsi:type="dcterms:W3CDTF">2015-12-09T12:45:43Z</dcterms:modified>
</cp:coreProperties>
</file>