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70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 showGuides="1"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FE6-1CE3-304D-A5AE-188A738F9CD6}" type="datetimeFigureOut">
              <a:rPr lang="de-DE" smtClean="0"/>
              <a:t>17.08.2015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296C2-530A-6D45-BF6A-B25DBE57408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895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3"/>
            <a:ext cx="9144000" cy="4643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2"/>
            <a:ext cx="9144000" cy="4643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4" name="Bild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54" t="1" r="4926" b="27830"/>
          <a:stretch/>
        </p:blipFill>
        <p:spPr>
          <a:xfrm>
            <a:off x="0" y="1895705"/>
            <a:ext cx="9144000" cy="2748167"/>
          </a:xfrm>
          <a:prstGeom prst="rect">
            <a:avLst/>
          </a:prstGeom>
        </p:spPr>
      </p:pic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41157" y="4812186"/>
            <a:ext cx="8223342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0" name="Titel 2"/>
          <p:cNvSpPr>
            <a:spLocks noGrp="1"/>
          </p:cNvSpPr>
          <p:nvPr>
            <p:ph type="ctrTitle" hasCustomPrompt="1"/>
          </p:nvPr>
        </p:nvSpPr>
        <p:spPr>
          <a:xfrm>
            <a:off x="442435" y="441701"/>
            <a:ext cx="8270209" cy="922099"/>
          </a:xfrm>
          <a:solidFill>
            <a:schemeClr val="accent1"/>
          </a:solidFill>
        </p:spPr>
        <p:txBody>
          <a:bodyPr tIns="10800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8" name="Picture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693" y="5009617"/>
            <a:ext cx="1878600" cy="150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66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mplatzhalter 3"/>
          <p:cNvSpPr>
            <a:spLocks noGrp="1"/>
          </p:cNvSpPr>
          <p:nvPr>
            <p:ph type="chart" sz="quarter" idx="14"/>
          </p:nvPr>
        </p:nvSpPr>
        <p:spPr>
          <a:xfrm>
            <a:off x="5487988" y="1219200"/>
            <a:ext cx="3201987" cy="4816475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1" y="1837637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464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72000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41157" y="4812186"/>
            <a:ext cx="8223342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7" name="Titel 2"/>
          <p:cNvSpPr>
            <a:spLocks noGrp="1"/>
          </p:cNvSpPr>
          <p:nvPr>
            <p:ph type="ctrTitle" hasCustomPrompt="1"/>
          </p:nvPr>
        </p:nvSpPr>
        <p:spPr>
          <a:xfrm>
            <a:off x="442435" y="441701"/>
            <a:ext cx="8270209" cy="922099"/>
          </a:xfrm>
          <a:solidFill>
            <a:schemeClr val="accent1"/>
          </a:solidFill>
        </p:spPr>
        <p:txBody>
          <a:bodyPr tIns="10800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6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693" y="5009617"/>
            <a:ext cx="1878600" cy="150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3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488390" y="1219195"/>
            <a:ext cx="3201986" cy="481624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1" y="1837637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315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454192" y="1420427"/>
            <a:ext cx="8235123" cy="4405237"/>
          </a:xfrm>
        </p:spPr>
        <p:txBody>
          <a:bodyPr/>
          <a:lstStyle>
            <a:lvl1pPr marL="270000" indent="-269875">
              <a:spcBef>
                <a:spcPts val="2784"/>
              </a:spcBef>
              <a:buFont typeface="+mj-lt"/>
              <a:buAutoNum type="arabicPeriod"/>
              <a:defRPr baseline="0"/>
            </a:lvl1pPr>
            <a:lvl2pPr marL="269875" indent="-269875">
              <a:buFont typeface="+mj-lt"/>
              <a:buAutoNum type="arabicPeriod"/>
              <a:defRPr/>
            </a:lvl2pPr>
            <a:lvl3pPr marL="269875" indent="-269875">
              <a:buFont typeface="+mj-lt"/>
              <a:buAutoNum type="arabicPeriod"/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352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5037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5902060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432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482705" y="1219196"/>
            <a:ext cx="3206076" cy="227601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4"/>
          </p:nvPr>
        </p:nvSpPr>
        <p:spPr>
          <a:xfrm>
            <a:off x="5482705" y="3758753"/>
            <a:ext cx="3206076" cy="227601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5"/>
          </p:nvPr>
        </p:nvSpPr>
        <p:spPr>
          <a:xfrm>
            <a:off x="454191" y="1837637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94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54279" y="1225838"/>
            <a:ext cx="8240849" cy="4578745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2900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deut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7587" y="1837636"/>
            <a:ext cx="8232775" cy="3612251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dirty="0" err="1" smtClean="0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942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co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801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9329843" y="4427840"/>
            <a:ext cx="466177" cy="2430161"/>
          </a:xfrm>
          <a:prstGeom prst="rect">
            <a:avLst/>
          </a:prstGeom>
          <a:solidFill>
            <a:schemeClr val="bg1"/>
          </a:solidFill>
          <a:ln w="22225" cap="flat" cmpd="sng">
            <a:noFill/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653064"/>
            <a:endParaRPr lang="de-DE" sz="1300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8563" y="446089"/>
            <a:ext cx="8253413" cy="928695"/>
          </a:xfrm>
          <a:prstGeom prst="rect">
            <a:avLst/>
          </a:prstGeom>
        </p:spPr>
        <p:txBody>
          <a:bodyPr vert="horz" wrap="square" lIns="91413" tIns="45707" rIns="91413" bIns="45707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1231" y="1838775"/>
            <a:ext cx="4325937" cy="3980089"/>
          </a:xfrm>
          <a:prstGeom prst="rect">
            <a:avLst/>
          </a:prstGeom>
        </p:spPr>
        <p:txBody>
          <a:bodyPr vert="horz" lIns="102826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3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pic>
        <p:nvPicPr>
          <p:cNvPr id="5" name="Grafik 12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122" y="5930640"/>
            <a:ext cx="1407069" cy="562259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 bwMode="auto">
          <a:xfrm>
            <a:off x="9389518" y="4489106"/>
            <a:ext cx="348855" cy="34885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2" name="Rechteck 21"/>
          <p:cNvSpPr/>
          <p:nvPr/>
        </p:nvSpPr>
        <p:spPr bwMode="auto">
          <a:xfrm rot="10800000">
            <a:off x="9389518" y="6438590"/>
            <a:ext cx="348855" cy="348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3" name="Rechteck 22"/>
          <p:cNvSpPr/>
          <p:nvPr/>
        </p:nvSpPr>
        <p:spPr bwMode="auto">
          <a:xfrm rot="10800000">
            <a:off x="9389518" y="5951218"/>
            <a:ext cx="348855" cy="348855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4" name="Rechteck 23"/>
          <p:cNvSpPr/>
          <p:nvPr/>
        </p:nvSpPr>
        <p:spPr bwMode="auto">
          <a:xfrm rot="10800000">
            <a:off x="9389518" y="5463847"/>
            <a:ext cx="348855" cy="34885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5" name="Rechteck 24"/>
          <p:cNvSpPr/>
          <p:nvPr/>
        </p:nvSpPr>
        <p:spPr bwMode="auto">
          <a:xfrm rot="10800000">
            <a:off x="9389518" y="4976477"/>
            <a:ext cx="348855" cy="348855"/>
          </a:xfrm>
          <a:prstGeom prst="rect">
            <a:avLst/>
          </a:prstGeom>
          <a:solidFill>
            <a:srgbClr val="616567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28625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accent4"/>
                </a:solidFill>
              </a:defRPr>
            </a:lvl1pPr>
          </a:lstStyle>
          <a:p>
            <a:pPr defTabSz="914126"/>
            <a:r>
              <a:rPr lang="de-DE" dirty="0" smtClean="0">
                <a:solidFill>
                  <a:srgbClr val="C7C9CA"/>
                </a:solidFill>
                <a:latin typeface="Arial"/>
              </a:rPr>
              <a:t>© Fraunhofer FOKUS</a:t>
            </a:r>
            <a:endParaRPr lang="de-DE" dirty="0">
              <a:solidFill>
                <a:srgbClr val="C7C9CA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439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3" r:id="rId2"/>
    <p:sldLayoutId id="2147483796" r:id="rId3"/>
    <p:sldLayoutId id="2147483795" r:id="rId4"/>
    <p:sldLayoutId id="2147483797" r:id="rId5"/>
    <p:sldLayoutId id="2147483798" r:id="rId6"/>
    <p:sldLayoutId id="2147483799" r:id="rId7"/>
    <p:sldLayoutId id="2147483801" r:id="rId8"/>
    <p:sldLayoutId id="2147483800" r:id="rId9"/>
    <p:sldLayoutId id="2147483802" r:id="rId10"/>
  </p:sldLayoutIdLst>
  <p:hf sldNum="0" hdr="0" dt="0"/>
  <p:txStyles>
    <p:titleStyle>
      <a:lvl1pPr algn="l" defTabSz="914126" rtl="0" eaLnBrk="1" latinLnBrk="0" hangingPunct="1">
        <a:lnSpc>
          <a:spcPts val="2999"/>
        </a:lnSpc>
        <a:spcBef>
          <a:spcPct val="0"/>
        </a:spcBef>
        <a:buNone/>
        <a:defRPr sz="2000" b="1" kern="1200" cap="all" spc="9" baseline="0">
          <a:solidFill>
            <a:schemeClr val="tx1"/>
          </a:solidFill>
          <a:latin typeface="+mn-lt"/>
          <a:ea typeface="+mj-ea"/>
          <a:cs typeface="Arial" pitchFamily="34" charset="0"/>
        </a:defRPr>
      </a:lvl1pPr>
    </p:titleStyle>
    <p:bodyStyle>
      <a:lvl1pPr marL="257326" indent="-257326" algn="l" defTabSz="914126" rtl="0" eaLnBrk="1" latinLnBrk="0" hangingPunct="1">
        <a:lnSpc>
          <a:spcPts val="2020"/>
        </a:lnSpc>
        <a:spcBef>
          <a:spcPct val="20000"/>
        </a:spcBef>
        <a:buClrTx/>
        <a:buFont typeface="Symbol" charset="2"/>
        <a:buChar char="-"/>
        <a:tabLst/>
        <a:defRPr lang="de-DE" sz="16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257326" indent="-257326" algn="l" defTabSz="914126" rtl="0" eaLnBrk="1" latinLnBrk="0" hangingPunct="1">
        <a:spcBef>
          <a:spcPct val="20000"/>
        </a:spcBef>
        <a:buClrTx/>
        <a:buFont typeface="Symbol" charset="2"/>
        <a:buChar char="-"/>
        <a:tabLst/>
        <a:defRPr lang="de-DE" sz="15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716428" indent="-240321" algn="l" defTabSz="914126" rtl="0" eaLnBrk="1" latinLnBrk="0" hangingPunct="1">
        <a:lnSpc>
          <a:spcPts val="2020"/>
        </a:lnSpc>
        <a:spcBef>
          <a:spcPct val="20000"/>
        </a:spcBef>
        <a:buClrTx/>
        <a:buFont typeface="Symbol" charset="2"/>
        <a:buChar char="-"/>
        <a:defRPr lang="de-DE" sz="16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501046" indent="-266394" algn="l" defTabSz="914126" rtl="0" eaLnBrk="1" latinLnBrk="0" hangingPunct="1">
        <a:lnSpc>
          <a:spcPts val="202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782" indent="-228531" algn="l" defTabSz="914126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845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0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3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8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39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2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5"/>
          <p:cNvSpPr>
            <a:spLocks noGrp="1"/>
          </p:cNvSpPr>
          <p:nvPr>
            <p:ph type="subTitle" idx="1"/>
          </p:nvPr>
        </p:nvSpPr>
        <p:spPr/>
        <p:txBody>
          <a:bodyPr lIns="0" tIns="0" rIns="0" bIns="0"/>
          <a:lstStyle/>
          <a:p>
            <a:pPr marL="0" indent="0">
              <a:buNone/>
            </a:pPr>
            <a:r>
              <a:rPr lang="de-DE" dirty="0" smtClean="0"/>
              <a:t>Mareike Muster, 01. April 2014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Xtending</a:t>
            </a:r>
            <a:r>
              <a:rPr lang="de-DE" dirty="0" smtClean="0"/>
              <a:t> Java 8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060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3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7" b="12527"/>
          <a:stretch>
            <a:fillRect/>
          </a:stretch>
        </p:blipFill>
        <p:spPr/>
      </p:pic>
      <p:sp>
        <p:nvSpPr>
          <p:cNvPr id="11" name="Textplatzhalter 5"/>
          <p:cNvSpPr>
            <a:spLocks noGrp="1"/>
          </p:cNvSpPr>
          <p:nvPr>
            <p:ph type="subTitle" idx="1"/>
          </p:nvPr>
        </p:nvSpPr>
        <p:spPr/>
        <p:txBody>
          <a:bodyPr lIns="0" tIns="0" rIns="0" bIns="0"/>
          <a:lstStyle/>
          <a:p>
            <a:r>
              <a:rPr lang="de-DE" dirty="0" smtClean="0"/>
              <a:t>Mareike Muster, 01. April 2014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 rot="16200000">
            <a:off x="8329156" y="3689405"/>
            <a:ext cx="1359127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016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FFFFFF"/>
                </a:solidFill>
                <a:latin typeface="Arial"/>
              </a:rPr>
              <a:t>© Matthias Heyde / Fraunhofer FOKUS</a:t>
            </a:r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Xtending</a:t>
            </a:r>
            <a:r>
              <a:rPr lang="de-DE" dirty="0"/>
              <a:t> Java 8</a:t>
            </a:r>
          </a:p>
        </p:txBody>
      </p:sp>
    </p:spTree>
    <p:extLst>
      <p:ext uri="{BB962C8B-B14F-4D97-AF65-F5344CB8AC3E}">
        <p14:creationId xmlns:p14="http://schemas.microsoft.com/office/powerpoint/2010/main" val="24010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454192" y="1414021"/>
            <a:ext cx="8235123" cy="4411643"/>
          </a:xfrm>
        </p:spPr>
        <p:txBody>
          <a:bodyPr/>
          <a:lstStyle/>
          <a:p>
            <a:r>
              <a:rPr lang="de-DE" dirty="0" smtClean="0"/>
              <a:t>Erster Punkt</a:t>
            </a:r>
          </a:p>
          <a:p>
            <a:r>
              <a:rPr lang="de-DE" dirty="0" smtClean="0"/>
              <a:t>Zweiter Punkt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Xtending</a:t>
            </a:r>
            <a:r>
              <a:rPr lang="de-DE" dirty="0"/>
              <a:t> Java 8</a:t>
            </a:r>
          </a:p>
        </p:txBody>
      </p:sp>
    </p:spTree>
    <p:extLst>
      <p:ext uri="{BB962C8B-B14F-4D97-AF65-F5344CB8AC3E}">
        <p14:creationId xmlns:p14="http://schemas.microsoft.com/office/powerpoint/2010/main" val="23495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Xtending</a:t>
            </a:r>
            <a:r>
              <a:rPr lang="de-DE" dirty="0"/>
              <a:t> Java 8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28979" cy="605317"/>
          </a:xfrm>
        </p:spPr>
        <p:txBody>
          <a:bodyPr/>
          <a:lstStyle/>
          <a:p>
            <a:r>
              <a:rPr lang="de-DE" dirty="0" err="1" smtClean="0"/>
              <a:t>Ideas</a:t>
            </a:r>
            <a:endParaRPr lang="de-DE" dirty="0"/>
          </a:p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0" y="1837637"/>
            <a:ext cx="8229209" cy="3988027"/>
          </a:xfrm>
        </p:spPr>
        <p:txBody>
          <a:bodyPr/>
          <a:lstStyle/>
          <a:p>
            <a:pPr lvl="1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de-DE" dirty="0" err="1" smtClean="0"/>
              <a:t>Improve</a:t>
            </a:r>
            <a:r>
              <a:rPr lang="de-DE" dirty="0" smtClean="0"/>
              <a:t> Optional</a:t>
            </a:r>
          </a:p>
          <a:p>
            <a:pPr lvl="2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de-DE" dirty="0" err="1"/>
              <a:t>Nullsafe</a:t>
            </a:r>
            <a:r>
              <a:rPr lang="de-DE" dirty="0"/>
              <a:t>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 smtClean="0"/>
              <a:t>access</a:t>
            </a:r>
            <a:endParaRPr lang="de-DE" dirty="0" smtClean="0"/>
          </a:p>
          <a:p>
            <a:pPr lvl="2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de-DE" dirty="0" smtClean="0"/>
              <a:t>Operator </a:t>
            </a:r>
            <a:r>
              <a:rPr lang="de-DE" dirty="0" err="1" smtClean="0"/>
              <a:t>overloading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inlining</a:t>
            </a:r>
            <a:endParaRPr lang="de-DE" dirty="0" smtClean="0"/>
          </a:p>
          <a:p>
            <a:pPr lvl="2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de-DE" dirty="0" smtClean="0"/>
              <a:t>Catch </a:t>
            </a:r>
            <a:r>
              <a:rPr lang="de-DE" dirty="0" err="1" smtClean="0"/>
              <a:t>syntax</a:t>
            </a:r>
            <a:endParaRPr lang="de-DE" dirty="0" smtClean="0"/>
          </a:p>
          <a:p>
            <a:pPr lvl="2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 lvl="1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2" name="Textfeld 11"/>
          <p:cNvSpPr txBox="1"/>
          <p:nvPr/>
        </p:nvSpPr>
        <p:spPr>
          <a:xfrm rot="16200000">
            <a:off x="7812243" y="4909300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016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FFFFFF"/>
                </a:solidFill>
                <a:latin typeface="Arial"/>
              </a:rPr>
              <a:t>©Matthias Heyde / Fraunhofer FOKUS</a:t>
            </a:r>
          </a:p>
        </p:txBody>
      </p:sp>
      <p:sp>
        <p:nvSpPr>
          <p:cNvPr id="8" name="Textfeld 7"/>
          <p:cNvSpPr txBox="1"/>
          <p:nvPr/>
        </p:nvSpPr>
        <p:spPr>
          <a:xfrm rot="16200000">
            <a:off x="7812243" y="4909298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180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 smtClean="0">
                <a:solidFill>
                  <a:srgbClr val="C7C9CA"/>
                </a:solidFill>
                <a:latin typeface="Arial"/>
              </a:rPr>
              <a:t>© Matthias </a:t>
            </a:r>
            <a:r>
              <a:rPr lang="de-DE" sz="600" dirty="0">
                <a:solidFill>
                  <a:srgbClr val="C7C9CA"/>
                </a:solidFill>
                <a:latin typeface="Arial"/>
              </a:rPr>
              <a:t>Heyde / Fraunhofer FOKUS</a:t>
            </a:r>
          </a:p>
        </p:txBody>
      </p:sp>
    </p:spTree>
    <p:extLst>
      <p:ext uri="{BB962C8B-B14F-4D97-AF65-F5344CB8AC3E}">
        <p14:creationId xmlns:p14="http://schemas.microsoft.com/office/powerpoint/2010/main" val="312881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Xtending</a:t>
            </a:r>
            <a:r>
              <a:rPr lang="de-DE" dirty="0"/>
              <a:t> Java 8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5036" cy="605317"/>
          </a:xfrm>
        </p:spPr>
        <p:txBody>
          <a:bodyPr/>
          <a:lstStyle/>
          <a:p>
            <a:r>
              <a:rPr lang="de-DE" dirty="0" err="1"/>
              <a:t>Ideas</a:t>
            </a:r>
            <a:endParaRPr lang="de-DE" dirty="0"/>
          </a:p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0" y="1837637"/>
            <a:ext cx="8235265" cy="3988027"/>
          </a:xfrm>
        </p:spPr>
        <p:txBody>
          <a:bodyPr/>
          <a:lstStyle/>
          <a:p>
            <a:pPr lvl="1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CompletableFuture</a:t>
            </a:r>
            <a:endParaRPr lang="de-DE" dirty="0"/>
          </a:p>
          <a:p>
            <a:pPr lvl="2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Missing</a:t>
            </a:r>
            <a:r>
              <a:rPr lang="de-DE" dirty="0"/>
              <a:t>: Easy </a:t>
            </a:r>
            <a:r>
              <a:rPr lang="de-DE" dirty="0" err="1"/>
              <a:t>timeout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cancellation</a:t>
            </a:r>
            <a:endParaRPr lang="de-DE" dirty="0"/>
          </a:p>
          <a:p>
            <a:pPr lvl="2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async</a:t>
            </a:r>
            <a:r>
              <a:rPr lang="de-DE" dirty="0"/>
              <a:t>({</a:t>
            </a:r>
            <a:r>
              <a:rPr lang="de-DE" dirty="0" err="1"/>
              <a:t>Executor</a:t>
            </a:r>
            <a:r>
              <a:rPr lang="de-DE" dirty="0"/>
              <a:t>}, {</a:t>
            </a:r>
            <a:r>
              <a:rPr lang="de-DE" dirty="0" err="1"/>
              <a:t>timeout</a:t>
            </a:r>
            <a:r>
              <a:rPr lang="de-DE" dirty="0"/>
              <a:t>}, (</a:t>
            </a:r>
            <a:r>
              <a:rPr lang="de-DE" dirty="0" err="1"/>
              <a:t>CompletableFuture</a:t>
            </a:r>
            <a:r>
              <a:rPr lang="de-DE" dirty="0"/>
              <a:t>&lt;R&gt;) =&gt; </a:t>
            </a:r>
            <a:r>
              <a:rPr lang="de-DE" dirty="0" err="1"/>
              <a:t>AsyncResult</a:t>
            </a:r>
            <a:r>
              <a:rPr lang="de-DE" dirty="0"/>
              <a:t>)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AsyncResult</a:t>
            </a:r>
            <a:r>
              <a:rPr lang="de-DE" dirty="0"/>
              <a:t>=</a:t>
            </a:r>
            <a:r>
              <a:rPr lang="de-DE" dirty="0" err="1"/>
              <a:t>completeNow</a:t>
            </a:r>
            <a:r>
              <a:rPr lang="de-DE" dirty="0"/>
              <a:t>(T) | </a:t>
            </a:r>
            <a:r>
              <a:rPr lang="de-DE" dirty="0" err="1"/>
              <a:t>asyncComplete|completeWith</a:t>
            </a:r>
            <a:r>
              <a:rPr lang="de-DE" dirty="0"/>
              <a:t>(</a:t>
            </a:r>
            <a:r>
              <a:rPr lang="de-DE" dirty="0" err="1"/>
              <a:t>Fut</a:t>
            </a:r>
            <a:r>
              <a:rPr lang="de-DE" dirty="0"/>
              <a:t>&lt;T&gt;) | </a:t>
            </a:r>
            <a:r>
              <a:rPr lang="de-DE" dirty="0" err="1" smtClean="0"/>
              <a:t>completedAlready</a:t>
            </a:r>
            <a:endParaRPr lang="de-DE" dirty="0" smtClean="0"/>
          </a:p>
          <a:p>
            <a:pPr lvl="2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Work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legacy</a:t>
            </a:r>
            <a:r>
              <a:rPr lang="de-DE" dirty="0" smtClean="0"/>
              <a:t> </a:t>
            </a:r>
            <a:r>
              <a:rPr lang="de-DE" dirty="0" err="1" smtClean="0"/>
              <a:t>blocking</a:t>
            </a:r>
            <a:r>
              <a:rPr lang="de-DE" dirty="0" smtClean="0"/>
              <a:t>/</a:t>
            </a:r>
            <a:r>
              <a:rPr lang="de-DE" dirty="0" err="1" smtClean="0"/>
              <a:t>interruptable</a:t>
            </a:r>
            <a:endParaRPr lang="de-DE" dirty="0"/>
          </a:p>
          <a:p>
            <a:pPr lvl="2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/>
              <a:t>Forward </a:t>
            </a:r>
            <a:r>
              <a:rPr lang="de-DE" dirty="0" err="1"/>
              <a:t>cancellation</a:t>
            </a:r>
            <a:r>
              <a:rPr lang="de-DE" dirty="0"/>
              <a:t> / on </a:t>
            </a:r>
            <a:r>
              <a:rPr lang="de-DE" dirty="0" err="1"/>
              <a:t>Cancellation</a:t>
            </a:r>
            <a:endParaRPr lang="de-DE" dirty="0"/>
          </a:p>
          <a:p>
            <a:pPr lvl="2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allOf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-&gt; </a:t>
            </a:r>
            <a:r>
              <a:rPr lang="de-DE" i="1" dirty="0" err="1" smtClean="0"/>
              <a:t>allComplete</a:t>
            </a:r>
            <a:endParaRPr lang="de-DE" dirty="0"/>
          </a:p>
          <a:p>
            <a:pPr lvl="2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thenXYZ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pPr lvl="2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/>
              <a:t>Versions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lambda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last </a:t>
            </a:r>
            <a:r>
              <a:rPr lang="de-DE" dirty="0" err="1"/>
              <a:t>parameter</a:t>
            </a:r>
            <a:endParaRPr lang="de-DE" dirty="0"/>
          </a:p>
          <a:p>
            <a:pPr lvl="2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cancelOnTimeout</a:t>
            </a:r>
            <a:endParaRPr lang="de-DE" dirty="0"/>
          </a:p>
          <a:p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827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Xtending</a:t>
            </a:r>
            <a:r>
              <a:rPr lang="de-DE" dirty="0"/>
              <a:t> Java 8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28979" cy="605317"/>
          </a:xfrm>
        </p:spPr>
        <p:txBody>
          <a:bodyPr/>
          <a:lstStyle/>
          <a:p>
            <a:r>
              <a:rPr lang="de-DE" dirty="0" err="1"/>
              <a:t>Ideas</a:t>
            </a:r>
            <a:endParaRPr lang="de-DE" dirty="0"/>
          </a:p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0" y="1837637"/>
            <a:ext cx="8229209" cy="3988027"/>
          </a:xfrm>
        </p:spPr>
        <p:txBody>
          <a:bodyPr/>
          <a:lstStyle/>
          <a:p>
            <a:pPr lvl="1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de-DE" dirty="0"/>
              <a:t>Stream:</a:t>
            </a:r>
          </a:p>
          <a:p>
            <a:pPr lvl="2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de-DE" dirty="0"/>
              <a:t>Extension: Filter </a:t>
            </a:r>
            <a:r>
              <a:rPr lang="de-DE" dirty="0" err="1"/>
              <a:t>by</a:t>
            </a:r>
            <a:r>
              <a:rPr lang="de-DE" dirty="0"/>
              <a:t> type</a:t>
            </a:r>
          </a:p>
          <a:p>
            <a:pPr lvl="2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de-DE" dirty="0"/>
              <a:t>Stream&lt;String&gt; </a:t>
            </a:r>
            <a:r>
              <a:rPr lang="de-DE" dirty="0" smtClean="0"/>
              <a:t>? </a:t>
            </a:r>
            <a:r>
              <a:rPr lang="de-DE" dirty="0" err="1" smtClean="0"/>
              <a:t>filterNull</a:t>
            </a:r>
            <a:r>
              <a:rPr lang="de-DE" dirty="0" smtClean="0"/>
              <a:t>, </a:t>
            </a:r>
            <a:r>
              <a:rPr lang="de-DE" dirty="0" err="1" smtClean="0"/>
              <a:t>filterEmpty</a:t>
            </a:r>
            <a:r>
              <a:rPr lang="de-DE" dirty="0" smtClean="0"/>
              <a:t>, </a:t>
            </a:r>
            <a:r>
              <a:rPr lang="de-DE" dirty="0" err="1" smtClean="0"/>
              <a:t>filterEmptyOrNull</a:t>
            </a:r>
            <a:r>
              <a:rPr lang="de-DE" dirty="0" smtClean="0"/>
              <a:t>, </a:t>
            </a:r>
            <a:r>
              <a:rPr lang="de-DE" dirty="0" err="1"/>
              <a:t>matching</a:t>
            </a:r>
            <a:r>
              <a:rPr lang="de-DE" dirty="0"/>
              <a:t>(), </a:t>
            </a:r>
            <a:r>
              <a:rPr lang="de-DE" dirty="0" err="1"/>
              <a:t>toLowerCase</a:t>
            </a:r>
            <a:r>
              <a:rPr lang="de-DE" dirty="0"/>
              <a:t>, </a:t>
            </a:r>
            <a:r>
              <a:rPr lang="de-DE" dirty="0" err="1"/>
              <a:t>groupByFirstLetter</a:t>
            </a:r>
            <a:r>
              <a:rPr lang="de-DE" dirty="0"/>
              <a:t> etc</a:t>
            </a:r>
            <a:r>
              <a:rPr lang="de-DE" dirty="0" smtClean="0"/>
              <a:t>.</a:t>
            </a:r>
          </a:p>
          <a:p>
            <a:pPr lvl="1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/>
          </a:p>
          <a:p>
            <a:pPr lvl="1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de-DE" dirty="0" err="1" smtClean="0"/>
              <a:t>FunctionalInterfaces</a:t>
            </a:r>
            <a:r>
              <a:rPr lang="de-DE" dirty="0" smtClean="0"/>
              <a:t>:</a:t>
            </a:r>
          </a:p>
          <a:p>
            <a:pPr lvl="2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de-DE" dirty="0" err="1" smtClean="0"/>
              <a:t>Predicate</a:t>
            </a:r>
            <a:r>
              <a:rPr lang="de-DE" dirty="0" smtClean="0"/>
              <a:t>: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bool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endParaRPr lang="de-DE" dirty="0" smtClean="0"/>
          </a:p>
          <a:p>
            <a:pPr lvl="2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de-DE" dirty="0" smtClean="0"/>
              <a:t>Curry Java 8 </a:t>
            </a:r>
            <a:r>
              <a:rPr lang="de-DE" dirty="0" err="1" smtClean="0"/>
              <a:t>Functional</a:t>
            </a:r>
            <a:r>
              <a:rPr lang="de-DE" dirty="0" smtClean="0"/>
              <a:t> Interfaces</a:t>
            </a:r>
          </a:p>
          <a:p>
            <a:pPr lvl="2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de-DE" dirty="0" smtClean="0"/>
              <a:t>Call </a:t>
            </a:r>
            <a:r>
              <a:rPr lang="de-DE" dirty="0" err="1" smtClean="0"/>
              <a:t>chaining</a:t>
            </a:r>
            <a:endParaRPr lang="de-DE" dirty="0" smtClean="0"/>
          </a:p>
          <a:p>
            <a:pPr lvl="2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lambdas</a:t>
            </a:r>
            <a:endParaRPr lang="de-DE" dirty="0" smtClean="0"/>
          </a:p>
          <a:p>
            <a:pPr lvl="2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 lvl="1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de-DE" dirty="0" err="1" smtClean="0"/>
              <a:t>Immutable</a:t>
            </a:r>
            <a:r>
              <a:rPr lang="de-DE" dirty="0" smtClean="0"/>
              <a:t> </a:t>
            </a:r>
            <a:r>
              <a:rPr lang="de-DE" dirty="0" err="1" smtClean="0"/>
              <a:t>Datastructures</a:t>
            </a:r>
            <a:endParaRPr lang="de-DE" dirty="0" smtClean="0"/>
          </a:p>
          <a:p>
            <a:pPr lvl="2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2" name="Textfeld 11"/>
          <p:cNvSpPr txBox="1"/>
          <p:nvPr/>
        </p:nvSpPr>
        <p:spPr>
          <a:xfrm rot="16200000">
            <a:off x="7812243" y="4909300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016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FFFFFF"/>
                </a:solidFill>
                <a:latin typeface="Arial"/>
              </a:rPr>
              <a:t>©Matthias Heyde / Fraunhofer FOKUS</a:t>
            </a:r>
          </a:p>
        </p:txBody>
      </p:sp>
      <p:sp>
        <p:nvSpPr>
          <p:cNvPr id="8" name="Textfeld 7"/>
          <p:cNvSpPr txBox="1"/>
          <p:nvPr/>
        </p:nvSpPr>
        <p:spPr>
          <a:xfrm rot="16200000">
            <a:off x="7812243" y="4909298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180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 smtClean="0">
                <a:solidFill>
                  <a:srgbClr val="C7C9CA"/>
                </a:solidFill>
                <a:latin typeface="Arial"/>
              </a:rPr>
              <a:t>© Matthias </a:t>
            </a:r>
            <a:r>
              <a:rPr lang="de-DE" sz="600" dirty="0">
                <a:solidFill>
                  <a:srgbClr val="C7C9CA"/>
                </a:solidFill>
                <a:latin typeface="Arial"/>
              </a:rPr>
              <a:t>Heyde / Fraunhofer FOKUS</a:t>
            </a:r>
          </a:p>
        </p:txBody>
      </p:sp>
    </p:spTree>
    <p:extLst>
      <p:ext uri="{BB962C8B-B14F-4D97-AF65-F5344CB8AC3E}">
        <p14:creationId xmlns:p14="http://schemas.microsoft.com/office/powerpoint/2010/main" val="173421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unhofer FOKUS">
  <a:themeElements>
    <a:clrScheme name="Fraunhofer FOKUS SQC">
      <a:dk1>
        <a:sysClr val="windowText" lastClr="000000"/>
      </a:dk1>
      <a:lt1>
        <a:sysClr val="window" lastClr="FFFFFF"/>
      </a:lt1>
      <a:dk2>
        <a:srgbClr val="AD2221"/>
      </a:dk2>
      <a:lt2>
        <a:srgbClr val="FFFFFF"/>
      </a:lt2>
      <a:accent1>
        <a:srgbClr val="AD2221"/>
      </a:accent1>
      <a:accent2>
        <a:srgbClr val="616568"/>
      </a:accent2>
      <a:accent3>
        <a:srgbClr val="93959A"/>
      </a:accent3>
      <a:accent4>
        <a:srgbClr val="C7C9CA"/>
      </a:accent4>
      <a:accent5>
        <a:srgbClr val="E9EAEB"/>
      </a:accent5>
      <a:accent6>
        <a:srgbClr val="616567"/>
      </a:accent6>
      <a:hlink>
        <a:srgbClr val="AD2221"/>
      </a:hlink>
      <a:folHlink>
        <a:srgbClr val="009879"/>
      </a:folHlink>
    </a:clrScheme>
    <a:fontScheme name="FOKUS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2225" cap="flat" cmpd="sng">
          <a:solidFill>
            <a:schemeClr val="accent1"/>
          </a:solidFill>
          <a:prstDash val="solid"/>
          <a:round/>
          <a:headEnd/>
          <a:tailEnd/>
        </a:ln>
        <a:effectLst/>
      </a:spPr>
      <a:bodyPr lIns="0" tIns="0" rIns="0" bIns="0" rtlCol="0" anchor="ctr"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12700" cmpd="sng">
          <a:solidFill>
            <a:srgbClr val="16BAE7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51200" tIns="0" rIns="0" bIns="0" rtlCol="0">
        <a:noAutofit/>
      </a:bodyPr>
      <a:lstStyle>
        <a:defPPr>
          <a:lnSpc>
            <a:spcPts val="2800"/>
          </a:lnSpc>
          <a:spcBef>
            <a:spcPts val="560"/>
          </a:spcBef>
          <a:buClr>
            <a:schemeClr val="tx1"/>
          </a:buClr>
          <a:defRPr sz="22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SQC_PPT-Master_4-3_en</Template>
  <TotalTime>0</TotalTime>
  <Words>194</Words>
  <Application>Microsoft Office PowerPoint</Application>
  <PresentationFormat>Bildschirmpräsentation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Symbol</vt:lpstr>
      <vt:lpstr>Fraunhofer FOKUS</vt:lpstr>
      <vt:lpstr>Xtending Java 8 Subheadline</vt:lpstr>
      <vt:lpstr>Xtending Java 8</vt:lpstr>
      <vt:lpstr>Xtending Java 8</vt:lpstr>
      <vt:lpstr>Xtending Java 8</vt:lpstr>
      <vt:lpstr>Xtending Java 8</vt:lpstr>
      <vt:lpstr>Xtending Java 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Xtending Java 8 Subheadline</dc:title>
  <dc:creator>mbu</dc:creator>
  <cp:lastModifiedBy>mbu</cp:lastModifiedBy>
  <cp:revision>42</cp:revision>
  <dcterms:created xsi:type="dcterms:W3CDTF">2015-08-13T19:50:31Z</dcterms:created>
  <dcterms:modified xsi:type="dcterms:W3CDTF">2015-08-17T22:00:45Z</dcterms:modified>
</cp:coreProperties>
</file>