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4" r:id="rId1"/>
    <p:sldMasterId id="2147483725" r:id="rId2"/>
  </p:sldMasterIdLst>
  <p:notesMasterIdLst>
    <p:notesMasterId r:id="rId23"/>
  </p:notesMasterIdLst>
  <p:handoutMasterIdLst>
    <p:handoutMasterId r:id="rId24"/>
  </p:handoutMasterIdLst>
  <p:sldIdLst>
    <p:sldId id="846" r:id="rId3"/>
    <p:sldId id="1114" r:id="rId4"/>
    <p:sldId id="1117" r:id="rId5"/>
    <p:sldId id="1111" r:id="rId6"/>
    <p:sldId id="1116" r:id="rId7"/>
    <p:sldId id="1118" r:id="rId8"/>
    <p:sldId id="1126" r:id="rId9"/>
    <p:sldId id="1138" r:id="rId10"/>
    <p:sldId id="1131" r:id="rId11"/>
    <p:sldId id="1132" r:id="rId12"/>
    <p:sldId id="1133" r:id="rId13"/>
    <p:sldId id="1135" r:id="rId14"/>
    <p:sldId id="1119" r:id="rId15"/>
    <p:sldId id="1121" r:id="rId16"/>
    <p:sldId id="1122" r:id="rId17"/>
    <p:sldId id="1123" r:id="rId18"/>
    <p:sldId id="1124" r:id="rId19"/>
    <p:sldId id="1125" r:id="rId20"/>
    <p:sldId id="1109" r:id="rId21"/>
    <p:sldId id="1136" r:id="rId22"/>
  </p:sldIdLst>
  <p:sldSz cx="9144000" cy="6858000" type="screen4x3"/>
  <p:notesSz cx="6794500" cy="99060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ＭＳ Ｐゴシック" pitchFamily="34" charset="-128"/>
      <p:regular r:id="rId29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LT Com 55 Roman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fa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9D83A"/>
    <a:srgbClr val="FFFFFF"/>
    <a:srgbClr val="000000"/>
    <a:srgbClr val="A8AFAF"/>
    <a:srgbClr val="B2B2B2"/>
    <a:srgbClr val="F03C18"/>
    <a:srgbClr val="B1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3" autoAdjust="0"/>
    <p:restoredTop sz="99550" autoAdjust="0"/>
  </p:normalViewPr>
  <p:slideViewPr>
    <p:cSldViewPr>
      <p:cViewPr>
        <p:scale>
          <a:sx n="112" d="100"/>
          <a:sy n="112" d="100"/>
        </p:scale>
        <p:origin x="-162" y="-150"/>
      </p:cViewPr>
      <p:guideLst>
        <p:guide orient="horz" pos="3695"/>
        <p:guide orient="horz" pos="145"/>
        <p:guide orient="horz" pos="1393"/>
        <p:guide orient="horz" pos="721"/>
        <p:guide orient="horz"/>
        <p:guide orient="horz" pos="2832"/>
        <p:guide orient="horz" pos="337"/>
        <p:guide pos="5470"/>
        <p:guide pos="290"/>
        <p:guide pos="1441"/>
      </p:guideLst>
    </p:cSldViewPr>
  </p:slideViewPr>
  <p:outlineViewPr>
    <p:cViewPr>
      <p:scale>
        <a:sx n="33" d="100"/>
        <a:sy n="33" d="100"/>
      </p:scale>
      <p:origin x="0" y="4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15"/>
    </p:cViewPr>
  </p:sorterViewPr>
  <p:notesViewPr>
    <p:cSldViewPr>
      <p:cViewPr>
        <p:scale>
          <a:sx n="100" d="100"/>
          <a:sy n="100" d="100"/>
        </p:scale>
        <p:origin x="-3474" y="-72"/>
      </p:cViewPr>
      <p:guideLst>
        <p:guide orient="horz" pos="3120"/>
        <p:guide pos="2141"/>
      </p:guideLst>
    </p:cSldViewPr>
  </p:notesViewPr>
  <p:gridSpacing cx="152299" cy="1522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7D8ED29C-66EA-43A6-B93E-B0881161FECB}" type="datetimeFigureOut">
              <a:rPr lang="de-DE"/>
              <a:pPr>
                <a:defRPr/>
              </a:pPr>
              <a:t>04.04.2012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 anchor="b"/>
          <a:lstStyle>
            <a:lvl1pPr algn="l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07525"/>
            <a:ext cx="2943225" cy="496888"/>
          </a:xfrm>
          <a:prstGeom prst="rect">
            <a:avLst/>
          </a:prstGeom>
        </p:spPr>
        <p:txBody>
          <a:bodyPr vert="horz" lIns="91825" tIns="45912" rIns="91825" bIns="45912" rtlCol="0" anchor="b"/>
          <a:lstStyle>
            <a:lvl1pPr algn="r">
              <a:defRPr sz="13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7F0B7441-156B-47D6-84C0-C0CBA97A817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144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87922" tIns="43961" rIns="87922" bIns="43961" rtlCol="0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3225" cy="495300"/>
          </a:xfrm>
          <a:prstGeom prst="rect">
            <a:avLst/>
          </a:prstGeom>
        </p:spPr>
        <p:txBody>
          <a:bodyPr vert="horz" lIns="87922" tIns="43961" rIns="87922" bIns="43961" rtlCol="0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733CBB46-DEFE-4F2B-8615-BED2671A9276}" type="datetimeFigureOut">
              <a:rPr lang="de-DE"/>
              <a:pPr>
                <a:defRPr/>
              </a:pPr>
              <a:t>04.04.2012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46650" cy="3711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22" tIns="43961" rIns="87922" bIns="43961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03763"/>
            <a:ext cx="5435600" cy="4456112"/>
          </a:xfrm>
          <a:prstGeom prst="rect">
            <a:avLst/>
          </a:prstGeom>
        </p:spPr>
        <p:txBody>
          <a:bodyPr vert="horz" lIns="87922" tIns="43961" rIns="87922" bIns="43961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lIns="87922" tIns="43961" rIns="87922" bIns="43961" rtlCol="0" anchor="b"/>
          <a:lstStyle>
            <a:lvl1pPr algn="l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09113"/>
            <a:ext cx="2943225" cy="495300"/>
          </a:xfrm>
          <a:prstGeom prst="rect">
            <a:avLst/>
          </a:prstGeom>
        </p:spPr>
        <p:txBody>
          <a:bodyPr vert="horz" lIns="87922" tIns="43961" rIns="87922" bIns="43961" rtlCol="0" anchor="b"/>
          <a:lstStyle>
            <a:lvl1pPr algn="r">
              <a:defRPr sz="1100">
                <a:latin typeface="Frutiger LT Com 55 Roman" pitchFamily="34" charset="0"/>
                <a:cs typeface="+mn-cs"/>
              </a:defRPr>
            </a:lvl1pPr>
          </a:lstStyle>
          <a:p>
            <a:pPr>
              <a:defRPr/>
            </a:pPr>
            <a:fld id="{4DD7635F-17BD-4157-AB86-54E7CF60D6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6001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Frutiger LT Com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9892B2-3011-48F1-AA1C-9F2DC32C805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Secret medical doctor ratings at NHS are exactly the point of open data: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70F1-66A4-2D49-9CCE-7843983960B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 userDrawn="1"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13"/>
          <p:cNvSpPr>
            <a:spLocks noChangeShapeType="1"/>
          </p:cNvSpPr>
          <p:nvPr userDrawn="1"/>
        </p:nvSpPr>
        <p:spPr bwMode="auto">
          <a:xfrm>
            <a:off x="460375" y="312420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1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124659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60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56271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35425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28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304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600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87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12740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75660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itenzahl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75934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2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8097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und Diagramm oder Organi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82588"/>
            <a:ext cx="8223250" cy="4318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SmartArt-Platzhalter 2"/>
          <p:cNvSpPr>
            <a:spLocks noGrp="1"/>
          </p:cNvSpPr>
          <p:nvPr>
            <p:ph type="dgm" idx="1"/>
          </p:nvPr>
        </p:nvSpPr>
        <p:spPr>
          <a:xfrm>
            <a:off x="460375" y="1773238"/>
            <a:ext cx="8223250" cy="409257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0982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375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06588"/>
            <a:ext cx="40354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30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5347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39866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0375" y="390640"/>
            <a:ext cx="8223250" cy="9144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60375" y="1906588"/>
            <a:ext cx="8223250" cy="39592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316162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C ELAN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648A0A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8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C MOTION_Inhalt_Stichpunkte 1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2000" y="720000"/>
            <a:ext cx="8280000" cy="720000"/>
          </a:xfrm>
        </p:spPr>
        <p:txBody>
          <a:bodyPr/>
          <a:lstStyle>
            <a:lvl1pPr>
              <a:defRPr>
                <a:solidFill>
                  <a:srgbClr val="1A9B7E"/>
                </a:solidFill>
              </a:defRPr>
            </a:lvl1pPr>
          </a:lstStyle>
          <a:p>
            <a:r>
              <a:rPr lang="de-DE" dirty="0" smtClean="0"/>
              <a:t>Headline   ̶ Tahoma Regular 22pt</a:t>
            </a:r>
            <a:br>
              <a:rPr lang="de-DE" dirty="0" smtClean="0"/>
            </a:br>
            <a:r>
              <a:rPr lang="de-DE" dirty="0" smtClean="0">
                <a:solidFill>
                  <a:srgbClr val="86120D"/>
                </a:solidFill>
              </a:rPr>
              <a:t>Zweite Zeile bitte immer in Kopfbalkenfarbe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432000" y="1715388"/>
            <a:ext cx="8280000" cy="44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Stichpunkt (</a:t>
            </a:r>
            <a:r>
              <a:rPr lang="de-DE" dirty="0" err="1" smtClean="0"/>
              <a:t>Tahoma</a:t>
            </a:r>
            <a:r>
              <a:rPr lang="de-DE" dirty="0" smtClean="0"/>
              <a:t> Regular, 16pt)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113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60375" y="476250"/>
            <a:ext cx="82232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60375" y="2457450"/>
            <a:ext cx="82232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" name="Line 4"/>
          <p:cNvSpPr>
            <a:spLocks noChangeShapeType="1"/>
          </p:cNvSpPr>
          <p:nvPr userDrawn="1"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pic>
        <p:nvPicPr>
          <p:cNvPr id="8" name="Picture 2" descr="ia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0375" y="534988"/>
            <a:ext cx="8223250" cy="1044575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451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0375" y="1754188"/>
            <a:ext cx="8223250" cy="5397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8042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esk.fraunhofer.de/de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iis.fraunhofer.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5.png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4500" y="390525"/>
            <a:ext cx="82232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906588"/>
            <a:ext cx="82232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2053" name="Picture 13" descr="iao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6323013"/>
            <a:ext cx="12414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3" descr="ise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6303963"/>
            <a:ext cx="1109663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155" descr="Logotype_FOKUS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6321425"/>
            <a:ext cx="11271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Fraunhofer-Einrichtung für Systeme der Kommunikationstechnik ESK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321425"/>
            <a:ext cx="11938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10" descr="Gesellschaft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6315075"/>
            <a:ext cx="12176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2" descr="Fraunhofer-Institut für Integrierte Schaltungen IIS">
            <a:hlinkClick r:id="rId16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6323013"/>
            <a:ext cx="11969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23" r:id="rId7"/>
    <p:sldLayoutId id="2147484124" r:id="rId8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268288" indent="-268288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219200" indent="-23495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2pPr>
      <a:lvl3pPr marL="1644650" indent="-24606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2066925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4pPr>
      <a:lvl5pPr marL="2489200" indent="-24288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5pPr>
      <a:lvl6pPr marL="29464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34036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8608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4318000" indent="-242888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382588"/>
            <a:ext cx="82232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0375" y="1773238"/>
            <a:ext cx="822325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460375" y="6113463"/>
            <a:ext cx="822325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55613" y="6315075"/>
            <a:ext cx="21590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800" smtClean="0">
                <a:solidFill>
                  <a:srgbClr val="A8AFAF"/>
                </a:solidFill>
              </a:rPr>
              <a:t>© Fraunhofer IAO, IAT Universität Stuttgart</a:t>
            </a:r>
          </a:p>
        </p:txBody>
      </p:sp>
      <p:sp>
        <p:nvSpPr>
          <p:cNvPr id="2054" name="Textfeld 6"/>
          <p:cNvSpPr txBox="1">
            <a:spLocks noChangeArrowheads="1"/>
          </p:cNvSpPr>
          <p:nvPr userDrawn="1"/>
        </p:nvSpPr>
        <p:spPr bwMode="auto">
          <a:xfrm>
            <a:off x="3851275" y="6345238"/>
            <a:ext cx="1152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EEF47B94-2B3B-4875-BB32-EA202F9C1FA3}" type="slidenum">
              <a:rPr lang="de-DE" sz="800" smtClean="0">
                <a:solidFill>
                  <a:srgbClr val="A8AFAF"/>
                </a:solidFill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de-DE" sz="800" smtClean="0">
              <a:solidFill>
                <a:srgbClr val="A8AFAF"/>
              </a:solidFill>
            </a:endParaRPr>
          </a:p>
        </p:txBody>
      </p:sp>
      <p:pic>
        <p:nvPicPr>
          <p:cNvPr id="3079" name="Picture 2" descr="ia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25" y="6219825"/>
            <a:ext cx="1552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22" r:id="rId10"/>
    <p:sldLayoutId id="2147484117" r:id="rId11"/>
    <p:sldLayoutId id="214748411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Frutiger LT Com 45 Light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6700" algn="l" rtl="0" eaLnBrk="0" fontAlgn="base" hangingPunct="0">
        <a:spcBef>
          <a:spcPct val="0"/>
        </a:spcBef>
        <a:spcAft>
          <a:spcPct val="40000"/>
        </a:spcAft>
        <a:buClr>
          <a:schemeClr val="tx2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531813" indent="-261938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800100" indent="-266700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1079500" indent="-277813" algn="l" rtl="0" eaLnBrk="0" fontAlgn="base" hangingPunct="0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15367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19939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24511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2908300" indent="-277813" algn="l" rtl="0" fontAlgn="base">
        <a:spcBef>
          <a:spcPct val="0"/>
        </a:spcBef>
        <a:spcAft>
          <a:spcPct val="40000"/>
        </a:spcAft>
        <a:buClr>
          <a:schemeClr val="bg2"/>
        </a:buClr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e.dbpedia.org/page/Bezirk-Friedrichshain-Kreuzberg" TargetMode="External"/><Relationship Id="rId2" Type="http://schemas.openxmlformats.org/officeDocument/2006/relationships/hyperlink" Target="http://de.dbpedia.org/resource/Lond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Working%20Docs/AP%204.1/FelderDefinitionSheetsDatenundDienste.docx" TargetMode="External"/><Relationship Id="rId2" Type="http://schemas.openxmlformats.org/officeDocument/2006/relationships/hyperlink" Target="../Working%20Docs/AP%204.1/DatenundDienstederDatenCloud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>
          <a:xfrm>
            <a:off x="460375" y="581025"/>
            <a:ext cx="8223250" cy="437096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 smtClean="0">
                <a:solidFill>
                  <a:schemeClr val="tx2"/>
                </a:solidFill>
              </a:rPr>
              <a:t>AP 4.1 Mobilitätsdaten-Cloud</a:t>
            </a:r>
            <a:r>
              <a:rPr lang="de-DE">
                <a:solidFill>
                  <a:schemeClr val="tx2"/>
                </a:solidFill>
              </a:rPr>
              <a:t/>
            </a:r>
            <a:br>
              <a:rPr lang="de-DE">
                <a:solidFill>
                  <a:schemeClr val="tx2"/>
                </a:solidFill>
              </a:rPr>
            </a:br>
            <a:r>
              <a:rPr lang="de-DE" smtClean="0">
                <a:solidFill>
                  <a:schemeClr val="tx2"/>
                </a:solidFill>
              </a:rPr>
              <a:t/>
            </a:r>
            <a:br>
              <a:rPr lang="de-DE" smtClean="0">
                <a:solidFill>
                  <a:schemeClr val="tx2"/>
                </a:solidFill>
              </a:rPr>
            </a:br>
            <a:r>
              <a:rPr lang="de-DE">
                <a:solidFill>
                  <a:schemeClr val="tx2"/>
                </a:solidFill>
              </a:rPr>
              <a:t/>
            </a:r>
            <a:br>
              <a:rPr lang="de-DE">
                <a:solidFill>
                  <a:schemeClr val="tx2"/>
                </a:solidFill>
              </a:rPr>
            </a:br>
            <a:r>
              <a:rPr lang="de-DE" sz="2400" smtClean="0"/>
              <a:t>»</a:t>
            </a:r>
            <a:r>
              <a:rPr lang="de-DE" sz="2400"/>
              <a:t>Gemeinschaftlich-</a:t>
            </a:r>
            <a:r>
              <a:rPr lang="de-DE" sz="2400">
                <a:solidFill>
                  <a:schemeClr val="tx2"/>
                </a:solidFill>
              </a:rPr>
              <a:t>e</a:t>
            </a:r>
            <a:r>
              <a:rPr lang="de-DE" sz="2400"/>
              <a:t>-Mobilität: </a:t>
            </a:r>
            <a:r>
              <a:rPr lang="de-DE" sz="2400" smtClean="0"/>
              <a:t>Fahrzeuge</a:t>
            </a:r>
            <a:r>
              <a:rPr lang="de-DE" sz="2400"/>
              <a:t>, Daten und Infrastruktur« </a:t>
            </a:r>
            <a:br>
              <a:rPr lang="de-DE" sz="2400"/>
            </a:br>
            <a:r>
              <a:rPr lang="de-DE" sz="2000" b="0" kern="1200" smtClean="0">
                <a:latin typeface="+mn-lt"/>
                <a:ea typeface="+mn-ea"/>
                <a:cs typeface="Arial" charset="0"/>
              </a:rPr>
              <a:t>Akronym: GeMo</a:t>
            </a:r>
            <a:endParaRPr lang="de-DE" sz="2400" kern="1200" smtClean="0"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2048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170363"/>
            <a:ext cx="82200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Rectangle 3"/>
          <p:cNvSpPr txBox="1">
            <a:spLocks noChangeArrowheads="1"/>
          </p:cNvSpPr>
          <p:nvPr/>
        </p:nvSpPr>
        <p:spPr bwMode="auto">
          <a:xfrm>
            <a:off x="460375" y="3249456"/>
            <a:ext cx="8353425" cy="767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Aft>
                <a:spcPct val="40000"/>
              </a:spcAft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de-DE" err="1" smtClean="0">
                <a:latin typeface="+mn-lt"/>
                <a:cs typeface="Arial" charset="0"/>
              </a:rPr>
              <a:t>Telko</a:t>
            </a:r>
            <a:r>
              <a:rPr lang="de-DE" smtClean="0">
                <a:latin typeface="+mn-lt"/>
                <a:cs typeface="Arial" charset="0"/>
              </a:rPr>
              <a:t> I, 04. April 2012</a:t>
            </a:r>
            <a:r>
              <a:rPr lang="de-DE">
                <a:latin typeface="+mj-lt"/>
                <a:cs typeface="Arial" charset="0"/>
              </a:rPr>
              <a:t/>
            </a:r>
            <a:br>
              <a:rPr lang="de-DE">
                <a:latin typeface="+mj-lt"/>
                <a:cs typeface="Arial" charset="0"/>
              </a:rPr>
            </a:br>
            <a:endParaRPr lang="de-DE">
              <a:latin typeface="+mj-lt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4.1: </a:t>
            </a:r>
            <a:r>
              <a:rPr lang="de-DE" smtClean="0"/>
              <a:t>Mobilitätsdaten-Cloud</a:t>
            </a:r>
            <a:br>
              <a:rPr lang="de-DE" smtClean="0"/>
            </a:br>
            <a:r>
              <a:rPr lang="de-DE" smtClean="0">
                <a:solidFill>
                  <a:srgbClr val="339966"/>
                </a:solidFill>
              </a:rPr>
              <a:t>Beispiel: Barcelona</a:t>
            </a:r>
            <a:endParaRPr lang="de-DE">
              <a:solidFill>
                <a:srgbClr val="339966"/>
              </a:solidFill>
            </a:endParaRPr>
          </a:p>
        </p:txBody>
      </p:sp>
      <p:pic>
        <p:nvPicPr>
          <p:cNvPr id="4" name="Inhaltsplatzhalter 5" descr="Bildschirmfoto 2012-03-28 um 11.52.54.png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6" r="1824" b="7475"/>
          <a:stretch/>
        </p:blipFill>
        <p:spPr>
          <a:xfrm>
            <a:off x="764525" y="1449113"/>
            <a:ext cx="7118524" cy="40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65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7" y="1185540"/>
            <a:ext cx="7929455" cy="48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2000" y="383020"/>
            <a:ext cx="8280000" cy="720000"/>
          </a:xfrm>
        </p:spPr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AP 4.1: Mobilitätsdaten-Cloud</a:t>
            </a:r>
            <a:r>
              <a:rPr lang="en-US" smtClean="0">
                <a:solidFill>
                  <a:srgbClr val="339966"/>
                </a:solidFill>
              </a:rPr>
              <a:t/>
            </a:r>
            <a:br>
              <a:rPr lang="en-US" smtClean="0">
                <a:solidFill>
                  <a:srgbClr val="339966"/>
                </a:solidFill>
              </a:rPr>
            </a:br>
            <a:r>
              <a:rPr lang="en-US" err="1" smtClean="0">
                <a:solidFill>
                  <a:srgbClr val="339966"/>
                </a:solidFill>
              </a:rPr>
              <a:t>Wo</a:t>
            </a:r>
            <a:r>
              <a:rPr lang="en-US" smtClean="0">
                <a:solidFill>
                  <a:srgbClr val="339966"/>
                </a:solidFill>
              </a:rPr>
              <a:t> </a:t>
            </a:r>
            <a:r>
              <a:rPr lang="en-US" err="1" smtClean="0">
                <a:solidFill>
                  <a:srgbClr val="339966"/>
                </a:solidFill>
              </a:rPr>
              <a:t>möglich</a:t>
            </a:r>
            <a:r>
              <a:rPr lang="en-US" smtClean="0">
                <a:solidFill>
                  <a:srgbClr val="339966"/>
                </a:solidFill>
              </a:rPr>
              <a:t>: </a:t>
            </a:r>
            <a:r>
              <a:rPr lang="en-US" smtClean="0"/>
              <a:t>Linked </a:t>
            </a:r>
            <a:r>
              <a:rPr lang="en-US"/>
              <a:t>Data</a:t>
            </a:r>
            <a:endParaRPr lang="de-DE"/>
          </a:p>
        </p:txBody>
      </p:sp>
      <p:sp>
        <p:nvSpPr>
          <p:cNvPr id="5" name="Oval 3"/>
          <p:cNvSpPr/>
          <p:nvPr/>
        </p:nvSpPr>
        <p:spPr>
          <a:xfrm>
            <a:off x="4572000" y="4342794"/>
            <a:ext cx="2077513" cy="148175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4.1: </a:t>
            </a:r>
            <a:r>
              <a:rPr lang="de-DE" smtClean="0"/>
              <a:t>Mobilitätsdaten-Cloud</a:t>
            </a:r>
            <a:br>
              <a:rPr lang="de-DE" smtClean="0"/>
            </a:br>
            <a:r>
              <a:rPr lang="en-US">
                <a:solidFill>
                  <a:srgbClr val="339966"/>
                </a:solidFill>
              </a:rPr>
              <a:t>Linked </a:t>
            </a:r>
            <a:r>
              <a:rPr lang="en-US" smtClean="0">
                <a:solidFill>
                  <a:srgbClr val="339966"/>
                </a:solidFill>
              </a:rPr>
              <a:t>Data: Semantic </a:t>
            </a:r>
            <a:r>
              <a:rPr lang="en-US">
                <a:solidFill>
                  <a:srgbClr val="339966"/>
                </a:solidFill>
              </a:rPr>
              <a:t>Web </a:t>
            </a:r>
            <a:r>
              <a:rPr lang="en-US" err="1">
                <a:solidFill>
                  <a:srgbClr val="339966"/>
                </a:solidFill>
              </a:rPr>
              <a:t>entzaubert</a:t>
            </a:r>
            <a:endParaRPr lang="de-DE">
              <a:solidFill>
                <a:srgbClr val="339966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Universelle Form um Fakten </a:t>
            </a:r>
            <a:r>
              <a:rPr lang="de-DE" i="1"/>
              <a:t>global eindeutig</a:t>
            </a:r>
            <a:r>
              <a:rPr lang="de-DE"/>
              <a:t> darzustellen. Beispiel</a:t>
            </a:r>
          </a:p>
          <a:p>
            <a:pPr lvl="1"/>
            <a:r>
              <a:rPr lang="de-DE"/>
              <a:t>Subjekt:	</a:t>
            </a:r>
            <a:r>
              <a:rPr lang="de-DE">
                <a:solidFill>
                  <a:srgbClr val="B2B2B2"/>
                </a:solidFill>
                <a:hlinkClick r:id="rId2"/>
              </a:rPr>
              <a:t>http://de.dbpedia.org/resource/</a:t>
            </a:r>
            <a:r>
              <a:rPr lang="de-DE">
                <a:solidFill>
                  <a:srgbClr val="1A9B7E"/>
                </a:solidFill>
                <a:hlinkClick r:id="rId2"/>
              </a:rPr>
              <a:t>London</a:t>
            </a:r>
            <a:endParaRPr lang="de-DE">
              <a:solidFill>
                <a:srgbClr val="1A9B7E"/>
              </a:solidFill>
            </a:endParaRPr>
          </a:p>
          <a:p>
            <a:pPr lvl="1"/>
            <a:r>
              <a:rPr lang="de-DE"/>
              <a:t>Prädikat:	</a:t>
            </a:r>
            <a:r>
              <a:rPr lang="de-DE">
                <a:solidFill>
                  <a:srgbClr val="B2B2B2"/>
                </a:solidFill>
              </a:rPr>
              <a:t>http://</a:t>
            </a:r>
            <a:r>
              <a:rPr lang="de-DE" smtClean="0">
                <a:solidFill>
                  <a:srgbClr val="B2B2B2"/>
                </a:solidFill>
              </a:rPr>
              <a:t>de.dbpedia.org/property/</a:t>
            </a:r>
            <a:r>
              <a:rPr lang="de-DE" smtClean="0">
                <a:solidFill>
                  <a:srgbClr val="1A9B7E"/>
                </a:solidFill>
              </a:rPr>
              <a:t>venue-of</a:t>
            </a:r>
            <a:endParaRPr lang="de-DE">
              <a:solidFill>
                <a:srgbClr val="1A9B7E"/>
              </a:solidFill>
            </a:endParaRPr>
          </a:p>
          <a:p>
            <a:pPr lvl="1"/>
            <a:r>
              <a:rPr lang="de-DE"/>
              <a:t>Objekt:	</a:t>
            </a:r>
            <a:r>
              <a:rPr lang="de-DE">
                <a:solidFill>
                  <a:schemeClr val="accent2"/>
                </a:solidFill>
              </a:rPr>
              <a:t>http://</a:t>
            </a:r>
            <a:r>
              <a:rPr lang="de-DE" smtClean="0">
                <a:solidFill>
                  <a:schemeClr val="accent2"/>
                </a:solidFill>
              </a:rPr>
              <a:t>de.dbpedia.org/resource/</a:t>
            </a:r>
            <a:r>
              <a:rPr lang="de-DE" smtClean="0">
                <a:solidFill>
                  <a:srgbClr val="1A9B7E"/>
                </a:solidFill>
              </a:rPr>
              <a:t>Thomas-Cup-1982</a:t>
            </a:r>
            <a:endParaRPr lang="de-DE">
              <a:solidFill>
                <a:srgbClr val="1A9B7E"/>
              </a:solidFill>
            </a:endParaRPr>
          </a:p>
          <a:p>
            <a:endParaRPr lang="de-DE"/>
          </a:p>
          <a:p>
            <a:r>
              <a:rPr lang="de-DE"/>
              <a:t>Endausbaustufe der Interoperabilität – keine Standards nötig.</a:t>
            </a:r>
          </a:p>
          <a:p>
            <a:r>
              <a:rPr lang="de-DE"/>
              <a:t>ABER: Kontrollierte Vokabulare hilfreich.</a:t>
            </a:r>
          </a:p>
          <a:p>
            <a:r>
              <a:rPr lang="de-DE"/>
              <a:t>Start: URL statt Zeichenketten</a:t>
            </a:r>
          </a:p>
          <a:p>
            <a:pPr lvl="1"/>
            <a:r>
              <a:rPr lang="de-DE">
                <a:hlinkClick r:id="rId3"/>
              </a:rPr>
              <a:t>http://</a:t>
            </a:r>
            <a:r>
              <a:rPr lang="de-DE" smtClean="0">
                <a:hlinkClick r:id="rId3"/>
              </a:rPr>
              <a:t>de.dbpedia.org/page/Bezirk-Friedrichshain-Kreuzberg</a:t>
            </a:r>
            <a:endParaRPr lang="de-DE"/>
          </a:p>
          <a:p>
            <a:pPr lvl="1"/>
            <a:r>
              <a:rPr lang="de-DE"/>
              <a:t>Statt „Friedrichshain-Kreuzberg“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C:\Users\bdi\Downloads\internet_kle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8" y="1817688"/>
            <a:ext cx="5002742" cy="36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Representational</a:t>
            </a:r>
            <a:r>
              <a:rPr lang="de-DE" smtClean="0"/>
              <a:t> State Transfer Protocol</a:t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REST</a:t>
            </a:r>
            <a:endParaRPr lang="de-AT">
              <a:solidFill>
                <a:srgbClr val="648A0A"/>
              </a:solidFill>
            </a:endParaRPr>
          </a:p>
        </p:txBody>
      </p:sp>
      <p:sp>
        <p:nvSpPr>
          <p:cNvPr id="7" name="Gestreifter Pfeil nach rechts 6"/>
          <p:cNvSpPr/>
          <p:nvPr/>
        </p:nvSpPr>
        <p:spPr>
          <a:xfrm>
            <a:off x="1982917" y="2517681"/>
            <a:ext cx="3750733" cy="712101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smtClean="0"/>
              <a:t>http://example.rest/members</a:t>
            </a:r>
            <a:endParaRPr lang="de-DE" sz="1800"/>
          </a:p>
        </p:txBody>
      </p:sp>
      <p:grpSp>
        <p:nvGrpSpPr>
          <p:cNvPr id="84" name="Gruppieren 83"/>
          <p:cNvGrpSpPr/>
          <p:nvPr/>
        </p:nvGrpSpPr>
        <p:grpSpPr>
          <a:xfrm>
            <a:off x="6228501" y="2534047"/>
            <a:ext cx="1498922" cy="1735957"/>
            <a:chOff x="5841287" y="2534047"/>
            <a:chExt cx="1498922" cy="1735957"/>
          </a:xfrm>
        </p:grpSpPr>
        <p:grpSp>
          <p:nvGrpSpPr>
            <p:cNvPr id="85" name="Gruppieren 84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1" name="Abgerundetes Rechteck 100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uppieren 85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9" name="Abgerundetes Rechteck 98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uppieren 86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7" name="Abgerundetes Rechteck 96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uppieren 87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5" name="Abgerundetes Rechteck 94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uppieren 88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3" name="Abgerundetes Rechteck 92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Ellipse 93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0" name="Gruppieren 89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91" name="Abgerundetes Rechteck 90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uppieren 102"/>
          <p:cNvGrpSpPr/>
          <p:nvPr/>
        </p:nvGrpSpPr>
        <p:grpSpPr>
          <a:xfrm>
            <a:off x="6228184" y="4262489"/>
            <a:ext cx="1498922" cy="1735957"/>
            <a:chOff x="5841287" y="2534047"/>
            <a:chExt cx="1498922" cy="1735957"/>
          </a:xfrm>
        </p:grpSpPr>
        <p:grpSp>
          <p:nvGrpSpPr>
            <p:cNvPr id="104" name="Gruppieren 103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20" name="Abgerundetes Rechteck 11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uppieren 104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Abgerundetes Rechteck 117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Gruppieren 105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6" name="Abgerundetes Rechteck 11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Abgerundetes Rechteck 113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uppieren 107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2" name="Abgerundetes Rechteck 111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9" name="Gruppieren 108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0" name="Abgerundetes Rechteck 10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49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</a:t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Operationen</a:t>
            </a:r>
            <a:endParaRPr lang="de-DE">
              <a:solidFill>
                <a:srgbClr val="648A0A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539552" y="1772649"/>
            <a:ext cx="8064896" cy="3833602"/>
            <a:chOff x="539552" y="1980373"/>
            <a:chExt cx="8064896" cy="3833602"/>
          </a:xfrm>
        </p:grpSpPr>
        <p:pic>
          <p:nvPicPr>
            <p:cNvPr id="13" name="Picture 2" descr="C:\Users\bdi\Downloads\internet_kle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88840"/>
              <a:ext cx="3653456" cy="263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1988861" y="5229200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GET</a:t>
              </a:r>
            </a:p>
          </p:txBody>
        </p:sp>
        <p:pic>
          <p:nvPicPr>
            <p:cNvPr id="15" name="Picture 2" descr="C:\Users\bdi\Downloads\internet_klein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0992" y="1980373"/>
              <a:ext cx="3653456" cy="2630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feld 15"/>
            <p:cNvSpPr txBox="1"/>
            <p:nvPr/>
          </p:nvSpPr>
          <p:spPr>
            <a:xfrm>
              <a:off x="6204846" y="5229200"/>
              <a:ext cx="1170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</a:rPr>
                <a:t>POST</a:t>
              </a:r>
            </a:p>
          </p:txBody>
        </p:sp>
        <p:sp>
          <p:nvSpPr>
            <p:cNvPr id="17" name="Pfeil nach rechts 16"/>
            <p:cNvSpPr/>
            <p:nvPr/>
          </p:nvSpPr>
          <p:spPr>
            <a:xfrm rot="5400000">
              <a:off x="1691251" y="4146281"/>
              <a:ext cx="1440323" cy="581825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Pfeil nach rechts 17"/>
            <p:cNvSpPr/>
            <p:nvPr/>
          </p:nvSpPr>
          <p:spPr>
            <a:xfrm rot="16200000">
              <a:off x="6012507" y="4146363"/>
              <a:ext cx="1440160" cy="581825"/>
            </a:xfrm>
            <a:prstGeom prst="rightArrow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" name="Textfeld 18"/>
          <p:cNvSpPr txBox="1"/>
          <p:nvPr/>
        </p:nvSpPr>
        <p:spPr>
          <a:xfrm>
            <a:off x="3111900" y="5639555"/>
            <a:ext cx="559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</a:rPr>
              <a:t>… PUT, DELETE, HEAD, TRACE, OPTIONS, CONNECT</a:t>
            </a:r>
          </a:p>
        </p:txBody>
      </p:sp>
    </p:spTree>
    <p:extLst>
      <p:ext uri="{BB962C8B-B14F-4D97-AF65-F5344CB8AC3E}">
        <p14:creationId xmlns:p14="http://schemas.microsoft.com/office/powerpoint/2010/main" val="367994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REST</a:t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Unterschiedliche Repräsentationen</a:t>
            </a:r>
            <a:endParaRPr lang="de-DE">
              <a:solidFill>
                <a:srgbClr val="648A0A"/>
              </a:solidFill>
            </a:endParaRPr>
          </a:p>
        </p:txBody>
      </p:sp>
      <p:pic>
        <p:nvPicPr>
          <p:cNvPr id="4" name="Picture 2" descr="C:\Users\bdi\Downloads\internet_klei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6" y="2709459"/>
            <a:ext cx="3653456" cy="263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3066588" y="3503236"/>
            <a:ext cx="1440323" cy="58182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6075532" y="3865859"/>
            <a:ext cx="1425945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HTML</a:t>
            </a:r>
            <a:endParaRPr lang="de-DE" sz="3200"/>
          </a:p>
        </p:txBody>
      </p:sp>
      <p:sp>
        <p:nvSpPr>
          <p:cNvPr id="7" name="Abgerundetes Rechteck 6"/>
          <p:cNvSpPr/>
          <p:nvPr/>
        </p:nvSpPr>
        <p:spPr>
          <a:xfrm>
            <a:off x="5934089" y="3145779"/>
            <a:ext cx="1567389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JSON</a:t>
            </a:r>
            <a:endParaRPr lang="de-DE" sz="3200"/>
          </a:p>
        </p:txBody>
      </p:sp>
      <p:sp>
        <p:nvSpPr>
          <p:cNvPr id="8" name="Abgerundetes Rechteck 7"/>
          <p:cNvSpPr/>
          <p:nvPr/>
        </p:nvSpPr>
        <p:spPr>
          <a:xfrm>
            <a:off x="4563379" y="3145779"/>
            <a:ext cx="1224136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XML</a:t>
            </a:r>
            <a:endParaRPr lang="de-DE" sz="3200"/>
          </a:p>
        </p:txBody>
      </p:sp>
      <p:sp>
        <p:nvSpPr>
          <p:cNvPr id="9" name="Abgerundetes Rechteck 8"/>
          <p:cNvSpPr/>
          <p:nvPr/>
        </p:nvSpPr>
        <p:spPr>
          <a:xfrm>
            <a:off x="4563379" y="3865859"/>
            <a:ext cx="1370711" cy="576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smtClean="0"/>
              <a:t>Media</a:t>
            </a:r>
            <a:endParaRPr lang="de-DE" sz="2800"/>
          </a:p>
        </p:txBody>
      </p:sp>
      <p:sp>
        <p:nvSpPr>
          <p:cNvPr id="10" name="Abgerundetes Rechteck 9"/>
          <p:cNvSpPr/>
          <p:nvPr/>
        </p:nvSpPr>
        <p:spPr>
          <a:xfrm>
            <a:off x="7638440" y="3159512"/>
            <a:ext cx="648071" cy="12961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smtClean="0"/>
              <a:t>…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77358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JavaScript </a:t>
            </a:r>
            <a:r>
              <a:rPr lang="de-DE" err="1" smtClean="0"/>
              <a:t>Object</a:t>
            </a:r>
            <a:r>
              <a:rPr lang="de-DE" smtClean="0"/>
              <a:t> Notation</a:t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JSON</a:t>
            </a:r>
            <a:endParaRPr lang="de-DE">
              <a:solidFill>
                <a:srgbClr val="648A0A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63800" y="2429934"/>
            <a:ext cx="772519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„Name“:     „Max Mustermann“,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„Adresse“:  „Musterstraße 123, 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13248 M-Stadt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“,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„Telefon“:  {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„Privat“: „030 559 25 87“,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„Mobil“:  „0189 518 15 487“,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},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„Hobbies“:  [„Golfen“, „Lesen“, „Rennsport“]</a:t>
            </a:r>
          </a:p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JSON</a:t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Vergleich mit XML</a:t>
            </a:r>
            <a:endParaRPr lang="de-DE">
              <a:solidFill>
                <a:srgbClr val="648A0A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29635" y="1896537"/>
            <a:ext cx="834074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&lt;Member&gt;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&lt;Name&gt;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Max Mustermann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&lt;/Name&gt;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&lt;Adresse&gt;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Musterstraße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123, 13248 M-Stadt&lt;/Adresse&gt;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&lt;Telefon&gt;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&lt;Privat&gt;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030 559 25 87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&lt;/Privat&gt;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&lt;Mobil&gt;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0189 518 15 487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&lt;/Mobil&gt;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&lt;/Telefon&gt;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&lt;Hobbies&gt;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&lt;Hobby&gt;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Golfen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&lt;/Hobbies&gt;</a:t>
            </a:r>
          </a:p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&lt;Hobby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Lesen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Hobbies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Hobby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 Rennsport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de-DE" sz="2000" b="1">
                <a:latin typeface="Courier New" pitchFamily="49" charset="0"/>
                <a:cs typeface="Courier New" pitchFamily="49" charset="0"/>
              </a:rPr>
              <a:t>Hobbies&gt;</a:t>
            </a:r>
            <a:endParaRPr lang="de-DE" sz="20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 &lt;/Hobbies&gt;</a:t>
            </a:r>
          </a:p>
          <a:p>
            <a:r>
              <a:rPr lang="de-DE" sz="2000" b="1" smtClean="0">
                <a:latin typeface="Courier New" pitchFamily="49" charset="0"/>
                <a:cs typeface="Courier New" pitchFamily="49" charset="0"/>
              </a:rPr>
              <a:t>&lt;/Member&gt;</a:t>
            </a:r>
            <a:endParaRPr lang="de-DE" sz="2000" b="1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 smtClean="0"/>
              <a:t>Datenpersistierung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>
                <a:solidFill>
                  <a:srgbClr val="648A0A"/>
                </a:solidFill>
              </a:rPr>
              <a:t>in der </a:t>
            </a:r>
            <a:r>
              <a:rPr lang="de-DE" err="1" smtClean="0">
                <a:solidFill>
                  <a:srgbClr val="648A0A"/>
                </a:solidFill>
              </a:rPr>
              <a:t>Cloud</a:t>
            </a:r>
            <a:endParaRPr lang="de-DE">
              <a:solidFill>
                <a:srgbClr val="648A0A"/>
              </a:solidFill>
            </a:endParaRPr>
          </a:p>
        </p:txBody>
      </p:sp>
      <p:sp>
        <p:nvSpPr>
          <p:cNvPr id="6" name="Gefaltete Ecke 5"/>
          <p:cNvSpPr/>
          <p:nvPr/>
        </p:nvSpPr>
        <p:spPr>
          <a:xfrm>
            <a:off x="7078863" y="3944656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PDF</a:t>
            </a:r>
            <a:endParaRPr lang="de-DE"/>
          </a:p>
        </p:txBody>
      </p:sp>
      <p:sp>
        <p:nvSpPr>
          <p:cNvPr id="7" name="Gefaltete Ecke 6"/>
          <p:cNvSpPr/>
          <p:nvPr/>
        </p:nvSpPr>
        <p:spPr>
          <a:xfrm>
            <a:off x="1049538" y="3944656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PDF</a:t>
            </a:r>
          </a:p>
        </p:txBody>
      </p:sp>
      <p:sp>
        <p:nvSpPr>
          <p:cNvPr id="8" name="Gefaltete Ecke 7"/>
          <p:cNvSpPr/>
          <p:nvPr/>
        </p:nvSpPr>
        <p:spPr>
          <a:xfrm>
            <a:off x="1067200" y="2534957"/>
            <a:ext cx="1000124" cy="1000124"/>
          </a:xfrm>
          <a:prstGeom prst="foldedCorner">
            <a:avLst/>
          </a:prstGeom>
          <a:solidFill>
            <a:srgbClr val="648A0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RDF</a:t>
            </a:r>
          </a:p>
          <a:p>
            <a:pPr algn="ctr"/>
            <a:r>
              <a:rPr lang="de-DE" smtClean="0"/>
              <a:t>CSV</a:t>
            </a:r>
            <a:endParaRPr 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7210464" y="2534957"/>
            <a:ext cx="736922" cy="853457"/>
            <a:chOff x="5841287" y="2534047"/>
            <a:chExt cx="1498922" cy="1735957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5841287" y="2534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6" name="Abgerundetes Rechteck 2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993687" y="26864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4" name="Abgerundetes Rechteck 23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6146087" y="28388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2" name="Abgerundetes Rechteck 21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298487" y="29912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20" name="Abgerundetes Rechteck 19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6450887" y="31436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8" name="Abgerundetes Rechteck 17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603287" y="3296047"/>
              <a:ext cx="736922" cy="973957"/>
              <a:chOff x="6715398" y="3700667"/>
              <a:chExt cx="736922" cy="973957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6" name="Abgerundetes Rechteck 15"/>
              <p:cNvSpPr/>
              <p:nvPr/>
            </p:nvSpPr>
            <p:spPr>
              <a:xfrm>
                <a:off x="6715398" y="4126659"/>
                <a:ext cx="736922" cy="547965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6812191" y="3700667"/>
                <a:ext cx="543335" cy="543335"/>
              </a:xfrm>
              <a:prstGeom prst="ellipse">
                <a:avLst/>
              </a:prstGeom>
              <a:solidFill>
                <a:srgbClr val="F79646">
                  <a:lumMod val="60000"/>
                  <a:lumOff val="40000"/>
                </a:srgbClr>
              </a:solidFill>
              <a:ln w="25400" cap="flat" cmpd="sng" algn="ctr">
                <a:noFill/>
                <a:prstDash val="solid"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9" name="Gerade Verbindung mit Pfeil 28"/>
          <p:cNvCxnSpPr>
            <a:stCxn id="8" idx="3"/>
            <a:endCxn id="22" idx="1"/>
          </p:cNvCxnSpPr>
          <p:nvPr/>
        </p:nvCxnSpPr>
        <p:spPr>
          <a:xfrm flipV="1">
            <a:off x="2067324" y="3028939"/>
            <a:ext cx="5292990" cy="608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  <a:endCxn id="6" idx="1"/>
          </p:cNvCxnSpPr>
          <p:nvPr/>
        </p:nvCxnSpPr>
        <p:spPr>
          <a:xfrm>
            <a:off x="2049662" y="4444718"/>
            <a:ext cx="5029201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Wolke 4"/>
          <p:cNvSpPr/>
          <p:nvPr/>
        </p:nvSpPr>
        <p:spPr>
          <a:xfrm>
            <a:off x="2394008" y="2095791"/>
            <a:ext cx="3124083" cy="3124083"/>
          </a:xfrm>
          <a:prstGeom prst="cloud">
            <a:avLst/>
          </a:prstGeom>
          <a:solidFill>
            <a:schemeClr val="accent3">
              <a:alpha val="5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Zylinder 37"/>
          <p:cNvSpPr/>
          <p:nvPr/>
        </p:nvSpPr>
        <p:spPr>
          <a:xfrm>
            <a:off x="3740349" y="2723969"/>
            <a:ext cx="428625" cy="5700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Zylinder 38"/>
          <p:cNvSpPr/>
          <p:nvPr/>
        </p:nvSpPr>
        <p:spPr>
          <a:xfrm>
            <a:off x="3741737" y="4159682"/>
            <a:ext cx="428625" cy="57007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5981700" y="2420277"/>
            <a:ext cx="1103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latin typeface="+mn-lt"/>
              </a:rPr>
              <a:t>SQL</a:t>
            </a:r>
          </a:p>
          <a:p>
            <a:r>
              <a:rPr lang="de-DE" smtClean="0">
                <a:latin typeface="+mn-lt"/>
              </a:rPr>
              <a:t>SPARQL</a:t>
            </a:r>
            <a:endParaRPr lang="de-D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2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4.1: Mobilitätsdaten-Cloud</a:t>
            </a:r>
            <a:br>
              <a:rPr lang="de-DE"/>
            </a:br>
            <a:r>
              <a:rPr lang="de-DE" smtClean="0">
                <a:solidFill>
                  <a:schemeClr val="tx2"/>
                </a:solidFill>
              </a:rPr>
              <a:t>Arbeitsteilung und Zeitplan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60375" y="1906589"/>
            <a:ext cx="8223250" cy="41114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mtClean="0"/>
          </a:p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7862"/>
              </p:ext>
            </p:extLst>
          </p:nvPr>
        </p:nvGraphicFramePr>
        <p:xfrm>
          <a:off x="612225" y="1601412"/>
          <a:ext cx="7462651" cy="365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5020"/>
                <a:gridCol w="1326693"/>
                <a:gridCol w="5140938"/>
              </a:tblGrid>
              <a:tr h="282134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April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13.04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1. Iteration der D&amp;D Tabelle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327062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20.04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Registry und Mngmt-Platform mit ersten verfügbaren (Meta-)Daten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152299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116094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err="1">
                          <a:effectLst/>
                          <a:latin typeface="+mn-lt"/>
                        </a:rPr>
                        <a:t>Telko</a:t>
                      </a:r>
                      <a:r>
                        <a:rPr lang="de-DE" sz="1200" u="none" strike="noStrike">
                          <a:effectLst/>
                          <a:latin typeface="+mn-lt"/>
                        </a:rPr>
                        <a:t> Abstimmung ?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232188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26.04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Präsentation erste Ergebnisse im Treffen in Berlin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559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Mai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01.05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UML Diagramm und Datenmodell zu Iteration 1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282134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11.05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2. Iteration der D&amp;D Tabelle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271581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31.05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Pflichtenheft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186637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559025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Juni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1.06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UML Diagramm und Datenmodell zu Iteration 2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282134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3. Iteration der D&amp;D Tabelle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  <a:tr h="294381">
                <a:tc>
                  <a:txBody>
                    <a:bodyPr/>
                    <a:lstStyle/>
                    <a:p>
                      <a:pPr algn="l" fontAlgn="b"/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Bis 15.06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1. Ergebnisse der </a:t>
                      </a:r>
                      <a:r>
                        <a:rPr lang="de-DE" sz="1200" u="none" strike="noStrike" err="1">
                          <a:effectLst/>
                          <a:latin typeface="+mn-lt"/>
                        </a:rPr>
                        <a:t>Datastorage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624" marR="5624" marT="5624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77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90525"/>
            <a:ext cx="8375650" cy="914400"/>
          </a:xfrm>
        </p:spPr>
        <p:txBody>
          <a:bodyPr/>
          <a:lstStyle/>
          <a:p>
            <a:pPr eaLnBrk="1" hangingPunct="1"/>
            <a:r>
              <a:rPr lang="de-DE" smtClean="0"/>
              <a:t>Arbeitspakte des Projektes GeMo</a:t>
            </a:r>
          </a:p>
        </p:txBody>
      </p:sp>
      <p:sp>
        <p:nvSpPr>
          <p:cNvPr id="26627" name="Rectangle 29"/>
          <p:cNvSpPr>
            <a:spLocks noChangeArrowheads="1"/>
          </p:cNvSpPr>
          <p:nvPr/>
        </p:nvSpPr>
        <p:spPr bwMode="auto">
          <a:xfrm>
            <a:off x="34925" y="1157288"/>
            <a:ext cx="9036050" cy="4895850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28" name="Rectangle 29"/>
          <p:cNvSpPr>
            <a:spLocks noChangeArrowheads="1"/>
          </p:cNvSpPr>
          <p:nvPr/>
        </p:nvSpPr>
        <p:spPr bwMode="auto">
          <a:xfrm>
            <a:off x="315913" y="1804988"/>
            <a:ext cx="8647112" cy="3384550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29" name="Rectangle 29"/>
          <p:cNvSpPr>
            <a:spLocks noChangeArrowheads="1"/>
          </p:cNvSpPr>
          <p:nvPr/>
        </p:nvSpPr>
        <p:spPr bwMode="auto">
          <a:xfrm>
            <a:off x="673100" y="2228850"/>
            <a:ext cx="8215313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0" name="Text Box 24"/>
          <p:cNvSpPr txBox="1">
            <a:spLocks noChangeArrowheads="1"/>
          </p:cNvSpPr>
          <p:nvPr/>
        </p:nvSpPr>
        <p:spPr bwMode="auto">
          <a:xfrm>
            <a:off x="692150" y="2220913"/>
            <a:ext cx="178435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>
                <a:solidFill>
                  <a:srgbClr val="000000"/>
                </a:solidFill>
              </a:rPr>
              <a:t>Rahmenbeding-</a:t>
            </a:r>
            <a:r>
              <a:rPr lang="de-DE" sz="1600" err="1">
                <a:solidFill>
                  <a:srgbClr val="000000"/>
                </a:solidFill>
              </a:rPr>
              <a:t>ungen</a:t>
            </a:r>
            <a:r>
              <a:rPr lang="de-DE" sz="1600">
                <a:solidFill>
                  <a:srgbClr val="000000"/>
                </a:solidFill>
              </a:rPr>
              <a:t> (AP 1.1)</a:t>
            </a:r>
          </a:p>
        </p:txBody>
      </p:sp>
      <p:sp>
        <p:nvSpPr>
          <p:cNvPr id="26631" name="Rectangle 29"/>
          <p:cNvSpPr>
            <a:spLocks noChangeArrowheads="1"/>
          </p:cNvSpPr>
          <p:nvPr/>
        </p:nvSpPr>
        <p:spPr bwMode="auto">
          <a:xfrm>
            <a:off x="676275" y="3813175"/>
            <a:ext cx="8215313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2" name="Rectangle 29"/>
          <p:cNvSpPr>
            <a:spLocks noChangeArrowheads="1"/>
          </p:cNvSpPr>
          <p:nvPr/>
        </p:nvSpPr>
        <p:spPr bwMode="auto">
          <a:xfrm>
            <a:off x="676275" y="3021013"/>
            <a:ext cx="8215313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3" name="Rectangle 29"/>
          <p:cNvSpPr>
            <a:spLocks noChangeArrowheads="1"/>
          </p:cNvSpPr>
          <p:nvPr/>
        </p:nvSpPr>
        <p:spPr bwMode="auto">
          <a:xfrm>
            <a:off x="2427635" y="1336675"/>
            <a:ext cx="2087562" cy="3916363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4" name="Rectangle 29"/>
          <p:cNvSpPr>
            <a:spLocks noChangeArrowheads="1"/>
          </p:cNvSpPr>
          <p:nvPr/>
        </p:nvSpPr>
        <p:spPr bwMode="auto">
          <a:xfrm>
            <a:off x="4588222" y="1336675"/>
            <a:ext cx="2087563" cy="3916363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35" name="Rectangle 29"/>
          <p:cNvSpPr>
            <a:spLocks noChangeArrowheads="1"/>
          </p:cNvSpPr>
          <p:nvPr/>
        </p:nvSpPr>
        <p:spPr bwMode="auto">
          <a:xfrm>
            <a:off x="6748810" y="1336675"/>
            <a:ext cx="2087562" cy="3916363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2545110" y="1304925"/>
            <a:ext cx="1797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600" b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AP2: Fahrzeuge</a:t>
            </a:r>
          </a:p>
        </p:txBody>
      </p:sp>
      <p:sp>
        <p:nvSpPr>
          <p:cNvPr id="26637" name="Text Box 19"/>
          <p:cNvSpPr txBox="1">
            <a:spLocks noChangeArrowheads="1"/>
          </p:cNvSpPr>
          <p:nvPr/>
        </p:nvSpPr>
        <p:spPr bwMode="auto">
          <a:xfrm>
            <a:off x="6791672" y="1317625"/>
            <a:ext cx="1979613" cy="581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 b="1">
                <a:solidFill>
                  <a:srgbClr val="000000"/>
                </a:solidFill>
              </a:rPr>
              <a:t>AP4: Daten und Dienste</a:t>
            </a:r>
          </a:p>
        </p:txBody>
      </p:sp>
      <p:sp>
        <p:nvSpPr>
          <p:cNvPr id="26638" name="Text Box 20"/>
          <p:cNvSpPr txBox="1">
            <a:spLocks noChangeArrowheads="1"/>
          </p:cNvSpPr>
          <p:nvPr/>
        </p:nvSpPr>
        <p:spPr bwMode="auto">
          <a:xfrm>
            <a:off x="4559647" y="1301750"/>
            <a:ext cx="237490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 b="1">
                <a:solidFill>
                  <a:srgbClr val="000000"/>
                </a:solidFill>
              </a:rPr>
              <a:t>AP3: Infrastruktur</a:t>
            </a: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>
            <a:off x="644525" y="3052763"/>
            <a:ext cx="1666875" cy="7858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>
                <a:solidFill>
                  <a:srgbClr val="000000"/>
                </a:solidFill>
              </a:rPr>
              <a:t>Anforderungen</a:t>
            </a:r>
            <a:r>
              <a:rPr lang="de-DE" sz="1300">
                <a:solidFill>
                  <a:srgbClr val="000000"/>
                </a:solidFill>
              </a:rPr>
              <a:t>(AP 1.2)</a:t>
            </a:r>
          </a:p>
          <a:p>
            <a:pPr eaLnBrk="1" hangingPunct="1"/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26640" name="Text Box 26"/>
          <p:cNvSpPr txBox="1">
            <a:spLocks noChangeArrowheads="1"/>
          </p:cNvSpPr>
          <p:nvPr/>
        </p:nvSpPr>
        <p:spPr bwMode="auto">
          <a:xfrm>
            <a:off x="668338" y="3859213"/>
            <a:ext cx="1643062" cy="5381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>
                <a:solidFill>
                  <a:srgbClr val="000000"/>
                </a:solidFill>
              </a:rPr>
              <a:t>Systemkonzept</a:t>
            </a:r>
          </a:p>
          <a:p>
            <a:pPr eaLnBrk="1" hangingPunct="1"/>
            <a:r>
              <a:rPr lang="de-DE" sz="1300">
                <a:solidFill>
                  <a:srgbClr val="000000"/>
                </a:solidFill>
              </a:rPr>
              <a:t>(AP 1.3)</a:t>
            </a:r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2399060" y="1938338"/>
            <a:ext cx="2232025" cy="269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de-DE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Fahrzeugkonzepte zur gemeinschaftlichen Nutzung (AP2.1)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de-DE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On-Bord-Unit für gemeinschaftlich genutzte Fahrzeuge (AP2.2)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de-DE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Fahrzeugseitige induktive  Ladetechnologie (AP 2.3)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de-DE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Positionierungssysteme (AP2.4)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6702772" y="1946275"/>
            <a:ext cx="21336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300" err="1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Mobilitätsdaten</a:t>
            </a:r>
            <a:r>
              <a:rPr lang="en-US" sz="1300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-Cloud </a:t>
            </a:r>
            <a:r>
              <a:rPr lang="en-US" sz="1300" err="1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zur</a:t>
            </a:r>
            <a:r>
              <a:rPr lang="en-US" sz="1300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 Aggregation und </a:t>
            </a:r>
            <a:r>
              <a:rPr lang="en-US" sz="1300" err="1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Bereitstellung</a:t>
            </a:r>
            <a:r>
              <a:rPr lang="en-US" sz="1300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 der </a:t>
            </a:r>
            <a:r>
              <a:rPr lang="en-US" sz="1300" err="1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Daten</a:t>
            </a:r>
            <a:r>
              <a:rPr lang="en-US" sz="1300" smtClean="0">
                <a:solidFill>
                  <a:srgbClr val="FF0000"/>
                </a:solidFill>
                <a:latin typeface="Frutiger LT Com 55 Roman" pitchFamily="34" charset="0"/>
                <a:cs typeface="Arial" charset="0"/>
              </a:rPr>
              <a:t> (AP 4.1)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Entwicklung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von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Mobilitätsdiensten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(AP 4.2)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en-US" sz="1300" smtClean="0">
              <a:solidFill>
                <a:srgbClr val="000000"/>
              </a:solidFill>
              <a:latin typeface="Frutiger LT Com 55 Roman" pitchFamily="34" charset="0"/>
              <a:cs typeface="Arial" charset="0"/>
            </a:endParaRP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endParaRPr lang="de-DE" sz="1300" smtClean="0">
              <a:solidFill>
                <a:srgbClr val="000000"/>
              </a:solidFill>
              <a:latin typeface="Frutiger LT Com 55 Roman" pitchFamily="34" charset="0"/>
              <a:cs typeface="Arial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4594572" y="1965325"/>
            <a:ext cx="2165350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Stationäre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Induktive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Ladetechnologie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(AP 3.1)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Integration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induktiver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Ladetechnologie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in den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urbanen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Raum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(AP 3.2)</a:t>
            </a:r>
          </a:p>
          <a:p>
            <a:pPr>
              <a:buClr>
                <a:schemeClr val="tx2"/>
              </a:buClr>
              <a:buFont typeface="Wingdings" pitchFamily="2" charset="2"/>
              <a:buChar char="§"/>
              <a:defRPr/>
            </a:pP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Lademanagement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für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die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gemeinschaftliche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</a:t>
            </a:r>
            <a:r>
              <a:rPr lang="en-US" sz="1300" err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Mobilität</a:t>
            </a:r>
            <a:r>
              <a:rPr lang="en-US" sz="1300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 (AP 3.3)</a:t>
            </a:r>
          </a:p>
          <a:p>
            <a:pPr>
              <a:buClr>
                <a:schemeClr val="tx2"/>
              </a:buClr>
              <a:buFont typeface="Wingdings" pitchFamily="2" charset="2"/>
              <a:buNone/>
              <a:defRPr/>
            </a:pPr>
            <a:endParaRPr lang="en-US" sz="1300" smtClean="0">
              <a:solidFill>
                <a:srgbClr val="000000"/>
              </a:solidFill>
              <a:latin typeface="Frutiger LT Com 55 Roman" pitchFamily="34" charset="0"/>
              <a:cs typeface="Arial" charset="0"/>
            </a:endParaRP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 rot="-5400000">
            <a:off x="-938212" y="3352800"/>
            <a:ext cx="2857500" cy="3365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 b="1">
                <a:solidFill>
                  <a:srgbClr val="000000"/>
                </a:solidFill>
              </a:rPr>
              <a:t>AP1: Querschnittsthemen</a:t>
            </a:r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250825" y="5500688"/>
            <a:ext cx="7105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e-DE" sz="1600" b="1" smtClean="0">
                <a:solidFill>
                  <a:srgbClr val="000000"/>
                </a:solidFill>
                <a:latin typeface="Frutiger LT Com 55 Roman" pitchFamily="34" charset="0"/>
                <a:cs typeface="Arial" charset="0"/>
              </a:rPr>
              <a:t>AP6: Projektmanagement, Öffentlichkeitsarbeit und Verstetigung</a:t>
            </a:r>
          </a:p>
        </p:txBody>
      </p:sp>
      <p:sp>
        <p:nvSpPr>
          <p:cNvPr id="26646" name="Rectangle 29"/>
          <p:cNvSpPr>
            <a:spLocks noChangeArrowheads="1"/>
          </p:cNvSpPr>
          <p:nvPr/>
        </p:nvSpPr>
        <p:spPr bwMode="auto">
          <a:xfrm>
            <a:off x="2680047" y="4614863"/>
            <a:ext cx="5910263" cy="574675"/>
          </a:xfrm>
          <a:prstGeom prst="rect">
            <a:avLst/>
          </a:prstGeom>
          <a:solidFill>
            <a:srgbClr val="FFFFFF"/>
          </a:solidFill>
          <a:ln w="9525">
            <a:solidFill>
              <a:srgbClr val="179C7D"/>
            </a:solidFill>
            <a:miter lim="800000"/>
            <a:headEnd/>
            <a:tailEnd/>
          </a:ln>
          <a:effectLst>
            <a:prstShdw prst="shdw17" dist="17961" dir="2700000">
              <a:srgbClr val="0E5E4B"/>
            </a:prstShdw>
          </a:effectLst>
        </p:spPr>
        <p:txBody>
          <a:bodyPr wrap="none" anchor="ctr"/>
          <a:lstStyle/>
          <a:p>
            <a:pPr algn="ctr"/>
            <a:endParaRPr lang="en-US" b="1"/>
          </a:p>
        </p:txBody>
      </p:sp>
      <p:sp>
        <p:nvSpPr>
          <p:cNvPr id="26647" name="Text Box 19"/>
          <p:cNvSpPr txBox="1">
            <a:spLocks noChangeArrowheads="1"/>
          </p:cNvSpPr>
          <p:nvPr/>
        </p:nvSpPr>
        <p:spPr bwMode="auto">
          <a:xfrm>
            <a:off x="3046760" y="4613275"/>
            <a:ext cx="5111750" cy="581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D4006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1600" b="1">
                <a:solidFill>
                  <a:srgbClr val="000000"/>
                </a:solidFill>
              </a:rPr>
              <a:t>AP5: Spezifikation, Aufbau und Einsatz der Demonstratoren</a:t>
            </a:r>
          </a:p>
        </p:txBody>
      </p:sp>
    </p:spTree>
    <p:extLst>
      <p:ext uri="{BB962C8B-B14F-4D97-AF65-F5344CB8AC3E}">
        <p14:creationId xmlns:p14="http://schemas.microsoft.com/office/powerpoint/2010/main" val="93840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90525"/>
            <a:ext cx="8223250" cy="914400"/>
          </a:xfrm>
        </p:spPr>
        <p:txBody>
          <a:bodyPr/>
          <a:lstStyle/>
          <a:p>
            <a:pPr eaLnBrk="1" hangingPunct="1"/>
            <a:r>
              <a:rPr lang="de-DE" smtClean="0"/>
              <a:t>AP 4.1 Mobilitätsdaten-Cloud</a:t>
            </a:r>
            <a:br>
              <a:rPr lang="de-DE" smtClean="0"/>
            </a:br>
            <a:r>
              <a:rPr lang="de-DE" smtClean="0">
                <a:solidFill>
                  <a:srgbClr val="339966"/>
                </a:solidFill>
              </a:rPr>
              <a:t>Zeitlicher Ablauf der Aufgaben</a:t>
            </a:r>
          </a:p>
        </p:txBody>
      </p:sp>
      <p:sp>
        <p:nvSpPr>
          <p:cNvPr id="21" name="Rechteck 20"/>
          <p:cNvSpPr/>
          <p:nvPr/>
        </p:nvSpPr>
        <p:spPr>
          <a:xfrm>
            <a:off x="1033930" y="1425064"/>
            <a:ext cx="1158407" cy="341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smtClean="0">
                <a:solidFill>
                  <a:schemeClr val="accent3"/>
                </a:solidFill>
              </a:rPr>
              <a:t>Datenkatalog</a:t>
            </a:r>
            <a:endParaRPr lang="de-DE" sz="1200">
              <a:solidFill>
                <a:schemeClr val="accent3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040105" y="3811755"/>
            <a:ext cx="1348804" cy="4056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 err="1">
                <a:solidFill>
                  <a:schemeClr val="accent3"/>
                </a:solidFill>
              </a:rPr>
              <a:t>Anf.Cloud</a:t>
            </a:r>
            <a:r>
              <a:rPr lang="de-DE" sz="1200">
                <a:solidFill>
                  <a:schemeClr val="accent3"/>
                </a:solidFill>
              </a:rPr>
              <a:t> Infrastruktur</a:t>
            </a:r>
          </a:p>
        </p:txBody>
      </p:sp>
      <p:sp>
        <p:nvSpPr>
          <p:cNvPr id="23" name="Rechteck 22"/>
          <p:cNvSpPr/>
          <p:nvPr/>
        </p:nvSpPr>
        <p:spPr>
          <a:xfrm>
            <a:off x="2145723" y="1803089"/>
            <a:ext cx="1864002" cy="341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Pflichtenheft</a:t>
            </a:r>
          </a:p>
        </p:txBody>
      </p:sp>
      <p:sp>
        <p:nvSpPr>
          <p:cNvPr id="24" name="Rechteck 23"/>
          <p:cNvSpPr/>
          <p:nvPr/>
        </p:nvSpPr>
        <p:spPr>
          <a:xfrm>
            <a:off x="2424272" y="2167859"/>
            <a:ext cx="2615832" cy="341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Architektur</a:t>
            </a:r>
          </a:p>
        </p:txBody>
      </p:sp>
      <p:sp>
        <p:nvSpPr>
          <p:cNvPr id="25" name="Rechteck 24"/>
          <p:cNvSpPr/>
          <p:nvPr/>
        </p:nvSpPr>
        <p:spPr>
          <a:xfrm>
            <a:off x="2896984" y="2947977"/>
            <a:ext cx="2143120" cy="3287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Sicherheitskonzept</a:t>
            </a:r>
          </a:p>
        </p:txBody>
      </p:sp>
      <p:sp>
        <p:nvSpPr>
          <p:cNvPr id="26" name="Rechteck 25"/>
          <p:cNvSpPr/>
          <p:nvPr/>
        </p:nvSpPr>
        <p:spPr>
          <a:xfrm>
            <a:off x="3968545" y="3429000"/>
            <a:ext cx="3477284" cy="3410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API Spezifikation und prototypische Implementierung</a:t>
            </a:r>
          </a:p>
        </p:txBody>
      </p:sp>
      <p:sp>
        <p:nvSpPr>
          <p:cNvPr id="27" name="Rechteck 26"/>
          <p:cNvSpPr/>
          <p:nvPr/>
        </p:nvSpPr>
        <p:spPr>
          <a:xfrm>
            <a:off x="6401524" y="4221295"/>
            <a:ext cx="1044305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Evaluierung</a:t>
            </a:r>
          </a:p>
        </p:txBody>
      </p:sp>
      <p:sp>
        <p:nvSpPr>
          <p:cNvPr id="28" name="Rechteck 27"/>
          <p:cNvSpPr/>
          <p:nvPr/>
        </p:nvSpPr>
        <p:spPr>
          <a:xfrm>
            <a:off x="7445829" y="4587080"/>
            <a:ext cx="1266171" cy="49953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Cloud Prototypische Realisierung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14288" y="1450975"/>
            <a:ext cx="1019175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Januar 2012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052513" y="1835150"/>
            <a:ext cx="871537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April 2012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1300163" y="2197100"/>
            <a:ext cx="800100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Mai 2012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773238" y="2948387"/>
            <a:ext cx="83820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Juni 2012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701925" y="3429388"/>
            <a:ext cx="89058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März 2013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06838" y="3811975"/>
            <a:ext cx="110966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Oktober 2012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5086350" y="4221550"/>
            <a:ext cx="1255713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Dezember 2012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321425" y="4586675"/>
            <a:ext cx="1020763" cy="2778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Januar 2013</a:t>
            </a:r>
          </a:p>
        </p:txBody>
      </p:sp>
      <p:sp>
        <p:nvSpPr>
          <p:cNvPr id="37" name="Rechteck 36"/>
          <p:cNvSpPr/>
          <p:nvPr/>
        </p:nvSpPr>
        <p:spPr>
          <a:xfrm>
            <a:off x="1293299" y="4874620"/>
            <a:ext cx="2613090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Integrationstests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06400" y="4875213"/>
            <a:ext cx="8699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April 2013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07078" y="5235816"/>
            <a:ext cx="1543698" cy="3385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 sz="1200">
                <a:solidFill>
                  <a:schemeClr val="accent3"/>
                </a:solidFill>
              </a:rPr>
              <a:t>Dokumentation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032125" y="5259388"/>
            <a:ext cx="838200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200">
                <a:latin typeface="+mj-lt"/>
              </a:rPr>
              <a:t>Juni 2013</a:t>
            </a:r>
          </a:p>
        </p:txBody>
      </p:sp>
      <p:sp>
        <p:nvSpPr>
          <p:cNvPr id="59" name="Rechteck 58"/>
          <p:cNvSpPr/>
          <p:nvPr/>
        </p:nvSpPr>
        <p:spPr>
          <a:xfrm>
            <a:off x="6094413" y="992188"/>
            <a:ext cx="2589212" cy="1522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de-DE">
                <a:solidFill>
                  <a:schemeClr val="tx1"/>
                </a:solidFill>
              </a:rPr>
              <a:t>Agile Entwicklung: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Durchlauf der Aufgaben in </a:t>
            </a:r>
            <a:r>
              <a:rPr lang="de-DE" smtClean="0">
                <a:solidFill>
                  <a:schemeClr val="tx1"/>
                </a:solidFill>
              </a:rPr>
              <a:t>mehreren Iterationen 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4" name="Gerade Verbindung 3"/>
          <p:cNvCxnSpPr/>
          <p:nvPr/>
        </p:nvCxnSpPr>
        <p:spPr>
          <a:xfrm>
            <a:off x="307628" y="2667505"/>
            <a:ext cx="5635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36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33" y="2431464"/>
            <a:ext cx="44196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390525"/>
            <a:ext cx="8223250" cy="914400"/>
          </a:xfrm>
        </p:spPr>
        <p:txBody>
          <a:bodyPr/>
          <a:lstStyle/>
          <a:p>
            <a:pPr eaLnBrk="1" hangingPunct="1"/>
            <a:r>
              <a:rPr lang="de-DE" smtClean="0"/>
              <a:t>AP 4.1: Mobilitätsdaten-Cloud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30188"/>
            <a:ext cx="30781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feld 36"/>
          <p:cNvSpPr txBox="1">
            <a:spLocks noChangeArrowheads="1"/>
          </p:cNvSpPr>
          <p:nvPr/>
        </p:nvSpPr>
        <p:spPr bwMode="auto">
          <a:xfrm>
            <a:off x="349250" y="1260475"/>
            <a:ext cx="5037138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  <a:cs typeface="Arial" charset="0"/>
              </a:defRPr>
            </a:lvl9pPr>
          </a:lstStyle>
          <a:p>
            <a:pPr eaLnBrk="1" hangingPunct="1">
              <a:buFont typeface="Wingdings" pitchFamily="2" charset="2"/>
              <a:buChar char="§"/>
            </a:pPr>
            <a:r>
              <a:rPr lang="de-DE" sz="1400">
                <a:solidFill>
                  <a:schemeClr val="tx2"/>
                </a:solidFill>
              </a:rPr>
              <a:t>AP-Leiter: </a:t>
            </a:r>
            <a:r>
              <a:rPr lang="de-DE" sz="1400"/>
              <a:t>Lena Farid, FOKUS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DE" sz="1400">
                <a:solidFill>
                  <a:schemeClr val="tx2"/>
                </a:solidFill>
              </a:rPr>
              <a:t>AP-Mitarbeiter (Institute): </a:t>
            </a:r>
            <a:r>
              <a:rPr lang="de-DE" sz="1400"/>
              <a:t>ESK, </a:t>
            </a:r>
            <a:r>
              <a:rPr lang="de-DE" sz="1400" smtClean="0"/>
              <a:t>IVI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tx2"/>
                </a:solidFill>
              </a:rPr>
              <a:t>Input: </a:t>
            </a:r>
            <a:r>
              <a:rPr lang="de-DE" sz="1400" smtClean="0"/>
              <a:t>IIS, ISE</a:t>
            </a:r>
            <a:endParaRPr lang="de-DE" sz="1400"/>
          </a:p>
          <a:p>
            <a:pPr eaLnBrk="1" hangingPunct="1">
              <a:buFont typeface="Wingdings" pitchFamily="2" charset="2"/>
              <a:buChar char="§"/>
            </a:pPr>
            <a:endParaRPr lang="de-DE" sz="140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DE" sz="1400">
                <a:solidFill>
                  <a:schemeClr val="tx2"/>
                </a:solidFill>
              </a:rPr>
              <a:t>Ziele: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/>
              <a:t>Schaffung einer Internet-basierten </a:t>
            </a:r>
            <a:br>
              <a:rPr lang="de-DE" sz="1400"/>
            </a:br>
            <a:r>
              <a:rPr lang="de-DE" sz="1400"/>
              <a:t>Plattform für die Erhebung, Bereitstellung,</a:t>
            </a:r>
            <a:br>
              <a:rPr lang="de-DE" sz="1400"/>
            </a:br>
            <a:r>
              <a:rPr lang="de-DE" sz="1400"/>
              <a:t>Aggregation von Mobilitätsdaten aus</a:t>
            </a:r>
            <a:br>
              <a:rPr lang="de-DE" sz="1400"/>
            </a:br>
            <a:r>
              <a:rPr lang="de-DE" sz="1400"/>
              <a:t>unterschiedlichsten Quellen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/>
              <a:t>Basis bereitstellen für die Schaffung von gemeinschaftlichen Mobilitätsdiensten </a:t>
            </a:r>
            <a:endParaRPr lang="de-DE" sz="140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endParaRPr lang="de-DE" sz="140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tx2"/>
                </a:solidFill>
              </a:rPr>
              <a:t>Offene </a:t>
            </a:r>
            <a:r>
              <a:rPr lang="de-DE" sz="1400">
                <a:solidFill>
                  <a:schemeClr val="tx2"/>
                </a:solidFill>
              </a:rPr>
              <a:t>/ wichtige Punkte: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>
                <a:solidFill>
                  <a:srgbClr val="FF0000"/>
                </a:solidFill>
              </a:rPr>
              <a:t>Datenquellen, -formate identifizieren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/>
              <a:t>Zusammenarbeit mit allen Partnern</a:t>
            </a:r>
          </a:p>
          <a:p>
            <a:pPr eaLnBrk="1" hangingPunct="1">
              <a:buFont typeface="Arial" charset="0"/>
              <a:buChar char="•"/>
            </a:pP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618413" y="382588"/>
            <a:ext cx="1065212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6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</a:t>
            </a:r>
            <a:r>
              <a:rPr lang="de-DE" smtClean="0"/>
              <a:t>4.1</a:t>
            </a:r>
            <a:r>
              <a:rPr lang="de-DE"/>
              <a:t>: </a:t>
            </a:r>
            <a:r>
              <a:rPr lang="de-DE" smtClean="0"/>
              <a:t>Mobilitätsdaten-Cloud</a:t>
            </a:r>
            <a:r>
              <a:rPr lang="de-DE"/>
              <a:t/>
            </a:r>
            <a:br>
              <a:rPr lang="de-DE"/>
            </a:br>
            <a:r>
              <a:rPr lang="de-DE" err="1" smtClean="0">
                <a:solidFill>
                  <a:schemeClr val="tx2"/>
                </a:solidFill>
              </a:rPr>
              <a:t>Agendapunkte</a:t>
            </a:r>
            <a:r>
              <a:rPr lang="de-DE" smtClean="0">
                <a:solidFill>
                  <a:schemeClr val="tx2"/>
                </a:solidFill>
              </a:rPr>
              <a:t> </a:t>
            </a:r>
            <a:r>
              <a:rPr lang="de-DE" err="1" smtClean="0">
                <a:solidFill>
                  <a:schemeClr val="tx2"/>
                </a:solidFill>
              </a:rPr>
              <a:t>Telko</a:t>
            </a:r>
            <a:endParaRPr lang="de-DE">
              <a:solidFill>
                <a:schemeClr val="tx2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Kurze Vorstellung der Arbeitsinhalte</a:t>
            </a:r>
          </a:p>
          <a:p>
            <a:pPr lvl="0"/>
            <a:r>
              <a:rPr lang="de-DE" smtClean="0"/>
              <a:t>Besprechung </a:t>
            </a:r>
            <a:r>
              <a:rPr lang="de-DE"/>
              <a:t>der Daten- und Diensttabellen</a:t>
            </a:r>
          </a:p>
          <a:p>
            <a:pPr lvl="0"/>
            <a:r>
              <a:rPr lang="de-DE" smtClean="0"/>
              <a:t>Kurze </a:t>
            </a:r>
            <a:r>
              <a:rPr lang="de-DE"/>
              <a:t>Vorstellung der </a:t>
            </a:r>
            <a:r>
              <a:rPr lang="en-US" smtClean="0"/>
              <a:t>Open </a:t>
            </a:r>
            <a:r>
              <a:rPr lang="en-US"/>
              <a:t>Data Platform </a:t>
            </a:r>
            <a:r>
              <a:rPr lang="en-US" err="1" smtClean="0"/>
              <a:t>Architektu</a:t>
            </a:r>
            <a:r>
              <a:rPr lang="de-DE" smtClean="0"/>
              <a:t>r </a:t>
            </a:r>
          </a:p>
          <a:p>
            <a:pPr lvl="0"/>
            <a:r>
              <a:rPr lang="de-DE" smtClean="0"/>
              <a:t>Mögliche Schnittstellen/Protokolle </a:t>
            </a:r>
            <a:r>
              <a:rPr lang="de-DE"/>
              <a:t>für die Kommunikation mit der </a:t>
            </a:r>
            <a:r>
              <a:rPr lang="de-DE" smtClean="0"/>
              <a:t>Cloud</a:t>
            </a:r>
          </a:p>
          <a:p>
            <a:pPr lvl="0"/>
            <a:r>
              <a:rPr lang="de-DE"/>
              <a:t>Mögliche </a:t>
            </a:r>
            <a:r>
              <a:rPr lang="de-DE" smtClean="0"/>
              <a:t>Datenformate</a:t>
            </a:r>
            <a:endParaRPr lang="de-DE"/>
          </a:p>
          <a:p>
            <a:pPr lvl="0"/>
            <a:r>
              <a:rPr lang="de-DE" smtClean="0"/>
              <a:t>Weitere Planung und nächste Schritte</a:t>
            </a:r>
            <a:endParaRPr lang="de-DE"/>
          </a:p>
          <a:p>
            <a:pPr lvl="0"/>
            <a:r>
              <a:rPr lang="de-DE"/>
              <a:t>Fragen und Diskussion </a:t>
            </a:r>
            <a:r>
              <a:rPr lang="de-DE" smtClean="0"/>
              <a:t>und</a:t>
            </a:r>
            <a:endParaRPr lang="de-DE"/>
          </a:p>
          <a:p>
            <a:pPr marL="342900" indent="-342900">
              <a:buFont typeface="Wingdings" pitchFamily="2" charset="2"/>
              <a:buAutoNum type="alphaLcParenR"/>
            </a:pPr>
            <a:endParaRPr lang="de-DE"/>
          </a:p>
          <a:p>
            <a:pPr marL="342900" indent="-342900">
              <a:buAutoNum type="alphaLcParenR"/>
            </a:pPr>
            <a:endParaRPr lang="de-DE" smtClean="0"/>
          </a:p>
          <a:p>
            <a:pPr marL="342900" indent="-342900">
              <a:buAutoNum type="alphaLcParenR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092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4.1: </a:t>
            </a:r>
            <a:r>
              <a:rPr lang="de-DE" smtClean="0"/>
              <a:t>Mobilitätsdaten-Cloud</a:t>
            </a:r>
            <a:br>
              <a:rPr lang="de-DE" smtClean="0"/>
            </a:br>
            <a:r>
              <a:rPr lang="de-DE" smtClean="0">
                <a:solidFill>
                  <a:schemeClr val="tx2"/>
                </a:solidFill>
              </a:rPr>
              <a:t>Arbeitsinhalte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Sub-AP 1: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Datenquellen, -formate identifizieren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Aufbau eines Registry und Management-Plattform</a:t>
            </a:r>
            <a:endParaRPr lang="de-DE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Entwicklung eines </a:t>
            </a:r>
            <a:r>
              <a:rPr lang="de-DE" sz="140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Datastorage</a:t>
            </a: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für verschiedene Datenformate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Daten u.a. über Dienstschnittstellen verfügbar machen (Data-</a:t>
            </a:r>
            <a:r>
              <a:rPr lang="de-DE" sz="14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de-DE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-a-Service</a:t>
            </a: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Pflichtenheft</a:t>
            </a:r>
            <a:endParaRPr lang="de-DE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de-DE" sz="1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de-DE" sz="1400" smtClean="0"/>
              <a:t>Sub-AP 2: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/>
              <a:t>Sicherheitskonzept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de-DE" sz="1400" smtClean="0"/>
              <a:t>Zugriff auf öffentliche bzw. private Daten, Integrität, Vertraulichkeit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/>
              <a:t>Evaluierung und Auswahl einer Cloud-Infrastruktur </a:t>
            </a:r>
            <a:r>
              <a:rPr lang="de-DE" sz="1400"/>
              <a:t>(</a:t>
            </a:r>
            <a:r>
              <a:rPr lang="de-DE" sz="1400" err="1" smtClean="0"/>
              <a:t>IaaS</a:t>
            </a:r>
            <a:r>
              <a:rPr lang="de-DE" sz="1400" smtClean="0"/>
              <a:t>)</a:t>
            </a:r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/>
              <a:t>Cloud-fähiges </a:t>
            </a:r>
            <a:r>
              <a:rPr lang="de-DE" sz="1400" err="1" smtClean="0"/>
              <a:t>Datastorage</a:t>
            </a:r>
            <a:endParaRPr lang="de-DE" sz="1400" smtClean="0"/>
          </a:p>
          <a:p>
            <a:pPr lvl="1" eaLnBrk="1" hangingPunct="1">
              <a:buFont typeface="Wingdings" pitchFamily="2" charset="2"/>
              <a:buChar char="§"/>
            </a:pPr>
            <a:r>
              <a:rPr lang="de-DE" sz="1400" smtClean="0"/>
              <a:t>Cloud-fähige Dienstschnittstellen</a:t>
            </a:r>
            <a:endParaRPr lang="de-DE" sz="14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73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4.1: Mobilitätsdaten-Cloud</a:t>
            </a:r>
            <a:br>
              <a:rPr lang="de-DE"/>
            </a:br>
            <a:r>
              <a:rPr lang="de-DE">
                <a:solidFill>
                  <a:schemeClr val="tx2"/>
                </a:solidFill>
              </a:rPr>
              <a:t>Tabelle: </a:t>
            </a:r>
            <a:r>
              <a:rPr lang="de-DE" smtClean="0">
                <a:solidFill>
                  <a:schemeClr val="tx2"/>
                </a:solidFill>
              </a:rPr>
              <a:t>Daten und Dienste Der Cloud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>
                <a:hlinkClick r:id="rId2" action="ppaction://hlinkfile"/>
              </a:rPr>
              <a:t>Tabelle</a:t>
            </a:r>
            <a:endParaRPr lang="de-DE" smtClean="0"/>
          </a:p>
          <a:p>
            <a:r>
              <a:rPr lang="de-DE" smtClean="0">
                <a:hlinkClick r:id="rId3" action="ppaction://hlinkfile"/>
              </a:rPr>
              <a:t>Tabellendefinition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454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AP 4.1: Mobilitätsdaten-Cloud</a:t>
            </a:r>
            <a:r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smtClean="0">
                <a:solidFill>
                  <a:srgbClr val="339966"/>
                </a:solidFill>
              </a:rPr>
              <a:t>Open Data - Die Idee</a:t>
            </a:r>
            <a:endParaRPr lang="en-GB">
              <a:solidFill>
                <a:srgbClr val="339966"/>
              </a:solidFill>
              <a:latin typeface="Arial" charset="0"/>
            </a:endParaRPr>
          </a:p>
        </p:txBody>
      </p:sp>
      <p:sp>
        <p:nvSpPr>
          <p:cNvPr id="184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GB">
              <a:cs typeface="+mn-cs"/>
            </a:endParaRPr>
          </a:p>
        </p:txBody>
      </p:sp>
      <p:grpSp>
        <p:nvGrpSpPr>
          <p:cNvPr id="21507" name="Gruppieren 2"/>
          <p:cNvGrpSpPr>
            <a:grpSpLocks/>
          </p:cNvGrpSpPr>
          <p:nvPr/>
        </p:nvGrpSpPr>
        <p:grpSpPr bwMode="auto">
          <a:xfrm>
            <a:off x="429998" y="4392168"/>
            <a:ext cx="8065681" cy="1534351"/>
            <a:chOff x="1015505" y="1365239"/>
            <a:chExt cx="6634683" cy="1095375"/>
          </a:xfrm>
        </p:grpSpPr>
        <p:pic>
          <p:nvPicPr>
            <p:cNvPr id="21510" name="Picture 12" descr="Beschreibung: Beschreibung: C:\Users\lba\Documents\My Dropbox\GovMashups\AMS_Screensho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505" y="1372805"/>
              <a:ext cx="14763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1" name="Grafik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6" t="10521" r="27444" b="31561"/>
            <a:stretch>
              <a:fillRect/>
            </a:stretch>
          </p:blipFill>
          <p:spPr bwMode="auto">
            <a:xfrm>
              <a:off x="2853805" y="1372805"/>
              <a:ext cx="1438275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14" descr="Beschreibung: Beschreibung: C:\Users\lba\Work\Projects\GovMashups\SVN\Milestones\M_2010_07_26\FixMyStad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81" y="1365239"/>
              <a:ext cx="1400175" cy="109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3" name="Picture 15" descr="Beschreibung: Beschreibung: C:\Users\lba\Work\Projects\GovMashups\SVN\Milestones\M_2010_07_26\FixMyStadtMobile_Final_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813" y="1529967"/>
              <a:ext cx="147637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Pfeil nach rechts 10"/>
            <p:cNvSpPr/>
            <p:nvPr/>
          </p:nvSpPr>
          <p:spPr>
            <a:xfrm>
              <a:off x="2421905" y="1768367"/>
              <a:ext cx="575879" cy="288996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8" name="Pfeil nach rechts 11"/>
            <p:cNvSpPr/>
            <p:nvPr/>
          </p:nvSpPr>
          <p:spPr>
            <a:xfrm>
              <a:off x="4149542" y="1777433"/>
              <a:ext cx="575880" cy="28786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19" name="Pfeil nach rechts 12"/>
            <p:cNvSpPr/>
            <p:nvPr/>
          </p:nvSpPr>
          <p:spPr>
            <a:xfrm rot="10800000">
              <a:off x="5733537" y="1762700"/>
              <a:ext cx="577185" cy="28786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lnSpc>
                  <a:spcPct val="115000"/>
                </a:lnSpc>
                <a:spcAft>
                  <a:spcPts val="1000"/>
                </a:spcAft>
                <a:defRPr/>
              </a:pPr>
              <a:r>
                <a:rPr lang="de-DE" sz="1100">
                  <a:solidFill>
                    <a:srgbClr val="FFFFFF"/>
                  </a:solidFill>
                  <a:latin typeface="Arial" charset="0"/>
                  <a:ea typeface="ＭＳ Ｐゴシック" charset="0"/>
                  <a:cs typeface="Times New Roman" charset="0"/>
                </a:rPr>
                <a:t> </a:t>
              </a:r>
              <a:endParaRPr lang="en-GB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endParaRPr>
            </a:p>
          </p:txBody>
        </p:sp>
      </p:grpSp>
      <p:sp>
        <p:nvSpPr>
          <p:cNvPr id="18437" name="Rectangle 16"/>
          <p:cNvSpPr>
            <a:spLocks noChangeArrowheads="1"/>
          </p:cNvSpPr>
          <p:nvPr/>
        </p:nvSpPr>
        <p:spPr bwMode="auto">
          <a:xfrm>
            <a:off x="0" y="220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" name="Gruppierung 5"/>
          <p:cNvGrpSpPr/>
          <p:nvPr/>
        </p:nvGrpSpPr>
        <p:grpSpPr>
          <a:xfrm>
            <a:off x="5699108" y="1005741"/>
            <a:ext cx="3444893" cy="2827449"/>
            <a:chOff x="5699108" y="1005741"/>
            <a:chExt cx="3444893" cy="2827449"/>
          </a:xfrm>
        </p:grpSpPr>
        <p:pic>
          <p:nvPicPr>
            <p:cNvPr id="2" name="Bild 1"/>
            <p:cNvPicPr>
              <a:picLocks noChangeAspect="1"/>
            </p:cNvPicPr>
            <p:nvPr/>
          </p:nvPicPr>
          <p:blipFill rotWithShape="1">
            <a:blip r:embed="rId7"/>
            <a:srcRect l="11008" t="3096" r="10482" b="12370"/>
            <a:stretch/>
          </p:blipFill>
          <p:spPr>
            <a:xfrm>
              <a:off x="5699108" y="1005741"/>
              <a:ext cx="3202366" cy="2827449"/>
            </a:xfrm>
            <a:prstGeom prst="rect">
              <a:avLst/>
            </a:prstGeom>
          </p:spPr>
        </p:pic>
        <p:sp>
          <p:nvSpPr>
            <p:cNvPr id="3" name="Textfeld 2"/>
            <p:cNvSpPr txBox="1"/>
            <p:nvPr/>
          </p:nvSpPr>
          <p:spPr>
            <a:xfrm rot="16200000">
              <a:off x="8246640" y="2436307"/>
              <a:ext cx="15331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err="1">
                  <a:latin typeface="Arial"/>
                  <a:cs typeface="Arial"/>
                </a:rPr>
                <a:t>c</a:t>
              </a:r>
              <a:r>
                <a:rPr lang="en-US" sz="1100" err="1" smtClean="0">
                  <a:latin typeface="Arial"/>
                  <a:cs typeface="Arial"/>
                </a:rPr>
                <a:t>reativecommons.org</a:t>
              </a:r>
              <a:endParaRPr lang="en-US" sz="1100">
                <a:latin typeface="Arial"/>
                <a:cs typeface="Arial"/>
              </a:endParaRPr>
            </a:p>
          </p:txBody>
        </p:sp>
      </p:grpSp>
      <p:sp>
        <p:nvSpPr>
          <p:cNvPr id="21" name="Pfeil nach rechts 10"/>
          <p:cNvSpPr/>
          <p:nvPr/>
        </p:nvSpPr>
        <p:spPr bwMode="auto">
          <a:xfrm rot="5400000">
            <a:off x="1177393" y="3703656"/>
            <a:ext cx="1167868" cy="40481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15000"/>
              </a:lnSpc>
              <a:spcAft>
                <a:spcPts val="1000"/>
              </a:spcAft>
              <a:defRPr/>
            </a:pPr>
            <a:r>
              <a:rPr lang="de-DE" sz="1100">
                <a:solidFill>
                  <a:srgbClr val="FFFFFF"/>
                </a:solidFill>
                <a:latin typeface="Arial" charset="0"/>
                <a:ea typeface="ＭＳ Ｐゴシック" charset="0"/>
                <a:cs typeface="Times New Roman" charset="0"/>
              </a:rPr>
              <a:t> </a:t>
            </a:r>
            <a:endParaRPr lang="en-GB" sz="1100">
              <a:solidFill>
                <a:srgbClr val="FFFFFF"/>
              </a:solidFill>
              <a:latin typeface="Arial" charset="0"/>
              <a:ea typeface="ＭＳ Ｐゴシック" charset="0"/>
              <a:cs typeface="Times New Roman" charset="0"/>
            </a:endParaRPr>
          </a:p>
        </p:txBody>
      </p:sp>
      <p:grpSp>
        <p:nvGrpSpPr>
          <p:cNvPr id="5" name="Gruppierung 4"/>
          <p:cNvGrpSpPr/>
          <p:nvPr/>
        </p:nvGrpSpPr>
        <p:grpSpPr>
          <a:xfrm>
            <a:off x="432000" y="1962415"/>
            <a:ext cx="2438626" cy="1583118"/>
            <a:chOff x="432000" y="1962415"/>
            <a:chExt cx="2438626" cy="1583118"/>
          </a:xfrm>
        </p:grpSpPr>
        <p:pic>
          <p:nvPicPr>
            <p:cNvPr id="4" name="Bild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2000" y="1962415"/>
              <a:ext cx="2110824" cy="1583118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 rot="16200000">
              <a:off x="2103757" y="2570861"/>
              <a:ext cx="12721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err="1" smtClean="0">
                  <a:latin typeface="Arial"/>
                  <a:cs typeface="Arial"/>
                </a:rPr>
                <a:t>capl.washjeff.edu</a:t>
              </a:r>
              <a:endParaRPr lang="en-US" sz="1100">
                <a:latin typeface="Arial"/>
                <a:cs typeface="Arial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224361" y="1562635"/>
            <a:ext cx="2737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err="1" smtClean="0">
                <a:latin typeface="Arial"/>
                <a:cs typeface="Arial"/>
              </a:rPr>
              <a:t>Offen</a:t>
            </a:r>
            <a:r>
              <a:rPr lang="en-US" sz="1800" smtClean="0">
                <a:latin typeface="Arial"/>
                <a:cs typeface="Arial"/>
              </a:rPr>
              <a:t> </a:t>
            </a:r>
            <a:r>
              <a:rPr lang="en-US" sz="1800" err="1" smtClean="0">
                <a:latin typeface="Arial"/>
                <a:cs typeface="Arial"/>
              </a:rPr>
              <a:t>lizenziert</a:t>
            </a:r>
            <a:endParaRPr lang="en-US" sz="180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err="1">
                <a:latin typeface="Arial"/>
                <a:cs typeface="Arial"/>
              </a:rPr>
              <a:t>m</a:t>
            </a:r>
            <a:r>
              <a:rPr lang="en-US" sz="1800" err="1" smtClean="0">
                <a:latin typeface="Arial"/>
                <a:cs typeface="Arial"/>
              </a:rPr>
              <a:t>aschinenlesbar</a:t>
            </a:r>
            <a:endParaRPr lang="en-US" sz="180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r>
              <a:rPr lang="en-US" sz="1800" err="1">
                <a:latin typeface="Arial"/>
                <a:cs typeface="Arial"/>
              </a:rPr>
              <a:t>e</a:t>
            </a:r>
            <a:r>
              <a:rPr lang="en-US" sz="1800" err="1" smtClean="0">
                <a:latin typeface="Arial"/>
                <a:cs typeface="Arial"/>
              </a:rPr>
              <a:t>infacher</a:t>
            </a:r>
            <a:r>
              <a:rPr lang="en-US" sz="1800" smtClean="0">
                <a:latin typeface="Arial"/>
                <a:cs typeface="Arial"/>
              </a:rPr>
              <a:t> </a:t>
            </a:r>
            <a:r>
              <a:rPr lang="en-US" sz="1800" err="1" smtClean="0">
                <a:latin typeface="Arial"/>
                <a:cs typeface="Arial"/>
              </a:rPr>
              <a:t>Zugang</a:t>
            </a:r>
            <a:endParaRPr lang="en-US" sz="1800" smtClean="0">
              <a:latin typeface="Arial"/>
              <a:cs typeface="Arial"/>
            </a:endParaRPr>
          </a:p>
          <a:p>
            <a:pPr marL="363538" lvl="0" indent="-363538" defTabSz="447675" fontAlgn="auto">
              <a:spcBef>
                <a:spcPct val="20000"/>
              </a:spcBef>
              <a:spcAft>
                <a:spcPts val="0"/>
              </a:spcAft>
              <a:buClr>
                <a:srgbClr val="1A9B7E"/>
              </a:buClr>
              <a:buFont typeface="Wingdings" charset="2"/>
              <a:buChar char=""/>
            </a:pPr>
            <a:endParaRPr lang="en-US" sz="180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62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de-AT" smtClean="0"/>
              <a:t>Nur bei geeigneten Formaten können </a:t>
            </a:r>
            <a:r>
              <a:rPr lang="de-AT" err="1" smtClean="0"/>
              <a:t>Anwedungen</a:t>
            </a:r>
            <a:r>
              <a:rPr lang="de-AT" smtClean="0"/>
              <a:t> entwickelt werden.</a:t>
            </a:r>
          </a:p>
          <a:p>
            <a:r>
              <a:rPr lang="de-AT" smtClean="0"/>
              <a:t>Spektrum: von PDF bis RDF</a:t>
            </a:r>
          </a:p>
          <a:p>
            <a:endParaRPr lang="de-AT"/>
          </a:p>
          <a:p>
            <a:endParaRPr lang="de-AT" smtClean="0"/>
          </a:p>
          <a:p>
            <a:endParaRPr lang="de-AT"/>
          </a:p>
          <a:p>
            <a:endParaRPr lang="de-AT" smtClean="0"/>
          </a:p>
          <a:p>
            <a:endParaRPr lang="de-AT"/>
          </a:p>
          <a:p>
            <a:endParaRPr lang="de-AT" smtClean="0"/>
          </a:p>
          <a:p>
            <a:endParaRPr lang="de-AT"/>
          </a:p>
          <a:p>
            <a:r>
              <a:rPr lang="de-AT" smtClean="0"/>
              <a:t>Eignung hängt stark vom Einzelfall ab.</a:t>
            </a:r>
          </a:p>
          <a:p>
            <a:r>
              <a:rPr lang="de-AT" smtClean="0"/>
              <a:t>Entwickler sind typischerweise ab CSV interessiert. </a:t>
            </a:r>
          </a:p>
          <a:p>
            <a:endParaRPr lang="de-AT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Open Data Kernelemente</a:t>
            </a:r>
            <a:br>
              <a:rPr lang="de-DE" smtClean="0">
                <a:solidFill>
                  <a:schemeClr val="tx1"/>
                </a:solidFill>
              </a:rPr>
            </a:br>
            <a:r>
              <a:rPr lang="de-DE" err="1" smtClean="0">
                <a:solidFill>
                  <a:srgbClr val="1A9B7E"/>
                </a:solidFill>
              </a:rPr>
              <a:t>Maschinenverarbeitbar</a:t>
            </a:r>
            <a:endParaRPr lang="de-AT">
              <a:solidFill>
                <a:srgbClr val="1A9B7E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32000" y="2714439"/>
            <a:ext cx="8173520" cy="27432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1A9B7E"/>
              </a:gs>
              <a:gs pos="10000">
                <a:srgbClr val="F9CA0D"/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ung 37"/>
          <p:cNvGrpSpPr/>
          <p:nvPr/>
        </p:nvGrpSpPr>
        <p:grpSpPr>
          <a:xfrm>
            <a:off x="6294844" y="3162626"/>
            <a:ext cx="923450" cy="876066"/>
            <a:chOff x="5371394" y="3497163"/>
            <a:chExt cx="923450" cy="876066"/>
          </a:xfrm>
        </p:grpSpPr>
        <p:pic>
          <p:nvPicPr>
            <p:cNvPr id="17" name="Bild 16" descr="fe16d810bbd3ac1333a21c174013f5e3  --text-x-sql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714" y="3509629"/>
              <a:ext cx="863600" cy="863600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5371394" y="3497163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sql</a:t>
              </a:r>
              <a:endParaRPr lang="en-US">
                <a:latin typeface="Andale Mono"/>
                <a:cs typeface="Andale Mono"/>
              </a:endParaRPr>
            </a:p>
          </p:txBody>
        </p:sp>
      </p:grpSp>
      <p:grpSp>
        <p:nvGrpSpPr>
          <p:cNvPr id="25" name="Gruppierung 24"/>
          <p:cNvGrpSpPr/>
          <p:nvPr/>
        </p:nvGrpSpPr>
        <p:grpSpPr>
          <a:xfrm>
            <a:off x="6789420" y="3702301"/>
            <a:ext cx="1000760" cy="1000760"/>
            <a:chOff x="6677660" y="4343400"/>
            <a:chExt cx="1000760" cy="1000760"/>
          </a:xfrm>
        </p:grpSpPr>
        <p:pic>
          <p:nvPicPr>
            <p:cNvPr id="23" name="Bild 22" descr="cb9b7512a7f967f9113ac8960cc1b056  --text-xml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7660" y="4343400"/>
              <a:ext cx="1000760" cy="1000760"/>
            </a:xfrm>
            <a:prstGeom prst="rect">
              <a:avLst/>
            </a:prstGeom>
          </p:spPr>
        </p:pic>
        <p:sp>
          <p:nvSpPr>
            <p:cNvPr id="11" name="Textfeld 10"/>
            <p:cNvSpPr txBox="1"/>
            <p:nvPr/>
          </p:nvSpPr>
          <p:spPr>
            <a:xfrm>
              <a:off x="6677660" y="4343400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.xml</a:t>
              </a:r>
              <a:endParaRPr lang="en-US">
                <a:latin typeface="Andale Mono"/>
                <a:cs typeface="Andale Mono"/>
              </a:endParaRPr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343941" y="3095439"/>
            <a:ext cx="998678" cy="751840"/>
            <a:chOff x="4548682" y="711200"/>
            <a:chExt cx="998678" cy="751840"/>
          </a:xfrm>
        </p:grpSpPr>
        <p:pic>
          <p:nvPicPr>
            <p:cNvPr id="21" name="Bild 20" descr="727e2d70088928dc4adf3c967de1f9c1  --gnome-mime-application-mswor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520" y="711200"/>
              <a:ext cx="751840" cy="751840"/>
            </a:xfrm>
            <a:prstGeom prst="rect">
              <a:avLst/>
            </a:prstGeom>
          </p:spPr>
        </p:pic>
        <p:sp>
          <p:nvSpPr>
            <p:cNvPr id="26" name="Textfeld 25"/>
            <p:cNvSpPr txBox="1"/>
            <p:nvPr/>
          </p:nvSpPr>
          <p:spPr>
            <a:xfrm>
              <a:off x="4548682" y="1001375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.doc</a:t>
              </a:r>
            </a:p>
          </p:txBody>
        </p:sp>
      </p:grpSp>
      <p:grpSp>
        <p:nvGrpSpPr>
          <p:cNvPr id="31" name="Gruppierung 30"/>
          <p:cNvGrpSpPr/>
          <p:nvPr/>
        </p:nvGrpSpPr>
        <p:grpSpPr>
          <a:xfrm>
            <a:off x="3436628" y="3095439"/>
            <a:ext cx="975365" cy="975365"/>
            <a:chOff x="4396029" y="2479037"/>
            <a:chExt cx="975365" cy="975365"/>
          </a:xfrm>
        </p:grpSpPr>
        <p:pic>
          <p:nvPicPr>
            <p:cNvPr id="18" name="Bild 17" descr="93aa7b769bec2dcf5dda1ed4f37c835e  --application-vnd.ms-excel.sheet.binary.macroEnabled.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6029" y="2479037"/>
              <a:ext cx="975365" cy="975365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4411993" y="2779375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csv</a:t>
              </a:r>
              <a:endParaRPr lang="en-US">
                <a:latin typeface="Andale Mono"/>
                <a:cs typeface="Andale Mono"/>
              </a:endParaRPr>
            </a:p>
          </p:txBody>
        </p:sp>
      </p:grpSp>
      <p:grpSp>
        <p:nvGrpSpPr>
          <p:cNvPr id="32" name="Gruppierung 31"/>
          <p:cNvGrpSpPr/>
          <p:nvPr/>
        </p:nvGrpSpPr>
        <p:grpSpPr>
          <a:xfrm>
            <a:off x="4216395" y="3603436"/>
            <a:ext cx="975365" cy="975365"/>
            <a:chOff x="6085835" y="2572595"/>
            <a:chExt cx="975365" cy="975365"/>
          </a:xfrm>
        </p:grpSpPr>
        <p:pic>
          <p:nvPicPr>
            <p:cNvPr id="28" name="Bild 27" descr="93aa7b769bec2dcf5dda1ed4f37c835e  --application-vnd.ms-excel.sheet.binary.macroEnabled.1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835" y="2572595"/>
              <a:ext cx="975365" cy="975365"/>
            </a:xfrm>
            <a:prstGeom prst="rect">
              <a:avLst/>
            </a:prstGeom>
          </p:spPr>
        </p:pic>
        <p:sp>
          <p:nvSpPr>
            <p:cNvPr id="30" name="Textfeld 29"/>
            <p:cNvSpPr txBox="1"/>
            <p:nvPr/>
          </p:nvSpPr>
          <p:spPr>
            <a:xfrm>
              <a:off x="6085835" y="2966720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xls</a:t>
              </a:r>
              <a:endParaRPr lang="en-US">
                <a:latin typeface="Andale Mono"/>
                <a:cs typeface="Andale Mono"/>
              </a:endParaRPr>
            </a:p>
          </p:txBody>
        </p:sp>
      </p:grpSp>
      <p:grpSp>
        <p:nvGrpSpPr>
          <p:cNvPr id="35" name="Gruppierung 34"/>
          <p:cNvGrpSpPr/>
          <p:nvPr/>
        </p:nvGrpSpPr>
        <p:grpSpPr>
          <a:xfrm>
            <a:off x="411680" y="3871102"/>
            <a:ext cx="942344" cy="942344"/>
            <a:chOff x="360880" y="3928114"/>
            <a:chExt cx="942344" cy="942344"/>
          </a:xfrm>
        </p:grpSpPr>
        <p:pic>
          <p:nvPicPr>
            <p:cNvPr id="15" name="Bild 14" descr="352e0c84eee9f2c8458cc00461df1277  --application-pdf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80" y="3928114"/>
              <a:ext cx="942344" cy="942344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360880" y="4177960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pdf</a:t>
              </a:r>
              <a:endParaRPr lang="en-US">
                <a:latin typeface="Andale Mono"/>
                <a:cs typeface="Andale Mono"/>
              </a:endParaRPr>
            </a:p>
          </p:txBody>
        </p:sp>
      </p:grpSp>
      <p:grpSp>
        <p:nvGrpSpPr>
          <p:cNvPr id="37" name="Gruppierung 36"/>
          <p:cNvGrpSpPr/>
          <p:nvPr/>
        </p:nvGrpSpPr>
        <p:grpSpPr>
          <a:xfrm>
            <a:off x="5831832" y="3966461"/>
            <a:ext cx="1108146" cy="985529"/>
            <a:chOff x="344733" y="152400"/>
            <a:chExt cx="1108146" cy="985529"/>
          </a:xfrm>
        </p:grpSpPr>
        <p:pic>
          <p:nvPicPr>
            <p:cNvPr id="36" name="Bild 35" descr="53536af988275a8236128944585412d4  --application-javascript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50" y="152400"/>
              <a:ext cx="985529" cy="985529"/>
            </a:xfrm>
            <a:prstGeom prst="rect">
              <a:avLst/>
            </a:prstGeom>
          </p:spPr>
        </p:pic>
        <p:sp>
          <p:nvSpPr>
            <p:cNvPr id="24" name="Textfeld 23"/>
            <p:cNvSpPr txBox="1"/>
            <p:nvPr/>
          </p:nvSpPr>
          <p:spPr>
            <a:xfrm>
              <a:off x="344733" y="254840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json</a:t>
              </a:r>
              <a:endParaRPr lang="en-US" smtClean="0">
                <a:latin typeface="Andale Mono"/>
                <a:cs typeface="Andale Mono"/>
              </a:endParaRPr>
            </a:p>
          </p:txBody>
        </p:sp>
      </p:grpSp>
      <p:grpSp>
        <p:nvGrpSpPr>
          <p:cNvPr id="41" name="Gruppierung 40"/>
          <p:cNvGrpSpPr/>
          <p:nvPr/>
        </p:nvGrpSpPr>
        <p:grpSpPr>
          <a:xfrm>
            <a:off x="7904472" y="3162626"/>
            <a:ext cx="923450" cy="708476"/>
            <a:chOff x="7904472" y="4328160"/>
            <a:chExt cx="923450" cy="708476"/>
          </a:xfrm>
        </p:grpSpPr>
        <p:pic>
          <p:nvPicPr>
            <p:cNvPr id="39" name="Bild 38" descr="398f6e33b99fb18ac3ce145a39919c1b  --text-rdf+xml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1742" y="4386378"/>
              <a:ext cx="650258" cy="650258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7904472" y="4328160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</a:t>
              </a:r>
              <a:r>
                <a:rPr lang="en-US" err="1" smtClean="0">
                  <a:latin typeface="Andale Mono"/>
                  <a:cs typeface="Andale Mono"/>
                </a:rPr>
                <a:t>rdf</a:t>
              </a:r>
              <a:endParaRPr lang="en-US" smtClean="0">
                <a:latin typeface="Andale Mono"/>
                <a:cs typeface="Andale Mono"/>
              </a:endParaRPr>
            </a:p>
          </p:txBody>
        </p:sp>
      </p:grpSp>
      <p:grpSp>
        <p:nvGrpSpPr>
          <p:cNvPr id="34" name="Gruppierung 33"/>
          <p:cNvGrpSpPr/>
          <p:nvPr/>
        </p:nvGrpSpPr>
        <p:grpSpPr>
          <a:xfrm>
            <a:off x="1854202" y="3692986"/>
            <a:ext cx="923450" cy="833474"/>
            <a:chOff x="5370107" y="1451721"/>
            <a:chExt cx="923450" cy="833474"/>
          </a:xfrm>
        </p:grpSpPr>
        <p:pic>
          <p:nvPicPr>
            <p:cNvPr id="42" name="Bild 41" descr="txt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95" y="1451721"/>
              <a:ext cx="833474" cy="833474"/>
            </a:xfrm>
            <a:prstGeom prst="rect">
              <a:avLst/>
            </a:prstGeom>
          </p:spPr>
        </p:pic>
        <p:sp>
          <p:nvSpPr>
            <p:cNvPr id="43" name="Textfeld 42"/>
            <p:cNvSpPr txBox="1"/>
            <p:nvPr/>
          </p:nvSpPr>
          <p:spPr>
            <a:xfrm>
              <a:off x="5370107" y="1713954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Andale Mono"/>
                  <a:cs typeface="Andale Mono"/>
                </a:rPr>
                <a:t>.txt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5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 </a:t>
            </a:r>
            <a:r>
              <a:rPr lang="de-DE" smtClean="0"/>
              <a:t>4.1</a:t>
            </a:r>
            <a:r>
              <a:rPr lang="de-DE"/>
              <a:t>: </a:t>
            </a:r>
            <a:r>
              <a:rPr lang="de-DE" smtClean="0"/>
              <a:t>Mobilitätsdaten-Cloud</a:t>
            </a:r>
            <a:br>
              <a:rPr lang="de-DE" smtClean="0"/>
            </a:br>
            <a:r>
              <a:rPr lang="en-US" smtClean="0">
                <a:solidFill>
                  <a:srgbClr val="339966"/>
                </a:solidFill>
              </a:rPr>
              <a:t>Open </a:t>
            </a:r>
            <a:r>
              <a:rPr lang="en-US">
                <a:solidFill>
                  <a:srgbClr val="339966"/>
                </a:solidFill>
              </a:rPr>
              <a:t>Data Platform </a:t>
            </a:r>
            <a:r>
              <a:rPr lang="en-US" err="1">
                <a:solidFill>
                  <a:srgbClr val="339966"/>
                </a:solidFill>
              </a:rPr>
              <a:t>Architektur</a:t>
            </a:r>
            <a:endParaRPr lang="de-DE">
              <a:solidFill>
                <a:srgbClr val="3399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8" y="1185540"/>
            <a:ext cx="7929455" cy="483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911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andarddesign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1_Standarddesign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olienmaster_neues_Design_tcm262-120775">
  <a:themeElements>
    <a:clrScheme name="">
      <a:dk1>
        <a:srgbClr val="000000"/>
      </a:dk1>
      <a:lt1>
        <a:srgbClr val="FFFFFF"/>
      </a:lt1>
      <a:dk2>
        <a:srgbClr val="179C7D"/>
      </a:dk2>
      <a:lt2>
        <a:srgbClr val="A8AFAF"/>
      </a:lt2>
      <a:accent1>
        <a:srgbClr val="EB6A0A"/>
      </a:accent1>
      <a:accent2>
        <a:srgbClr val="006E92"/>
      </a:accent2>
      <a:accent3>
        <a:srgbClr val="FFFFFF"/>
      </a:accent3>
      <a:accent4>
        <a:srgbClr val="000000"/>
      </a:accent4>
      <a:accent5>
        <a:srgbClr val="F3B9AA"/>
      </a:accent5>
      <a:accent6>
        <a:srgbClr val="006384"/>
      </a:accent6>
      <a:hlink>
        <a:srgbClr val="25BAE2"/>
      </a:hlink>
      <a:folHlink>
        <a:srgbClr val="B1C800"/>
      </a:folHlink>
    </a:clrScheme>
    <a:fontScheme name="Folienmaster_neues_Design_tcm262-120775">
      <a:majorFont>
        <a:latin typeface="Frutiger LT Com 45 Light"/>
        <a:ea typeface=""/>
        <a:cs typeface=""/>
      </a:majorFont>
      <a:minorFont>
        <a:latin typeface="Frutiger LT Com 55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Frutiger LT Com 45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 LT Com 45 Light" pitchFamily="34" charset="0"/>
          </a:defRPr>
        </a:defPPr>
      </a:lstStyle>
    </a:lnDef>
  </a:objectDefaults>
  <a:extraClrSchemeLst>
    <a:extraClrScheme>
      <a:clrScheme name="Folienmaster_neues_Design_tcm262-12077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olienmaster_neues_Design_tcm262-120775 13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4">
        <a:dk1>
          <a:srgbClr val="000000"/>
        </a:dk1>
        <a:lt1>
          <a:srgbClr val="FFFFFF"/>
        </a:lt1>
        <a:dk2>
          <a:srgbClr val="000000"/>
        </a:dk2>
        <a:lt2>
          <a:srgbClr val="A8AFAF"/>
        </a:lt2>
        <a:accent1>
          <a:srgbClr val="009475"/>
        </a:accent1>
        <a:accent2>
          <a:srgbClr val="009475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8669"/>
        </a:accent6>
        <a:hlink>
          <a:srgbClr val="009475"/>
        </a:hlink>
        <a:folHlink>
          <a:srgbClr val="00947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5">
        <a:dk1>
          <a:srgbClr val="000000"/>
        </a:dk1>
        <a:lt1>
          <a:srgbClr val="FFFFFF"/>
        </a:lt1>
        <a:dk2>
          <a:srgbClr val="009475"/>
        </a:dk2>
        <a:lt2>
          <a:srgbClr val="A8AFAF"/>
        </a:lt2>
        <a:accent1>
          <a:srgbClr val="25BAE2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CD9EE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olienmaster_neues_Design_tcm262-120775 16">
        <a:dk1>
          <a:srgbClr val="000000"/>
        </a:dk1>
        <a:lt1>
          <a:srgbClr val="FFFFFF"/>
        </a:lt1>
        <a:dk2>
          <a:srgbClr val="009475"/>
        </a:dk2>
        <a:lt2>
          <a:srgbClr val="25BAE2"/>
        </a:lt2>
        <a:accent1>
          <a:srgbClr val="009475"/>
        </a:accent1>
        <a:accent2>
          <a:srgbClr val="006E92"/>
        </a:accent2>
        <a:accent3>
          <a:srgbClr val="FFFFFF"/>
        </a:accent3>
        <a:accent4>
          <a:srgbClr val="000000"/>
        </a:accent4>
        <a:accent5>
          <a:srgbClr val="AAC8BD"/>
        </a:accent5>
        <a:accent6>
          <a:srgbClr val="006384"/>
        </a:accent6>
        <a:hlink>
          <a:srgbClr val="4C636F"/>
        </a:hlink>
        <a:folHlink>
          <a:srgbClr val="9E1C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On-screen Show (4:3)</PresentationFormat>
  <Paragraphs>197</Paragraphs>
  <Slides>20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Andale Mono</vt:lpstr>
      <vt:lpstr>Wingdings</vt:lpstr>
      <vt:lpstr>ＭＳ Ｐゴシック</vt:lpstr>
      <vt:lpstr>Times New Roman</vt:lpstr>
      <vt:lpstr>Frutiger LT Com 45 Light</vt:lpstr>
      <vt:lpstr>Frutiger LT Com 55 Roman</vt:lpstr>
      <vt:lpstr>Courier New</vt:lpstr>
      <vt:lpstr>1_Standarddesign</vt:lpstr>
      <vt:lpstr>Folienmaster_neues_Design_tcm262-120775</vt:lpstr>
      <vt:lpstr>AP 4.1 Mobilitätsdaten-Cloud   »Gemeinschaftlich-e-Mobilität: Fahrzeuge, Daten und Infrastruktur«  Akronym: GeMo</vt:lpstr>
      <vt:lpstr>Arbeitspakte des Projektes GeMo</vt:lpstr>
      <vt:lpstr>AP 4.1: Mobilitätsdaten-Cloud</vt:lpstr>
      <vt:lpstr>AP 4.1: Mobilitätsdaten-Cloud Agendapunkte Telko</vt:lpstr>
      <vt:lpstr>AP 4.1: Mobilitätsdaten-Cloud Arbeitsinhalte</vt:lpstr>
      <vt:lpstr>AP 4.1: Mobilitätsdaten-Cloud Tabelle: Daten und Dienste Der Cloud</vt:lpstr>
      <vt:lpstr>AP 4.1: Mobilitätsdaten-Cloud Open Data - Die Idee</vt:lpstr>
      <vt:lpstr>Open Data Kernelemente Maschinenverarbeitbar</vt:lpstr>
      <vt:lpstr>AP 4.1: Mobilitätsdaten-Cloud Open Data Platform Architektur</vt:lpstr>
      <vt:lpstr>AP 4.1: Mobilitätsdaten-Cloud Beispiel: Barcelona</vt:lpstr>
      <vt:lpstr>AP 4.1: Mobilitätsdaten-Cloud Wo möglich: Linked Data</vt:lpstr>
      <vt:lpstr>AP 4.1: Mobilitätsdaten-Cloud Linked Data: Semantic Web entzaubert</vt:lpstr>
      <vt:lpstr>Representational State Transfer Protocol REST</vt:lpstr>
      <vt:lpstr>REST Operationen</vt:lpstr>
      <vt:lpstr>REST Unterschiedliche Repräsentationen</vt:lpstr>
      <vt:lpstr>JavaScript Object Notation JSON</vt:lpstr>
      <vt:lpstr>JSON Vergleich mit XML</vt:lpstr>
      <vt:lpstr>Datenpersistierung in der Cloud</vt:lpstr>
      <vt:lpstr>AP 4.1: Mobilitätsdaten-Cloud Arbeitsteilung und Zeitplan</vt:lpstr>
      <vt:lpstr>AP 4.1 Mobilitätsdaten-Cloud Zeitlicher Ablauf der Aufgaben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"KLIMALA programmierung"</dc:creator>
  <cp:lastModifiedBy>local_maa</cp:lastModifiedBy>
  <cp:revision>1841</cp:revision>
  <cp:lastPrinted>2011-12-19T08:24:10Z</cp:lastPrinted>
  <dcterms:created xsi:type="dcterms:W3CDTF">2009-05-22T06:46:16Z</dcterms:created>
  <dcterms:modified xsi:type="dcterms:W3CDTF">2012-04-04T08:47:46Z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0x010100848FD7E24D7D3B49B95A0D77E409EE6A</vt:lpwstr>
  </property>
  <property fmtid="{D5CDD505-2E9C-101B-9397-08002B2CF9AE}" pid="3" name="NXPowerLiteLastOptimized">
    <vt:lpwstr>8666327</vt:lpwstr>
  </property>
  <property fmtid="{D5CDD505-2E9C-101B-9397-08002B2CF9AE}" pid="4" name="NXPowerLiteVersion">
    <vt:lpwstr>D4.1.2</vt:lpwstr>
  </property>
  <property fmtid="{D5CDD505-2E9C-101B-9397-08002B2CF9AE}" pid="5" name="_DCDateCreated">
    <vt:lpwstr>2010-02-18T11:49:29Z</vt:lpwstr>
  </property>
</Properties>
</file>