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4" r:id="rId1"/>
    <p:sldMasterId id="2147483725" r:id="rId2"/>
  </p:sldMasterIdLst>
  <p:notesMasterIdLst>
    <p:notesMasterId r:id="rId33"/>
  </p:notesMasterIdLst>
  <p:handoutMasterIdLst>
    <p:handoutMasterId r:id="rId34"/>
  </p:handoutMasterIdLst>
  <p:sldIdLst>
    <p:sldId id="846" r:id="rId3"/>
    <p:sldId id="1158" r:id="rId4"/>
    <p:sldId id="1148" r:id="rId5"/>
    <p:sldId id="1146" r:id="rId6"/>
    <p:sldId id="1118" r:id="rId7"/>
    <p:sldId id="1152" r:id="rId8"/>
    <p:sldId id="1159" r:id="rId9"/>
    <p:sldId id="1168" r:id="rId10"/>
    <p:sldId id="1126" r:id="rId11"/>
    <p:sldId id="1138" r:id="rId12"/>
    <p:sldId id="1167" r:id="rId13"/>
    <p:sldId id="1166" r:id="rId14"/>
    <p:sldId id="1147" r:id="rId15"/>
    <p:sldId id="1160" r:id="rId16"/>
    <p:sldId id="1161" r:id="rId17"/>
    <p:sldId id="1162" r:id="rId18"/>
    <p:sldId id="1109" r:id="rId19"/>
    <p:sldId id="1145" r:id="rId20"/>
    <p:sldId id="1150" r:id="rId21"/>
    <p:sldId id="1151" r:id="rId22"/>
    <p:sldId id="1149" r:id="rId23"/>
    <p:sldId id="1153" r:id="rId24"/>
    <p:sldId id="1154" r:id="rId25"/>
    <p:sldId id="1155" r:id="rId26"/>
    <p:sldId id="1156" r:id="rId27"/>
    <p:sldId id="1140" r:id="rId28"/>
    <p:sldId id="1141" r:id="rId29"/>
    <p:sldId id="1142" r:id="rId30"/>
    <p:sldId id="1143" r:id="rId31"/>
    <p:sldId id="1144" r:id="rId32"/>
  </p:sldIdLst>
  <p:sldSz cx="9144000" cy="6858000" type="screen4x3"/>
  <p:notesSz cx="6794500" cy="9906000"/>
  <p:embeddedFontLst>
    <p:embeddedFont>
      <p:font typeface="Frutiger LT Com 55 Roman" charset="0"/>
      <p:regular r:id="rId35"/>
      <p:bold r:id="rId36"/>
      <p:italic r:id="rId37"/>
    </p:embeddedFont>
    <p:embeddedFont>
      <p:font typeface="Calibri" pitchFamily="34" charset="0"/>
      <p:regular r:id="rId38"/>
      <p:bold r:id="rId39"/>
      <p:italic r:id="rId40"/>
      <p:boldItalic r:id="rId41"/>
    </p:embeddedFont>
    <p:embeddedFont>
      <p:font typeface="ＭＳ Ｐゴシック" pitchFamily="34" charset="-128"/>
      <p:regular r:id="rId42"/>
    </p:embeddedFont>
    <p:embeddedFont>
      <p:font typeface="Frutiger LT Com 45 Light" charset="0"/>
      <p:regular r:id="rId43"/>
      <p:bold r:id="rId44"/>
      <p:italic r:id="rId45"/>
      <p:boldItalic r:id="rId46"/>
    </p:embeddedFont>
  </p:embeddedFontLst>
  <p:defaultTextStyle>
    <a:defPPr>
      <a:defRPr lang="de-DE"/>
    </a:defPPr>
    <a:lvl1pPr algn="l" rtl="0" fontAlgn="base">
      <a:spcBef>
        <a:spcPct val="0"/>
      </a:spcBef>
      <a:spcAft>
        <a:spcPct val="0"/>
      </a:spcAft>
      <a:defRPr kern="1200">
        <a:solidFill>
          <a:schemeClr val="tx1"/>
        </a:solidFill>
        <a:latin typeface="Frutiger LT Com 55 Roman" pitchFamily="34" charset="0"/>
        <a:ea typeface="+mn-ea"/>
        <a:cs typeface="Arial" pitchFamily="34" charset="0"/>
      </a:defRPr>
    </a:lvl1pPr>
    <a:lvl2pPr marL="457200" algn="l" rtl="0" fontAlgn="base">
      <a:spcBef>
        <a:spcPct val="0"/>
      </a:spcBef>
      <a:spcAft>
        <a:spcPct val="0"/>
      </a:spcAft>
      <a:defRPr kern="1200">
        <a:solidFill>
          <a:schemeClr val="tx1"/>
        </a:solidFill>
        <a:latin typeface="Frutiger LT Com 55 Roman" pitchFamily="34" charset="0"/>
        <a:ea typeface="+mn-ea"/>
        <a:cs typeface="Arial" pitchFamily="34" charset="0"/>
      </a:defRPr>
    </a:lvl2pPr>
    <a:lvl3pPr marL="914400" algn="l" rtl="0" fontAlgn="base">
      <a:spcBef>
        <a:spcPct val="0"/>
      </a:spcBef>
      <a:spcAft>
        <a:spcPct val="0"/>
      </a:spcAft>
      <a:defRPr kern="1200">
        <a:solidFill>
          <a:schemeClr val="tx1"/>
        </a:solidFill>
        <a:latin typeface="Frutiger LT Com 55 Roman" pitchFamily="34" charset="0"/>
        <a:ea typeface="+mn-ea"/>
        <a:cs typeface="Arial" pitchFamily="34" charset="0"/>
      </a:defRPr>
    </a:lvl3pPr>
    <a:lvl4pPr marL="1371600" algn="l" rtl="0" fontAlgn="base">
      <a:spcBef>
        <a:spcPct val="0"/>
      </a:spcBef>
      <a:spcAft>
        <a:spcPct val="0"/>
      </a:spcAft>
      <a:defRPr kern="1200">
        <a:solidFill>
          <a:schemeClr val="tx1"/>
        </a:solidFill>
        <a:latin typeface="Frutiger LT Com 55 Roman" pitchFamily="34" charset="0"/>
        <a:ea typeface="+mn-ea"/>
        <a:cs typeface="Arial" pitchFamily="34" charset="0"/>
      </a:defRPr>
    </a:lvl4pPr>
    <a:lvl5pPr marL="1828800" algn="l" rtl="0" fontAlgn="base">
      <a:spcBef>
        <a:spcPct val="0"/>
      </a:spcBef>
      <a:spcAft>
        <a:spcPct val="0"/>
      </a:spcAft>
      <a:defRPr kern="1200">
        <a:solidFill>
          <a:schemeClr val="tx1"/>
        </a:solidFill>
        <a:latin typeface="Frutiger LT Com 55 Roman" pitchFamily="34" charset="0"/>
        <a:ea typeface="+mn-ea"/>
        <a:cs typeface="Arial" pitchFamily="34" charset="0"/>
      </a:defRPr>
    </a:lvl5pPr>
    <a:lvl6pPr marL="2286000" algn="l" defTabSz="914400" rtl="0" eaLnBrk="1" latinLnBrk="0" hangingPunct="1">
      <a:defRPr kern="1200">
        <a:solidFill>
          <a:schemeClr val="tx1"/>
        </a:solidFill>
        <a:latin typeface="Frutiger LT Com 55 Roman" pitchFamily="34" charset="0"/>
        <a:ea typeface="+mn-ea"/>
        <a:cs typeface="Arial" pitchFamily="34" charset="0"/>
      </a:defRPr>
    </a:lvl6pPr>
    <a:lvl7pPr marL="2743200" algn="l" defTabSz="914400" rtl="0" eaLnBrk="1" latinLnBrk="0" hangingPunct="1">
      <a:defRPr kern="1200">
        <a:solidFill>
          <a:schemeClr val="tx1"/>
        </a:solidFill>
        <a:latin typeface="Frutiger LT Com 55 Roman" pitchFamily="34" charset="0"/>
        <a:ea typeface="+mn-ea"/>
        <a:cs typeface="Arial" pitchFamily="34" charset="0"/>
      </a:defRPr>
    </a:lvl7pPr>
    <a:lvl8pPr marL="3200400" algn="l" defTabSz="914400" rtl="0" eaLnBrk="1" latinLnBrk="0" hangingPunct="1">
      <a:defRPr kern="1200">
        <a:solidFill>
          <a:schemeClr val="tx1"/>
        </a:solidFill>
        <a:latin typeface="Frutiger LT Com 55 Roman" pitchFamily="34" charset="0"/>
        <a:ea typeface="+mn-ea"/>
        <a:cs typeface="Arial" pitchFamily="34" charset="0"/>
      </a:defRPr>
    </a:lvl8pPr>
    <a:lvl9pPr marL="3657600" algn="l" defTabSz="914400" rtl="0" eaLnBrk="1" latinLnBrk="0" hangingPunct="1">
      <a:defRPr kern="1200">
        <a:solidFill>
          <a:schemeClr val="tx1"/>
        </a:solidFill>
        <a:latin typeface="Frutiger LT Com 55 Roman"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fa" initials="l" lastIdx="1" clrIdx="0"/>
  <p:cmAuthor id="1" name="Lena Farid" initials="lfa" lastIdx="9" clrIdx="1"/>
  <p:cmAuthor id="2" name="bdi"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FFFFFF"/>
    <a:srgbClr val="09D83A"/>
    <a:srgbClr val="000000"/>
    <a:srgbClr val="A8AFAF"/>
    <a:srgbClr val="B2B2B2"/>
    <a:srgbClr val="F03C18"/>
    <a:srgbClr val="B1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3" autoAdjust="0"/>
    <p:restoredTop sz="94737" autoAdjust="0"/>
  </p:normalViewPr>
  <p:slideViewPr>
    <p:cSldViewPr>
      <p:cViewPr>
        <p:scale>
          <a:sx n="80" d="100"/>
          <a:sy n="80" d="100"/>
        </p:scale>
        <p:origin x="-2082" y="-714"/>
      </p:cViewPr>
      <p:guideLst>
        <p:guide orient="horz" pos="3695"/>
        <p:guide orient="horz" pos="145"/>
        <p:guide orient="horz" pos="1393"/>
        <p:guide orient="horz" pos="721"/>
        <p:guide orient="horz"/>
        <p:guide orient="horz" pos="2832"/>
        <p:guide orient="horz" pos="337"/>
        <p:guide pos="5470"/>
        <p:guide pos="290"/>
        <p:guide pos="1441"/>
      </p:guideLst>
    </p:cSldViewPr>
  </p:slideViewPr>
  <p:outlineViewPr>
    <p:cViewPr>
      <p:scale>
        <a:sx n="33" d="100"/>
        <a:sy n="33" d="100"/>
      </p:scale>
      <p:origin x="0" y="4128"/>
    </p:cViewPr>
  </p:outlineViewPr>
  <p:notesTextViewPr>
    <p:cViewPr>
      <p:scale>
        <a:sx n="100" d="100"/>
        <a:sy n="100" d="100"/>
      </p:scale>
      <p:origin x="0" y="0"/>
    </p:cViewPr>
  </p:notesTextViewPr>
  <p:sorterViewPr>
    <p:cViewPr>
      <p:scale>
        <a:sx n="100" d="100"/>
        <a:sy n="100" d="100"/>
      </p:scale>
      <p:origin x="0" y="10915"/>
    </p:cViewPr>
  </p:sorterViewPr>
  <p:notesViewPr>
    <p:cSldViewPr>
      <p:cViewPr>
        <p:scale>
          <a:sx n="100" d="100"/>
          <a:sy n="100" d="100"/>
        </p:scale>
        <p:origin x="-3474" y="-72"/>
      </p:cViewPr>
      <p:guideLst>
        <p:guide orient="horz" pos="3120"/>
        <p:guide pos="2141"/>
      </p:guideLst>
    </p:cSldViewPr>
  </p:notesViewPr>
  <p:gridSpacing cx="152299" cy="152299"/>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4-23T12:07:26.911" idx="5">
    <p:pos x="683" y="2322"/>
    <p:text>wir sollten hier überlegen ob wir tatsächlich eine komplette modelierung machen wollen oder nicht.
z.B. Klassendiagramme, Use Cases (Akteure wie OBU, SCM...)
am besten schauen wir was wir alles aus der Tabelle extrahieren und modelieren können.
bdi:
klassendiagramme finde ich hilfreich use casess brauchen wir evtl. um zu den klassendiagrammen zu kommen, aber in schriftlicher form haben wir ja schon welche.
tnv: die Wiederverwendung finden kann: Sequenzdiagramme, Use Cases, etc.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2-04-23T12:09:54.567" idx="1">
    <p:pos x="4974" y="2844"/>
    <p:text>HTML - ungewünscht, MMN, da unstrukturiert...
Tcholtchev, Nikolay Vassilev	23.04.2012
RDF, OWL Haben wir schon in der Plattform durch die Nutzung von Virtuoso</p:text>
  </p:cm>
  <p:cm authorId="2" dt="2012-04-23T09:36:27.062" idx="2">
    <p:pos x="2118" y="1236"/>
    <p:text>Definition eines Apps vs. Smartphone wäre hier nicht schlecht. klare trennung wann wir App sagen und Smartphone sagen.
bdi:
ist damit nicht immer das gleiche gemeint?</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2-05-16T10:20:26.295" idx="6">
    <p:pos x="1870" y="1571"/>
    <p:text>Nikolay 	23.04.2012
Das würde ich nicht hier einfügen. Müssen wir ein Gesamtsicherheitskonzept erstellen ? Dann würde ich mit CIA anfangen - Confidentiality, Integrity, Availability. Auf Deutsch: Vertraulichkeit, Integrität, Verfügbarkeit. Hier könnte auch meine Idee vom Load Balancing eine Rolle spielen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2-04-23T12:16:48.791" idx="7">
    <p:pos x="3269" y="1077"/>
    <p:text>Terminologie: wie nennen wir genau die Platform?
bdi:
"Open Data" sollte nicht im Name stehen. 
- eMobilitätsplatform?
- eMobilitätscenter
- GeMo Home
Tcholtchev, Nikolay Vassilev	23.04.2012
Ich würd nur Data Platform sagen. Die Plattform kann für beliebige Daten genutzt werden.
</p:text>
  </p:cm>
  <p:cm authorId="1" dt="2012-04-23T12:52:16.713" idx="8">
    <p:pos x="1985" y="2053"/>
    <p:text>- storyline für den DS überlegen.
- z.B. welche SQL statements können als Dienste gesehen werden
-- hole mir alle freie Stationen die grün Strom anbieten und der Strom unter 0,20 Euro liegt (zusätzliche Stationen in der Tabelle einfügen?).
-- siehe Folie Ziel APs (2)
</p:text>
  </p:cm>
  <p:cm authorId="1" dt="2012-04-23T12:39:47.667" idx="9">
    <p:pos x="2127" y="1170"/>
    <p:text>Datensätze: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3225" cy="496888"/>
          </a:xfrm>
          <a:prstGeom prst="rect">
            <a:avLst/>
          </a:prstGeom>
        </p:spPr>
        <p:txBody>
          <a:bodyPr vert="horz" lIns="91825" tIns="45912" rIns="91825" bIns="45912" rtlCol="0"/>
          <a:lstStyle>
            <a:lvl1pPr algn="l">
              <a:defRPr sz="1300">
                <a:latin typeface="Frutiger LT Com 55 Roman" pitchFamily="34" charset="0"/>
                <a:cs typeface="+mn-cs"/>
              </a:defRPr>
            </a:lvl1pPr>
          </a:lstStyle>
          <a:p>
            <a:pPr>
              <a:defRPr/>
            </a:pPr>
            <a:endParaRPr lang="de-DE"/>
          </a:p>
        </p:txBody>
      </p:sp>
      <p:sp>
        <p:nvSpPr>
          <p:cNvPr id="3" name="Datumsplatzhalter 2"/>
          <p:cNvSpPr>
            <a:spLocks noGrp="1"/>
          </p:cNvSpPr>
          <p:nvPr>
            <p:ph type="dt" sz="quarter" idx="1"/>
          </p:nvPr>
        </p:nvSpPr>
        <p:spPr>
          <a:xfrm>
            <a:off x="3849688" y="0"/>
            <a:ext cx="2943225" cy="496888"/>
          </a:xfrm>
          <a:prstGeom prst="rect">
            <a:avLst/>
          </a:prstGeom>
        </p:spPr>
        <p:txBody>
          <a:bodyPr vert="horz" lIns="91825" tIns="45912" rIns="91825" bIns="45912" rtlCol="0"/>
          <a:lstStyle>
            <a:lvl1pPr algn="r">
              <a:defRPr sz="1300">
                <a:latin typeface="Frutiger LT Com 55 Roman" pitchFamily="34" charset="0"/>
                <a:cs typeface="+mn-cs"/>
              </a:defRPr>
            </a:lvl1pPr>
          </a:lstStyle>
          <a:p>
            <a:pPr>
              <a:defRPr/>
            </a:pPr>
            <a:fld id="{7D8ED29C-66EA-43A6-B93E-B0881161FECB}" type="datetimeFigureOut">
              <a:rPr lang="de-DE"/>
              <a:pPr>
                <a:defRPr/>
              </a:pPr>
              <a:t>16.05.2012</a:t>
            </a:fld>
            <a:endParaRPr lang="de-DE"/>
          </a:p>
        </p:txBody>
      </p:sp>
      <p:sp>
        <p:nvSpPr>
          <p:cNvPr id="4" name="Fußzeilenplatzhalter 3"/>
          <p:cNvSpPr>
            <a:spLocks noGrp="1"/>
          </p:cNvSpPr>
          <p:nvPr>
            <p:ph type="ftr" sz="quarter" idx="2"/>
          </p:nvPr>
        </p:nvSpPr>
        <p:spPr>
          <a:xfrm>
            <a:off x="0" y="9407525"/>
            <a:ext cx="2943225" cy="496888"/>
          </a:xfrm>
          <a:prstGeom prst="rect">
            <a:avLst/>
          </a:prstGeom>
        </p:spPr>
        <p:txBody>
          <a:bodyPr vert="horz" lIns="91825" tIns="45912" rIns="91825" bIns="45912" rtlCol="0" anchor="b"/>
          <a:lstStyle>
            <a:lvl1pPr algn="l">
              <a:defRPr sz="1300">
                <a:latin typeface="Frutiger LT Com 55 Roman" pitchFamily="34" charset="0"/>
                <a:cs typeface="+mn-cs"/>
              </a:defRPr>
            </a:lvl1pPr>
          </a:lstStyle>
          <a:p>
            <a:pPr>
              <a:defRPr/>
            </a:pPr>
            <a:endParaRPr lang="de-DE"/>
          </a:p>
        </p:txBody>
      </p:sp>
      <p:sp>
        <p:nvSpPr>
          <p:cNvPr id="5" name="Foliennummernplatzhalter 4"/>
          <p:cNvSpPr>
            <a:spLocks noGrp="1"/>
          </p:cNvSpPr>
          <p:nvPr>
            <p:ph type="sldNum" sz="quarter" idx="3"/>
          </p:nvPr>
        </p:nvSpPr>
        <p:spPr>
          <a:xfrm>
            <a:off x="3849688" y="9407525"/>
            <a:ext cx="2943225" cy="496888"/>
          </a:xfrm>
          <a:prstGeom prst="rect">
            <a:avLst/>
          </a:prstGeom>
        </p:spPr>
        <p:txBody>
          <a:bodyPr vert="horz" lIns="91825" tIns="45912" rIns="91825" bIns="45912" rtlCol="0" anchor="b"/>
          <a:lstStyle>
            <a:lvl1pPr algn="r">
              <a:defRPr sz="1300">
                <a:latin typeface="Frutiger LT Com 55 Roman" pitchFamily="34" charset="0"/>
                <a:cs typeface="+mn-cs"/>
              </a:defRPr>
            </a:lvl1pPr>
          </a:lstStyle>
          <a:p>
            <a:pPr>
              <a:defRPr/>
            </a:pPr>
            <a:fld id="{7F0B7441-156B-47D6-84C0-C0CBA97A8173}" type="slidenum">
              <a:rPr lang="de-DE"/>
              <a:pPr>
                <a:defRPr/>
              </a:pPr>
              <a:t>‹Nr.›</a:t>
            </a:fld>
            <a:endParaRPr lang="de-DE"/>
          </a:p>
        </p:txBody>
      </p:sp>
    </p:spTree>
    <p:extLst>
      <p:ext uri="{BB962C8B-B14F-4D97-AF65-F5344CB8AC3E}">
        <p14:creationId xmlns:p14="http://schemas.microsoft.com/office/powerpoint/2010/main" val="2962144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813" cy="495300"/>
          </a:xfrm>
          <a:prstGeom prst="rect">
            <a:avLst/>
          </a:prstGeom>
        </p:spPr>
        <p:txBody>
          <a:bodyPr vert="horz" lIns="87922" tIns="43961" rIns="87922" bIns="43961" rtlCol="0"/>
          <a:lstStyle>
            <a:lvl1pPr algn="l">
              <a:defRPr sz="1100">
                <a:latin typeface="Frutiger LT Com 55 Roman" pitchFamily="34" charset="0"/>
                <a:cs typeface="+mn-cs"/>
              </a:defRPr>
            </a:lvl1pPr>
          </a:lstStyle>
          <a:p>
            <a:pPr>
              <a:defRPr/>
            </a:pPr>
            <a:endParaRPr lang="de-DE"/>
          </a:p>
        </p:txBody>
      </p:sp>
      <p:sp>
        <p:nvSpPr>
          <p:cNvPr id="3" name="Datumsplatzhalter 2"/>
          <p:cNvSpPr>
            <a:spLocks noGrp="1"/>
          </p:cNvSpPr>
          <p:nvPr>
            <p:ph type="dt" idx="1"/>
          </p:nvPr>
        </p:nvSpPr>
        <p:spPr>
          <a:xfrm>
            <a:off x="3849688" y="0"/>
            <a:ext cx="2943225" cy="495300"/>
          </a:xfrm>
          <a:prstGeom prst="rect">
            <a:avLst/>
          </a:prstGeom>
        </p:spPr>
        <p:txBody>
          <a:bodyPr vert="horz" lIns="87922" tIns="43961" rIns="87922" bIns="43961" rtlCol="0"/>
          <a:lstStyle>
            <a:lvl1pPr algn="r">
              <a:defRPr sz="1100">
                <a:latin typeface="Frutiger LT Com 55 Roman" pitchFamily="34" charset="0"/>
                <a:cs typeface="+mn-cs"/>
              </a:defRPr>
            </a:lvl1pPr>
          </a:lstStyle>
          <a:p>
            <a:pPr>
              <a:defRPr/>
            </a:pPr>
            <a:fld id="{733CBB46-DEFE-4F2B-8615-BED2671A9276}" type="datetimeFigureOut">
              <a:rPr lang="de-DE"/>
              <a:pPr>
                <a:defRPr/>
              </a:pPr>
              <a:t>16.05.2012</a:t>
            </a:fld>
            <a:endParaRPr lang="de-DE"/>
          </a:p>
        </p:txBody>
      </p:sp>
      <p:sp>
        <p:nvSpPr>
          <p:cNvPr id="4" name="Folienbildplatzhalter 3"/>
          <p:cNvSpPr>
            <a:spLocks noGrp="1" noRot="1" noChangeAspect="1"/>
          </p:cNvSpPr>
          <p:nvPr>
            <p:ph type="sldImg" idx="2"/>
          </p:nvPr>
        </p:nvSpPr>
        <p:spPr>
          <a:xfrm>
            <a:off x="923925" y="746125"/>
            <a:ext cx="4946650" cy="3711575"/>
          </a:xfrm>
          <a:prstGeom prst="rect">
            <a:avLst/>
          </a:prstGeom>
          <a:noFill/>
          <a:ln w="12700">
            <a:solidFill>
              <a:prstClr val="black"/>
            </a:solidFill>
          </a:ln>
        </p:spPr>
        <p:txBody>
          <a:bodyPr vert="horz" lIns="87922" tIns="43961" rIns="87922" bIns="43961" rtlCol="0" anchor="ctr"/>
          <a:lstStyle/>
          <a:p>
            <a:pPr lvl="0"/>
            <a:endParaRPr lang="de-DE" noProof="0" dirty="0"/>
          </a:p>
        </p:txBody>
      </p:sp>
      <p:sp>
        <p:nvSpPr>
          <p:cNvPr id="5" name="Notizenplatzhalter 4"/>
          <p:cNvSpPr>
            <a:spLocks noGrp="1"/>
          </p:cNvSpPr>
          <p:nvPr>
            <p:ph type="body" sz="quarter" idx="3"/>
          </p:nvPr>
        </p:nvSpPr>
        <p:spPr>
          <a:xfrm>
            <a:off x="679450" y="4703763"/>
            <a:ext cx="5435600" cy="4456112"/>
          </a:xfrm>
          <a:prstGeom prst="rect">
            <a:avLst/>
          </a:prstGeom>
        </p:spPr>
        <p:txBody>
          <a:bodyPr vert="horz" lIns="87922" tIns="43961" rIns="87922" bIns="43961" rtlCol="0">
            <a:normAutofit/>
          </a:bodyPr>
          <a:lstStyle/>
          <a:p>
            <a:pPr lvl="0"/>
            <a:r>
              <a:rPr lang="de-DE" noProof="0" dirty="0" smtClean="0"/>
              <a:t>Textmasterformate durch Klicken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DE" noProof="0" dirty="0"/>
          </a:p>
        </p:txBody>
      </p:sp>
      <p:sp>
        <p:nvSpPr>
          <p:cNvPr id="6" name="Fußzeilenplatzhalter 5"/>
          <p:cNvSpPr>
            <a:spLocks noGrp="1"/>
          </p:cNvSpPr>
          <p:nvPr>
            <p:ph type="ftr" sz="quarter" idx="4"/>
          </p:nvPr>
        </p:nvSpPr>
        <p:spPr>
          <a:xfrm>
            <a:off x="0" y="9409113"/>
            <a:ext cx="2944813" cy="495300"/>
          </a:xfrm>
          <a:prstGeom prst="rect">
            <a:avLst/>
          </a:prstGeom>
        </p:spPr>
        <p:txBody>
          <a:bodyPr vert="horz" lIns="87922" tIns="43961" rIns="87922" bIns="43961" rtlCol="0" anchor="b"/>
          <a:lstStyle>
            <a:lvl1pPr algn="l">
              <a:defRPr sz="1100">
                <a:latin typeface="Frutiger LT Com 55 Roman" pitchFamily="34" charset="0"/>
                <a:cs typeface="+mn-cs"/>
              </a:defRPr>
            </a:lvl1pPr>
          </a:lstStyle>
          <a:p>
            <a:pPr>
              <a:defRPr/>
            </a:pPr>
            <a:endParaRPr lang="de-DE"/>
          </a:p>
        </p:txBody>
      </p:sp>
      <p:sp>
        <p:nvSpPr>
          <p:cNvPr id="7" name="Foliennummernplatzhalter 6"/>
          <p:cNvSpPr>
            <a:spLocks noGrp="1"/>
          </p:cNvSpPr>
          <p:nvPr>
            <p:ph type="sldNum" sz="quarter" idx="5"/>
          </p:nvPr>
        </p:nvSpPr>
        <p:spPr>
          <a:xfrm>
            <a:off x="3849688" y="9409113"/>
            <a:ext cx="2943225" cy="495300"/>
          </a:xfrm>
          <a:prstGeom prst="rect">
            <a:avLst/>
          </a:prstGeom>
        </p:spPr>
        <p:txBody>
          <a:bodyPr vert="horz" lIns="87922" tIns="43961" rIns="87922" bIns="43961" rtlCol="0" anchor="b"/>
          <a:lstStyle>
            <a:lvl1pPr algn="r">
              <a:defRPr sz="1100">
                <a:latin typeface="Frutiger LT Com 55 Roman" pitchFamily="34" charset="0"/>
                <a:cs typeface="+mn-cs"/>
              </a:defRPr>
            </a:lvl1pPr>
          </a:lstStyle>
          <a:p>
            <a:pPr>
              <a:defRPr/>
            </a:pPr>
            <a:fld id="{4DD7635F-17BD-4157-AB86-54E7CF60D6D7}" type="slidenum">
              <a:rPr lang="de-DE"/>
              <a:pPr>
                <a:defRPr/>
              </a:pPr>
              <a:t>‹Nr.›</a:t>
            </a:fld>
            <a:endParaRPr lang="de-DE"/>
          </a:p>
        </p:txBody>
      </p:sp>
    </p:spTree>
    <p:extLst>
      <p:ext uri="{BB962C8B-B14F-4D97-AF65-F5344CB8AC3E}">
        <p14:creationId xmlns:p14="http://schemas.microsoft.com/office/powerpoint/2010/main" val="1926001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Frutiger LT Com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Secret medical doctor ratings at NHS are exactly the point of open data:</a:t>
            </a:r>
            <a:endParaRPr lang="en-US" dirty="0"/>
          </a:p>
        </p:txBody>
      </p:sp>
      <p:sp>
        <p:nvSpPr>
          <p:cNvPr id="4" name="Foliennummernplatzhalter 3"/>
          <p:cNvSpPr>
            <a:spLocks noGrp="1"/>
          </p:cNvSpPr>
          <p:nvPr>
            <p:ph type="sldNum" sz="quarter" idx="10"/>
          </p:nvPr>
        </p:nvSpPr>
        <p:spPr/>
        <p:txBody>
          <a:bodyPr/>
          <a:lstStyle/>
          <a:p>
            <a:fld id="{AF9F70F1-66A4-2D49-9CCE-7843983960BE}" type="slidenum">
              <a:rPr lang="de-DE" smtClean="0"/>
              <a:pPr/>
              <a:t>9</a:t>
            </a:fld>
            <a:endParaRPr lang="de-DE" dirty="0"/>
          </a:p>
        </p:txBody>
      </p:sp>
    </p:spTree>
    <p:extLst>
      <p:ext uri="{BB962C8B-B14F-4D97-AF65-F5344CB8AC3E}">
        <p14:creationId xmlns:p14="http://schemas.microsoft.com/office/powerpoint/2010/main" val="165815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Secret medical doctor ratings at NHS are exactly the point of open data:</a:t>
            </a:r>
            <a:endParaRPr lang="en-US" dirty="0"/>
          </a:p>
        </p:txBody>
      </p:sp>
      <p:sp>
        <p:nvSpPr>
          <p:cNvPr id="4" name="Foliennummernplatzhalter 3"/>
          <p:cNvSpPr>
            <a:spLocks noGrp="1"/>
          </p:cNvSpPr>
          <p:nvPr>
            <p:ph type="sldNum" sz="quarter" idx="10"/>
          </p:nvPr>
        </p:nvSpPr>
        <p:spPr/>
        <p:txBody>
          <a:bodyPr/>
          <a:lstStyle/>
          <a:p>
            <a:fld id="{AF9F70F1-66A4-2D49-9CCE-7843983960BE}" type="slidenum">
              <a:rPr lang="de-DE" smtClean="0"/>
              <a:pPr/>
              <a:t>12</a:t>
            </a:fld>
            <a:endParaRPr lang="de-DE" dirty="0"/>
          </a:p>
        </p:txBody>
      </p:sp>
    </p:spTree>
    <p:extLst>
      <p:ext uri="{BB962C8B-B14F-4D97-AF65-F5344CB8AC3E}">
        <p14:creationId xmlns:p14="http://schemas.microsoft.com/office/powerpoint/2010/main" val="1658153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4DD7635F-17BD-4157-AB86-54E7CF60D6D7}" type="slidenum">
              <a:rPr lang="de-DE" smtClean="0"/>
              <a:pPr>
                <a:defRPr/>
              </a:pPr>
              <a:t>13</a:t>
            </a:fld>
            <a:endParaRPr lang="de-DE"/>
          </a:p>
        </p:txBody>
      </p:sp>
    </p:spTree>
    <p:extLst>
      <p:ext uri="{BB962C8B-B14F-4D97-AF65-F5344CB8AC3E}">
        <p14:creationId xmlns:p14="http://schemas.microsoft.com/office/powerpoint/2010/main" val="105263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smtClean="0"/>
          </a:p>
        </p:txBody>
      </p:sp>
      <p:sp>
        <p:nvSpPr>
          <p:cNvPr id="4" name="Foliennummernplatzhalter 3"/>
          <p:cNvSpPr>
            <a:spLocks noGrp="1"/>
          </p:cNvSpPr>
          <p:nvPr>
            <p:ph type="sldNum" sz="quarter" idx="5"/>
          </p:nvPr>
        </p:nvSpPr>
        <p:spPr/>
        <p:txBody>
          <a:bodyPr/>
          <a:lstStyle/>
          <a:p>
            <a:pPr>
              <a:defRPr/>
            </a:pPr>
            <a:fld id="{979892B2-3011-48F1-AA1C-9F2DC32C8057}" type="slidenum">
              <a:rPr lang="de-DE" smtClean="0"/>
              <a:pPr>
                <a:defRPr/>
              </a:pPr>
              <a:t>19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4" name="Line 12"/>
          <p:cNvSpPr>
            <a:spLocks noChangeShapeType="1"/>
          </p:cNvSpPr>
          <p:nvPr userDrawn="1"/>
        </p:nvSpPr>
        <p:spPr bwMode="auto">
          <a:xfrm>
            <a:off x="460375" y="476250"/>
            <a:ext cx="8223250"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5" name="Line 13"/>
          <p:cNvSpPr>
            <a:spLocks noChangeShapeType="1"/>
          </p:cNvSpPr>
          <p:nvPr userDrawn="1"/>
        </p:nvSpPr>
        <p:spPr bwMode="auto">
          <a:xfrm>
            <a:off x="460375" y="3124200"/>
            <a:ext cx="82232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6" name="Line 14"/>
          <p:cNvSpPr>
            <a:spLocks noChangeShapeType="1"/>
          </p:cNvSpPr>
          <p:nvPr userDrawn="1"/>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074" name="Rectangle 2"/>
          <p:cNvSpPr>
            <a:spLocks noGrp="1" noChangeArrowheads="1"/>
          </p:cNvSpPr>
          <p:nvPr>
            <p:ph type="ctrTitle"/>
          </p:nvPr>
        </p:nvSpPr>
        <p:spPr>
          <a:xfrm>
            <a:off x="460375" y="534988"/>
            <a:ext cx="8223250" cy="1044575"/>
          </a:xfrm>
        </p:spPr>
        <p:txBody>
          <a:bodyPr/>
          <a:lstStyle>
            <a:lvl1pPr>
              <a:defRPr sz="3200"/>
            </a:lvl1pPr>
          </a:lstStyle>
          <a:p>
            <a:r>
              <a:rPr lang="de-DE"/>
              <a:t>Mastertitelformat bearbeiten</a:t>
            </a:r>
          </a:p>
        </p:txBody>
      </p:sp>
      <p:sp>
        <p:nvSpPr>
          <p:cNvPr id="3075" name="Rectangle 3"/>
          <p:cNvSpPr>
            <a:spLocks noGrp="1" noChangeArrowheads="1"/>
          </p:cNvSpPr>
          <p:nvPr>
            <p:ph type="subTitle" idx="1"/>
          </p:nvPr>
        </p:nvSpPr>
        <p:spPr>
          <a:xfrm>
            <a:off x="460375" y="1754188"/>
            <a:ext cx="8223250" cy="539750"/>
          </a:xfrm>
        </p:spPr>
        <p:txBody>
          <a:bodyPr/>
          <a:lstStyle>
            <a:lvl1pPr>
              <a:defRPr/>
            </a:lvl1pPr>
          </a:lstStyle>
          <a:p>
            <a:r>
              <a:rPr lang="de-DE"/>
              <a:t>Master-Untertitelformat bearbeiten</a:t>
            </a:r>
          </a:p>
        </p:txBody>
      </p:sp>
    </p:spTree>
    <p:extLst>
      <p:ext uri="{BB962C8B-B14F-4D97-AF65-F5344CB8AC3E}">
        <p14:creationId xmlns:p14="http://schemas.microsoft.com/office/powerpoint/2010/main" val="8124659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defRPr sz="1600"/>
            </a:lvl1pPr>
            <a:lvl2pPr>
              <a:defRPr sz="1600"/>
            </a:lvl2pPr>
            <a:lvl3pPr>
              <a:defRPr sz="1600"/>
            </a:lvl3pPr>
            <a:lvl4pPr>
              <a:defRPr sz="1600"/>
            </a:lvl4pPr>
            <a:lvl5pPr>
              <a:defRPr sz="16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12601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extLst>
      <p:ext uri="{BB962C8B-B14F-4D97-AF65-F5344CB8AC3E}">
        <p14:creationId xmlns:p14="http://schemas.microsoft.com/office/powerpoint/2010/main" val="1356271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60375" y="1773238"/>
            <a:ext cx="4035425"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773238"/>
            <a:ext cx="4035425"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412285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910304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3131600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873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312740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extLst>
      <p:ext uri="{BB962C8B-B14F-4D97-AF65-F5344CB8AC3E}">
        <p14:creationId xmlns:p14="http://schemas.microsoft.com/office/powerpoint/2010/main" val="2675660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itenzahl mitti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75934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Formatvorlage des Untertitelmasters durch Klicken bearbeiten</a:t>
            </a:r>
            <a:endParaRPr lang="de-DE"/>
          </a:p>
        </p:txBody>
      </p:sp>
    </p:spTree>
    <p:extLst>
      <p:ext uri="{BB962C8B-B14F-4D97-AF65-F5344CB8AC3E}">
        <p14:creationId xmlns:p14="http://schemas.microsoft.com/office/powerpoint/2010/main" val="401712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79580971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460375" y="382588"/>
            <a:ext cx="8223250" cy="431800"/>
          </a:xfrm>
        </p:spPr>
        <p:txBody>
          <a:bodyPr/>
          <a:lstStyle/>
          <a:p>
            <a:r>
              <a:rPr lang="en-US"/>
              <a:t>Titelmasterformat durch Klicken bearbeiten</a:t>
            </a:r>
            <a:endParaRPr lang="de-DE"/>
          </a:p>
        </p:txBody>
      </p:sp>
      <p:sp>
        <p:nvSpPr>
          <p:cNvPr id="3" name="SmartArt-Platzhalter 2"/>
          <p:cNvSpPr>
            <a:spLocks noGrp="1"/>
          </p:cNvSpPr>
          <p:nvPr>
            <p:ph type="dgm" idx="1"/>
          </p:nvPr>
        </p:nvSpPr>
        <p:spPr>
          <a:xfrm>
            <a:off x="460375" y="1773238"/>
            <a:ext cx="8223250" cy="4092575"/>
          </a:xfrm>
        </p:spPr>
        <p:txBody>
          <a:bodyPr/>
          <a:lstStyle/>
          <a:p>
            <a:pPr lvl="0"/>
            <a:endParaRPr lang="de-DE" noProof="0"/>
          </a:p>
        </p:txBody>
      </p:sp>
    </p:spTree>
    <p:extLst>
      <p:ext uri="{BB962C8B-B14F-4D97-AF65-F5344CB8AC3E}">
        <p14:creationId xmlns:p14="http://schemas.microsoft.com/office/powerpoint/2010/main" val="90982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
        <p:nvSpPr>
          <p:cNvPr id="3" name="Inhaltsplatzhalter 2"/>
          <p:cNvSpPr>
            <a:spLocks noGrp="1"/>
          </p:cNvSpPr>
          <p:nvPr>
            <p:ph sz="half" idx="1"/>
          </p:nvPr>
        </p:nvSpPr>
        <p:spPr>
          <a:xfrm>
            <a:off x="460375" y="1906588"/>
            <a:ext cx="40354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906588"/>
            <a:ext cx="40354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181030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Tree>
    <p:extLst>
      <p:ext uri="{BB962C8B-B14F-4D97-AF65-F5344CB8AC3E}">
        <p14:creationId xmlns:p14="http://schemas.microsoft.com/office/powerpoint/2010/main" val="39715347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39866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a:xfrm>
            <a:off x="460375" y="390640"/>
            <a:ext cx="8223250" cy="914400"/>
          </a:xfrm>
        </p:spPr>
        <p:txBody>
          <a:bodyPr/>
          <a:lstStyle>
            <a:lvl1pPr>
              <a:defRPr sz="2400"/>
            </a:lvl1pPr>
          </a:lstStyle>
          <a:p>
            <a:r>
              <a:rPr lang="de-DE" smtClean="0"/>
              <a:t>Titelmasterformat durch Klicken bearbeiten</a:t>
            </a:r>
            <a:endParaRPr lang="de-DE"/>
          </a:p>
        </p:txBody>
      </p:sp>
      <p:sp>
        <p:nvSpPr>
          <p:cNvPr id="3" name="Diagrammplatzhalter 2"/>
          <p:cNvSpPr>
            <a:spLocks noGrp="1"/>
          </p:cNvSpPr>
          <p:nvPr>
            <p:ph type="chart" idx="1"/>
          </p:nvPr>
        </p:nvSpPr>
        <p:spPr>
          <a:xfrm>
            <a:off x="460375" y="1906588"/>
            <a:ext cx="8223250" cy="3959225"/>
          </a:xfrm>
        </p:spPr>
        <p:txBody>
          <a:bodyPr/>
          <a:lstStyle/>
          <a:p>
            <a:pPr lvl="0"/>
            <a:endParaRPr lang="de-DE" noProof="0"/>
          </a:p>
        </p:txBody>
      </p:sp>
    </p:spTree>
    <p:extLst>
      <p:ext uri="{BB962C8B-B14F-4D97-AF65-F5344CB8AC3E}">
        <p14:creationId xmlns:p14="http://schemas.microsoft.com/office/powerpoint/2010/main" val="5316162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C ELAN_Inhalt_Stichpunkte 1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333333"/>
                </a:solidFill>
              </a:defRPr>
            </a:lvl1pPr>
          </a:lstStyle>
          <a:p>
            <a:r>
              <a:rPr lang="de-DE" dirty="0" smtClean="0"/>
              <a:t>Headline   ̶ Tahoma Regular 22pt</a:t>
            </a:r>
            <a:br>
              <a:rPr lang="de-DE" dirty="0" smtClean="0"/>
            </a:br>
            <a:r>
              <a:rPr lang="de-DE" dirty="0" smtClean="0">
                <a:solidFill>
                  <a:srgbClr val="648A0A"/>
                </a:solidFill>
              </a:rPr>
              <a:t>Zweite Zeile bitte immer in Kopfbalkenfarbe</a:t>
            </a:r>
            <a:endParaRPr lang="de-DE" dirty="0"/>
          </a:p>
        </p:txBody>
      </p:sp>
      <p:sp>
        <p:nvSpPr>
          <p:cNvPr id="8" name="Inhaltsplatzhalter 2"/>
          <p:cNvSpPr>
            <a:spLocks noGrp="1"/>
          </p:cNvSpPr>
          <p:nvPr>
            <p:ph idx="14" hasCustomPrompt="1"/>
          </p:nvPr>
        </p:nvSpPr>
        <p:spPr>
          <a:xfrm>
            <a:off x="432000" y="1715388"/>
            <a:ext cx="8280000" cy="4410000"/>
          </a:xfrm>
        </p:spPr>
        <p:txBody>
          <a:bodyPr/>
          <a:lstStyle>
            <a:lvl1pPr>
              <a:defRPr>
                <a:solidFill>
                  <a:schemeClr val="tx1"/>
                </a:solidFill>
              </a:defRPr>
            </a:lvl1pPr>
          </a:lstStyle>
          <a:p>
            <a:pPr lvl="0"/>
            <a:r>
              <a:rPr lang="de-DE" dirty="0" smtClean="0"/>
              <a:t>Stichpunkt (</a:t>
            </a:r>
            <a:r>
              <a:rPr lang="de-DE" dirty="0" err="1" smtClean="0"/>
              <a:t>Tahoma</a:t>
            </a:r>
            <a:r>
              <a:rPr lang="de-DE" dirty="0" smtClean="0"/>
              <a:t> Regular, 16pt)</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17558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C MOTION_Inhalt_Stichpunkte 1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1A9B7E"/>
                </a:solidFill>
              </a:defRPr>
            </a:lvl1pPr>
          </a:lstStyle>
          <a:p>
            <a:r>
              <a:rPr lang="de-DE" dirty="0" smtClean="0"/>
              <a:t>Headline   ̶ Tahoma Regular 22pt</a:t>
            </a:r>
            <a:br>
              <a:rPr lang="de-DE" dirty="0" smtClean="0"/>
            </a:br>
            <a:r>
              <a:rPr lang="de-DE" dirty="0" smtClean="0">
                <a:solidFill>
                  <a:srgbClr val="86120D"/>
                </a:solidFill>
              </a:rPr>
              <a:t>Zweite Zeile bitte immer in Kopfbalkenfarbe</a:t>
            </a:r>
            <a:endParaRPr lang="de-DE" dirty="0"/>
          </a:p>
        </p:txBody>
      </p:sp>
      <p:sp>
        <p:nvSpPr>
          <p:cNvPr id="8" name="Inhaltsplatzhalter 2"/>
          <p:cNvSpPr>
            <a:spLocks noGrp="1"/>
          </p:cNvSpPr>
          <p:nvPr>
            <p:ph idx="14" hasCustomPrompt="1"/>
          </p:nvPr>
        </p:nvSpPr>
        <p:spPr>
          <a:xfrm>
            <a:off x="432000" y="1715388"/>
            <a:ext cx="8280000" cy="4410000"/>
          </a:xfrm>
        </p:spPr>
        <p:txBody>
          <a:bodyPr/>
          <a:lstStyle>
            <a:lvl1pPr>
              <a:defRPr>
                <a:solidFill>
                  <a:schemeClr val="tx1"/>
                </a:solidFill>
              </a:defRPr>
            </a:lvl1pPr>
          </a:lstStyle>
          <a:p>
            <a:pPr lvl="0"/>
            <a:r>
              <a:rPr lang="de-DE" dirty="0" smtClean="0"/>
              <a:t>Stichpunkt (</a:t>
            </a:r>
            <a:r>
              <a:rPr lang="de-DE" dirty="0" err="1" smtClean="0"/>
              <a:t>Tahoma</a:t>
            </a:r>
            <a:r>
              <a:rPr lang="de-DE" dirty="0" smtClean="0"/>
              <a:t> Regular, 16pt)</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99113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Line 4"/>
          <p:cNvSpPr>
            <a:spLocks noChangeShapeType="1"/>
          </p:cNvSpPr>
          <p:nvPr/>
        </p:nvSpPr>
        <p:spPr bwMode="auto">
          <a:xfrm>
            <a:off x="460375" y="476250"/>
            <a:ext cx="8223250"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5" name="Line 5"/>
          <p:cNvSpPr>
            <a:spLocks noChangeShapeType="1"/>
          </p:cNvSpPr>
          <p:nvPr/>
        </p:nvSpPr>
        <p:spPr bwMode="auto">
          <a:xfrm>
            <a:off x="460375" y="2457450"/>
            <a:ext cx="82232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6" name="Line 4"/>
          <p:cNvSpPr>
            <a:spLocks noChangeShapeType="1"/>
          </p:cNvSpPr>
          <p:nvPr userDrawn="1"/>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 name="Text Box 5"/>
          <p:cNvSpPr txBox="1">
            <a:spLocks noChangeArrowheads="1"/>
          </p:cNvSpPr>
          <p:nvPr userDrawn="1"/>
        </p:nvSpPr>
        <p:spPr bwMode="auto">
          <a:xfrm>
            <a:off x="455613" y="6315075"/>
            <a:ext cx="21590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spcBef>
                <a:spcPct val="50000"/>
              </a:spcBef>
              <a:defRPr/>
            </a:pPr>
            <a:r>
              <a:rPr lang="de-DE" sz="800" smtClean="0">
                <a:solidFill>
                  <a:srgbClr val="A8AFAF"/>
                </a:solidFill>
              </a:rPr>
              <a:t>© Fraunhofer IAO, IAT Universität Stuttgart</a:t>
            </a:r>
          </a:p>
        </p:txBody>
      </p:sp>
      <p:pic>
        <p:nvPicPr>
          <p:cNvPr id="8" name="Picture 2" descr="ia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21525" y="6219825"/>
            <a:ext cx="1552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6866" name="Rectangle 2"/>
          <p:cNvSpPr>
            <a:spLocks noGrp="1" noChangeArrowheads="1"/>
          </p:cNvSpPr>
          <p:nvPr>
            <p:ph type="ctrTitle"/>
          </p:nvPr>
        </p:nvSpPr>
        <p:spPr>
          <a:xfrm>
            <a:off x="460375" y="534988"/>
            <a:ext cx="8223250" cy="1044575"/>
          </a:xfrm>
        </p:spPr>
        <p:txBody>
          <a:bodyPr/>
          <a:lstStyle>
            <a:lvl1pPr>
              <a:defRPr sz="3200"/>
            </a:lvl1pPr>
          </a:lstStyle>
          <a:p>
            <a:r>
              <a:rPr lang="de-DE"/>
              <a:t>Mastertitelformat bearbeiten</a:t>
            </a:r>
          </a:p>
        </p:txBody>
      </p:sp>
      <p:sp>
        <p:nvSpPr>
          <p:cNvPr id="4516867" name="Rectangle 3"/>
          <p:cNvSpPr>
            <a:spLocks noGrp="1" noChangeArrowheads="1"/>
          </p:cNvSpPr>
          <p:nvPr>
            <p:ph type="subTitle" idx="1"/>
          </p:nvPr>
        </p:nvSpPr>
        <p:spPr>
          <a:xfrm>
            <a:off x="460375" y="1754188"/>
            <a:ext cx="8223250" cy="539750"/>
          </a:xfrm>
        </p:spPr>
        <p:txBody>
          <a:bodyPr/>
          <a:lstStyle>
            <a:lvl1pPr>
              <a:defRPr/>
            </a:lvl1pPr>
          </a:lstStyle>
          <a:p>
            <a:r>
              <a:rPr lang="de-DE"/>
              <a:t>Master-Untertitelformat bearbeiten</a:t>
            </a:r>
          </a:p>
        </p:txBody>
      </p:sp>
    </p:spTree>
    <p:extLst>
      <p:ext uri="{BB962C8B-B14F-4D97-AF65-F5344CB8AC3E}">
        <p14:creationId xmlns:p14="http://schemas.microsoft.com/office/powerpoint/2010/main" val="328042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esk.fraunhofer.de/de.html"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hyperlink" Target="http://www.iis.fraunhofer.de/"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4500" y="390525"/>
            <a:ext cx="822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Mastertitelformat bearbeiten</a:t>
            </a:r>
          </a:p>
        </p:txBody>
      </p:sp>
      <p:sp>
        <p:nvSpPr>
          <p:cNvPr id="2051" name="Rectangle 3"/>
          <p:cNvSpPr>
            <a:spLocks noGrp="1" noChangeArrowheads="1"/>
          </p:cNvSpPr>
          <p:nvPr>
            <p:ph type="body" idx="1"/>
          </p:nvPr>
        </p:nvSpPr>
        <p:spPr bwMode="auto">
          <a:xfrm>
            <a:off x="460375" y="1906588"/>
            <a:ext cx="822325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2052" name="Line 4"/>
          <p:cNvSpPr>
            <a:spLocks noChangeShapeType="1"/>
          </p:cNvSpPr>
          <p:nvPr/>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2053" name="Picture 13" descr="ia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42200" y="6323013"/>
            <a:ext cx="1241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3" descr="ise"/>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984750" y="6303963"/>
            <a:ext cx="110966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155" descr="Logotype_FOKUS"/>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186488" y="6321425"/>
            <a:ext cx="11271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Fraunhofer-Einrichtung für Systeme der Kommunikationstechnik ESK">
            <a:hlinkClick r:id="rId13"/>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33800" y="6321425"/>
            <a:ext cx="1193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0" descr="Gesellschaf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405063" y="6315075"/>
            <a:ext cx="12176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2" descr="Fraunhofer-Institut für Integrierte Schaltungen IIS">
            <a:hlinkClick r:id="rId16"/>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08063" y="6323013"/>
            <a:ext cx="11969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9" r:id="rId1"/>
    <p:sldLayoutId id="2147484101" r:id="rId2"/>
    <p:sldLayoutId id="2147484102" r:id="rId3"/>
    <p:sldLayoutId id="2147484103" r:id="rId4"/>
    <p:sldLayoutId id="2147484104" r:id="rId5"/>
    <p:sldLayoutId id="2147484105" r:id="rId6"/>
    <p:sldLayoutId id="2147484123" r:id="rId7"/>
    <p:sldLayoutId id="2147484124" r:id="rId8"/>
  </p:sldLayoutIdLst>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Frutiger LT Com 45 Light" pitchFamily="34" charset="0"/>
        </a:defRPr>
      </a:lvl2pPr>
      <a:lvl3pPr algn="l" rtl="0" eaLnBrk="0" fontAlgn="base" hangingPunct="0">
        <a:spcBef>
          <a:spcPct val="0"/>
        </a:spcBef>
        <a:spcAft>
          <a:spcPct val="0"/>
        </a:spcAft>
        <a:defRPr sz="2400" b="1">
          <a:solidFill>
            <a:schemeClr val="tx1"/>
          </a:solidFill>
          <a:latin typeface="Frutiger LT Com 45 Light" pitchFamily="34" charset="0"/>
        </a:defRPr>
      </a:lvl3pPr>
      <a:lvl4pPr algn="l" rtl="0" eaLnBrk="0" fontAlgn="base" hangingPunct="0">
        <a:spcBef>
          <a:spcPct val="0"/>
        </a:spcBef>
        <a:spcAft>
          <a:spcPct val="0"/>
        </a:spcAft>
        <a:defRPr sz="2400" b="1">
          <a:solidFill>
            <a:schemeClr val="tx1"/>
          </a:solidFill>
          <a:latin typeface="Frutiger LT Com 45 Light" pitchFamily="34" charset="0"/>
        </a:defRPr>
      </a:lvl4pPr>
      <a:lvl5pPr algn="l" rtl="0" eaLnBrk="0" fontAlgn="base" hangingPunct="0">
        <a:spcBef>
          <a:spcPct val="0"/>
        </a:spcBef>
        <a:spcAft>
          <a:spcPct val="0"/>
        </a:spcAft>
        <a:defRPr sz="2400" b="1">
          <a:solidFill>
            <a:schemeClr val="tx1"/>
          </a:solidFill>
          <a:latin typeface="Frutiger LT Com 45 Light" pitchFamily="34" charset="0"/>
        </a:defRPr>
      </a:lvl5pPr>
      <a:lvl6pPr marL="457200" algn="l" rtl="0" fontAlgn="base">
        <a:spcBef>
          <a:spcPct val="0"/>
        </a:spcBef>
        <a:spcAft>
          <a:spcPct val="0"/>
        </a:spcAft>
        <a:defRPr sz="3200" b="1">
          <a:solidFill>
            <a:schemeClr val="tx1"/>
          </a:solidFill>
          <a:latin typeface="Frutiger LT Com 45 Light" pitchFamily="34" charset="0"/>
        </a:defRPr>
      </a:lvl6pPr>
      <a:lvl7pPr marL="914400" algn="l" rtl="0" fontAlgn="base">
        <a:spcBef>
          <a:spcPct val="0"/>
        </a:spcBef>
        <a:spcAft>
          <a:spcPct val="0"/>
        </a:spcAft>
        <a:defRPr sz="3200" b="1">
          <a:solidFill>
            <a:schemeClr val="tx1"/>
          </a:solidFill>
          <a:latin typeface="Frutiger LT Com 45 Light" pitchFamily="34" charset="0"/>
        </a:defRPr>
      </a:lvl7pPr>
      <a:lvl8pPr marL="1371600" algn="l" rtl="0" fontAlgn="base">
        <a:spcBef>
          <a:spcPct val="0"/>
        </a:spcBef>
        <a:spcAft>
          <a:spcPct val="0"/>
        </a:spcAft>
        <a:defRPr sz="3200" b="1">
          <a:solidFill>
            <a:schemeClr val="tx1"/>
          </a:solidFill>
          <a:latin typeface="Frutiger LT Com 45 Light" pitchFamily="34" charset="0"/>
        </a:defRPr>
      </a:lvl8pPr>
      <a:lvl9pPr marL="1828800" algn="l" rtl="0" fontAlgn="base">
        <a:spcBef>
          <a:spcPct val="0"/>
        </a:spcBef>
        <a:spcAft>
          <a:spcPct val="0"/>
        </a:spcAft>
        <a:defRPr sz="3200" b="1">
          <a:solidFill>
            <a:schemeClr val="tx1"/>
          </a:solidFill>
          <a:latin typeface="Frutiger LT Com 45 Light" pitchFamily="34" charset="0"/>
        </a:defRPr>
      </a:lvl9pPr>
    </p:titleStyle>
    <p:bodyStyle>
      <a:lvl1pPr marL="268288" indent="-268288" algn="l" rtl="0" eaLnBrk="0" fontAlgn="base" hangingPunct="0">
        <a:spcBef>
          <a:spcPct val="0"/>
        </a:spcBef>
        <a:spcAft>
          <a:spcPct val="40000"/>
        </a:spcAft>
        <a:buClr>
          <a:schemeClr val="tx2"/>
        </a:buClr>
        <a:buFont typeface="Wingdings" pitchFamily="2" charset="2"/>
        <a:buChar char="n"/>
        <a:defRPr>
          <a:solidFill>
            <a:schemeClr val="tx1"/>
          </a:solidFill>
          <a:latin typeface="+mn-lt"/>
          <a:ea typeface="+mn-ea"/>
          <a:cs typeface="+mn-cs"/>
        </a:defRPr>
      </a:lvl1pPr>
      <a:lvl2pPr marL="1219200" indent="-234950"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2pPr>
      <a:lvl3pPr marL="1644650" indent="-246063"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3pPr>
      <a:lvl4pPr marL="2066925" indent="-242888"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4pPr>
      <a:lvl5pPr marL="2489200" indent="-242888"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5pPr>
      <a:lvl6pPr marL="2946400" indent="-242888" algn="l" rtl="0" fontAlgn="base">
        <a:spcBef>
          <a:spcPct val="0"/>
        </a:spcBef>
        <a:spcAft>
          <a:spcPct val="40000"/>
        </a:spcAft>
        <a:buClr>
          <a:schemeClr val="bg2"/>
        </a:buClr>
        <a:buFont typeface="Wingdings" pitchFamily="2" charset="2"/>
        <a:buChar char="n"/>
        <a:defRPr>
          <a:solidFill>
            <a:schemeClr val="tx1"/>
          </a:solidFill>
          <a:latin typeface="+mn-lt"/>
        </a:defRPr>
      </a:lvl6pPr>
      <a:lvl7pPr marL="3403600" indent="-242888" algn="l" rtl="0" fontAlgn="base">
        <a:spcBef>
          <a:spcPct val="0"/>
        </a:spcBef>
        <a:spcAft>
          <a:spcPct val="40000"/>
        </a:spcAft>
        <a:buClr>
          <a:schemeClr val="bg2"/>
        </a:buClr>
        <a:buFont typeface="Wingdings" pitchFamily="2" charset="2"/>
        <a:buChar char="n"/>
        <a:defRPr>
          <a:solidFill>
            <a:schemeClr val="tx1"/>
          </a:solidFill>
          <a:latin typeface="+mn-lt"/>
        </a:defRPr>
      </a:lvl7pPr>
      <a:lvl8pPr marL="3860800" indent="-242888" algn="l" rtl="0" fontAlgn="base">
        <a:spcBef>
          <a:spcPct val="0"/>
        </a:spcBef>
        <a:spcAft>
          <a:spcPct val="40000"/>
        </a:spcAft>
        <a:buClr>
          <a:schemeClr val="bg2"/>
        </a:buClr>
        <a:buFont typeface="Wingdings" pitchFamily="2" charset="2"/>
        <a:buChar char="n"/>
        <a:defRPr>
          <a:solidFill>
            <a:schemeClr val="tx1"/>
          </a:solidFill>
          <a:latin typeface="+mn-lt"/>
        </a:defRPr>
      </a:lvl8pPr>
      <a:lvl9pPr marL="4318000" indent="-242888" algn="l" rtl="0" fontAlgn="base">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60375" y="382588"/>
            <a:ext cx="8223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Mastertitelformat bearbeiten</a:t>
            </a:r>
          </a:p>
        </p:txBody>
      </p:sp>
      <p:sp>
        <p:nvSpPr>
          <p:cNvPr id="3075" name="Rectangle 3"/>
          <p:cNvSpPr>
            <a:spLocks noGrp="1" noChangeArrowheads="1"/>
          </p:cNvSpPr>
          <p:nvPr>
            <p:ph type="body" idx="1"/>
          </p:nvPr>
        </p:nvSpPr>
        <p:spPr bwMode="auto">
          <a:xfrm>
            <a:off x="460375" y="1773238"/>
            <a:ext cx="822325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076" name="Line 4"/>
          <p:cNvSpPr>
            <a:spLocks noChangeShapeType="1"/>
          </p:cNvSpPr>
          <p:nvPr/>
        </p:nvSpPr>
        <p:spPr bwMode="auto">
          <a:xfrm>
            <a:off x="460375" y="6113463"/>
            <a:ext cx="8223250" cy="0"/>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53" name="Text Box 5"/>
          <p:cNvSpPr txBox="1">
            <a:spLocks noChangeArrowheads="1"/>
          </p:cNvSpPr>
          <p:nvPr/>
        </p:nvSpPr>
        <p:spPr bwMode="auto">
          <a:xfrm>
            <a:off x="455613" y="6315075"/>
            <a:ext cx="21590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spcBef>
                <a:spcPct val="50000"/>
              </a:spcBef>
              <a:defRPr/>
            </a:pPr>
            <a:r>
              <a:rPr lang="de-DE" sz="800" smtClean="0">
                <a:solidFill>
                  <a:srgbClr val="A8AFAF"/>
                </a:solidFill>
              </a:rPr>
              <a:t>© Fraunhofer IAO, IAT Universität Stuttgart</a:t>
            </a:r>
          </a:p>
        </p:txBody>
      </p:sp>
      <p:sp>
        <p:nvSpPr>
          <p:cNvPr id="2054" name="Textfeld 6"/>
          <p:cNvSpPr txBox="1">
            <a:spLocks noChangeArrowheads="1"/>
          </p:cNvSpPr>
          <p:nvPr userDrawn="1"/>
        </p:nvSpPr>
        <p:spPr bwMode="auto">
          <a:xfrm>
            <a:off x="3851275" y="6345238"/>
            <a:ext cx="1152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algn="ctr" eaLnBrk="1" hangingPunct="1">
              <a:spcBef>
                <a:spcPct val="50000"/>
              </a:spcBef>
              <a:defRPr/>
            </a:pPr>
            <a:fld id="{EEF47B94-2B3B-4875-BB32-EA202F9C1FA3}" type="slidenum">
              <a:rPr lang="de-DE" sz="800" smtClean="0">
                <a:solidFill>
                  <a:srgbClr val="A8AFAF"/>
                </a:solidFill>
              </a:rPr>
              <a:pPr algn="ctr" eaLnBrk="1" hangingPunct="1">
                <a:spcBef>
                  <a:spcPct val="50000"/>
                </a:spcBef>
                <a:defRPr/>
              </a:pPr>
              <a:t>‹Nr.›</a:t>
            </a:fld>
            <a:endParaRPr lang="de-DE" sz="800" smtClean="0">
              <a:solidFill>
                <a:srgbClr val="A8AFAF"/>
              </a:solidFill>
            </a:endParaRPr>
          </a:p>
        </p:txBody>
      </p:sp>
      <p:pic>
        <p:nvPicPr>
          <p:cNvPr id="3079" name="Picture 2" descr="ia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21525" y="6219825"/>
            <a:ext cx="1552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21"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22" r:id="rId10"/>
    <p:sldLayoutId id="2147484117" r:id="rId11"/>
    <p:sldLayoutId id="2147484118" r:id="rId12"/>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Frutiger LT Com 45 Light" pitchFamily="34" charset="0"/>
        </a:defRPr>
      </a:lvl2pPr>
      <a:lvl3pPr algn="l" rtl="0" eaLnBrk="0" fontAlgn="base" hangingPunct="0">
        <a:spcBef>
          <a:spcPct val="0"/>
        </a:spcBef>
        <a:spcAft>
          <a:spcPct val="0"/>
        </a:spcAft>
        <a:defRPr sz="2400" b="1">
          <a:solidFill>
            <a:schemeClr val="tx1"/>
          </a:solidFill>
          <a:latin typeface="Frutiger LT Com 45 Light" pitchFamily="34" charset="0"/>
        </a:defRPr>
      </a:lvl3pPr>
      <a:lvl4pPr algn="l" rtl="0" eaLnBrk="0" fontAlgn="base" hangingPunct="0">
        <a:spcBef>
          <a:spcPct val="0"/>
        </a:spcBef>
        <a:spcAft>
          <a:spcPct val="0"/>
        </a:spcAft>
        <a:defRPr sz="2400" b="1">
          <a:solidFill>
            <a:schemeClr val="tx1"/>
          </a:solidFill>
          <a:latin typeface="Frutiger LT Com 45 Light" pitchFamily="34" charset="0"/>
        </a:defRPr>
      </a:lvl4pPr>
      <a:lvl5pPr algn="l" rtl="0" eaLnBrk="0" fontAlgn="base" hangingPunct="0">
        <a:spcBef>
          <a:spcPct val="0"/>
        </a:spcBef>
        <a:spcAft>
          <a:spcPct val="0"/>
        </a:spcAft>
        <a:defRPr sz="2400" b="1">
          <a:solidFill>
            <a:schemeClr val="tx1"/>
          </a:solidFill>
          <a:latin typeface="Frutiger LT Com 45 Light" pitchFamily="34" charset="0"/>
        </a:defRPr>
      </a:lvl5pPr>
      <a:lvl6pPr marL="457200" algn="l" rtl="0" fontAlgn="base">
        <a:spcBef>
          <a:spcPct val="0"/>
        </a:spcBef>
        <a:spcAft>
          <a:spcPct val="0"/>
        </a:spcAft>
        <a:defRPr sz="2400" b="1">
          <a:solidFill>
            <a:schemeClr val="tx1"/>
          </a:solidFill>
          <a:latin typeface="Frutiger LT Com 45 Light" pitchFamily="34" charset="0"/>
        </a:defRPr>
      </a:lvl6pPr>
      <a:lvl7pPr marL="914400" algn="l" rtl="0" fontAlgn="base">
        <a:spcBef>
          <a:spcPct val="0"/>
        </a:spcBef>
        <a:spcAft>
          <a:spcPct val="0"/>
        </a:spcAft>
        <a:defRPr sz="2400" b="1">
          <a:solidFill>
            <a:schemeClr val="tx1"/>
          </a:solidFill>
          <a:latin typeface="Frutiger LT Com 45 Light" pitchFamily="34" charset="0"/>
        </a:defRPr>
      </a:lvl7pPr>
      <a:lvl8pPr marL="1371600" algn="l" rtl="0" fontAlgn="base">
        <a:spcBef>
          <a:spcPct val="0"/>
        </a:spcBef>
        <a:spcAft>
          <a:spcPct val="0"/>
        </a:spcAft>
        <a:defRPr sz="2400" b="1">
          <a:solidFill>
            <a:schemeClr val="tx1"/>
          </a:solidFill>
          <a:latin typeface="Frutiger LT Com 45 Light" pitchFamily="34" charset="0"/>
        </a:defRPr>
      </a:lvl8pPr>
      <a:lvl9pPr marL="1828800" algn="l" rtl="0" fontAlgn="base">
        <a:spcBef>
          <a:spcPct val="0"/>
        </a:spcBef>
        <a:spcAft>
          <a:spcPct val="0"/>
        </a:spcAft>
        <a:defRPr sz="2400" b="1">
          <a:solidFill>
            <a:schemeClr val="tx1"/>
          </a:solidFill>
          <a:latin typeface="Frutiger LT Com 45 Light" pitchFamily="34" charset="0"/>
        </a:defRPr>
      </a:lvl9pPr>
    </p:titleStyle>
    <p:bodyStyle>
      <a:lvl1pPr marL="342900" indent="-342900" algn="l" rtl="0" eaLnBrk="0" fontAlgn="base" hangingPunct="0">
        <a:spcBef>
          <a:spcPct val="0"/>
        </a:spcBef>
        <a:spcAft>
          <a:spcPct val="40000"/>
        </a:spcAft>
        <a:buClr>
          <a:schemeClr val="tx2"/>
        </a:buClr>
        <a:buFont typeface="Wingdings" pitchFamily="2" charset="2"/>
        <a:buChar char="•"/>
        <a:defRPr sz="3200">
          <a:solidFill>
            <a:schemeClr val="tx1"/>
          </a:solidFill>
          <a:latin typeface="+mn-lt"/>
          <a:ea typeface="+mn-ea"/>
          <a:cs typeface="+mn-cs"/>
        </a:defRPr>
      </a:lvl1pPr>
      <a:lvl2pPr marL="268288" indent="-266700" algn="l" rtl="0" eaLnBrk="0" fontAlgn="base" hangingPunct="0">
        <a:spcBef>
          <a:spcPct val="0"/>
        </a:spcBef>
        <a:spcAft>
          <a:spcPct val="40000"/>
        </a:spcAft>
        <a:buClr>
          <a:schemeClr val="tx2"/>
        </a:buClr>
        <a:buFont typeface="Wingdings" pitchFamily="2" charset="2"/>
        <a:buChar char="n"/>
        <a:defRPr sz="2800">
          <a:solidFill>
            <a:schemeClr val="tx1"/>
          </a:solidFill>
          <a:latin typeface="+mn-lt"/>
        </a:defRPr>
      </a:lvl2pPr>
      <a:lvl3pPr marL="531813" indent="-261938" algn="l" rtl="0" eaLnBrk="0" fontAlgn="base" hangingPunct="0">
        <a:spcBef>
          <a:spcPct val="0"/>
        </a:spcBef>
        <a:spcAft>
          <a:spcPct val="40000"/>
        </a:spcAft>
        <a:buClr>
          <a:schemeClr val="bg2"/>
        </a:buClr>
        <a:buFont typeface="Wingdings" pitchFamily="2" charset="2"/>
        <a:buChar char="n"/>
        <a:defRPr sz="2400">
          <a:solidFill>
            <a:schemeClr val="tx1"/>
          </a:solidFill>
          <a:latin typeface="+mn-lt"/>
        </a:defRPr>
      </a:lvl3pPr>
      <a:lvl4pPr marL="800100" indent="-266700" algn="l" rtl="0" eaLnBrk="0" fontAlgn="base" hangingPunct="0">
        <a:spcBef>
          <a:spcPct val="0"/>
        </a:spcBef>
        <a:spcAft>
          <a:spcPct val="40000"/>
        </a:spcAft>
        <a:buClr>
          <a:schemeClr val="bg2"/>
        </a:buClr>
        <a:buFont typeface="Wingdings" pitchFamily="2" charset="2"/>
        <a:buChar char="n"/>
        <a:defRPr sz="2000">
          <a:solidFill>
            <a:schemeClr val="tx1"/>
          </a:solidFill>
          <a:latin typeface="+mn-lt"/>
        </a:defRPr>
      </a:lvl4pPr>
      <a:lvl5pPr marL="1079500" indent="-277813" algn="l" rtl="0" eaLnBrk="0" fontAlgn="base" hangingPunct="0">
        <a:spcBef>
          <a:spcPct val="0"/>
        </a:spcBef>
        <a:spcAft>
          <a:spcPct val="40000"/>
        </a:spcAft>
        <a:buClr>
          <a:schemeClr val="bg2"/>
        </a:buClr>
        <a:buFont typeface="Wingdings" pitchFamily="2" charset="2"/>
        <a:buChar char="n"/>
        <a:defRPr sz="2000">
          <a:solidFill>
            <a:schemeClr val="tx1"/>
          </a:solidFill>
          <a:latin typeface="+mn-lt"/>
        </a:defRPr>
      </a:lvl5pPr>
      <a:lvl6pPr marL="1536700" indent="-277813" algn="l" rtl="0" fontAlgn="base">
        <a:spcBef>
          <a:spcPct val="0"/>
        </a:spcBef>
        <a:spcAft>
          <a:spcPct val="40000"/>
        </a:spcAft>
        <a:buClr>
          <a:schemeClr val="bg2"/>
        </a:buClr>
        <a:buFont typeface="Wingdings" pitchFamily="2" charset="2"/>
        <a:buChar char="n"/>
        <a:defRPr>
          <a:solidFill>
            <a:schemeClr val="tx1"/>
          </a:solidFill>
          <a:latin typeface="+mn-lt"/>
        </a:defRPr>
      </a:lvl6pPr>
      <a:lvl7pPr marL="1993900" indent="-277813" algn="l" rtl="0" fontAlgn="base">
        <a:spcBef>
          <a:spcPct val="0"/>
        </a:spcBef>
        <a:spcAft>
          <a:spcPct val="40000"/>
        </a:spcAft>
        <a:buClr>
          <a:schemeClr val="bg2"/>
        </a:buClr>
        <a:buFont typeface="Wingdings" pitchFamily="2" charset="2"/>
        <a:buChar char="n"/>
        <a:defRPr>
          <a:solidFill>
            <a:schemeClr val="tx1"/>
          </a:solidFill>
          <a:latin typeface="+mn-lt"/>
        </a:defRPr>
      </a:lvl7pPr>
      <a:lvl8pPr marL="2451100" indent="-277813" algn="l" rtl="0" fontAlgn="base">
        <a:spcBef>
          <a:spcPct val="0"/>
        </a:spcBef>
        <a:spcAft>
          <a:spcPct val="40000"/>
        </a:spcAft>
        <a:buClr>
          <a:schemeClr val="bg2"/>
        </a:buClr>
        <a:buFont typeface="Wingdings" pitchFamily="2" charset="2"/>
        <a:buChar char="n"/>
        <a:defRPr>
          <a:solidFill>
            <a:schemeClr val="tx1"/>
          </a:solidFill>
          <a:latin typeface="+mn-lt"/>
        </a:defRPr>
      </a:lvl8pPr>
      <a:lvl9pPr marL="2908300" indent="-277813" algn="l" rtl="0" fontAlgn="base">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de.dbpedia.org/page/Bezirk-Friedrichshain-Kreuzberg" TargetMode="External"/><Relationship Id="rId2" Type="http://schemas.openxmlformats.org/officeDocument/2006/relationships/hyperlink" Target="http://de.dbpedia.org/resource/Lond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ms-prext.fraunhofer.de/livelink/livelink.exe?func=ll&amp;objaction=overview&amp;objid=1907295" TargetMode="External"/><Relationship Id="rId2" Type="http://schemas.openxmlformats.org/officeDocument/2006/relationships/hyperlink" Target="https://dms-prext.fraunhofer.de/livelink/livelink.exe?func=ll&amp;objaction=overview&amp;objid=190664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460375" y="581025"/>
            <a:ext cx="8223250" cy="4370965"/>
          </a:xfrm>
        </p:spPr>
        <p:txBody>
          <a:bodyPr>
            <a:noAutofit/>
          </a:bodyPr>
          <a:lstStyle/>
          <a:p>
            <a:pPr>
              <a:defRPr/>
            </a:pPr>
            <a:r>
              <a:rPr lang="de-DE" dirty="0" smtClean="0">
                <a:solidFill>
                  <a:schemeClr val="tx2"/>
                </a:solidFill>
              </a:rPr>
              <a:t>AP 4.1 Mobilitätsdaten-Cloud</a:t>
            </a:r>
            <a:r>
              <a:rPr lang="de-DE" dirty="0">
                <a:solidFill>
                  <a:schemeClr val="tx2"/>
                </a:solidFill>
              </a:rPr>
              <a:t/>
            </a:r>
            <a:br>
              <a:rPr lang="de-DE" dirty="0">
                <a:solidFill>
                  <a:schemeClr val="tx2"/>
                </a:solidFill>
              </a:rPr>
            </a:br>
            <a:r>
              <a:rPr lang="de-DE" dirty="0" smtClean="0">
                <a:solidFill>
                  <a:schemeClr val="tx2"/>
                </a:solidFill>
              </a:rPr>
              <a:t/>
            </a:r>
            <a:br>
              <a:rPr lang="de-DE" dirty="0" smtClean="0">
                <a:solidFill>
                  <a:schemeClr val="tx2"/>
                </a:solidFill>
              </a:rPr>
            </a:br>
            <a:r>
              <a:rPr lang="de-DE" dirty="0">
                <a:solidFill>
                  <a:schemeClr val="tx2"/>
                </a:solidFill>
              </a:rPr>
              <a:t/>
            </a:r>
            <a:br>
              <a:rPr lang="de-DE" dirty="0">
                <a:solidFill>
                  <a:schemeClr val="tx2"/>
                </a:solidFill>
              </a:rPr>
            </a:br>
            <a:r>
              <a:rPr lang="de-DE" sz="2400" dirty="0" smtClean="0"/>
              <a:t>»</a:t>
            </a:r>
            <a:r>
              <a:rPr lang="de-DE" sz="2400" dirty="0"/>
              <a:t>Gemeinschaftlich-</a:t>
            </a:r>
            <a:r>
              <a:rPr lang="de-DE" sz="2400" dirty="0">
                <a:solidFill>
                  <a:schemeClr val="tx2"/>
                </a:solidFill>
              </a:rPr>
              <a:t>e</a:t>
            </a:r>
            <a:r>
              <a:rPr lang="de-DE" sz="2400" dirty="0"/>
              <a:t>-Mobilität: </a:t>
            </a:r>
            <a:r>
              <a:rPr lang="de-DE" sz="2400" dirty="0" smtClean="0"/>
              <a:t>Fahrzeuge</a:t>
            </a:r>
            <a:r>
              <a:rPr lang="de-DE" sz="2400" dirty="0"/>
              <a:t>, Daten und Infrastruktur« </a:t>
            </a:r>
            <a:br>
              <a:rPr lang="de-DE" sz="2400" dirty="0"/>
            </a:br>
            <a:r>
              <a:rPr lang="de-DE" sz="2000" b="0" kern="1200" dirty="0" smtClean="0">
                <a:latin typeface="+mn-lt"/>
                <a:ea typeface="+mn-ea"/>
                <a:cs typeface="Arial" charset="0"/>
              </a:rPr>
              <a:t>Akronym: GeMo</a:t>
            </a:r>
            <a:endParaRPr lang="de-DE" sz="2400" kern="1200" dirty="0" smtClean="0">
              <a:latin typeface="Calibri" pitchFamily="34" charset="0"/>
              <a:ea typeface="+mn-ea"/>
              <a:cs typeface="Arial" charset="0"/>
            </a:endParaRPr>
          </a:p>
        </p:txBody>
      </p:sp>
      <p:pic>
        <p:nvPicPr>
          <p:cNvPr id="2048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4170363"/>
            <a:ext cx="82200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3"/>
          <p:cNvSpPr txBox="1">
            <a:spLocks noChangeArrowheads="1"/>
          </p:cNvSpPr>
          <p:nvPr/>
        </p:nvSpPr>
        <p:spPr bwMode="auto">
          <a:xfrm>
            <a:off x="460375" y="3249456"/>
            <a:ext cx="8353425" cy="767946"/>
          </a:xfrm>
          <a:prstGeom prst="rect">
            <a:avLst/>
          </a:prstGeom>
          <a:noFill/>
          <a:ln w="9525">
            <a:noFill/>
            <a:miter lim="800000"/>
            <a:headEnd/>
            <a:tailEnd/>
          </a:ln>
        </p:spPr>
        <p:txBody>
          <a:bodyPr lIns="0" tIns="0" rIns="0" bIns="0"/>
          <a:lstStyle/>
          <a:p>
            <a:pPr>
              <a:spcAft>
                <a:spcPct val="40000"/>
              </a:spcAft>
              <a:buClr>
                <a:schemeClr val="tx2"/>
              </a:buClr>
              <a:buFont typeface="Wingdings" pitchFamily="2" charset="2"/>
              <a:buNone/>
              <a:defRPr/>
            </a:pPr>
            <a:r>
              <a:rPr lang="de-DE" dirty="0" smtClean="0">
                <a:latin typeface="+mn-lt"/>
                <a:cs typeface="Arial" charset="0"/>
              </a:rPr>
              <a:t>Gesamttreffen FOKUS Berlin, 26. April 2012</a:t>
            </a:r>
          </a:p>
          <a:p>
            <a:pPr>
              <a:spcAft>
                <a:spcPct val="40000"/>
              </a:spcAft>
              <a:buClr>
                <a:schemeClr val="tx2"/>
              </a:buClr>
              <a:buFont typeface="Wingdings" pitchFamily="2" charset="2"/>
              <a:buNone/>
              <a:defRPr/>
            </a:pPr>
            <a:r>
              <a:rPr lang="de-DE" sz="1200" dirty="0" smtClean="0">
                <a:latin typeface="+mn-lt"/>
                <a:cs typeface="Arial" charset="0"/>
              </a:rPr>
              <a:t>Lena Farid</a:t>
            </a:r>
          </a:p>
          <a:p>
            <a:pPr>
              <a:spcAft>
                <a:spcPct val="40000"/>
              </a:spcAft>
              <a:buClr>
                <a:schemeClr val="tx2"/>
              </a:buClr>
              <a:buFont typeface="Wingdings" pitchFamily="2" charset="2"/>
              <a:buNone/>
              <a:defRPr/>
            </a:pPr>
            <a:r>
              <a:rPr lang="de-DE" sz="1200" dirty="0" smtClean="0">
                <a:latin typeface="+mn-lt"/>
                <a:cs typeface="Arial" charset="0"/>
              </a:rPr>
              <a:t>Nikolay Tcholtchev</a:t>
            </a:r>
          </a:p>
          <a:p>
            <a:pPr>
              <a:spcAft>
                <a:spcPct val="40000"/>
              </a:spcAft>
              <a:buClr>
                <a:schemeClr val="tx2"/>
              </a:buClr>
              <a:buFont typeface="Wingdings" pitchFamily="2" charset="2"/>
              <a:buNone/>
              <a:defRPr/>
            </a:pPr>
            <a:r>
              <a:rPr lang="de-DE" sz="1200" dirty="0" smtClean="0">
                <a:latin typeface="+mn-lt"/>
                <a:cs typeface="Arial" charset="0"/>
              </a:rPr>
              <a:t>Benjamin Dittwald</a:t>
            </a:r>
            <a:r>
              <a:rPr lang="de-DE" dirty="0">
                <a:latin typeface="+mj-lt"/>
                <a:cs typeface="Arial" charset="0"/>
              </a:rPr>
              <a:t/>
            </a:r>
            <a:br>
              <a:rPr lang="de-DE" dirty="0">
                <a:latin typeface="+mj-lt"/>
                <a:cs typeface="Arial" charset="0"/>
              </a:rPr>
            </a:br>
            <a:endParaRPr lang="de-DE" dirty="0">
              <a:latin typeface="+mj-lt"/>
              <a:cs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4"/>
          </p:nvPr>
        </p:nvSpPr>
        <p:spPr/>
        <p:txBody>
          <a:bodyPr/>
          <a:lstStyle/>
          <a:p>
            <a:r>
              <a:rPr lang="de-AT" dirty="0" smtClean="0"/>
              <a:t>Nur bei geeigneten Formaten können </a:t>
            </a:r>
            <a:r>
              <a:rPr lang="de-AT" dirty="0" err="1" smtClean="0"/>
              <a:t>Anwedungen</a:t>
            </a:r>
            <a:r>
              <a:rPr lang="de-AT" dirty="0" smtClean="0"/>
              <a:t> entwickelt werden.</a:t>
            </a:r>
          </a:p>
          <a:p>
            <a:r>
              <a:rPr lang="de-AT" dirty="0" smtClean="0"/>
              <a:t>Spektrum: von PDF bis RDF (gängiges Format für </a:t>
            </a:r>
            <a:r>
              <a:rPr lang="de-AT" dirty="0" err="1" smtClean="0"/>
              <a:t>Linked</a:t>
            </a:r>
            <a:r>
              <a:rPr lang="de-AT" dirty="0" smtClean="0"/>
              <a:t> Data)</a:t>
            </a:r>
          </a:p>
          <a:p>
            <a:endParaRPr lang="de-AT" dirty="0"/>
          </a:p>
          <a:p>
            <a:endParaRPr lang="de-AT" dirty="0" smtClean="0"/>
          </a:p>
          <a:p>
            <a:endParaRPr lang="de-AT" dirty="0"/>
          </a:p>
          <a:p>
            <a:endParaRPr lang="de-AT" dirty="0" smtClean="0"/>
          </a:p>
          <a:p>
            <a:endParaRPr lang="de-AT" dirty="0"/>
          </a:p>
          <a:p>
            <a:endParaRPr lang="de-AT" dirty="0" smtClean="0"/>
          </a:p>
          <a:p>
            <a:endParaRPr lang="de-AT" dirty="0"/>
          </a:p>
          <a:p>
            <a:r>
              <a:rPr lang="de-AT" dirty="0" smtClean="0"/>
              <a:t>Eignung hängt stark vom Einzelfall ab.</a:t>
            </a:r>
          </a:p>
          <a:p>
            <a:r>
              <a:rPr lang="de-AT" dirty="0" smtClean="0"/>
              <a:t>Entwickler sind typischerweise ab CSV interessiert. </a:t>
            </a:r>
          </a:p>
          <a:p>
            <a:endParaRPr lang="de-AT" dirty="0" smtClean="0"/>
          </a:p>
        </p:txBody>
      </p:sp>
      <p:sp>
        <p:nvSpPr>
          <p:cNvPr id="4" name="Titel 3"/>
          <p:cNvSpPr>
            <a:spLocks noGrp="1"/>
          </p:cNvSpPr>
          <p:nvPr>
            <p:ph type="title"/>
          </p:nvPr>
        </p:nvSpPr>
        <p:spPr>
          <a:xfrm>
            <a:off x="432000" y="383020"/>
            <a:ext cx="8280000" cy="720000"/>
          </a:xfrm>
        </p:spPr>
        <p:txBody>
          <a:bodyPr/>
          <a:lstStyle/>
          <a:p>
            <a:r>
              <a:rPr lang="de-DE" dirty="0" smtClean="0">
                <a:solidFill>
                  <a:schemeClr val="tx1"/>
                </a:solidFill>
              </a:rPr>
              <a:t>Open Data Kernelemente</a:t>
            </a:r>
            <a:r>
              <a:rPr lang="de-DE" dirty="0" smtClean="0">
                <a:solidFill>
                  <a:srgbClr val="339966"/>
                </a:solidFill>
              </a:rPr>
              <a:t> </a:t>
            </a:r>
            <a:br>
              <a:rPr lang="de-DE" dirty="0" smtClean="0">
                <a:solidFill>
                  <a:srgbClr val="339966"/>
                </a:solidFill>
              </a:rPr>
            </a:br>
            <a:r>
              <a:rPr lang="de-DE" dirty="0" err="1" smtClean="0">
                <a:solidFill>
                  <a:srgbClr val="1A9B7E"/>
                </a:solidFill>
              </a:rPr>
              <a:t>Maschinenverarbeitbar</a:t>
            </a:r>
            <a:endParaRPr lang="de-AT" dirty="0">
              <a:solidFill>
                <a:srgbClr val="1A9B7E"/>
              </a:solidFill>
            </a:endParaRPr>
          </a:p>
        </p:txBody>
      </p:sp>
      <p:sp>
        <p:nvSpPr>
          <p:cNvPr id="2" name="Rechteck 1"/>
          <p:cNvSpPr/>
          <p:nvPr/>
        </p:nvSpPr>
        <p:spPr>
          <a:xfrm>
            <a:off x="432000" y="2714439"/>
            <a:ext cx="8173520" cy="274320"/>
          </a:xfrm>
          <a:prstGeom prst="rect">
            <a:avLst/>
          </a:prstGeom>
          <a:gradFill>
            <a:gsLst>
              <a:gs pos="0">
                <a:srgbClr val="FF0000"/>
              </a:gs>
              <a:gs pos="100000">
                <a:srgbClr val="1A9B7E"/>
              </a:gs>
              <a:gs pos="10000">
                <a:srgbClr val="F9CA0D"/>
              </a:gs>
            </a:gsLst>
            <a:lin ang="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 name="Gruppierung 37"/>
          <p:cNvGrpSpPr/>
          <p:nvPr/>
        </p:nvGrpSpPr>
        <p:grpSpPr>
          <a:xfrm>
            <a:off x="6294844" y="3162626"/>
            <a:ext cx="923450" cy="876066"/>
            <a:chOff x="5371394" y="3497163"/>
            <a:chExt cx="923450" cy="876066"/>
          </a:xfrm>
        </p:grpSpPr>
        <p:pic>
          <p:nvPicPr>
            <p:cNvPr id="17" name="Bild 16" descr="fe16d810bbd3ac1333a21c174013f5e3  --text-x-sq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714" y="3509629"/>
              <a:ext cx="863600" cy="863600"/>
            </a:xfrm>
            <a:prstGeom prst="rect">
              <a:avLst/>
            </a:prstGeom>
          </p:spPr>
        </p:pic>
        <p:sp>
          <p:nvSpPr>
            <p:cNvPr id="12" name="Textfeld 11"/>
            <p:cNvSpPr txBox="1"/>
            <p:nvPr/>
          </p:nvSpPr>
          <p:spPr>
            <a:xfrm>
              <a:off x="5371394" y="3497163"/>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sql</a:t>
              </a:r>
              <a:endParaRPr lang="en-US" dirty="0">
                <a:latin typeface="Andale Mono"/>
                <a:cs typeface="Andale Mono"/>
              </a:endParaRPr>
            </a:p>
          </p:txBody>
        </p:sp>
      </p:grpSp>
      <p:grpSp>
        <p:nvGrpSpPr>
          <p:cNvPr id="25" name="Gruppierung 24"/>
          <p:cNvGrpSpPr/>
          <p:nvPr/>
        </p:nvGrpSpPr>
        <p:grpSpPr>
          <a:xfrm>
            <a:off x="6789420" y="3702301"/>
            <a:ext cx="1000760" cy="1000760"/>
            <a:chOff x="6677660" y="4343400"/>
            <a:chExt cx="1000760" cy="1000760"/>
          </a:xfrm>
        </p:grpSpPr>
        <p:pic>
          <p:nvPicPr>
            <p:cNvPr id="23" name="Bild 22" descr="cb9b7512a7f967f9113ac8960cc1b056  --text-xm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660" y="4343400"/>
              <a:ext cx="1000760" cy="1000760"/>
            </a:xfrm>
            <a:prstGeom prst="rect">
              <a:avLst/>
            </a:prstGeom>
          </p:spPr>
        </p:pic>
        <p:sp>
          <p:nvSpPr>
            <p:cNvPr id="11" name="Textfeld 10"/>
            <p:cNvSpPr txBox="1"/>
            <p:nvPr/>
          </p:nvSpPr>
          <p:spPr>
            <a:xfrm>
              <a:off x="6677660" y="4343400"/>
              <a:ext cx="923450" cy="461665"/>
            </a:xfrm>
            <a:prstGeom prst="rect">
              <a:avLst/>
            </a:prstGeom>
            <a:noFill/>
          </p:spPr>
          <p:txBody>
            <a:bodyPr wrap="none" rtlCol="0">
              <a:spAutoFit/>
            </a:bodyPr>
            <a:lstStyle/>
            <a:p>
              <a:r>
                <a:rPr lang="en-US" dirty="0" smtClean="0">
                  <a:latin typeface="Andale Mono"/>
                  <a:cs typeface="Andale Mono"/>
                </a:rPr>
                <a:t>.xml</a:t>
              </a:r>
              <a:endParaRPr lang="en-US" dirty="0">
                <a:latin typeface="Andale Mono"/>
                <a:cs typeface="Andale Mono"/>
              </a:endParaRPr>
            </a:p>
          </p:txBody>
        </p:sp>
      </p:grpSp>
      <p:grpSp>
        <p:nvGrpSpPr>
          <p:cNvPr id="27" name="Gruppierung 26"/>
          <p:cNvGrpSpPr/>
          <p:nvPr/>
        </p:nvGrpSpPr>
        <p:grpSpPr>
          <a:xfrm>
            <a:off x="343941" y="3095439"/>
            <a:ext cx="998678" cy="751840"/>
            <a:chOff x="4548682" y="711200"/>
            <a:chExt cx="998678" cy="751840"/>
          </a:xfrm>
        </p:grpSpPr>
        <p:pic>
          <p:nvPicPr>
            <p:cNvPr id="21" name="Bild 20" descr="727e2d70088928dc4adf3c967de1f9c1  --gnome-mime-application-mswor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5520" y="711200"/>
              <a:ext cx="751840" cy="751840"/>
            </a:xfrm>
            <a:prstGeom prst="rect">
              <a:avLst/>
            </a:prstGeom>
          </p:spPr>
        </p:pic>
        <p:sp>
          <p:nvSpPr>
            <p:cNvPr id="26" name="Textfeld 25"/>
            <p:cNvSpPr txBox="1"/>
            <p:nvPr/>
          </p:nvSpPr>
          <p:spPr>
            <a:xfrm>
              <a:off x="4548682" y="1001375"/>
              <a:ext cx="923450" cy="461665"/>
            </a:xfrm>
            <a:prstGeom prst="rect">
              <a:avLst/>
            </a:prstGeom>
            <a:noFill/>
          </p:spPr>
          <p:txBody>
            <a:bodyPr wrap="none" rtlCol="0">
              <a:spAutoFit/>
            </a:bodyPr>
            <a:lstStyle/>
            <a:p>
              <a:r>
                <a:rPr lang="en-US" dirty="0" smtClean="0">
                  <a:latin typeface="Andale Mono"/>
                  <a:cs typeface="Andale Mono"/>
                </a:rPr>
                <a:t>.doc</a:t>
              </a:r>
            </a:p>
          </p:txBody>
        </p:sp>
      </p:grpSp>
      <p:grpSp>
        <p:nvGrpSpPr>
          <p:cNvPr id="31" name="Gruppierung 30"/>
          <p:cNvGrpSpPr/>
          <p:nvPr/>
        </p:nvGrpSpPr>
        <p:grpSpPr>
          <a:xfrm>
            <a:off x="3436628" y="3095439"/>
            <a:ext cx="975365" cy="975365"/>
            <a:chOff x="4396029" y="2479037"/>
            <a:chExt cx="975365" cy="975365"/>
          </a:xfrm>
        </p:grpSpPr>
        <p:pic>
          <p:nvPicPr>
            <p:cNvPr id="18" name="Bild 17" descr="93aa7b769bec2dcf5dda1ed4f37c835e  --application-vnd.ms-excel.sheet.binary.macroEnabled.1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96029" y="2479037"/>
              <a:ext cx="975365" cy="975365"/>
            </a:xfrm>
            <a:prstGeom prst="rect">
              <a:avLst/>
            </a:prstGeom>
          </p:spPr>
        </p:pic>
        <p:sp>
          <p:nvSpPr>
            <p:cNvPr id="29" name="Textfeld 28"/>
            <p:cNvSpPr txBox="1"/>
            <p:nvPr/>
          </p:nvSpPr>
          <p:spPr>
            <a:xfrm>
              <a:off x="4411993" y="2779375"/>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csv</a:t>
              </a:r>
              <a:endParaRPr lang="en-US" dirty="0">
                <a:latin typeface="Andale Mono"/>
                <a:cs typeface="Andale Mono"/>
              </a:endParaRPr>
            </a:p>
          </p:txBody>
        </p:sp>
      </p:grpSp>
      <p:grpSp>
        <p:nvGrpSpPr>
          <p:cNvPr id="32" name="Gruppierung 31"/>
          <p:cNvGrpSpPr/>
          <p:nvPr/>
        </p:nvGrpSpPr>
        <p:grpSpPr>
          <a:xfrm>
            <a:off x="4216395" y="3603436"/>
            <a:ext cx="975365" cy="975365"/>
            <a:chOff x="6085835" y="2572595"/>
            <a:chExt cx="975365" cy="975365"/>
          </a:xfrm>
        </p:grpSpPr>
        <p:pic>
          <p:nvPicPr>
            <p:cNvPr id="28" name="Bild 27" descr="93aa7b769bec2dcf5dda1ed4f37c835e  --application-vnd.ms-excel.sheet.binary.macroEnabled.1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835" y="2572595"/>
              <a:ext cx="975365" cy="975365"/>
            </a:xfrm>
            <a:prstGeom prst="rect">
              <a:avLst/>
            </a:prstGeom>
          </p:spPr>
        </p:pic>
        <p:sp>
          <p:nvSpPr>
            <p:cNvPr id="30" name="Textfeld 29"/>
            <p:cNvSpPr txBox="1"/>
            <p:nvPr/>
          </p:nvSpPr>
          <p:spPr>
            <a:xfrm>
              <a:off x="6085835" y="2966720"/>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xls</a:t>
              </a:r>
              <a:endParaRPr lang="en-US" dirty="0">
                <a:latin typeface="Andale Mono"/>
                <a:cs typeface="Andale Mono"/>
              </a:endParaRPr>
            </a:p>
          </p:txBody>
        </p:sp>
      </p:grpSp>
      <p:grpSp>
        <p:nvGrpSpPr>
          <p:cNvPr id="35" name="Gruppierung 34"/>
          <p:cNvGrpSpPr/>
          <p:nvPr/>
        </p:nvGrpSpPr>
        <p:grpSpPr>
          <a:xfrm>
            <a:off x="411680" y="3871102"/>
            <a:ext cx="942344" cy="942344"/>
            <a:chOff x="360880" y="3928114"/>
            <a:chExt cx="942344" cy="942344"/>
          </a:xfrm>
        </p:grpSpPr>
        <p:pic>
          <p:nvPicPr>
            <p:cNvPr id="15" name="Bild 14" descr="352e0c84eee9f2c8458cc00461df1277  --application-pdf.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0880" y="3928114"/>
              <a:ext cx="942344" cy="942344"/>
            </a:xfrm>
            <a:prstGeom prst="rect">
              <a:avLst/>
            </a:prstGeom>
          </p:spPr>
        </p:pic>
        <p:sp>
          <p:nvSpPr>
            <p:cNvPr id="33" name="Textfeld 32"/>
            <p:cNvSpPr txBox="1"/>
            <p:nvPr/>
          </p:nvSpPr>
          <p:spPr>
            <a:xfrm>
              <a:off x="360880" y="4177960"/>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pdf</a:t>
              </a:r>
              <a:endParaRPr lang="en-US" dirty="0">
                <a:latin typeface="Andale Mono"/>
                <a:cs typeface="Andale Mono"/>
              </a:endParaRPr>
            </a:p>
          </p:txBody>
        </p:sp>
      </p:grpSp>
      <p:grpSp>
        <p:nvGrpSpPr>
          <p:cNvPr id="37" name="Gruppierung 36"/>
          <p:cNvGrpSpPr/>
          <p:nvPr/>
        </p:nvGrpSpPr>
        <p:grpSpPr>
          <a:xfrm>
            <a:off x="5831832" y="3966461"/>
            <a:ext cx="1108146" cy="985529"/>
            <a:chOff x="344733" y="152400"/>
            <a:chExt cx="1108146" cy="985529"/>
          </a:xfrm>
        </p:grpSpPr>
        <p:pic>
          <p:nvPicPr>
            <p:cNvPr id="36" name="Bild 35" descr="53536af988275a8236128944585412d4  --application-javascript.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7350" y="152400"/>
              <a:ext cx="985529" cy="985529"/>
            </a:xfrm>
            <a:prstGeom prst="rect">
              <a:avLst/>
            </a:prstGeom>
          </p:spPr>
        </p:pic>
        <p:sp>
          <p:nvSpPr>
            <p:cNvPr id="24" name="Textfeld 23"/>
            <p:cNvSpPr txBox="1"/>
            <p:nvPr/>
          </p:nvSpPr>
          <p:spPr>
            <a:xfrm>
              <a:off x="344733" y="254840"/>
              <a:ext cx="1108146"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json</a:t>
              </a:r>
              <a:endParaRPr lang="en-US" dirty="0" smtClean="0">
                <a:latin typeface="Andale Mono"/>
                <a:cs typeface="Andale Mono"/>
              </a:endParaRPr>
            </a:p>
          </p:txBody>
        </p:sp>
      </p:grpSp>
      <p:grpSp>
        <p:nvGrpSpPr>
          <p:cNvPr id="41" name="Gruppierung 40"/>
          <p:cNvGrpSpPr/>
          <p:nvPr/>
        </p:nvGrpSpPr>
        <p:grpSpPr>
          <a:xfrm>
            <a:off x="7904472" y="3162626"/>
            <a:ext cx="923450" cy="708476"/>
            <a:chOff x="7904472" y="4328160"/>
            <a:chExt cx="923450" cy="708476"/>
          </a:xfrm>
        </p:grpSpPr>
        <p:pic>
          <p:nvPicPr>
            <p:cNvPr id="39" name="Bild 38" descr="398f6e33b99fb18ac3ce145a39919c1b  --text-rdf+xml.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61742" y="4386378"/>
              <a:ext cx="650258" cy="650258"/>
            </a:xfrm>
            <a:prstGeom prst="rect">
              <a:avLst/>
            </a:prstGeom>
          </p:spPr>
        </p:pic>
        <p:sp>
          <p:nvSpPr>
            <p:cNvPr id="40" name="Textfeld 39"/>
            <p:cNvSpPr txBox="1"/>
            <p:nvPr/>
          </p:nvSpPr>
          <p:spPr>
            <a:xfrm>
              <a:off x="7904472" y="4328160"/>
              <a:ext cx="923450" cy="461665"/>
            </a:xfrm>
            <a:prstGeom prst="rect">
              <a:avLst/>
            </a:prstGeom>
            <a:noFill/>
          </p:spPr>
          <p:txBody>
            <a:bodyPr wrap="none" rtlCol="0">
              <a:spAutoFit/>
            </a:bodyPr>
            <a:lstStyle/>
            <a:p>
              <a:r>
                <a:rPr lang="en-US" dirty="0" smtClean="0">
                  <a:latin typeface="Andale Mono"/>
                  <a:cs typeface="Andale Mono"/>
                </a:rPr>
                <a:t>.</a:t>
              </a:r>
              <a:r>
                <a:rPr lang="en-US" dirty="0" err="1" smtClean="0">
                  <a:latin typeface="Andale Mono"/>
                  <a:cs typeface="Andale Mono"/>
                </a:rPr>
                <a:t>rdf</a:t>
              </a:r>
              <a:endParaRPr lang="en-US" dirty="0" smtClean="0">
                <a:latin typeface="Andale Mono"/>
                <a:cs typeface="Andale Mono"/>
              </a:endParaRPr>
            </a:p>
          </p:txBody>
        </p:sp>
      </p:grpSp>
      <p:grpSp>
        <p:nvGrpSpPr>
          <p:cNvPr id="34" name="Gruppierung 33"/>
          <p:cNvGrpSpPr/>
          <p:nvPr/>
        </p:nvGrpSpPr>
        <p:grpSpPr>
          <a:xfrm>
            <a:off x="1854202" y="3692986"/>
            <a:ext cx="923450" cy="833474"/>
            <a:chOff x="5370107" y="1451721"/>
            <a:chExt cx="923450" cy="833474"/>
          </a:xfrm>
        </p:grpSpPr>
        <p:pic>
          <p:nvPicPr>
            <p:cNvPr id="42" name="Bild 41" descr="tx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5095" y="1451721"/>
              <a:ext cx="833474" cy="833474"/>
            </a:xfrm>
            <a:prstGeom prst="rect">
              <a:avLst/>
            </a:prstGeom>
          </p:spPr>
        </p:pic>
        <p:sp>
          <p:nvSpPr>
            <p:cNvPr id="43" name="Textfeld 42"/>
            <p:cNvSpPr txBox="1"/>
            <p:nvPr/>
          </p:nvSpPr>
          <p:spPr>
            <a:xfrm>
              <a:off x="5370107" y="1713954"/>
              <a:ext cx="923450" cy="461665"/>
            </a:xfrm>
            <a:prstGeom prst="rect">
              <a:avLst/>
            </a:prstGeom>
            <a:noFill/>
          </p:spPr>
          <p:txBody>
            <a:bodyPr wrap="none" rtlCol="0">
              <a:spAutoFit/>
            </a:bodyPr>
            <a:lstStyle/>
            <a:p>
              <a:r>
                <a:rPr lang="en-US" dirty="0" smtClean="0">
                  <a:latin typeface="Andale Mono"/>
                  <a:cs typeface="Andale Mono"/>
                </a:rPr>
                <a:t>.txt</a:t>
              </a:r>
            </a:p>
          </p:txBody>
        </p:sp>
      </p:grpSp>
    </p:spTree>
    <p:extLst>
      <p:ext uri="{BB962C8B-B14F-4D97-AF65-F5344CB8AC3E}">
        <p14:creationId xmlns:p14="http://schemas.microsoft.com/office/powerpoint/2010/main" val="3014054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chemeClr val="tx1"/>
                </a:solidFill>
              </a:rPr>
              <a:t>GeMo Data </a:t>
            </a:r>
            <a:r>
              <a:rPr lang="en-US" dirty="0">
                <a:solidFill>
                  <a:schemeClr val="tx1"/>
                </a:solidFill>
              </a:rPr>
              <a:t>Platform </a:t>
            </a:r>
            <a:r>
              <a:rPr lang="en-US" dirty="0" err="1">
                <a:solidFill>
                  <a:schemeClr val="tx1"/>
                </a:solidFill>
              </a:rPr>
              <a:t>Architektur</a:t>
            </a:r>
            <a:endParaRPr lang="de-DE" dirty="0">
              <a:solidFill>
                <a:schemeClr val="tx1"/>
              </a:solidFill>
            </a:endParaRP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26" y="1296814"/>
            <a:ext cx="7770278" cy="4466216"/>
          </a:xfrm>
          <a:prstGeom prst="rect">
            <a:avLst/>
          </a:prstGeom>
        </p:spPr>
      </p:pic>
    </p:spTree>
    <p:extLst>
      <p:ext uri="{BB962C8B-B14F-4D97-AF65-F5344CB8AC3E}">
        <p14:creationId xmlns:p14="http://schemas.microsoft.com/office/powerpoint/2010/main" val="99115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feld 22"/>
          <p:cNvSpPr txBox="1"/>
          <p:nvPr/>
        </p:nvSpPr>
        <p:spPr>
          <a:xfrm>
            <a:off x="376226" y="1602235"/>
            <a:ext cx="5322882" cy="2142125"/>
          </a:xfrm>
          <a:prstGeom prst="rect">
            <a:avLst/>
          </a:prstGeom>
          <a:noFill/>
        </p:spPr>
        <p:txBody>
          <a:bodyPr wrap="square" rtlCol="0">
            <a:spAutoFit/>
          </a:bodyPr>
          <a:lstStyle/>
          <a:p>
            <a:pPr marL="363538" indent="-363538" defTabSz="447675" fontAlgn="auto">
              <a:spcBef>
                <a:spcPct val="20000"/>
              </a:spcBef>
              <a:spcAft>
                <a:spcPts val="0"/>
              </a:spcAft>
              <a:buClr>
                <a:srgbClr val="1A9B7E"/>
              </a:buClr>
              <a:buFont typeface="Wingdings" charset="2"/>
              <a:buChar char=""/>
            </a:pPr>
            <a:r>
              <a:rPr lang="en-US" sz="1800" dirty="0" err="1" smtClean="0">
                <a:latin typeface="Arial"/>
                <a:cs typeface="Arial"/>
              </a:rPr>
              <a:t>Stadt</a:t>
            </a:r>
            <a:r>
              <a:rPr lang="en-US" sz="1800" dirty="0" smtClean="0">
                <a:latin typeface="Arial"/>
                <a:cs typeface="Arial"/>
              </a:rPr>
              <a:t> “X” </a:t>
            </a:r>
            <a:r>
              <a:rPr lang="en-US" sz="1800" dirty="0" err="1" smtClean="0">
                <a:latin typeface="Arial"/>
                <a:cs typeface="Arial"/>
              </a:rPr>
              <a:t>erweitert</a:t>
            </a:r>
            <a:r>
              <a:rPr lang="en-US" sz="1800" dirty="0" smtClean="0">
                <a:latin typeface="Arial"/>
                <a:cs typeface="Arial"/>
              </a:rPr>
              <a:t> </a:t>
            </a:r>
            <a:r>
              <a:rPr lang="en-US" sz="1800" dirty="0" err="1" smtClean="0">
                <a:latin typeface="Arial"/>
                <a:cs typeface="Arial"/>
              </a:rPr>
              <a:t>Ihr</a:t>
            </a:r>
            <a:r>
              <a:rPr lang="en-US" sz="1800" dirty="0" smtClean="0">
                <a:latin typeface="Arial"/>
                <a:cs typeface="Arial"/>
              </a:rPr>
              <a:t> ÖPNV-</a:t>
            </a:r>
            <a:r>
              <a:rPr lang="en-US" sz="1800" dirty="0" err="1" smtClean="0">
                <a:latin typeface="Arial"/>
                <a:cs typeface="Arial"/>
              </a:rPr>
              <a:t>Angebot</a:t>
            </a:r>
            <a:r>
              <a:rPr lang="en-US" sz="1800" dirty="0" smtClean="0">
                <a:latin typeface="Arial"/>
                <a:cs typeface="Arial"/>
              </a:rPr>
              <a:t> um </a:t>
            </a:r>
            <a:r>
              <a:rPr lang="en-US" sz="1800" dirty="0" err="1" smtClean="0">
                <a:latin typeface="Arial"/>
                <a:cs typeface="Arial"/>
              </a:rPr>
              <a:t>einen</a:t>
            </a:r>
            <a:r>
              <a:rPr lang="en-US" sz="1800" dirty="0" smtClean="0">
                <a:latin typeface="Arial"/>
                <a:cs typeface="Arial"/>
              </a:rPr>
              <a:t> </a:t>
            </a:r>
            <a:r>
              <a:rPr lang="en-US" dirty="0" err="1" smtClean="0">
                <a:latin typeface="Arial"/>
                <a:cs typeface="Arial"/>
              </a:rPr>
              <a:t>eMobilitätsfuhrpark</a:t>
            </a:r>
            <a:r>
              <a:rPr lang="en-US" dirty="0" smtClean="0">
                <a:latin typeface="Arial"/>
                <a:cs typeface="Arial"/>
              </a:rPr>
              <a:t>. </a:t>
            </a:r>
            <a:r>
              <a:rPr lang="en-US" dirty="0" err="1" smtClean="0">
                <a:latin typeface="Arial"/>
                <a:cs typeface="Arial"/>
              </a:rPr>
              <a:t>Dabei</a:t>
            </a:r>
            <a:r>
              <a:rPr lang="en-US" dirty="0" smtClean="0">
                <a:latin typeface="Arial"/>
                <a:cs typeface="Arial"/>
              </a:rPr>
              <a:t> </a:t>
            </a:r>
            <a:r>
              <a:rPr lang="en-US" dirty="0" err="1" smtClean="0">
                <a:latin typeface="Arial"/>
                <a:cs typeface="Arial"/>
              </a:rPr>
              <a:t>können</a:t>
            </a:r>
            <a:r>
              <a:rPr lang="en-US" dirty="0" smtClean="0">
                <a:latin typeface="Arial"/>
                <a:cs typeface="Arial"/>
              </a:rPr>
              <a:t> </a:t>
            </a:r>
            <a:r>
              <a:rPr lang="en-US" dirty="0" err="1" smtClean="0">
                <a:latin typeface="Arial"/>
                <a:cs typeface="Arial"/>
              </a:rPr>
              <a:t>auch</a:t>
            </a:r>
            <a:r>
              <a:rPr lang="en-US" dirty="0" smtClean="0">
                <a:latin typeface="Arial"/>
                <a:cs typeface="Arial"/>
              </a:rPr>
              <a:t> </a:t>
            </a:r>
            <a:r>
              <a:rPr lang="en-US" dirty="0" err="1" smtClean="0">
                <a:latin typeface="Arial"/>
                <a:cs typeface="Arial"/>
              </a:rPr>
              <a:t>Haushalte</a:t>
            </a:r>
            <a:r>
              <a:rPr lang="en-US" dirty="0" smtClean="0">
                <a:latin typeface="Arial"/>
                <a:cs typeface="Arial"/>
              </a:rPr>
              <a:t> </a:t>
            </a:r>
            <a:r>
              <a:rPr lang="en-US" dirty="0" err="1" smtClean="0">
                <a:latin typeface="Arial"/>
                <a:cs typeface="Arial"/>
              </a:rPr>
              <a:t>Ihre</a:t>
            </a:r>
            <a:r>
              <a:rPr lang="en-US" dirty="0" smtClean="0">
                <a:latin typeface="Arial"/>
                <a:cs typeface="Arial"/>
              </a:rPr>
              <a:t> </a:t>
            </a:r>
            <a:r>
              <a:rPr lang="en-US" sz="1800" dirty="0" err="1" smtClean="0">
                <a:latin typeface="Arial"/>
                <a:cs typeface="Arial"/>
              </a:rPr>
              <a:t>Mobilitätsresourcen</a:t>
            </a:r>
            <a:r>
              <a:rPr lang="en-US" sz="1800" dirty="0" smtClean="0">
                <a:latin typeface="Arial"/>
                <a:cs typeface="Arial"/>
              </a:rPr>
              <a:t> </a:t>
            </a:r>
            <a:r>
              <a:rPr lang="en-US" sz="1800" dirty="0" err="1" smtClean="0">
                <a:latin typeface="Arial"/>
                <a:cs typeface="Arial"/>
              </a:rPr>
              <a:t>gemeinschaftlich</a:t>
            </a:r>
            <a:r>
              <a:rPr lang="en-US" sz="1800" dirty="0" smtClean="0">
                <a:latin typeface="Arial"/>
                <a:cs typeface="Arial"/>
              </a:rPr>
              <a:t> </a:t>
            </a:r>
            <a:r>
              <a:rPr lang="en-US" sz="1800" dirty="0" err="1" smtClean="0">
                <a:latin typeface="Arial"/>
                <a:cs typeface="Arial"/>
              </a:rPr>
              <a:t>zur</a:t>
            </a:r>
            <a:r>
              <a:rPr lang="en-US" sz="1800" dirty="0" smtClean="0">
                <a:latin typeface="Arial"/>
                <a:cs typeface="Arial"/>
              </a:rPr>
              <a:t> </a:t>
            </a:r>
            <a:r>
              <a:rPr lang="en-US" dirty="0" err="1">
                <a:latin typeface="Arial"/>
                <a:cs typeface="Arial"/>
              </a:rPr>
              <a:t>V</a:t>
            </a:r>
            <a:r>
              <a:rPr lang="en-US" sz="1800" dirty="0" err="1" smtClean="0">
                <a:latin typeface="Arial"/>
                <a:cs typeface="Arial"/>
              </a:rPr>
              <a:t>erfügung</a:t>
            </a:r>
            <a:r>
              <a:rPr lang="en-US" sz="1800" dirty="0" smtClean="0">
                <a:latin typeface="Arial"/>
                <a:cs typeface="Arial"/>
              </a:rPr>
              <a:t> </a:t>
            </a:r>
            <a:r>
              <a:rPr lang="en-US" sz="1800" dirty="0" err="1" smtClean="0">
                <a:latin typeface="Arial"/>
                <a:cs typeface="Arial"/>
              </a:rPr>
              <a:t>stellen</a:t>
            </a:r>
            <a:r>
              <a:rPr lang="en-US" sz="1800" dirty="0" smtClean="0">
                <a:latin typeface="Arial"/>
                <a:cs typeface="Arial"/>
              </a:rPr>
              <a:t>.</a:t>
            </a:r>
            <a:endParaRPr lang="en-US" sz="1800" dirty="0">
              <a:latin typeface="Arial"/>
              <a:cs typeface="Arial"/>
            </a:endParaRPr>
          </a:p>
          <a:p>
            <a:pPr marL="363538" lvl="0" indent="-363538" defTabSz="447675" fontAlgn="auto">
              <a:spcBef>
                <a:spcPct val="20000"/>
              </a:spcBef>
              <a:spcAft>
                <a:spcPts val="0"/>
              </a:spcAft>
              <a:buClr>
                <a:srgbClr val="1A9B7E"/>
              </a:buClr>
              <a:buFont typeface="Wingdings" charset="2"/>
              <a:buChar char=""/>
            </a:pPr>
            <a:endParaRPr lang="en-US" sz="1800" dirty="0" smtClean="0">
              <a:latin typeface="Arial"/>
              <a:cs typeface="Arial"/>
            </a:endParaRPr>
          </a:p>
          <a:p>
            <a:pPr marL="363538" lvl="0" indent="-363538" defTabSz="447675" fontAlgn="auto">
              <a:spcBef>
                <a:spcPct val="20000"/>
              </a:spcBef>
              <a:spcAft>
                <a:spcPts val="0"/>
              </a:spcAft>
              <a:buClr>
                <a:srgbClr val="1A9B7E"/>
              </a:buClr>
              <a:buFont typeface="Wingdings" charset="2"/>
              <a:buChar char=""/>
            </a:pPr>
            <a:r>
              <a:rPr lang="en-US" sz="1800" dirty="0" smtClean="0">
                <a:latin typeface="Arial"/>
                <a:cs typeface="Arial"/>
              </a:rPr>
              <a:t>Urbane </a:t>
            </a:r>
            <a:r>
              <a:rPr lang="en-US" sz="1800" dirty="0" err="1" smtClean="0">
                <a:latin typeface="Arial"/>
                <a:cs typeface="Arial"/>
              </a:rPr>
              <a:t>Mobilitäts</a:t>
            </a:r>
            <a:r>
              <a:rPr lang="en-US" sz="1800" dirty="0" smtClean="0">
                <a:latin typeface="Arial"/>
                <a:cs typeface="Arial"/>
              </a:rPr>
              <a:t> </a:t>
            </a:r>
            <a:r>
              <a:rPr lang="en-US" sz="1800" dirty="0" err="1" smtClean="0">
                <a:latin typeface="Arial"/>
                <a:cs typeface="Arial"/>
              </a:rPr>
              <a:t>Infrastruktur</a:t>
            </a:r>
            <a:r>
              <a:rPr lang="en-US" sz="1800" dirty="0" smtClean="0">
                <a:latin typeface="Arial"/>
                <a:cs typeface="Arial"/>
              </a:rPr>
              <a:t> </a:t>
            </a:r>
            <a:r>
              <a:rPr lang="en-US" sz="1800" dirty="0" err="1" smtClean="0">
                <a:latin typeface="Arial"/>
                <a:cs typeface="Arial"/>
              </a:rPr>
              <a:t>wird</a:t>
            </a:r>
            <a:r>
              <a:rPr lang="en-US" sz="1800" dirty="0" smtClean="0">
                <a:latin typeface="Arial"/>
                <a:cs typeface="Arial"/>
              </a:rPr>
              <a:t> von </a:t>
            </a:r>
            <a:r>
              <a:rPr lang="en-US" sz="1800" dirty="0" err="1" smtClean="0">
                <a:latin typeface="Arial"/>
                <a:cs typeface="Arial"/>
              </a:rPr>
              <a:t>Stadt</a:t>
            </a:r>
            <a:r>
              <a:rPr lang="en-US" sz="1800" dirty="0" smtClean="0">
                <a:latin typeface="Arial"/>
                <a:cs typeface="Arial"/>
              </a:rPr>
              <a:t> “X” </a:t>
            </a:r>
            <a:r>
              <a:rPr lang="en-US" sz="1800" dirty="0" err="1" smtClean="0">
                <a:latin typeface="Arial"/>
                <a:cs typeface="Arial"/>
              </a:rPr>
              <a:t>bereitgestellt</a:t>
            </a:r>
            <a:r>
              <a:rPr lang="en-US" sz="1800" dirty="0" smtClean="0">
                <a:latin typeface="Arial"/>
                <a:cs typeface="Arial"/>
              </a:rPr>
              <a:t>.</a:t>
            </a:r>
          </a:p>
        </p:txBody>
      </p:sp>
      <p:sp>
        <p:nvSpPr>
          <p:cNvPr id="18434" name="Title 1"/>
          <p:cNvSpPr>
            <a:spLocks noGrp="1"/>
          </p:cNvSpPr>
          <p:nvPr>
            <p:ph type="title"/>
          </p:nvPr>
        </p:nvSpPr>
        <p:spPr/>
        <p:txBody>
          <a:bodyPr/>
          <a:lstStyle/>
          <a:p>
            <a:pPr>
              <a:defRPr/>
            </a:pPr>
            <a:r>
              <a:rPr lang="de-DE" dirty="0" smtClean="0"/>
              <a:t>Von Open Data zu GeMo Data</a:t>
            </a:r>
            <a:br>
              <a:rPr lang="de-DE" dirty="0" smtClean="0"/>
            </a:br>
            <a:r>
              <a:rPr lang="de-DE" dirty="0" smtClean="0"/>
              <a:t>Ein Szenario</a:t>
            </a:r>
            <a:endParaRPr lang="en-GB" dirty="0">
              <a:latin typeface="Arial" charset="0"/>
            </a:endParaRPr>
          </a:p>
        </p:txBody>
      </p:sp>
      <p:sp>
        <p:nvSpPr>
          <p:cNvPr id="18435"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GB">
              <a:cs typeface="+mn-cs"/>
            </a:endParaRPr>
          </a:p>
        </p:txBody>
      </p:sp>
      <p:sp>
        <p:nvSpPr>
          <p:cNvPr id="18437" name="Rectangle 16"/>
          <p:cNvSpPr>
            <a:spLocks noChangeArrowheads="1"/>
          </p:cNvSpPr>
          <p:nvPr/>
        </p:nvSpPr>
        <p:spPr bwMode="auto">
          <a:xfrm>
            <a:off x="0" y="220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pSp>
        <p:nvGrpSpPr>
          <p:cNvPr id="8" name="Gruppieren 7"/>
          <p:cNvGrpSpPr/>
          <p:nvPr/>
        </p:nvGrpSpPr>
        <p:grpSpPr>
          <a:xfrm>
            <a:off x="5456581" y="2998564"/>
            <a:ext cx="3444893" cy="2827449"/>
            <a:chOff x="5699108" y="1005741"/>
            <a:chExt cx="3444893" cy="2827449"/>
          </a:xfrm>
        </p:grpSpPr>
        <p:grpSp>
          <p:nvGrpSpPr>
            <p:cNvPr id="6" name="Gruppierung 5"/>
            <p:cNvGrpSpPr/>
            <p:nvPr/>
          </p:nvGrpSpPr>
          <p:grpSpPr>
            <a:xfrm>
              <a:off x="5699108" y="1005741"/>
              <a:ext cx="3444893" cy="2827449"/>
              <a:chOff x="5699108" y="1005741"/>
              <a:chExt cx="3444893" cy="2827449"/>
            </a:xfrm>
          </p:grpSpPr>
          <p:pic>
            <p:nvPicPr>
              <p:cNvPr id="2" name="Bild 1"/>
              <p:cNvPicPr>
                <a:picLocks noChangeAspect="1"/>
              </p:cNvPicPr>
              <p:nvPr/>
            </p:nvPicPr>
            <p:blipFill rotWithShape="1">
              <a:blip r:embed="rId3"/>
              <a:srcRect l="11008" t="3096" r="10482" b="12370"/>
              <a:stretch/>
            </p:blipFill>
            <p:spPr>
              <a:xfrm>
                <a:off x="5699108" y="1005741"/>
                <a:ext cx="3202366" cy="2827449"/>
              </a:xfrm>
              <a:prstGeom prst="rect">
                <a:avLst/>
              </a:prstGeom>
            </p:spPr>
          </p:pic>
          <p:sp>
            <p:nvSpPr>
              <p:cNvPr id="3" name="Textfeld 2"/>
              <p:cNvSpPr txBox="1"/>
              <p:nvPr/>
            </p:nvSpPr>
            <p:spPr>
              <a:xfrm rot="16200000">
                <a:off x="8246640" y="2436307"/>
                <a:ext cx="1533111" cy="261610"/>
              </a:xfrm>
              <a:prstGeom prst="rect">
                <a:avLst/>
              </a:prstGeom>
              <a:noFill/>
            </p:spPr>
            <p:txBody>
              <a:bodyPr wrap="none" rtlCol="0">
                <a:spAutoFit/>
              </a:bodyPr>
              <a:lstStyle/>
              <a:p>
                <a:r>
                  <a:rPr lang="en-US" sz="1100" dirty="0" err="1">
                    <a:latin typeface="Arial"/>
                    <a:cs typeface="Arial"/>
                  </a:rPr>
                  <a:t>c</a:t>
                </a:r>
                <a:r>
                  <a:rPr lang="en-US" sz="1100" dirty="0" err="1" smtClean="0">
                    <a:latin typeface="Arial"/>
                    <a:cs typeface="Arial"/>
                  </a:rPr>
                  <a:t>reativecommons.org</a:t>
                </a:r>
                <a:endParaRPr lang="en-US" sz="1100" dirty="0">
                  <a:latin typeface="Arial"/>
                  <a:cs typeface="Arial"/>
                </a:endParaRPr>
              </a:p>
            </p:txBody>
          </p:sp>
        </p:grpSp>
        <p:sp>
          <p:nvSpPr>
            <p:cNvPr id="7" name="Textfeld 6"/>
            <p:cNvSpPr txBox="1"/>
            <p:nvPr/>
          </p:nvSpPr>
          <p:spPr>
            <a:xfrm>
              <a:off x="6094990" y="2725882"/>
              <a:ext cx="748923" cy="246221"/>
            </a:xfrm>
            <a:prstGeom prst="rect">
              <a:avLst/>
            </a:prstGeom>
            <a:noFill/>
          </p:spPr>
          <p:txBody>
            <a:bodyPr wrap="none" rtlCol="0">
              <a:spAutoFit/>
            </a:bodyPr>
            <a:lstStyle/>
            <a:p>
              <a:r>
                <a:rPr lang="de-DE" sz="1000" b="1" dirty="0" smtClean="0"/>
                <a:t>Mobility</a:t>
              </a:r>
              <a:endParaRPr lang="de-DE" sz="1000" b="1" dirty="0"/>
            </a:p>
          </p:txBody>
        </p:sp>
      </p:grpSp>
    </p:spTree>
    <p:extLst>
      <p:ext uri="{BB962C8B-B14F-4D97-AF65-F5344CB8AC3E}">
        <p14:creationId xmlns:p14="http://schemas.microsoft.com/office/powerpoint/2010/main" val="33913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1"/>
                </a:solidFill>
              </a:rPr>
              <a:t>Von Open Data zu GeMo Data</a:t>
            </a:r>
          </a:p>
        </p:txBody>
      </p:sp>
      <p:sp>
        <p:nvSpPr>
          <p:cNvPr id="3" name="Inhaltsplatzhalter 2"/>
          <p:cNvSpPr>
            <a:spLocks noGrp="1"/>
          </p:cNvSpPr>
          <p:nvPr>
            <p:ph idx="14"/>
          </p:nvPr>
        </p:nvSpPr>
        <p:spPr/>
        <p:txBody>
          <a:bodyPr/>
          <a:lstStyle/>
          <a:p>
            <a:endParaRPr lang="de-DE" dirty="0" smtClean="0"/>
          </a:p>
          <a:p>
            <a:pPr marL="0" indent="0">
              <a:buNone/>
            </a:pPr>
            <a:r>
              <a:rPr lang="de-DE" b="1" dirty="0" smtClean="0">
                <a:solidFill>
                  <a:srgbClr val="339966"/>
                </a:solidFill>
              </a:rPr>
              <a:t>     Diskussionspunkt</a:t>
            </a:r>
          </a:p>
          <a:p>
            <a:pPr lvl="1"/>
            <a:r>
              <a:rPr lang="de-DE" dirty="0" smtClean="0"/>
              <a:t>Open Data vs. </a:t>
            </a:r>
            <a:r>
              <a:rPr lang="de-DE" dirty="0" err="1" smtClean="0"/>
              <a:t>Closed</a:t>
            </a:r>
            <a:r>
              <a:rPr lang="de-DE" dirty="0" smtClean="0"/>
              <a:t> Data</a:t>
            </a:r>
          </a:p>
          <a:p>
            <a:pPr lvl="2"/>
            <a:r>
              <a:rPr lang="de-DE" sz="1600" dirty="0" smtClean="0">
                <a:latin typeface="Arial" pitchFamily="34" charset="0"/>
              </a:rPr>
              <a:t>Von einer Stadt/Land betriebenen GeMo ist Open Data sinnvoll</a:t>
            </a:r>
          </a:p>
          <a:p>
            <a:pPr lvl="2"/>
            <a:r>
              <a:rPr lang="de-DE" sz="1600" dirty="0" smtClean="0">
                <a:latin typeface="Arial" pitchFamily="34" charset="0"/>
              </a:rPr>
              <a:t>Sicherheit bei </a:t>
            </a:r>
            <a:r>
              <a:rPr lang="de-DE" sz="1600" dirty="0" err="1" smtClean="0">
                <a:latin typeface="Arial" pitchFamily="34" charset="0"/>
              </a:rPr>
              <a:t>Closed</a:t>
            </a:r>
            <a:r>
              <a:rPr lang="de-DE" sz="1600" dirty="0" smtClean="0">
                <a:latin typeface="Arial" pitchFamily="34" charset="0"/>
              </a:rPr>
              <a:t> Data unterscheidet sich von die für Open Data</a:t>
            </a:r>
          </a:p>
          <a:p>
            <a:pPr lvl="1"/>
            <a:r>
              <a:rPr lang="de-DE" dirty="0"/>
              <a:t>SPARQL Endpunkt als API zu </a:t>
            </a:r>
            <a:r>
              <a:rPr lang="de-DE" dirty="0" err="1"/>
              <a:t>Linked</a:t>
            </a:r>
            <a:r>
              <a:rPr lang="de-DE" dirty="0"/>
              <a:t> Data</a:t>
            </a:r>
          </a:p>
          <a:p>
            <a:pPr lvl="1"/>
            <a:endParaRPr lang="de-DE" dirty="0">
              <a:latin typeface="Arial" pitchFamily="34" charset="0"/>
            </a:endParaRPr>
          </a:p>
          <a:p>
            <a:pPr lvl="2"/>
            <a:endParaRPr lang="de-DE" dirty="0"/>
          </a:p>
        </p:txBody>
      </p:sp>
      <p:sp>
        <p:nvSpPr>
          <p:cNvPr id="4" name="Rechteckige Legende 3"/>
          <p:cNvSpPr/>
          <p:nvPr/>
        </p:nvSpPr>
        <p:spPr>
          <a:xfrm>
            <a:off x="307628" y="2058309"/>
            <a:ext cx="345425" cy="304598"/>
          </a:xfrm>
          <a:prstGeom prst="wedgeRectCallout">
            <a:avLst>
              <a:gd name="adj1" fmla="val -27087"/>
              <a:gd name="adj2" fmla="val 106279"/>
            </a:avLst>
          </a:prstGeom>
          <a:solidFill>
            <a:srgbClr val="FFFFFF"/>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16159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Sicherheit in der Cloud </a:t>
            </a:r>
            <a:endParaRPr lang="de-DE" dirty="0"/>
          </a:p>
        </p:txBody>
      </p:sp>
      <p:sp>
        <p:nvSpPr>
          <p:cNvPr id="3" name="Inhaltsplatzhalter 2"/>
          <p:cNvSpPr>
            <a:spLocks noGrp="1"/>
          </p:cNvSpPr>
          <p:nvPr>
            <p:ph idx="14"/>
          </p:nvPr>
        </p:nvSpPr>
        <p:spPr/>
        <p:txBody>
          <a:bodyPr/>
          <a:lstStyle/>
          <a:p>
            <a:pPr marL="268288" lvl="1" indent="-268288">
              <a:buClr>
                <a:schemeClr val="tx2"/>
              </a:buClr>
            </a:pPr>
            <a:r>
              <a:rPr lang="de-DE" dirty="0" smtClean="0">
                <a:latin typeface="Arial" pitchFamily="34" charset="0"/>
              </a:rPr>
              <a:t>Zugriff </a:t>
            </a:r>
            <a:r>
              <a:rPr lang="de-DE" dirty="0">
                <a:latin typeface="Arial" pitchFamily="34" charset="0"/>
              </a:rPr>
              <a:t>auf öffentliche bzw. private </a:t>
            </a:r>
            <a:r>
              <a:rPr lang="de-DE" dirty="0" smtClean="0">
                <a:latin typeface="Arial" pitchFamily="34" charset="0"/>
              </a:rPr>
              <a:t>Daten</a:t>
            </a:r>
          </a:p>
          <a:p>
            <a:pPr marL="268288" lvl="1" indent="-268288">
              <a:buClr>
                <a:schemeClr val="tx2"/>
              </a:buClr>
            </a:pPr>
            <a:r>
              <a:rPr lang="de-DE" dirty="0" smtClean="0">
                <a:latin typeface="Arial" pitchFamily="34" charset="0"/>
              </a:rPr>
              <a:t>Integrität</a:t>
            </a:r>
          </a:p>
          <a:p>
            <a:pPr marL="268288" lvl="1" indent="-268288">
              <a:buClr>
                <a:schemeClr val="tx2"/>
              </a:buClr>
            </a:pPr>
            <a:r>
              <a:rPr lang="de-DE" dirty="0" smtClean="0">
                <a:latin typeface="Arial" pitchFamily="34" charset="0"/>
              </a:rPr>
              <a:t>Vertraulichkeit</a:t>
            </a:r>
          </a:p>
          <a:p>
            <a:pPr marL="268288" lvl="1" indent="-268288">
              <a:buClr>
                <a:schemeClr val="tx2"/>
              </a:buClr>
            </a:pPr>
            <a:r>
              <a:rPr lang="de-DE" dirty="0" smtClean="0">
                <a:latin typeface="Arial" pitchFamily="34" charset="0"/>
              </a:rPr>
              <a:t>Verfügbarkeit (z.B. </a:t>
            </a:r>
            <a:r>
              <a:rPr lang="de-DE" dirty="0" err="1" smtClean="0">
                <a:latin typeface="Arial" pitchFamily="34" charset="0"/>
              </a:rPr>
              <a:t>Load-Balancing</a:t>
            </a:r>
            <a:r>
              <a:rPr lang="de-DE" dirty="0" smtClean="0">
                <a:latin typeface="Arial" pitchFamily="34" charset="0"/>
              </a:rPr>
              <a:t>)</a:t>
            </a:r>
            <a:endParaRPr lang="de-DE" dirty="0">
              <a:latin typeface="Arial" pitchFamily="34" charset="0"/>
            </a:endParaRPr>
          </a:p>
        </p:txBody>
      </p:sp>
    </p:spTree>
    <p:extLst>
      <p:ext uri="{BB962C8B-B14F-4D97-AF65-F5344CB8AC3E}">
        <p14:creationId xmlns:p14="http://schemas.microsoft.com/office/powerpoint/2010/main" val="195807929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solidFill>
                  <a:schemeClr val="tx1"/>
                </a:solidFill>
              </a:rPr>
              <a:t>Datastorage</a:t>
            </a:r>
            <a:r>
              <a:rPr lang="de-DE" dirty="0" smtClean="0"/>
              <a:t/>
            </a:r>
            <a:br>
              <a:rPr lang="de-DE" dirty="0" smtClean="0"/>
            </a:br>
            <a:r>
              <a:rPr lang="de-DE" b="0" dirty="0" err="1" smtClean="0">
                <a:solidFill>
                  <a:schemeClr val="tx1"/>
                </a:solidFill>
              </a:rPr>
              <a:t>Datenpersistierung</a:t>
            </a:r>
            <a:r>
              <a:rPr lang="de-DE" b="0" dirty="0" smtClean="0">
                <a:solidFill>
                  <a:schemeClr val="tx1"/>
                </a:solidFill>
              </a:rPr>
              <a:t> in der Cloud</a:t>
            </a:r>
            <a:endParaRPr lang="de-DE" b="0" dirty="0">
              <a:solidFill>
                <a:schemeClr val="tx1"/>
              </a:solidFill>
            </a:endParaRPr>
          </a:p>
        </p:txBody>
      </p:sp>
      <p:sp>
        <p:nvSpPr>
          <p:cNvPr id="6" name="Gefaltete Ecke 5"/>
          <p:cNvSpPr/>
          <p:nvPr/>
        </p:nvSpPr>
        <p:spPr>
          <a:xfrm>
            <a:off x="1201837" y="3854877"/>
            <a:ext cx="933379" cy="1034593"/>
          </a:xfrm>
          <a:prstGeom prst="foldedCorner">
            <a:avLst/>
          </a:prstGeom>
          <a:noFill/>
          <a:ln w="19050">
            <a:solidFill>
              <a:srgbClr val="339966"/>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de-DE" dirty="0" smtClean="0">
                <a:solidFill>
                  <a:schemeClr val="tx1"/>
                </a:solidFill>
              </a:rPr>
              <a:t>z.B.</a:t>
            </a:r>
          </a:p>
          <a:p>
            <a:pPr algn="ctr"/>
            <a:r>
              <a:rPr lang="de-DE" dirty="0" smtClean="0">
                <a:solidFill>
                  <a:schemeClr val="tx1"/>
                </a:solidFill>
              </a:rPr>
              <a:t>PDF</a:t>
            </a:r>
          </a:p>
        </p:txBody>
      </p:sp>
      <p:sp>
        <p:nvSpPr>
          <p:cNvPr id="7" name="Gefaltete Ecke 6"/>
          <p:cNvSpPr/>
          <p:nvPr/>
        </p:nvSpPr>
        <p:spPr>
          <a:xfrm>
            <a:off x="1219499" y="2362907"/>
            <a:ext cx="915717" cy="1086998"/>
          </a:xfrm>
          <a:prstGeom prst="foldedCorner">
            <a:avLst/>
          </a:prstGeom>
          <a:noFill/>
          <a:ln w="19050">
            <a:solidFill>
              <a:srgbClr val="339966"/>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de-DE" sz="1600" dirty="0" smtClean="0">
                <a:solidFill>
                  <a:schemeClr val="tx1"/>
                </a:solidFill>
              </a:rPr>
              <a:t>z.B. RDF</a:t>
            </a:r>
          </a:p>
          <a:p>
            <a:pPr algn="ctr"/>
            <a:r>
              <a:rPr lang="de-DE" sz="1600" dirty="0" smtClean="0">
                <a:solidFill>
                  <a:schemeClr val="tx1"/>
                </a:solidFill>
              </a:rPr>
              <a:t>CSV</a:t>
            </a:r>
          </a:p>
          <a:p>
            <a:pPr algn="ctr"/>
            <a:r>
              <a:rPr lang="de-DE" sz="1600" dirty="0" smtClean="0">
                <a:solidFill>
                  <a:schemeClr val="tx1"/>
                </a:solidFill>
              </a:rPr>
              <a:t>JSON</a:t>
            </a:r>
            <a:endParaRPr lang="de-DE" sz="1600" dirty="0">
              <a:solidFill>
                <a:schemeClr val="tx1"/>
              </a:solidFill>
            </a:endParaRPr>
          </a:p>
        </p:txBody>
      </p:sp>
      <p:cxnSp>
        <p:nvCxnSpPr>
          <p:cNvPr id="27" name="Gerade Verbindung mit Pfeil 26"/>
          <p:cNvCxnSpPr>
            <a:stCxn id="7" idx="3"/>
            <a:endCxn id="34" idx="1"/>
          </p:cNvCxnSpPr>
          <p:nvPr/>
        </p:nvCxnSpPr>
        <p:spPr>
          <a:xfrm>
            <a:off x="2135216" y="2906406"/>
            <a:ext cx="4920350" cy="46384"/>
          </a:xfrm>
          <a:prstGeom prst="straightConnector1">
            <a:avLst/>
          </a:prstGeom>
          <a:ln w="1905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8" name="Gerade Verbindung mit Pfeil 27"/>
          <p:cNvCxnSpPr>
            <a:stCxn id="6" idx="3"/>
            <a:endCxn id="44" idx="1"/>
          </p:cNvCxnSpPr>
          <p:nvPr/>
        </p:nvCxnSpPr>
        <p:spPr>
          <a:xfrm flipV="1">
            <a:off x="2135216" y="4370200"/>
            <a:ext cx="4920350" cy="1974"/>
          </a:xfrm>
          <a:prstGeom prst="straightConnector1">
            <a:avLst/>
          </a:prstGeom>
          <a:ln w="1905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29" name="Wolke 28"/>
          <p:cNvSpPr/>
          <p:nvPr/>
        </p:nvSpPr>
        <p:spPr>
          <a:xfrm>
            <a:off x="3049011" y="2323855"/>
            <a:ext cx="2932690" cy="2628135"/>
          </a:xfrm>
          <a:prstGeom prst="cloud">
            <a:avLst/>
          </a:prstGeom>
          <a:noFill/>
          <a:ln w="12700">
            <a:solidFill>
              <a:srgbClr val="AAC3D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400"/>
          </a:p>
        </p:txBody>
      </p:sp>
      <p:sp>
        <p:nvSpPr>
          <p:cNvPr id="30" name="Zylinder 29"/>
          <p:cNvSpPr/>
          <p:nvPr/>
        </p:nvSpPr>
        <p:spPr>
          <a:xfrm>
            <a:off x="4349545" y="2723969"/>
            <a:ext cx="527053" cy="58952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1" name="Zylinder 30"/>
          <p:cNvSpPr/>
          <p:nvPr/>
        </p:nvSpPr>
        <p:spPr>
          <a:xfrm>
            <a:off x="4350933" y="4159682"/>
            <a:ext cx="525665" cy="57007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2" name="Textfeld 31"/>
          <p:cNvSpPr txBox="1"/>
          <p:nvPr/>
        </p:nvSpPr>
        <p:spPr>
          <a:xfrm>
            <a:off x="5333495" y="2562257"/>
            <a:ext cx="1561133" cy="369332"/>
          </a:xfrm>
          <a:prstGeom prst="rect">
            <a:avLst/>
          </a:prstGeom>
          <a:noFill/>
        </p:spPr>
        <p:txBody>
          <a:bodyPr wrap="none" rtlCol="0">
            <a:spAutoFit/>
          </a:bodyPr>
          <a:lstStyle/>
          <a:p>
            <a:r>
              <a:rPr lang="de-DE" dirty="0" smtClean="0">
                <a:latin typeface="+mn-lt"/>
              </a:rPr>
              <a:t>SQL, SPARQL</a:t>
            </a:r>
            <a:endParaRPr lang="de-DE" dirty="0">
              <a:latin typeface="+mn-lt"/>
            </a:endParaRPr>
          </a:p>
        </p:txBody>
      </p:sp>
      <p:sp>
        <p:nvSpPr>
          <p:cNvPr id="33" name="Textfeld 32"/>
          <p:cNvSpPr txBox="1"/>
          <p:nvPr/>
        </p:nvSpPr>
        <p:spPr>
          <a:xfrm>
            <a:off x="199013" y="2058309"/>
            <a:ext cx="2887329" cy="523220"/>
          </a:xfrm>
          <a:prstGeom prst="rect">
            <a:avLst/>
          </a:prstGeom>
          <a:noFill/>
        </p:spPr>
        <p:txBody>
          <a:bodyPr wrap="none" rtlCol="0">
            <a:spAutoFit/>
          </a:bodyPr>
          <a:lstStyle/>
          <a:p>
            <a:r>
              <a:rPr lang="de-DE" sz="1400" dirty="0" smtClean="0"/>
              <a:t>Maschinenlesbare / strukturierte</a:t>
            </a:r>
          </a:p>
          <a:p>
            <a:r>
              <a:rPr lang="de-DE" sz="1400" dirty="0" smtClean="0"/>
              <a:t>Formate</a:t>
            </a:r>
            <a:endParaRPr lang="de-DE" sz="1400" dirty="0"/>
          </a:p>
        </p:txBody>
      </p:sp>
      <p:sp>
        <p:nvSpPr>
          <p:cNvPr id="37" name="Textfeld 36"/>
          <p:cNvSpPr txBox="1"/>
          <p:nvPr/>
        </p:nvSpPr>
        <p:spPr>
          <a:xfrm>
            <a:off x="199013" y="3581299"/>
            <a:ext cx="2157963" cy="523220"/>
          </a:xfrm>
          <a:prstGeom prst="rect">
            <a:avLst/>
          </a:prstGeom>
          <a:noFill/>
        </p:spPr>
        <p:txBody>
          <a:bodyPr wrap="none" rtlCol="0">
            <a:spAutoFit/>
          </a:bodyPr>
          <a:lstStyle/>
          <a:p>
            <a:r>
              <a:rPr lang="de-DE" sz="1400" dirty="0" smtClean="0"/>
              <a:t>Nicht maschinenlesbare</a:t>
            </a:r>
          </a:p>
          <a:p>
            <a:r>
              <a:rPr lang="de-DE" sz="1400" dirty="0" smtClean="0"/>
              <a:t>Formate</a:t>
            </a:r>
            <a:endParaRPr lang="de-DE" sz="1400" dirty="0"/>
          </a:p>
        </p:txBody>
      </p:sp>
      <p:sp>
        <p:nvSpPr>
          <p:cNvPr id="34" name="Gefaltete Ecke 33"/>
          <p:cNvSpPr/>
          <p:nvPr/>
        </p:nvSpPr>
        <p:spPr>
          <a:xfrm>
            <a:off x="7055566" y="2373237"/>
            <a:ext cx="1278401" cy="1159105"/>
          </a:xfrm>
          <a:prstGeom prst="foldedCorner">
            <a:avLst/>
          </a:prstGeom>
          <a:noFill/>
          <a:ln w="19050">
            <a:solidFill>
              <a:srgbClr val="339966"/>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de-DE" dirty="0" smtClean="0">
              <a:solidFill>
                <a:schemeClr val="tx1"/>
              </a:solidFill>
            </a:endParaRPr>
          </a:p>
        </p:txBody>
      </p:sp>
      <p:sp>
        <p:nvSpPr>
          <p:cNvPr id="44" name="Gefaltete Ecke 43"/>
          <p:cNvSpPr/>
          <p:nvPr/>
        </p:nvSpPr>
        <p:spPr>
          <a:xfrm>
            <a:off x="7055566" y="3790647"/>
            <a:ext cx="1278401" cy="1159105"/>
          </a:xfrm>
          <a:prstGeom prst="foldedCorner">
            <a:avLst/>
          </a:prstGeom>
          <a:noFill/>
          <a:ln w="19050">
            <a:solidFill>
              <a:srgbClr val="339966"/>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de-DE" dirty="0" smtClean="0">
              <a:solidFill>
                <a:schemeClr val="tx1"/>
              </a:solidFill>
            </a:endParaRPr>
          </a:p>
        </p:txBody>
      </p:sp>
      <p:sp>
        <p:nvSpPr>
          <p:cNvPr id="47" name="Rechteck 46"/>
          <p:cNvSpPr/>
          <p:nvPr/>
        </p:nvSpPr>
        <p:spPr>
          <a:xfrm>
            <a:off x="7055566" y="3227744"/>
            <a:ext cx="800971" cy="304598"/>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JSON</a:t>
            </a:r>
            <a:endParaRPr lang="de-DE" dirty="0"/>
          </a:p>
        </p:txBody>
      </p:sp>
      <p:grpSp>
        <p:nvGrpSpPr>
          <p:cNvPr id="8" name="Gruppieren 7"/>
          <p:cNvGrpSpPr/>
          <p:nvPr/>
        </p:nvGrpSpPr>
        <p:grpSpPr>
          <a:xfrm>
            <a:off x="7404630" y="2461243"/>
            <a:ext cx="736922" cy="853457"/>
            <a:chOff x="5841287" y="2534047"/>
            <a:chExt cx="1498922" cy="1735957"/>
          </a:xfrm>
        </p:grpSpPr>
        <p:grpSp>
          <p:nvGrpSpPr>
            <p:cNvPr id="9" name="Gruppieren 8"/>
            <p:cNvGrpSpPr/>
            <p:nvPr/>
          </p:nvGrpSpPr>
          <p:grpSpPr>
            <a:xfrm>
              <a:off x="5841287" y="2534047"/>
              <a:ext cx="736922" cy="973957"/>
              <a:chOff x="6715398" y="3700667"/>
              <a:chExt cx="736922" cy="973957"/>
            </a:xfrm>
            <a:scene3d>
              <a:camera prst="orthographicFront">
                <a:rot lat="0" lon="0" rev="0"/>
              </a:camera>
              <a:lightRig rig="soft" dir="t">
                <a:rot lat="0" lon="0" rev="0"/>
              </a:lightRig>
            </a:scene3d>
          </p:grpSpPr>
          <p:sp>
            <p:nvSpPr>
              <p:cNvPr id="25" name="Abgerundetes Rechteck 24"/>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26" name="Ellipse 25"/>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0" name="Gruppieren 9"/>
            <p:cNvGrpSpPr/>
            <p:nvPr/>
          </p:nvGrpSpPr>
          <p:grpSpPr>
            <a:xfrm>
              <a:off x="5993687" y="2686447"/>
              <a:ext cx="736922" cy="973957"/>
              <a:chOff x="6715398" y="3700667"/>
              <a:chExt cx="736922" cy="973957"/>
            </a:xfrm>
            <a:scene3d>
              <a:camera prst="orthographicFront">
                <a:rot lat="0" lon="0" rev="0"/>
              </a:camera>
              <a:lightRig rig="soft" dir="t">
                <a:rot lat="0" lon="0" rev="0"/>
              </a:lightRig>
            </a:scene3d>
          </p:grpSpPr>
          <p:sp>
            <p:nvSpPr>
              <p:cNvPr id="23" name="Abgerundetes Rechteck 22"/>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24" name="Ellipse 23"/>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1" name="Gruppieren 10"/>
            <p:cNvGrpSpPr/>
            <p:nvPr/>
          </p:nvGrpSpPr>
          <p:grpSpPr>
            <a:xfrm>
              <a:off x="6146087" y="2838847"/>
              <a:ext cx="736922" cy="973957"/>
              <a:chOff x="6715398" y="3700667"/>
              <a:chExt cx="736922" cy="973957"/>
            </a:xfrm>
            <a:scene3d>
              <a:camera prst="orthographicFront">
                <a:rot lat="0" lon="0" rev="0"/>
              </a:camera>
              <a:lightRig rig="soft" dir="t">
                <a:rot lat="0" lon="0" rev="0"/>
              </a:lightRig>
            </a:scene3d>
          </p:grpSpPr>
          <p:sp>
            <p:nvSpPr>
              <p:cNvPr id="21" name="Abgerundetes Rechteck 20"/>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22" name="Ellipse 21"/>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2" name="Gruppieren 11"/>
            <p:cNvGrpSpPr/>
            <p:nvPr/>
          </p:nvGrpSpPr>
          <p:grpSpPr>
            <a:xfrm>
              <a:off x="6298487" y="2991247"/>
              <a:ext cx="736922" cy="973957"/>
              <a:chOff x="6715398" y="3700667"/>
              <a:chExt cx="736922" cy="973957"/>
            </a:xfrm>
            <a:scene3d>
              <a:camera prst="orthographicFront">
                <a:rot lat="0" lon="0" rev="0"/>
              </a:camera>
              <a:lightRig rig="soft" dir="t">
                <a:rot lat="0" lon="0" rev="0"/>
              </a:lightRig>
            </a:scene3d>
          </p:grpSpPr>
          <p:sp>
            <p:nvSpPr>
              <p:cNvPr id="19" name="Abgerundetes Rechteck 18"/>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20" name="Ellipse 19"/>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3" name="Gruppieren 12"/>
            <p:cNvGrpSpPr/>
            <p:nvPr/>
          </p:nvGrpSpPr>
          <p:grpSpPr>
            <a:xfrm>
              <a:off x="6450887" y="3143647"/>
              <a:ext cx="736922" cy="973957"/>
              <a:chOff x="6715398" y="3700667"/>
              <a:chExt cx="736922" cy="973957"/>
            </a:xfrm>
            <a:scene3d>
              <a:camera prst="orthographicFront">
                <a:rot lat="0" lon="0" rev="0"/>
              </a:camera>
              <a:lightRig rig="soft" dir="t">
                <a:rot lat="0" lon="0" rev="0"/>
              </a:lightRig>
            </a:scene3d>
          </p:grpSpPr>
          <p:sp>
            <p:nvSpPr>
              <p:cNvPr id="17" name="Abgerundetes Rechteck 16"/>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8" name="Ellipse 17"/>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4" name="Gruppieren 13"/>
            <p:cNvGrpSpPr/>
            <p:nvPr/>
          </p:nvGrpSpPr>
          <p:grpSpPr>
            <a:xfrm>
              <a:off x="6603287" y="3296047"/>
              <a:ext cx="736922" cy="973957"/>
              <a:chOff x="6715398" y="3700667"/>
              <a:chExt cx="736922" cy="973957"/>
            </a:xfrm>
            <a:scene3d>
              <a:camera prst="orthographicFront">
                <a:rot lat="0" lon="0" rev="0"/>
              </a:camera>
              <a:lightRig rig="soft" dir="t">
                <a:rot lat="0" lon="0" rev="0"/>
              </a:lightRig>
            </a:scene3d>
          </p:grpSpPr>
          <p:sp>
            <p:nvSpPr>
              <p:cNvPr id="15" name="Abgerundetes Rechteck 14"/>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6" name="Ellipse 15"/>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sp>
        <p:nvSpPr>
          <p:cNvPr id="48" name="Rechteck 47"/>
          <p:cNvSpPr/>
          <p:nvPr/>
        </p:nvSpPr>
        <p:spPr>
          <a:xfrm>
            <a:off x="7055566" y="4645154"/>
            <a:ext cx="800971" cy="304598"/>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PDF</a:t>
            </a:r>
            <a:endParaRPr lang="de-DE" dirty="0"/>
          </a:p>
        </p:txBody>
      </p:sp>
      <p:sp>
        <p:nvSpPr>
          <p:cNvPr id="51" name="Textfeld 50"/>
          <p:cNvSpPr txBox="1"/>
          <p:nvPr/>
        </p:nvSpPr>
        <p:spPr>
          <a:xfrm>
            <a:off x="2980320" y="5039555"/>
            <a:ext cx="3070071" cy="369332"/>
          </a:xfrm>
          <a:prstGeom prst="rect">
            <a:avLst/>
          </a:prstGeom>
          <a:noFill/>
        </p:spPr>
        <p:txBody>
          <a:bodyPr wrap="none" rtlCol="0">
            <a:spAutoFit/>
          </a:bodyPr>
          <a:lstStyle/>
          <a:p>
            <a:r>
              <a:rPr lang="de-DE" dirty="0" smtClean="0"/>
              <a:t>Kommunikation über REST</a:t>
            </a:r>
            <a:endParaRPr lang="de-DE" dirty="0"/>
          </a:p>
        </p:txBody>
      </p:sp>
    </p:spTree>
    <p:extLst>
      <p:ext uri="{BB962C8B-B14F-4D97-AF65-F5344CB8AC3E}">
        <p14:creationId xmlns:p14="http://schemas.microsoft.com/office/powerpoint/2010/main" val="968401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chemeClr val="tx1"/>
                </a:solidFill>
              </a:rPr>
              <a:t>Demo </a:t>
            </a:r>
            <a:r>
              <a:rPr lang="de-DE" dirty="0"/>
              <a:t>GeMo Data </a:t>
            </a:r>
            <a:r>
              <a:rPr lang="de-DE" dirty="0" err="1" smtClean="0"/>
              <a:t>Platform</a:t>
            </a:r>
            <a:r>
              <a:rPr lang="de-DE" dirty="0" smtClean="0"/>
              <a:t> und Data Storage</a:t>
            </a:r>
            <a:endParaRPr lang="de-DE" dirty="0">
              <a:solidFill>
                <a:schemeClr val="tx1"/>
              </a:solidFill>
            </a:endParaRPr>
          </a:p>
        </p:txBody>
      </p:sp>
      <p:sp>
        <p:nvSpPr>
          <p:cNvPr id="5" name="Textfeld 4"/>
          <p:cNvSpPr txBox="1"/>
          <p:nvPr/>
        </p:nvSpPr>
        <p:spPr>
          <a:xfrm>
            <a:off x="612226" y="1877364"/>
            <a:ext cx="2505814" cy="646331"/>
          </a:xfrm>
          <a:prstGeom prst="rect">
            <a:avLst/>
          </a:prstGeom>
          <a:noFill/>
        </p:spPr>
        <p:txBody>
          <a:bodyPr wrap="none" rtlCol="0">
            <a:spAutoFit/>
          </a:bodyPr>
          <a:lstStyle/>
          <a:p>
            <a:r>
              <a:rPr lang="de-DE" dirty="0" smtClean="0"/>
              <a:t>Live-Demo</a:t>
            </a:r>
          </a:p>
          <a:p>
            <a:r>
              <a:rPr lang="de-DE" dirty="0" smtClean="0"/>
              <a:t>GeMo Data </a:t>
            </a:r>
            <a:r>
              <a:rPr lang="de-DE" dirty="0" err="1" smtClean="0"/>
              <a:t>Platform</a:t>
            </a:r>
            <a:endParaRPr lang="de-DE" dirty="0"/>
          </a:p>
        </p:txBody>
      </p:sp>
      <p:sp>
        <p:nvSpPr>
          <p:cNvPr id="6" name="Textfeld 5"/>
          <p:cNvSpPr txBox="1"/>
          <p:nvPr/>
        </p:nvSpPr>
        <p:spPr>
          <a:xfrm>
            <a:off x="536005" y="3200550"/>
            <a:ext cx="1980029" cy="646331"/>
          </a:xfrm>
          <a:prstGeom prst="rect">
            <a:avLst/>
          </a:prstGeom>
          <a:noFill/>
        </p:spPr>
        <p:txBody>
          <a:bodyPr wrap="none" rtlCol="0">
            <a:spAutoFit/>
          </a:bodyPr>
          <a:lstStyle/>
          <a:p>
            <a:r>
              <a:rPr lang="de-DE" dirty="0" smtClean="0"/>
              <a:t>Live-Demo</a:t>
            </a:r>
          </a:p>
          <a:p>
            <a:r>
              <a:rPr lang="de-DE" dirty="0" err="1" smtClean="0"/>
              <a:t>Datastorage</a:t>
            </a:r>
            <a:r>
              <a:rPr lang="de-DE" dirty="0" smtClean="0"/>
              <a:t> CSV</a:t>
            </a:r>
            <a:endParaRPr lang="de-DE" dirty="0"/>
          </a:p>
        </p:txBody>
      </p:sp>
      <p:sp>
        <p:nvSpPr>
          <p:cNvPr id="4" name="Abgerundetes Rechteck 3"/>
          <p:cNvSpPr/>
          <p:nvPr/>
        </p:nvSpPr>
        <p:spPr>
          <a:xfrm>
            <a:off x="459927" y="1753711"/>
            <a:ext cx="2741382" cy="913794"/>
          </a:xfrm>
          <a:prstGeom prst="roundRect">
            <a:avLst/>
          </a:prstGeom>
          <a:no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Abgerundetes Rechteck 6"/>
          <p:cNvSpPr/>
          <p:nvPr/>
        </p:nvSpPr>
        <p:spPr>
          <a:xfrm>
            <a:off x="459927" y="3142969"/>
            <a:ext cx="2132186" cy="761495"/>
          </a:xfrm>
          <a:prstGeom prst="roundRect">
            <a:avLst/>
          </a:prstGeom>
          <a:no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78582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Arbeitsteilung und Zeitplan</a:t>
            </a:r>
            <a:endParaRPr lang="de-DE" dirty="0"/>
          </a:p>
        </p:txBody>
      </p:sp>
      <p:sp>
        <p:nvSpPr>
          <p:cNvPr id="5" name="Inhaltsplatzhalter 4"/>
          <p:cNvSpPr>
            <a:spLocks noGrp="1"/>
          </p:cNvSpPr>
          <p:nvPr>
            <p:ph idx="1"/>
          </p:nvPr>
        </p:nvSpPr>
        <p:spPr>
          <a:xfrm>
            <a:off x="460375" y="1906589"/>
            <a:ext cx="8223250" cy="4111494"/>
          </a:xfrm>
        </p:spPr>
        <p:txBody>
          <a:bodyPr>
            <a:normAutofit/>
          </a:bodyPr>
          <a:lstStyle/>
          <a:p>
            <a:pPr marL="0" indent="0">
              <a:buNone/>
            </a:pPr>
            <a:endParaRPr lang="de-DE" dirty="0" smtClean="0"/>
          </a:p>
          <a:p>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1472031640"/>
              </p:ext>
            </p:extLst>
          </p:nvPr>
        </p:nvGraphicFramePr>
        <p:xfrm>
          <a:off x="612225" y="1601412"/>
          <a:ext cx="7462651" cy="3278168"/>
        </p:xfrm>
        <a:graphic>
          <a:graphicData uri="http://schemas.openxmlformats.org/drawingml/2006/table">
            <a:tbl>
              <a:tblPr>
                <a:tableStyleId>{5C22544A-7EE6-4342-B048-85BDC9FD1C3A}</a:tableStyleId>
              </a:tblPr>
              <a:tblGrid>
                <a:gridCol w="589157"/>
                <a:gridCol w="785542"/>
                <a:gridCol w="4869561"/>
                <a:gridCol w="1218391"/>
              </a:tblGrid>
              <a:tr h="282134">
                <a:tc>
                  <a:txBody>
                    <a:bodyPr/>
                    <a:lstStyle/>
                    <a:p>
                      <a:pPr algn="l" fontAlgn="b"/>
                      <a:r>
                        <a:rPr lang="de-DE" sz="1200" u="none" strike="noStrike" dirty="0">
                          <a:effectLst/>
                          <a:latin typeface="+mn-lt"/>
                        </a:rPr>
                        <a:t>April</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Bis 13.04</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1. Iteration der D&amp;D Tabelle</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Alle</a:t>
                      </a:r>
                      <a:endParaRPr lang="de-DE" sz="1200" b="0" i="0" u="none" strike="noStrike" dirty="0">
                        <a:solidFill>
                          <a:srgbClr val="000000"/>
                        </a:solidFill>
                        <a:effectLst/>
                        <a:latin typeface="+mn-lt"/>
                      </a:endParaRPr>
                    </a:p>
                  </a:txBody>
                  <a:tcPr marL="5624" marR="5624" marT="5624" marB="0" anchor="b">
                    <a:noFill/>
                  </a:tcPr>
                </a:tc>
              </a:tr>
              <a:tr h="327062">
                <a:tc>
                  <a:txBody>
                    <a:bodyPr/>
                    <a:lstStyle/>
                    <a:p>
                      <a:pPr algn="l" fontAlgn="b"/>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Bis 20.04</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Registry und </a:t>
                      </a:r>
                      <a:r>
                        <a:rPr lang="de-DE" sz="1200" u="none" strike="noStrike" dirty="0" err="1">
                          <a:effectLst/>
                          <a:latin typeface="+mn-lt"/>
                        </a:rPr>
                        <a:t>Mngmt-Platform</a:t>
                      </a:r>
                      <a:r>
                        <a:rPr lang="de-DE" sz="1200" u="none" strike="noStrike" dirty="0">
                          <a:effectLst/>
                          <a:latin typeface="+mn-lt"/>
                        </a:rPr>
                        <a:t> mit ersten verfügbaren (Meta-)Daten</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FOKUS</a:t>
                      </a:r>
                      <a:endParaRPr lang="de-DE" sz="1200" b="0" i="0" u="none" strike="noStrike" dirty="0">
                        <a:solidFill>
                          <a:srgbClr val="000000"/>
                        </a:solidFill>
                        <a:effectLst/>
                        <a:latin typeface="+mn-lt"/>
                      </a:endParaRPr>
                    </a:p>
                  </a:txBody>
                  <a:tcPr marL="5624" marR="5624" marT="5624" marB="0" anchor="b">
                    <a:noFill/>
                  </a:tcPr>
                </a:tc>
              </a:tr>
              <a:tr h="116094">
                <a:tc>
                  <a:txBody>
                    <a:bodyPr/>
                    <a:lstStyle/>
                    <a:p>
                      <a:pPr algn="l" fontAlgn="b"/>
                      <a:endParaRPr lang="de-DE" sz="1200" b="0" i="0" u="none" strike="noStrike" dirty="0">
                        <a:solidFill>
                          <a:srgbClr val="000000"/>
                        </a:solidFill>
                        <a:effectLst/>
                        <a:latin typeface="+mn-lt"/>
                      </a:endParaRPr>
                    </a:p>
                  </a:txBody>
                  <a:tcPr marL="5624" marR="5624" marT="5624" marB="0" anchor="b">
                    <a:noFill/>
                  </a:tcPr>
                </a:tc>
                <a:tc>
                  <a:txBody>
                    <a:bodyPr/>
                    <a:lstStyle/>
                    <a:p>
                      <a:pPr algn="l" fontAlgn="b"/>
                      <a:endParaRPr lang="de-DE" sz="1200" b="0" i="0" u="none" strike="noStrike" dirty="0">
                        <a:solidFill>
                          <a:srgbClr val="000000"/>
                        </a:solidFill>
                        <a:effectLst/>
                        <a:latin typeface="+mn-lt"/>
                      </a:endParaRPr>
                    </a:p>
                  </a:txBody>
                  <a:tcPr marL="5624" marR="5624" marT="5624" marB="0" anchor="b">
                    <a:noFill/>
                  </a:tcPr>
                </a:tc>
                <a:tc>
                  <a:txBody>
                    <a:bodyPr/>
                    <a:lstStyle/>
                    <a:p>
                      <a:pPr algn="l" fontAlgn="b"/>
                      <a:endParaRPr lang="de-DE" sz="1200" b="0" i="0" u="none" strike="noStrike" dirty="0">
                        <a:solidFill>
                          <a:srgbClr val="000000"/>
                        </a:solidFill>
                        <a:effectLst/>
                        <a:latin typeface="+mn-lt"/>
                      </a:endParaRPr>
                    </a:p>
                  </a:txBody>
                  <a:tcPr marL="5624" marR="5624" marT="5624" marB="0" anchor="b">
                    <a:noFill/>
                  </a:tcPr>
                </a:tc>
                <a:tc>
                  <a:txBody>
                    <a:bodyPr/>
                    <a:lstStyle/>
                    <a:p>
                      <a:pPr algn="l" fontAlgn="b"/>
                      <a:endParaRPr lang="de-DE" sz="1200" b="0" i="0" u="none" strike="noStrike" dirty="0">
                        <a:solidFill>
                          <a:srgbClr val="000000"/>
                        </a:solidFill>
                        <a:effectLst/>
                        <a:latin typeface="+mn-lt"/>
                      </a:endParaRPr>
                    </a:p>
                  </a:txBody>
                  <a:tcPr marL="5624" marR="5624" marT="5624" marB="0" anchor="b">
                    <a:noFill/>
                  </a:tcPr>
                </a:tc>
              </a:tr>
              <a:tr h="232188">
                <a:tc>
                  <a:txBody>
                    <a:bodyPr/>
                    <a:lstStyle/>
                    <a:p>
                      <a:pPr algn="l" fontAlgn="b"/>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26.04</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Präsentation erste Ergebnisse im Treffen in Berlin </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endParaRPr lang="de-DE" sz="1200" b="0" i="0" u="none" strike="noStrike" dirty="0">
                        <a:solidFill>
                          <a:srgbClr val="000000"/>
                        </a:solidFill>
                        <a:effectLst/>
                        <a:latin typeface="+mn-lt"/>
                      </a:endParaRPr>
                    </a:p>
                  </a:txBody>
                  <a:tcPr marL="5624" marR="5624" marT="5624" marB="0" anchor="b">
                    <a:noFill/>
                  </a:tcPr>
                </a:tc>
              </a:tr>
              <a:tr h="559025">
                <a:tc>
                  <a:txBody>
                    <a:bodyPr/>
                    <a:lstStyle/>
                    <a:p>
                      <a:pPr algn="l" fontAlgn="b"/>
                      <a:r>
                        <a:rPr lang="de-DE" sz="1200" u="none" strike="noStrike" dirty="0">
                          <a:effectLst/>
                          <a:latin typeface="+mn-lt"/>
                        </a:rPr>
                        <a:t>Mai</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Bis 01.05</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UML Diagramm und Datenmodell zu Iteration 1 </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FOKUS</a:t>
                      </a:r>
                      <a:endParaRPr lang="de-DE" sz="1200" b="0" i="0" u="none" strike="noStrike" dirty="0">
                        <a:solidFill>
                          <a:srgbClr val="000000"/>
                        </a:solidFill>
                        <a:effectLst/>
                        <a:latin typeface="+mn-lt"/>
                      </a:endParaRPr>
                    </a:p>
                  </a:txBody>
                  <a:tcPr marL="5624" marR="5624" marT="5624" marB="0" anchor="b">
                    <a:noFill/>
                  </a:tcPr>
                </a:tc>
              </a:tr>
              <a:tr h="282134">
                <a:tc>
                  <a:txBody>
                    <a:bodyPr/>
                    <a:lstStyle/>
                    <a:p>
                      <a:pPr algn="l" fontAlgn="b"/>
                      <a:endParaRPr lang="de-DE" sz="1200" b="0" i="0" u="none" strike="noStrike">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Bis 11.05</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2. Iteration der D&amp;D Tabelle</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Alle</a:t>
                      </a:r>
                      <a:endParaRPr lang="de-DE" sz="1200" b="0" i="0" u="none" strike="noStrike" dirty="0">
                        <a:solidFill>
                          <a:srgbClr val="000000"/>
                        </a:solidFill>
                        <a:effectLst/>
                        <a:latin typeface="+mn-lt"/>
                      </a:endParaRPr>
                    </a:p>
                  </a:txBody>
                  <a:tcPr marL="5624" marR="5624" marT="5624" marB="0" anchor="b">
                    <a:noFill/>
                  </a:tcPr>
                </a:tc>
              </a:tr>
              <a:tr h="271581">
                <a:tc>
                  <a:txBody>
                    <a:bodyPr/>
                    <a:lstStyle/>
                    <a:p>
                      <a:pPr algn="l" fontAlgn="b"/>
                      <a:endParaRPr lang="de-DE" sz="1200" b="0" i="0" u="none" strike="noStrike">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Bis 31.05</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Pflichtenheft</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FOKUS,</a:t>
                      </a:r>
                      <a:r>
                        <a:rPr lang="de-DE" sz="1200" b="0" i="0" u="none" strike="noStrike" baseline="0" dirty="0" smtClean="0">
                          <a:solidFill>
                            <a:srgbClr val="000000"/>
                          </a:solidFill>
                          <a:effectLst/>
                          <a:latin typeface="+mn-lt"/>
                        </a:rPr>
                        <a:t> IVI, ESK</a:t>
                      </a:r>
                      <a:endParaRPr lang="de-DE" sz="1200" b="0" i="0" u="none" strike="noStrike" dirty="0">
                        <a:solidFill>
                          <a:srgbClr val="000000"/>
                        </a:solidFill>
                        <a:effectLst/>
                        <a:latin typeface="+mn-lt"/>
                      </a:endParaRPr>
                    </a:p>
                  </a:txBody>
                  <a:tcPr marL="5624" marR="5624" marT="5624" marB="0" anchor="b">
                    <a:noFill/>
                  </a:tcPr>
                </a:tc>
              </a:tr>
              <a:tr h="559025">
                <a:tc>
                  <a:txBody>
                    <a:bodyPr/>
                    <a:lstStyle/>
                    <a:p>
                      <a:pPr algn="l" fontAlgn="b"/>
                      <a:r>
                        <a:rPr lang="de-DE" sz="1200" u="none" strike="noStrike" dirty="0">
                          <a:effectLst/>
                          <a:latin typeface="+mn-lt"/>
                        </a:rPr>
                        <a:t>Juni</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u="none" strike="noStrike">
                          <a:effectLst/>
                          <a:latin typeface="+mn-lt"/>
                        </a:rPr>
                        <a:t>Bis 1.06</a:t>
                      </a:r>
                      <a:endParaRPr lang="de-DE" sz="1200" b="0" i="0" u="none" strike="noStrike">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UML Diagramm und Datenmodell zu Iteration 2 </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FOKUS</a:t>
                      </a:r>
                      <a:endParaRPr lang="de-DE" sz="1200" b="0" i="0" u="none" strike="noStrike" dirty="0">
                        <a:solidFill>
                          <a:srgbClr val="000000"/>
                        </a:solidFill>
                        <a:effectLst/>
                        <a:latin typeface="+mn-lt"/>
                      </a:endParaRPr>
                    </a:p>
                  </a:txBody>
                  <a:tcPr marL="5624" marR="5624" marT="5624" marB="0" anchor="b">
                    <a:noFill/>
                  </a:tcPr>
                </a:tc>
              </a:tr>
              <a:tr h="282134">
                <a:tc>
                  <a:txBody>
                    <a:bodyPr/>
                    <a:lstStyle/>
                    <a:p>
                      <a:pPr algn="l" fontAlgn="b"/>
                      <a:endParaRPr lang="de-DE" sz="1200" b="0" i="0" u="none" strike="noStrike">
                        <a:solidFill>
                          <a:srgbClr val="000000"/>
                        </a:solidFill>
                        <a:effectLst/>
                        <a:latin typeface="+mn-lt"/>
                      </a:endParaRPr>
                    </a:p>
                  </a:txBody>
                  <a:tcPr marL="5624" marR="5624" marT="5624" marB="0" anchor="b">
                    <a:noFill/>
                  </a:tcPr>
                </a:tc>
                <a:tc>
                  <a:txBody>
                    <a:bodyPr/>
                    <a:lstStyle/>
                    <a:p>
                      <a:pPr algn="l" fontAlgn="b"/>
                      <a:endParaRPr lang="de-DE" sz="1200" b="0" i="0" u="none" strike="noStrike">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3. Iteration der D&amp;D Tabelle</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Alle</a:t>
                      </a:r>
                      <a:endParaRPr lang="de-DE" sz="1200" b="0" i="0" u="none" strike="noStrike" dirty="0">
                        <a:solidFill>
                          <a:srgbClr val="000000"/>
                        </a:solidFill>
                        <a:effectLst/>
                        <a:latin typeface="+mn-lt"/>
                      </a:endParaRPr>
                    </a:p>
                  </a:txBody>
                  <a:tcPr marL="5624" marR="5624" marT="5624" marB="0" anchor="b">
                    <a:noFill/>
                  </a:tcPr>
                </a:tc>
              </a:tr>
              <a:tr h="294381">
                <a:tc>
                  <a:txBody>
                    <a:bodyPr/>
                    <a:lstStyle/>
                    <a:p>
                      <a:pPr algn="l" fontAlgn="b"/>
                      <a:endParaRPr lang="de-DE" sz="1200" b="0" i="0" u="none" strike="noStrike">
                        <a:solidFill>
                          <a:srgbClr val="000000"/>
                        </a:solidFill>
                        <a:effectLst/>
                        <a:latin typeface="+mn-lt"/>
                      </a:endParaRPr>
                    </a:p>
                  </a:txBody>
                  <a:tcPr marL="5624" marR="5624" marT="5624" marB="0" anchor="b">
                    <a:noFill/>
                  </a:tcPr>
                </a:tc>
                <a:tc>
                  <a:txBody>
                    <a:bodyPr/>
                    <a:lstStyle/>
                    <a:p>
                      <a:pPr algn="l" fontAlgn="b"/>
                      <a:r>
                        <a:rPr lang="de-DE" sz="1200" u="none" strike="noStrike">
                          <a:effectLst/>
                          <a:latin typeface="+mn-lt"/>
                        </a:rPr>
                        <a:t>Bis 15.06</a:t>
                      </a:r>
                      <a:endParaRPr lang="de-DE" sz="1200" b="0" i="0" u="none" strike="noStrike">
                        <a:solidFill>
                          <a:srgbClr val="000000"/>
                        </a:solidFill>
                        <a:effectLst/>
                        <a:latin typeface="+mn-lt"/>
                      </a:endParaRPr>
                    </a:p>
                  </a:txBody>
                  <a:tcPr marL="5624" marR="5624" marT="5624" marB="0" anchor="b">
                    <a:noFill/>
                  </a:tcPr>
                </a:tc>
                <a:tc>
                  <a:txBody>
                    <a:bodyPr/>
                    <a:lstStyle/>
                    <a:p>
                      <a:pPr algn="l" fontAlgn="b"/>
                      <a:r>
                        <a:rPr lang="de-DE" sz="1200" u="none" strike="noStrike" dirty="0">
                          <a:effectLst/>
                          <a:latin typeface="+mn-lt"/>
                        </a:rPr>
                        <a:t>1. Ergebnisse der </a:t>
                      </a:r>
                      <a:r>
                        <a:rPr lang="de-DE" sz="1200" u="none" strike="noStrike" dirty="0" err="1">
                          <a:effectLst/>
                          <a:latin typeface="+mn-lt"/>
                        </a:rPr>
                        <a:t>Datastorage</a:t>
                      </a:r>
                      <a:endParaRPr lang="de-DE" sz="1200" b="0" i="0" u="none" strike="noStrike" dirty="0">
                        <a:solidFill>
                          <a:srgbClr val="000000"/>
                        </a:solidFill>
                        <a:effectLst/>
                        <a:latin typeface="+mn-lt"/>
                      </a:endParaRPr>
                    </a:p>
                  </a:txBody>
                  <a:tcPr marL="5624" marR="5624" marT="5624" marB="0" anchor="b">
                    <a:noFill/>
                  </a:tcPr>
                </a:tc>
                <a:tc>
                  <a:txBody>
                    <a:bodyPr/>
                    <a:lstStyle/>
                    <a:p>
                      <a:pPr algn="l" fontAlgn="b"/>
                      <a:r>
                        <a:rPr lang="de-DE" sz="1200" b="0" i="0" u="none" strike="noStrike" dirty="0" smtClean="0">
                          <a:solidFill>
                            <a:srgbClr val="000000"/>
                          </a:solidFill>
                          <a:effectLst/>
                          <a:latin typeface="+mn-lt"/>
                        </a:rPr>
                        <a:t>FOKUS</a:t>
                      </a:r>
                      <a:endParaRPr lang="de-DE" sz="1200" b="0" i="0" u="none" strike="noStrike" dirty="0">
                        <a:solidFill>
                          <a:srgbClr val="000000"/>
                        </a:solidFill>
                        <a:effectLst/>
                        <a:latin typeface="+mn-lt"/>
                      </a:endParaRPr>
                    </a:p>
                  </a:txBody>
                  <a:tcPr marL="5624" marR="5624" marT="5624" marB="0" anchor="b">
                    <a:noFill/>
                  </a:tcPr>
                </a:tc>
              </a:tr>
            </a:tbl>
          </a:graphicData>
        </a:graphic>
      </p:graphicFrame>
    </p:spTree>
    <p:extLst>
      <p:ext uri="{BB962C8B-B14F-4D97-AF65-F5344CB8AC3E}">
        <p14:creationId xmlns:p14="http://schemas.microsoft.com/office/powerpoint/2010/main" val="295477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BACKUP</a:t>
            </a:r>
            <a:endParaRPr lang="de-DE" dirty="0"/>
          </a:p>
        </p:txBody>
      </p:sp>
      <p:sp>
        <p:nvSpPr>
          <p:cNvPr id="3" name="Inhaltsplatzhalter 2"/>
          <p:cNvSpPr>
            <a:spLocks noGrp="1"/>
          </p:cNvSpPr>
          <p:nvPr>
            <p:ph idx="1"/>
          </p:nvPr>
        </p:nvSpPr>
        <p:spPr/>
        <p:txBody>
          <a:bodyPr/>
          <a:lstStyle/>
          <a:p>
            <a:endParaRPr lang="de-DE" dirty="0"/>
          </a:p>
        </p:txBody>
      </p:sp>
    </p:spTree>
    <p:extLst>
      <p:ext uri="{BB962C8B-B14F-4D97-AF65-F5344CB8AC3E}">
        <p14:creationId xmlns:p14="http://schemas.microsoft.com/office/powerpoint/2010/main" val="31323553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0375" y="390525"/>
            <a:ext cx="8375650" cy="914400"/>
          </a:xfrm>
        </p:spPr>
        <p:txBody>
          <a:bodyPr/>
          <a:lstStyle/>
          <a:p>
            <a:pPr eaLnBrk="1" hangingPunct="1"/>
            <a:r>
              <a:rPr lang="de-DE" smtClean="0"/>
              <a:t>Arbeitspakte des Projektes GeMo</a:t>
            </a:r>
          </a:p>
        </p:txBody>
      </p:sp>
      <p:sp>
        <p:nvSpPr>
          <p:cNvPr id="26627" name="Rectangle 29"/>
          <p:cNvSpPr>
            <a:spLocks noChangeArrowheads="1"/>
          </p:cNvSpPr>
          <p:nvPr/>
        </p:nvSpPr>
        <p:spPr bwMode="auto">
          <a:xfrm>
            <a:off x="34925" y="1157288"/>
            <a:ext cx="9036050" cy="4895850"/>
          </a:xfrm>
          <a:prstGeom prst="rect">
            <a:avLst/>
          </a:prstGeom>
          <a:solidFill>
            <a:srgbClr val="FFFFFF"/>
          </a:solidFill>
          <a:ln w="9525">
            <a:solidFill>
              <a:srgbClr val="179C7D"/>
            </a:solidFill>
            <a:miter lim="800000"/>
            <a:headEnd/>
            <a:tailEnd/>
          </a:ln>
          <a:effectLst>
            <a:prstShdw prst="shdw17" dist="17961" dir="2700000">
              <a:srgbClr val="0E5E4B"/>
            </a:prstShdw>
          </a:effectLst>
        </p:spPr>
        <p:txBody>
          <a:bodyPr wrap="none" anchor="ctr"/>
          <a:lstStyle/>
          <a:p>
            <a:pPr algn="ctr"/>
            <a:endParaRPr lang="en-US" b="1"/>
          </a:p>
        </p:txBody>
      </p:sp>
      <p:sp>
        <p:nvSpPr>
          <p:cNvPr id="26628" name="Rectangle 29"/>
          <p:cNvSpPr>
            <a:spLocks noChangeArrowheads="1"/>
          </p:cNvSpPr>
          <p:nvPr/>
        </p:nvSpPr>
        <p:spPr bwMode="auto">
          <a:xfrm>
            <a:off x="315913" y="1804988"/>
            <a:ext cx="8647112" cy="3384550"/>
          </a:xfrm>
          <a:prstGeom prst="rect">
            <a:avLst/>
          </a:prstGeom>
          <a:solidFill>
            <a:srgbClr val="FFFFFF"/>
          </a:solidFill>
          <a:ln w="9525">
            <a:solidFill>
              <a:srgbClr val="179C7D"/>
            </a:solidFill>
            <a:miter lim="800000"/>
            <a:headEnd/>
            <a:tailEnd/>
          </a:ln>
          <a:effectLst>
            <a:prstShdw prst="shdw17" dist="17961" dir="2700000">
              <a:srgbClr val="0E5E4B"/>
            </a:prstShdw>
          </a:effectLst>
        </p:spPr>
        <p:txBody>
          <a:bodyPr wrap="none" anchor="ctr"/>
          <a:lstStyle/>
          <a:p>
            <a:pPr algn="ctr"/>
            <a:endParaRPr lang="en-US" b="1"/>
          </a:p>
        </p:txBody>
      </p:sp>
      <p:sp>
        <p:nvSpPr>
          <p:cNvPr id="26629" name="Rectangle 29"/>
          <p:cNvSpPr>
            <a:spLocks noChangeArrowheads="1"/>
          </p:cNvSpPr>
          <p:nvPr/>
        </p:nvSpPr>
        <p:spPr bwMode="auto">
          <a:xfrm>
            <a:off x="673100" y="2228850"/>
            <a:ext cx="8215313" cy="574675"/>
          </a:xfrm>
          <a:prstGeom prst="rect">
            <a:avLst/>
          </a:prstGeom>
          <a:solidFill>
            <a:srgbClr val="FFFFFF"/>
          </a:solidFill>
          <a:ln w="9525">
            <a:solidFill>
              <a:srgbClr val="179C7D"/>
            </a:solidFill>
            <a:miter lim="800000"/>
            <a:headEnd/>
            <a:tailEnd/>
          </a:ln>
          <a:effectLst>
            <a:prstShdw prst="shdw17" dist="17961" dir="2700000">
              <a:srgbClr val="0E5E4B"/>
            </a:prstShdw>
          </a:effectLst>
        </p:spPr>
        <p:txBody>
          <a:bodyPr wrap="none" anchor="ctr"/>
          <a:lstStyle/>
          <a:p>
            <a:pPr algn="ctr"/>
            <a:endParaRPr lang="en-US" b="1"/>
          </a:p>
        </p:txBody>
      </p:sp>
      <p:sp>
        <p:nvSpPr>
          <p:cNvPr id="26630" name="Text Box 24"/>
          <p:cNvSpPr txBox="1">
            <a:spLocks noChangeArrowheads="1"/>
          </p:cNvSpPr>
          <p:nvPr/>
        </p:nvSpPr>
        <p:spPr bwMode="auto">
          <a:xfrm>
            <a:off x="692150" y="2220913"/>
            <a:ext cx="1784350" cy="581025"/>
          </a:xfrm>
          <a:prstGeom prst="rect">
            <a:avLst/>
          </a:prstGeom>
          <a:noFill/>
          <a:ln>
            <a:noFill/>
          </a:ln>
          <a:effectLst>
            <a:prstShdw prst="shdw17" dist="17961" dir="2700000">
              <a:srgbClr val="8D4006"/>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Frutiger LT Com 55 Roman" pitchFamily="34" charset="0"/>
                <a:cs typeface="Arial" pitchFamily="34" charset="0"/>
              </a:defRPr>
            </a:lvl1pPr>
            <a:lvl2pPr marL="742950" indent="-285750" eaLnBrk="0" hangingPunct="0">
              <a:defRPr>
                <a:solidFill>
                  <a:schemeClr val="tx1"/>
                </a:solidFill>
                <a:latin typeface="Frutiger LT Com 55 Roman" pitchFamily="34" charset="0"/>
                <a:cs typeface="Arial" pitchFamily="34" charset="0"/>
              </a:defRPr>
            </a:lvl2pPr>
            <a:lvl3pPr marL="1143000" indent="-228600" eaLnBrk="0" hangingPunct="0">
              <a:defRPr>
                <a:solidFill>
                  <a:schemeClr val="tx1"/>
                </a:solidFill>
                <a:latin typeface="Frutiger LT Com 55 Roman" pitchFamily="34" charset="0"/>
                <a:cs typeface="Arial" pitchFamily="34" charset="0"/>
              </a:defRPr>
            </a:lvl3pPr>
            <a:lvl4pPr marL="1600200" indent="-228600" eaLnBrk="0" hangingPunct="0">
              <a:defRPr>
                <a:solidFill>
                  <a:schemeClr val="tx1"/>
                </a:solidFill>
                <a:latin typeface="Frutiger LT Com 55 Roman" pitchFamily="34" charset="0"/>
                <a:cs typeface="Arial" pitchFamily="34" charset="0"/>
              </a:defRPr>
            </a:lvl4pPr>
            <a:lvl5pPr marL="2057400" indent="-228600" eaLnBrk="0" hangingPunct="0">
              <a:defRPr>
                <a:solidFill>
                  <a:schemeClr val="tx1"/>
                </a:solidFill>
                <a:latin typeface="Frutiger LT Com 55 Roman" pitchFamily="34" charset="0"/>
                <a:cs typeface="Arial" pitchFamily="34"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pitchFamily="34"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pitchFamily="34"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pitchFamily="34"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pitchFamily="34" charset="0"/>
              </a:defRPr>
            </a:lvl9pPr>
          </a:lstStyle>
          <a:p>
            <a:pPr eaLnBrk="1" hangingPunct="1"/>
            <a:r>
              <a:rPr lang="de-DE" sz="1600" dirty="0">
                <a:solidFill>
                  <a:srgbClr val="000000"/>
                </a:solidFill>
              </a:rPr>
              <a:t>Rahmenbeding-</a:t>
            </a:r>
            <a:r>
              <a:rPr lang="de-DE" sz="1600" dirty="0" err="1">
                <a:solidFill>
                  <a:srgbClr val="000000"/>
                </a:solidFill>
              </a:rPr>
              <a:t>ungen</a:t>
            </a:r>
            <a:r>
              <a:rPr lang="de-DE" sz="1600" dirty="0">
                <a:solidFill>
                  <a:srgbClr val="000000"/>
                </a:solidFill>
              </a:rPr>
              <a:t> (AP 1.1)</a:t>
            </a:r>
          </a:p>
        </p:txBody>
      </p:sp>
      <p:sp>
        <p:nvSpPr>
          <p:cNvPr id="26631" name="Rectangle 29"/>
          <p:cNvSpPr>
            <a:spLocks noChangeArrowheads="1"/>
          </p:cNvSpPr>
          <p:nvPr/>
        </p:nvSpPr>
        <p:spPr bwMode="auto">
          <a:xfrm>
            <a:off x="676275" y="3813175"/>
            <a:ext cx="8215313" cy="574675"/>
          </a:xfrm>
          <a:prstGeom prst="rect">
            <a:avLst/>
          </a:prstGeom>
          <a:solidFill>
            <a:srgbClr val="FFFFFF"/>
          </a:solidFill>
          <a:ln w="9525">
            <a:solidFill>
              <a:srgbClr val="179C7D"/>
            </a:solidFill>
            <a:miter lim="800000"/>
            <a:headEnd/>
            <a:tailEnd/>
          </a:ln>
          <a:effectLst>
            <a:prstShdw prst="shdw17" dist="17961" dir="2700000">
              <a:srgbClr val="0E5E4B"/>
            </a:prstShdw>
          </a:effectLst>
        </p:spPr>
        <p:txBody>
          <a:bodyPr wrap="none" anchor="ctr"/>
          <a:lstStyle/>
          <a:p>
            <a:pPr algn="ctr"/>
            <a:endParaRPr lang="en-US" b="1"/>
          </a:p>
        </p:txBody>
      </p:sp>
      <p:sp>
        <p:nvSpPr>
          <p:cNvPr id="26632" name="Rectangle 29"/>
          <p:cNvSpPr>
            <a:spLocks noChangeArrowheads="1"/>
          </p:cNvSpPr>
          <p:nvPr/>
        </p:nvSpPr>
        <p:spPr bwMode="auto">
          <a:xfrm>
            <a:off x="676275" y="3021013"/>
            <a:ext cx="8215313" cy="574675"/>
          </a:xfrm>
          <a:prstGeom prst="rect">
            <a:avLst/>
          </a:prstGeom>
          <a:solidFill>
            <a:srgbClr val="FFFFFF"/>
          </a:solidFill>
          <a:ln w="9525">
            <a:solidFill>
              <a:srgbClr val="179C7D"/>
            </a:solidFill>
            <a:miter lim="800000"/>
            <a:headEnd/>
            <a:tailEnd/>
          </a:ln>
          <a:effectLst>
            <a:prstShdw prst="shdw17" dist="17961" dir="2700000">
              <a:srgbClr val="0E5E4B"/>
            </a:prstShdw>
          </a:effectLst>
        </p:spPr>
        <p:txBody>
          <a:bodyPr wrap="none" anchor="ctr"/>
          <a:lstStyle/>
          <a:p>
            <a:pPr algn="ctr"/>
            <a:endParaRPr lang="en-US" b="1"/>
          </a:p>
        </p:txBody>
      </p:sp>
      <p:sp>
        <p:nvSpPr>
          <p:cNvPr id="26633" name="Rectangle 29"/>
          <p:cNvSpPr>
            <a:spLocks noChangeArrowheads="1"/>
          </p:cNvSpPr>
          <p:nvPr/>
        </p:nvSpPr>
        <p:spPr bwMode="auto">
          <a:xfrm>
            <a:off x="2427635" y="1336675"/>
            <a:ext cx="2087562" cy="3916363"/>
          </a:xfrm>
          <a:prstGeom prst="rect">
            <a:avLst/>
          </a:prstGeom>
          <a:solidFill>
            <a:srgbClr val="FFFFFF"/>
          </a:solidFill>
          <a:ln w="9525">
            <a:solidFill>
              <a:srgbClr val="179C7D"/>
            </a:solidFill>
            <a:miter lim="800000"/>
            <a:headEnd/>
            <a:tailEnd/>
          </a:ln>
          <a:effectLst>
            <a:prstShdw prst="shdw17" dist="17961" dir="2700000">
              <a:srgbClr val="0E5E4B"/>
            </a:prstShdw>
          </a:effectLst>
        </p:spPr>
        <p:txBody>
          <a:bodyPr wrap="none" anchor="ctr"/>
          <a:lstStyle/>
          <a:p>
            <a:pPr algn="ctr"/>
            <a:endParaRPr lang="en-US" b="1"/>
          </a:p>
        </p:txBody>
      </p:sp>
      <p:sp>
        <p:nvSpPr>
          <p:cNvPr id="26634" name="Rectangle 29"/>
          <p:cNvSpPr>
            <a:spLocks noChangeArrowheads="1"/>
          </p:cNvSpPr>
          <p:nvPr/>
        </p:nvSpPr>
        <p:spPr bwMode="auto">
          <a:xfrm>
            <a:off x="4588222" y="1336675"/>
            <a:ext cx="2087563" cy="3916363"/>
          </a:xfrm>
          <a:prstGeom prst="rect">
            <a:avLst/>
          </a:prstGeom>
          <a:solidFill>
            <a:srgbClr val="FFFFFF"/>
          </a:solidFill>
          <a:ln w="9525">
            <a:solidFill>
              <a:srgbClr val="179C7D"/>
            </a:solidFill>
            <a:miter lim="800000"/>
            <a:headEnd/>
            <a:tailEnd/>
          </a:ln>
          <a:effectLst>
            <a:prstShdw prst="shdw17" dist="17961" dir="2700000">
              <a:srgbClr val="0E5E4B"/>
            </a:prstShdw>
          </a:effectLst>
        </p:spPr>
        <p:txBody>
          <a:bodyPr wrap="none" anchor="ctr"/>
          <a:lstStyle/>
          <a:p>
            <a:pPr algn="ctr"/>
            <a:endParaRPr lang="en-US" b="1"/>
          </a:p>
        </p:txBody>
      </p:sp>
      <p:sp>
        <p:nvSpPr>
          <p:cNvPr id="26635" name="Rectangle 29"/>
          <p:cNvSpPr>
            <a:spLocks noChangeArrowheads="1"/>
          </p:cNvSpPr>
          <p:nvPr/>
        </p:nvSpPr>
        <p:spPr bwMode="auto">
          <a:xfrm>
            <a:off x="6748810" y="1336675"/>
            <a:ext cx="2087562" cy="3916363"/>
          </a:xfrm>
          <a:prstGeom prst="rect">
            <a:avLst/>
          </a:prstGeom>
          <a:solidFill>
            <a:srgbClr val="FFFFFF"/>
          </a:solidFill>
          <a:ln w="9525">
            <a:solidFill>
              <a:srgbClr val="179C7D"/>
            </a:solidFill>
            <a:miter lim="800000"/>
            <a:headEnd/>
            <a:tailEnd/>
          </a:ln>
          <a:effectLst>
            <a:prstShdw prst="shdw17" dist="17961" dir="2700000">
              <a:srgbClr val="0E5E4B"/>
            </a:prstShdw>
          </a:effectLst>
        </p:spPr>
        <p:txBody>
          <a:bodyPr wrap="none" anchor="ctr"/>
          <a:lstStyle/>
          <a:p>
            <a:pPr algn="ctr"/>
            <a:endParaRPr lang="en-US" b="1"/>
          </a:p>
        </p:txBody>
      </p:sp>
      <p:sp>
        <p:nvSpPr>
          <p:cNvPr id="38" name="Text Box 18"/>
          <p:cNvSpPr txBox="1">
            <a:spLocks noChangeArrowheads="1"/>
          </p:cNvSpPr>
          <p:nvPr/>
        </p:nvSpPr>
        <p:spPr bwMode="auto">
          <a:xfrm>
            <a:off x="2545110" y="1304925"/>
            <a:ext cx="179705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de-DE" sz="1600" b="1" smtClean="0">
                <a:solidFill>
                  <a:srgbClr val="000000"/>
                </a:solidFill>
                <a:latin typeface="Frutiger LT Com 55 Roman" pitchFamily="34" charset="0"/>
                <a:cs typeface="Arial" charset="0"/>
              </a:rPr>
              <a:t>AP2: Fahrzeuge</a:t>
            </a:r>
          </a:p>
        </p:txBody>
      </p:sp>
      <p:sp>
        <p:nvSpPr>
          <p:cNvPr id="26637" name="Text Box 19"/>
          <p:cNvSpPr txBox="1">
            <a:spLocks noChangeArrowheads="1"/>
          </p:cNvSpPr>
          <p:nvPr/>
        </p:nvSpPr>
        <p:spPr bwMode="auto">
          <a:xfrm>
            <a:off x="6791672" y="1317625"/>
            <a:ext cx="1979613" cy="581025"/>
          </a:xfrm>
          <a:prstGeom prst="rect">
            <a:avLst/>
          </a:prstGeom>
          <a:noFill/>
          <a:ln>
            <a:noFill/>
          </a:ln>
          <a:effectLst>
            <a:prstShdw prst="shdw17" dist="17961" dir="2700000">
              <a:srgbClr val="8D4006"/>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utiger LT Com 55 Roman" pitchFamily="34" charset="0"/>
                <a:cs typeface="Arial" pitchFamily="34" charset="0"/>
              </a:defRPr>
            </a:lvl1pPr>
            <a:lvl2pPr marL="742950" indent="-285750" eaLnBrk="0" hangingPunct="0">
              <a:defRPr>
                <a:solidFill>
                  <a:schemeClr val="tx1"/>
                </a:solidFill>
                <a:latin typeface="Frutiger LT Com 55 Roman" pitchFamily="34" charset="0"/>
                <a:cs typeface="Arial" pitchFamily="34" charset="0"/>
              </a:defRPr>
            </a:lvl2pPr>
            <a:lvl3pPr marL="1143000" indent="-228600" eaLnBrk="0" hangingPunct="0">
              <a:defRPr>
                <a:solidFill>
                  <a:schemeClr val="tx1"/>
                </a:solidFill>
                <a:latin typeface="Frutiger LT Com 55 Roman" pitchFamily="34" charset="0"/>
                <a:cs typeface="Arial" pitchFamily="34" charset="0"/>
              </a:defRPr>
            </a:lvl3pPr>
            <a:lvl4pPr marL="1600200" indent="-228600" eaLnBrk="0" hangingPunct="0">
              <a:defRPr>
                <a:solidFill>
                  <a:schemeClr val="tx1"/>
                </a:solidFill>
                <a:latin typeface="Frutiger LT Com 55 Roman" pitchFamily="34" charset="0"/>
                <a:cs typeface="Arial" pitchFamily="34" charset="0"/>
              </a:defRPr>
            </a:lvl4pPr>
            <a:lvl5pPr marL="2057400" indent="-228600" eaLnBrk="0" hangingPunct="0">
              <a:defRPr>
                <a:solidFill>
                  <a:schemeClr val="tx1"/>
                </a:solidFill>
                <a:latin typeface="Frutiger LT Com 55 Roman" pitchFamily="34" charset="0"/>
                <a:cs typeface="Arial" pitchFamily="34"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pitchFamily="34"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pitchFamily="34"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pitchFamily="34"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pitchFamily="34" charset="0"/>
              </a:defRPr>
            </a:lvl9pPr>
          </a:lstStyle>
          <a:p>
            <a:pPr eaLnBrk="1" hangingPunct="1"/>
            <a:r>
              <a:rPr lang="de-DE" sz="1600" b="1">
                <a:solidFill>
                  <a:srgbClr val="000000"/>
                </a:solidFill>
              </a:rPr>
              <a:t>AP4: Daten und Dienste</a:t>
            </a:r>
          </a:p>
        </p:txBody>
      </p:sp>
      <p:sp>
        <p:nvSpPr>
          <p:cNvPr id="26638" name="Text Box 20"/>
          <p:cNvSpPr txBox="1">
            <a:spLocks noChangeArrowheads="1"/>
          </p:cNvSpPr>
          <p:nvPr/>
        </p:nvSpPr>
        <p:spPr bwMode="auto">
          <a:xfrm>
            <a:off x="4559647" y="1301750"/>
            <a:ext cx="2374900" cy="336550"/>
          </a:xfrm>
          <a:prstGeom prst="rect">
            <a:avLst/>
          </a:prstGeom>
          <a:noFill/>
          <a:ln>
            <a:noFill/>
          </a:ln>
          <a:effectLst>
            <a:prstShdw prst="shdw17" dist="17961" dir="2700000">
              <a:srgbClr val="8D4006"/>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utiger LT Com 55 Roman" pitchFamily="34" charset="0"/>
                <a:cs typeface="Arial" pitchFamily="34" charset="0"/>
              </a:defRPr>
            </a:lvl1pPr>
            <a:lvl2pPr marL="742950" indent="-285750" eaLnBrk="0" hangingPunct="0">
              <a:defRPr>
                <a:solidFill>
                  <a:schemeClr val="tx1"/>
                </a:solidFill>
                <a:latin typeface="Frutiger LT Com 55 Roman" pitchFamily="34" charset="0"/>
                <a:cs typeface="Arial" pitchFamily="34" charset="0"/>
              </a:defRPr>
            </a:lvl2pPr>
            <a:lvl3pPr marL="1143000" indent="-228600" eaLnBrk="0" hangingPunct="0">
              <a:defRPr>
                <a:solidFill>
                  <a:schemeClr val="tx1"/>
                </a:solidFill>
                <a:latin typeface="Frutiger LT Com 55 Roman" pitchFamily="34" charset="0"/>
                <a:cs typeface="Arial" pitchFamily="34" charset="0"/>
              </a:defRPr>
            </a:lvl3pPr>
            <a:lvl4pPr marL="1600200" indent="-228600" eaLnBrk="0" hangingPunct="0">
              <a:defRPr>
                <a:solidFill>
                  <a:schemeClr val="tx1"/>
                </a:solidFill>
                <a:latin typeface="Frutiger LT Com 55 Roman" pitchFamily="34" charset="0"/>
                <a:cs typeface="Arial" pitchFamily="34" charset="0"/>
              </a:defRPr>
            </a:lvl4pPr>
            <a:lvl5pPr marL="2057400" indent="-228600" eaLnBrk="0" hangingPunct="0">
              <a:defRPr>
                <a:solidFill>
                  <a:schemeClr val="tx1"/>
                </a:solidFill>
                <a:latin typeface="Frutiger LT Com 55 Roman" pitchFamily="34" charset="0"/>
                <a:cs typeface="Arial" pitchFamily="34"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pitchFamily="34"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pitchFamily="34"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pitchFamily="34"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pitchFamily="34" charset="0"/>
              </a:defRPr>
            </a:lvl9pPr>
          </a:lstStyle>
          <a:p>
            <a:pPr eaLnBrk="1" hangingPunct="1"/>
            <a:r>
              <a:rPr lang="de-DE" sz="1600" b="1">
                <a:solidFill>
                  <a:srgbClr val="000000"/>
                </a:solidFill>
              </a:rPr>
              <a:t>AP3: Infrastruktur</a:t>
            </a:r>
          </a:p>
        </p:txBody>
      </p:sp>
      <p:sp>
        <p:nvSpPr>
          <p:cNvPr id="26639" name="Text Box 24"/>
          <p:cNvSpPr txBox="1">
            <a:spLocks noChangeArrowheads="1"/>
          </p:cNvSpPr>
          <p:nvPr/>
        </p:nvSpPr>
        <p:spPr bwMode="auto">
          <a:xfrm>
            <a:off x="644525" y="3052763"/>
            <a:ext cx="1666875" cy="785812"/>
          </a:xfrm>
          <a:prstGeom prst="rect">
            <a:avLst/>
          </a:prstGeom>
          <a:noFill/>
          <a:ln>
            <a:noFill/>
          </a:ln>
          <a:effectLst>
            <a:prstShdw prst="shdw17" dist="17961" dir="2700000">
              <a:srgbClr val="8D4006"/>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utiger LT Com 55 Roman" pitchFamily="34" charset="0"/>
                <a:cs typeface="Arial" pitchFamily="34" charset="0"/>
              </a:defRPr>
            </a:lvl1pPr>
            <a:lvl2pPr marL="742950" indent="-285750" eaLnBrk="0" hangingPunct="0">
              <a:defRPr>
                <a:solidFill>
                  <a:schemeClr val="tx1"/>
                </a:solidFill>
                <a:latin typeface="Frutiger LT Com 55 Roman" pitchFamily="34" charset="0"/>
                <a:cs typeface="Arial" pitchFamily="34" charset="0"/>
              </a:defRPr>
            </a:lvl2pPr>
            <a:lvl3pPr marL="1143000" indent="-228600" eaLnBrk="0" hangingPunct="0">
              <a:defRPr>
                <a:solidFill>
                  <a:schemeClr val="tx1"/>
                </a:solidFill>
                <a:latin typeface="Frutiger LT Com 55 Roman" pitchFamily="34" charset="0"/>
                <a:cs typeface="Arial" pitchFamily="34" charset="0"/>
              </a:defRPr>
            </a:lvl3pPr>
            <a:lvl4pPr marL="1600200" indent="-228600" eaLnBrk="0" hangingPunct="0">
              <a:defRPr>
                <a:solidFill>
                  <a:schemeClr val="tx1"/>
                </a:solidFill>
                <a:latin typeface="Frutiger LT Com 55 Roman" pitchFamily="34" charset="0"/>
                <a:cs typeface="Arial" pitchFamily="34" charset="0"/>
              </a:defRPr>
            </a:lvl4pPr>
            <a:lvl5pPr marL="2057400" indent="-228600" eaLnBrk="0" hangingPunct="0">
              <a:defRPr>
                <a:solidFill>
                  <a:schemeClr val="tx1"/>
                </a:solidFill>
                <a:latin typeface="Frutiger LT Com 55 Roman" pitchFamily="34" charset="0"/>
                <a:cs typeface="Arial" pitchFamily="34"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pitchFamily="34"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pitchFamily="34"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pitchFamily="34"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pitchFamily="34" charset="0"/>
              </a:defRPr>
            </a:lvl9pPr>
          </a:lstStyle>
          <a:p>
            <a:pPr eaLnBrk="1" hangingPunct="1"/>
            <a:r>
              <a:rPr lang="de-DE" sz="1600" dirty="0">
                <a:solidFill>
                  <a:srgbClr val="000000"/>
                </a:solidFill>
              </a:rPr>
              <a:t>Anforderungen</a:t>
            </a:r>
            <a:r>
              <a:rPr lang="de-DE" sz="1300" dirty="0">
                <a:solidFill>
                  <a:srgbClr val="000000"/>
                </a:solidFill>
              </a:rPr>
              <a:t>(AP 1.2)</a:t>
            </a:r>
          </a:p>
          <a:p>
            <a:pPr eaLnBrk="1" hangingPunct="1"/>
            <a:endParaRPr lang="de-DE" sz="1600" dirty="0">
              <a:solidFill>
                <a:srgbClr val="000000"/>
              </a:solidFill>
            </a:endParaRPr>
          </a:p>
        </p:txBody>
      </p:sp>
      <p:sp>
        <p:nvSpPr>
          <p:cNvPr id="26640" name="Text Box 26"/>
          <p:cNvSpPr txBox="1">
            <a:spLocks noChangeArrowheads="1"/>
          </p:cNvSpPr>
          <p:nvPr/>
        </p:nvSpPr>
        <p:spPr bwMode="auto">
          <a:xfrm>
            <a:off x="668338" y="3859213"/>
            <a:ext cx="1643062" cy="538162"/>
          </a:xfrm>
          <a:prstGeom prst="rect">
            <a:avLst/>
          </a:prstGeom>
          <a:noFill/>
          <a:ln>
            <a:noFill/>
          </a:ln>
          <a:effectLst>
            <a:prstShdw prst="shdw17" dist="17961" dir="2700000">
              <a:srgbClr val="8D4006"/>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utiger LT Com 55 Roman" pitchFamily="34" charset="0"/>
                <a:cs typeface="Arial" pitchFamily="34" charset="0"/>
              </a:defRPr>
            </a:lvl1pPr>
            <a:lvl2pPr marL="742950" indent="-285750" eaLnBrk="0" hangingPunct="0">
              <a:defRPr>
                <a:solidFill>
                  <a:schemeClr val="tx1"/>
                </a:solidFill>
                <a:latin typeface="Frutiger LT Com 55 Roman" pitchFamily="34" charset="0"/>
                <a:cs typeface="Arial" pitchFamily="34" charset="0"/>
              </a:defRPr>
            </a:lvl2pPr>
            <a:lvl3pPr marL="1143000" indent="-228600" eaLnBrk="0" hangingPunct="0">
              <a:defRPr>
                <a:solidFill>
                  <a:schemeClr val="tx1"/>
                </a:solidFill>
                <a:latin typeface="Frutiger LT Com 55 Roman" pitchFamily="34" charset="0"/>
                <a:cs typeface="Arial" pitchFamily="34" charset="0"/>
              </a:defRPr>
            </a:lvl3pPr>
            <a:lvl4pPr marL="1600200" indent="-228600" eaLnBrk="0" hangingPunct="0">
              <a:defRPr>
                <a:solidFill>
                  <a:schemeClr val="tx1"/>
                </a:solidFill>
                <a:latin typeface="Frutiger LT Com 55 Roman" pitchFamily="34" charset="0"/>
                <a:cs typeface="Arial" pitchFamily="34" charset="0"/>
              </a:defRPr>
            </a:lvl4pPr>
            <a:lvl5pPr marL="2057400" indent="-228600" eaLnBrk="0" hangingPunct="0">
              <a:defRPr>
                <a:solidFill>
                  <a:schemeClr val="tx1"/>
                </a:solidFill>
                <a:latin typeface="Frutiger LT Com 55 Roman" pitchFamily="34" charset="0"/>
                <a:cs typeface="Arial" pitchFamily="34"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pitchFamily="34"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pitchFamily="34"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pitchFamily="34"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pitchFamily="34" charset="0"/>
              </a:defRPr>
            </a:lvl9pPr>
          </a:lstStyle>
          <a:p>
            <a:pPr eaLnBrk="1" hangingPunct="1"/>
            <a:r>
              <a:rPr lang="de-DE" sz="1600">
                <a:solidFill>
                  <a:srgbClr val="000000"/>
                </a:solidFill>
              </a:rPr>
              <a:t>Systemkonzept</a:t>
            </a:r>
          </a:p>
          <a:p>
            <a:pPr eaLnBrk="1" hangingPunct="1"/>
            <a:r>
              <a:rPr lang="de-DE" sz="1300">
                <a:solidFill>
                  <a:srgbClr val="000000"/>
                </a:solidFill>
              </a:rPr>
              <a:t>(AP 1.3)</a:t>
            </a:r>
          </a:p>
        </p:txBody>
      </p:sp>
      <p:sp>
        <p:nvSpPr>
          <p:cNvPr id="43" name="Text Box 27"/>
          <p:cNvSpPr txBox="1">
            <a:spLocks noChangeArrowheads="1"/>
          </p:cNvSpPr>
          <p:nvPr/>
        </p:nvSpPr>
        <p:spPr bwMode="auto">
          <a:xfrm>
            <a:off x="2399060" y="1938338"/>
            <a:ext cx="2232025" cy="26924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marL="177800" indent="-1778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buClr>
                <a:schemeClr val="tx2"/>
              </a:buClr>
              <a:buFont typeface="Wingdings" pitchFamily="2" charset="2"/>
              <a:buChar char="§"/>
              <a:defRPr/>
            </a:pPr>
            <a:r>
              <a:rPr lang="de-DE" sz="1300" dirty="0" smtClean="0">
                <a:solidFill>
                  <a:srgbClr val="000000"/>
                </a:solidFill>
                <a:latin typeface="Frutiger LT Com 55 Roman" pitchFamily="34" charset="0"/>
                <a:cs typeface="Arial" charset="0"/>
              </a:rPr>
              <a:t>Fahrzeugkonzepte zur gemeinschaftlichen Nutzung (AP2.1)</a:t>
            </a:r>
          </a:p>
          <a:p>
            <a:pPr>
              <a:buClr>
                <a:schemeClr val="tx2"/>
              </a:buClr>
              <a:buFont typeface="Wingdings" pitchFamily="2" charset="2"/>
              <a:buChar char="§"/>
              <a:defRPr/>
            </a:pPr>
            <a:r>
              <a:rPr lang="de-DE" sz="1300" dirty="0" smtClean="0">
                <a:solidFill>
                  <a:srgbClr val="000000"/>
                </a:solidFill>
                <a:latin typeface="Frutiger LT Com 55 Roman" pitchFamily="34" charset="0"/>
                <a:cs typeface="Arial" charset="0"/>
              </a:rPr>
              <a:t>On-Bord-Unit für gemeinschaftlich genutzte Fahrzeuge (AP2.2)</a:t>
            </a:r>
          </a:p>
          <a:p>
            <a:pPr>
              <a:buClr>
                <a:schemeClr val="tx2"/>
              </a:buClr>
              <a:buFont typeface="Wingdings" pitchFamily="2" charset="2"/>
              <a:buChar char="§"/>
              <a:defRPr/>
            </a:pPr>
            <a:r>
              <a:rPr lang="de-DE" sz="1300" dirty="0" smtClean="0">
                <a:solidFill>
                  <a:srgbClr val="000000"/>
                </a:solidFill>
                <a:latin typeface="Frutiger LT Com 55 Roman" pitchFamily="34" charset="0"/>
                <a:cs typeface="Arial" charset="0"/>
              </a:rPr>
              <a:t>Fahrzeugseitige induktive  Ladetechnologie (AP 2.3)</a:t>
            </a:r>
          </a:p>
          <a:p>
            <a:pPr>
              <a:buClr>
                <a:schemeClr val="tx2"/>
              </a:buClr>
              <a:buFont typeface="Wingdings" pitchFamily="2" charset="2"/>
              <a:buChar char="§"/>
              <a:defRPr/>
            </a:pPr>
            <a:r>
              <a:rPr lang="de-DE" sz="1300" dirty="0" smtClean="0">
                <a:solidFill>
                  <a:srgbClr val="000000"/>
                </a:solidFill>
                <a:latin typeface="Frutiger LT Com 55 Roman" pitchFamily="34" charset="0"/>
                <a:cs typeface="Arial" charset="0"/>
              </a:rPr>
              <a:t>Positionierungssysteme (AP2.4)</a:t>
            </a:r>
          </a:p>
        </p:txBody>
      </p:sp>
      <p:sp>
        <p:nvSpPr>
          <p:cNvPr id="44" name="Text Box 28"/>
          <p:cNvSpPr txBox="1">
            <a:spLocks noChangeArrowheads="1"/>
          </p:cNvSpPr>
          <p:nvPr/>
        </p:nvSpPr>
        <p:spPr bwMode="auto">
          <a:xfrm>
            <a:off x="6702772" y="1946275"/>
            <a:ext cx="2133600" cy="18923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marL="177800" indent="-1778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buClr>
                <a:schemeClr val="tx2"/>
              </a:buClr>
              <a:buFont typeface="Wingdings" pitchFamily="2" charset="2"/>
              <a:buChar char="§"/>
              <a:defRPr/>
            </a:pPr>
            <a:r>
              <a:rPr lang="en-US" sz="1300" dirty="0" err="1" smtClean="0">
                <a:solidFill>
                  <a:srgbClr val="FF0000"/>
                </a:solidFill>
                <a:latin typeface="Frutiger LT Com 55 Roman" pitchFamily="34" charset="0"/>
                <a:cs typeface="Arial" charset="0"/>
              </a:rPr>
              <a:t>Mobilitätsdaten</a:t>
            </a:r>
            <a:r>
              <a:rPr lang="en-US" sz="1300" dirty="0" smtClean="0">
                <a:solidFill>
                  <a:srgbClr val="FF0000"/>
                </a:solidFill>
                <a:latin typeface="Frutiger LT Com 55 Roman" pitchFamily="34" charset="0"/>
                <a:cs typeface="Arial" charset="0"/>
              </a:rPr>
              <a:t>-Cloud </a:t>
            </a:r>
            <a:r>
              <a:rPr lang="en-US" sz="1300" dirty="0" err="1" smtClean="0">
                <a:solidFill>
                  <a:srgbClr val="FF0000"/>
                </a:solidFill>
                <a:latin typeface="Frutiger LT Com 55 Roman" pitchFamily="34" charset="0"/>
                <a:cs typeface="Arial" charset="0"/>
              </a:rPr>
              <a:t>zur</a:t>
            </a:r>
            <a:r>
              <a:rPr lang="en-US" sz="1300" dirty="0" smtClean="0">
                <a:solidFill>
                  <a:srgbClr val="FF0000"/>
                </a:solidFill>
                <a:latin typeface="Frutiger LT Com 55 Roman" pitchFamily="34" charset="0"/>
                <a:cs typeface="Arial" charset="0"/>
              </a:rPr>
              <a:t> Aggregation und </a:t>
            </a:r>
            <a:r>
              <a:rPr lang="en-US" sz="1300" dirty="0" err="1" smtClean="0">
                <a:solidFill>
                  <a:srgbClr val="FF0000"/>
                </a:solidFill>
                <a:latin typeface="Frutiger LT Com 55 Roman" pitchFamily="34" charset="0"/>
                <a:cs typeface="Arial" charset="0"/>
              </a:rPr>
              <a:t>Bereitstellung</a:t>
            </a:r>
            <a:r>
              <a:rPr lang="en-US" sz="1300" dirty="0" smtClean="0">
                <a:solidFill>
                  <a:srgbClr val="FF0000"/>
                </a:solidFill>
                <a:latin typeface="Frutiger LT Com 55 Roman" pitchFamily="34" charset="0"/>
                <a:cs typeface="Arial" charset="0"/>
              </a:rPr>
              <a:t> der </a:t>
            </a:r>
            <a:r>
              <a:rPr lang="en-US" sz="1300" dirty="0" err="1" smtClean="0">
                <a:solidFill>
                  <a:srgbClr val="FF0000"/>
                </a:solidFill>
                <a:latin typeface="Frutiger LT Com 55 Roman" pitchFamily="34" charset="0"/>
                <a:cs typeface="Arial" charset="0"/>
              </a:rPr>
              <a:t>Daten</a:t>
            </a:r>
            <a:r>
              <a:rPr lang="en-US" sz="1300" dirty="0" smtClean="0">
                <a:solidFill>
                  <a:srgbClr val="FF0000"/>
                </a:solidFill>
                <a:latin typeface="Frutiger LT Com 55 Roman" pitchFamily="34" charset="0"/>
                <a:cs typeface="Arial" charset="0"/>
              </a:rPr>
              <a:t> (AP 4.1)</a:t>
            </a:r>
          </a:p>
          <a:p>
            <a:pPr>
              <a:buClr>
                <a:schemeClr val="tx2"/>
              </a:buClr>
              <a:buFont typeface="Wingdings" pitchFamily="2" charset="2"/>
              <a:buChar char="§"/>
              <a:defRPr/>
            </a:pPr>
            <a:r>
              <a:rPr lang="en-US" sz="1300" dirty="0" err="1" smtClean="0">
                <a:solidFill>
                  <a:srgbClr val="000000"/>
                </a:solidFill>
                <a:latin typeface="Frutiger LT Com 55 Roman" pitchFamily="34" charset="0"/>
                <a:cs typeface="Arial" charset="0"/>
              </a:rPr>
              <a:t>Entwicklung</a:t>
            </a:r>
            <a:r>
              <a:rPr lang="en-US" sz="1300" dirty="0" smtClean="0">
                <a:solidFill>
                  <a:srgbClr val="000000"/>
                </a:solidFill>
                <a:latin typeface="Frutiger LT Com 55 Roman" pitchFamily="34" charset="0"/>
                <a:cs typeface="Arial" charset="0"/>
              </a:rPr>
              <a:t> von </a:t>
            </a:r>
            <a:r>
              <a:rPr lang="en-US" sz="1300" dirty="0" err="1" smtClean="0">
                <a:solidFill>
                  <a:srgbClr val="000000"/>
                </a:solidFill>
                <a:latin typeface="Frutiger LT Com 55 Roman" pitchFamily="34" charset="0"/>
                <a:cs typeface="Arial" charset="0"/>
              </a:rPr>
              <a:t>Mobilitätsdiensten</a:t>
            </a:r>
            <a:r>
              <a:rPr lang="en-US" sz="1300" dirty="0" smtClean="0">
                <a:solidFill>
                  <a:srgbClr val="000000"/>
                </a:solidFill>
                <a:latin typeface="Frutiger LT Com 55 Roman" pitchFamily="34" charset="0"/>
                <a:cs typeface="Arial" charset="0"/>
              </a:rPr>
              <a:t> (AP 4.2)</a:t>
            </a:r>
          </a:p>
          <a:p>
            <a:pPr>
              <a:buClr>
                <a:schemeClr val="tx2"/>
              </a:buClr>
              <a:buFont typeface="Wingdings" pitchFamily="2" charset="2"/>
              <a:buChar char="§"/>
              <a:defRPr/>
            </a:pPr>
            <a:endParaRPr lang="en-US" sz="1300" dirty="0" smtClean="0">
              <a:solidFill>
                <a:srgbClr val="000000"/>
              </a:solidFill>
              <a:latin typeface="Frutiger LT Com 55 Roman" pitchFamily="34" charset="0"/>
              <a:cs typeface="Arial" charset="0"/>
            </a:endParaRPr>
          </a:p>
          <a:p>
            <a:pPr>
              <a:buClr>
                <a:schemeClr val="tx2"/>
              </a:buClr>
              <a:buFont typeface="Wingdings" pitchFamily="2" charset="2"/>
              <a:buChar char="§"/>
              <a:defRPr/>
            </a:pPr>
            <a:endParaRPr lang="de-DE" sz="1300" dirty="0" smtClean="0">
              <a:solidFill>
                <a:srgbClr val="000000"/>
              </a:solidFill>
              <a:latin typeface="Frutiger LT Com 55 Roman" pitchFamily="34" charset="0"/>
              <a:cs typeface="Arial" charset="0"/>
            </a:endParaRPr>
          </a:p>
        </p:txBody>
      </p:sp>
      <p:sp>
        <p:nvSpPr>
          <p:cNvPr id="45" name="Text Box 29"/>
          <p:cNvSpPr txBox="1">
            <a:spLocks noChangeArrowheads="1"/>
          </p:cNvSpPr>
          <p:nvPr/>
        </p:nvSpPr>
        <p:spPr bwMode="auto">
          <a:xfrm>
            <a:off x="4594572" y="1965325"/>
            <a:ext cx="2165350" cy="22923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lvl1pPr marL="177800" indent="-1778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buClr>
                <a:schemeClr val="tx2"/>
              </a:buClr>
              <a:buFont typeface="Wingdings" pitchFamily="2" charset="2"/>
              <a:buChar char="§"/>
              <a:defRPr/>
            </a:pPr>
            <a:r>
              <a:rPr lang="en-US" sz="1300" dirty="0" err="1" smtClean="0">
                <a:solidFill>
                  <a:srgbClr val="000000"/>
                </a:solidFill>
                <a:latin typeface="Frutiger LT Com 55 Roman" pitchFamily="34" charset="0"/>
                <a:cs typeface="Arial" charset="0"/>
              </a:rPr>
              <a:t>Stationäre</a:t>
            </a:r>
            <a:r>
              <a:rPr lang="en-US" sz="1300" dirty="0" smtClean="0">
                <a:solidFill>
                  <a:srgbClr val="000000"/>
                </a:solidFill>
                <a:latin typeface="Frutiger LT Com 55 Roman" pitchFamily="34" charset="0"/>
                <a:cs typeface="Arial" charset="0"/>
              </a:rPr>
              <a:t> </a:t>
            </a:r>
            <a:r>
              <a:rPr lang="en-US" sz="1300" dirty="0" err="1" smtClean="0">
                <a:solidFill>
                  <a:srgbClr val="000000"/>
                </a:solidFill>
                <a:latin typeface="Frutiger LT Com 55 Roman" pitchFamily="34" charset="0"/>
                <a:cs typeface="Arial" charset="0"/>
              </a:rPr>
              <a:t>Induktive</a:t>
            </a:r>
            <a:r>
              <a:rPr lang="en-US" sz="1300" dirty="0" smtClean="0">
                <a:solidFill>
                  <a:srgbClr val="000000"/>
                </a:solidFill>
                <a:latin typeface="Frutiger LT Com 55 Roman" pitchFamily="34" charset="0"/>
                <a:cs typeface="Arial" charset="0"/>
              </a:rPr>
              <a:t> </a:t>
            </a:r>
            <a:r>
              <a:rPr lang="en-US" sz="1300" dirty="0" err="1" smtClean="0">
                <a:solidFill>
                  <a:srgbClr val="000000"/>
                </a:solidFill>
                <a:latin typeface="Frutiger LT Com 55 Roman" pitchFamily="34" charset="0"/>
                <a:cs typeface="Arial" charset="0"/>
              </a:rPr>
              <a:t>Ladetechnologie</a:t>
            </a:r>
            <a:r>
              <a:rPr lang="en-US" sz="1300" dirty="0" smtClean="0">
                <a:solidFill>
                  <a:srgbClr val="000000"/>
                </a:solidFill>
                <a:latin typeface="Frutiger LT Com 55 Roman" pitchFamily="34" charset="0"/>
                <a:cs typeface="Arial" charset="0"/>
              </a:rPr>
              <a:t> (AP 3.1)</a:t>
            </a:r>
          </a:p>
          <a:p>
            <a:pPr>
              <a:buClr>
                <a:schemeClr val="tx2"/>
              </a:buClr>
              <a:buFont typeface="Wingdings" pitchFamily="2" charset="2"/>
              <a:buChar char="§"/>
              <a:defRPr/>
            </a:pPr>
            <a:r>
              <a:rPr lang="en-US" sz="1300" dirty="0" smtClean="0">
                <a:solidFill>
                  <a:srgbClr val="000000"/>
                </a:solidFill>
                <a:latin typeface="Frutiger LT Com 55 Roman" pitchFamily="34" charset="0"/>
                <a:cs typeface="Arial" charset="0"/>
              </a:rPr>
              <a:t>Integration </a:t>
            </a:r>
            <a:r>
              <a:rPr lang="en-US" sz="1300" dirty="0" err="1" smtClean="0">
                <a:solidFill>
                  <a:srgbClr val="000000"/>
                </a:solidFill>
                <a:latin typeface="Frutiger LT Com 55 Roman" pitchFamily="34" charset="0"/>
                <a:cs typeface="Arial" charset="0"/>
              </a:rPr>
              <a:t>induktiver</a:t>
            </a:r>
            <a:r>
              <a:rPr lang="en-US" sz="1300" dirty="0" smtClean="0">
                <a:solidFill>
                  <a:srgbClr val="000000"/>
                </a:solidFill>
                <a:latin typeface="Frutiger LT Com 55 Roman" pitchFamily="34" charset="0"/>
                <a:cs typeface="Arial" charset="0"/>
              </a:rPr>
              <a:t> </a:t>
            </a:r>
            <a:r>
              <a:rPr lang="en-US" sz="1300" dirty="0" err="1" smtClean="0">
                <a:solidFill>
                  <a:srgbClr val="000000"/>
                </a:solidFill>
                <a:latin typeface="Frutiger LT Com 55 Roman" pitchFamily="34" charset="0"/>
                <a:cs typeface="Arial" charset="0"/>
              </a:rPr>
              <a:t>Ladetechnologie</a:t>
            </a:r>
            <a:r>
              <a:rPr lang="en-US" sz="1300" dirty="0" smtClean="0">
                <a:solidFill>
                  <a:srgbClr val="000000"/>
                </a:solidFill>
                <a:latin typeface="Frutiger LT Com 55 Roman" pitchFamily="34" charset="0"/>
                <a:cs typeface="Arial" charset="0"/>
              </a:rPr>
              <a:t> in den </a:t>
            </a:r>
            <a:r>
              <a:rPr lang="en-US" sz="1300" dirty="0" err="1" smtClean="0">
                <a:solidFill>
                  <a:srgbClr val="000000"/>
                </a:solidFill>
                <a:latin typeface="Frutiger LT Com 55 Roman" pitchFamily="34" charset="0"/>
                <a:cs typeface="Arial" charset="0"/>
              </a:rPr>
              <a:t>urbanen</a:t>
            </a:r>
            <a:r>
              <a:rPr lang="en-US" sz="1300" dirty="0" smtClean="0">
                <a:solidFill>
                  <a:srgbClr val="000000"/>
                </a:solidFill>
                <a:latin typeface="Frutiger LT Com 55 Roman" pitchFamily="34" charset="0"/>
                <a:cs typeface="Arial" charset="0"/>
              </a:rPr>
              <a:t> </a:t>
            </a:r>
            <a:r>
              <a:rPr lang="en-US" sz="1300" dirty="0" err="1" smtClean="0">
                <a:solidFill>
                  <a:srgbClr val="000000"/>
                </a:solidFill>
                <a:latin typeface="Frutiger LT Com 55 Roman" pitchFamily="34" charset="0"/>
                <a:cs typeface="Arial" charset="0"/>
              </a:rPr>
              <a:t>Raum</a:t>
            </a:r>
            <a:r>
              <a:rPr lang="en-US" sz="1300" dirty="0" smtClean="0">
                <a:solidFill>
                  <a:srgbClr val="000000"/>
                </a:solidFill>
                <a:latin typeface="Frutiger LT Com 55 Roman" pitchFamily="34" charset="0"/>
                <a:cs typeface="Arial" charset="0"/>
              </a:rPr>
              <a:t> (AP 3.2)</a:t>
            </a:r>
          </a:p>
          <a:p>
            <a:pPr>
              <a:buClr>
                <a:schemeClr val="tx2"/>
              </a:buClr>
              <a:buFont typeface="Wingdings" pitchFamily="2" charset="2"/>
              <a:buChar char="§"/>
              <a:defRPr/>
            </a:pPr>
            <a:r>
              <a:rPr lang="en-US" sz="1300" dirty="0" err="1" smtClean="0">
                <a:solidFill>
                  <a:srgbClr val="000000"/>
                </a:solidFill>
                <a:latin typeface="Frutiger LT Com 55 Roman" pitchFamily="34" charset="0"/>
                <a:cs typeface="Arial" charset="0"/>
              </a:rPr>
              <a:t>Lademanagement</a:t>
            </a:r>
            <a:r>
              <a:rPr lang="en-US" sz="1300" dirty="0" smtClean="0">
                <a:solidFill>
                  <a:srgbClr val="000000"/>
                </a:solidFill>
                <a:latin typeface="Frutiger LT Com 55 Roman" pitchFamily="34" charset="0"/>
                <a:cs typeface="Arial" charset="0"/>
              </a:rPr>
              <a:t> </a:t>
            </a:r>
            <a:r>
              <a:rPr lang="en-US" sz="1300" dirty="0" err="1" smtClean="0">
                <a:solidFill>
                  <a:srgbClr val="000000"/>
                </a:solidFill>
                <a:latin typeface="Frutiger LT Com 55 Roman" pitchFamily="34" charset="0"/>
                <a:cs typeface="Arial" charset="0"/>
              </a:rPr>
              <a:t>für</a:t>
            </a:r>
            <a:r>
              <a:rPr lang="en-US" sz="1300" dirty="0" smtClean="0">
                <a:solidFill>
                  <a:srgbClr val="000000"/>
                </a:solidFill>
                <a:latin typeface="Frutiger LT Com 55 Roman" pitchFamily="34" charset="0"/>
                <a:cs typeface="Arial" charset="0"/>
              </a:rPr>
              <a:t> die </a:t>
            </a:r>
            <a:r>
              <a:rPr lang="en-US" sz="1300" dirty="0" err="1" smtClean="0">
                <a:solidFill>
                  <a:srgbClr val="000000"/>
                </a:solidFill>
                <a:latin typeface="Frutiger LT Com 55 Roman" pitchFamily="34" charset="0"/>
                <a:cs typeface="Arial" charset="0"/>
              </a:rPr>
              <a:t>gemeinschaftliche</a:t>
            </a:r>
            <a:r>
              <a:rPr lang="en-US" sz="1300" dirty="0" smtClean="0">
                <a:solidFill>
                  <a:srgbClr val="000000"/>
                </a:solidFill>
                <a:latin typeface="Frutiger LT Com 55 Roman" pitchFamily="34" charset="0"/>
                <a:cs typeface="Arial" charset="0"/>
              </a:rPr>
              <a:t> </a:t>
            </a:r>
            <a:r>
              <a:rPr lang="en-US" sz="1300" dirty="0" err="1" smtClean="0">
                <a:solidFill>
                  <a:srgbClr val="000000"/>
                </a:solidFill>
                <a:latin typeface="Frutiger LT Com 55 Roman" pitchFamily="34" charset="0"/>
                <a:cs typeface="Arial" charset="0"/>
              </a:rPr>
              <a:t>Mobilität</a:t>
            </a:r>
            <a:r>
              <a:rPr lang="en-US" sz="1300" dirty="0" smtClean="0">
                <a:solidFill>
                  <a:srgbClr val="000000"/>
                </a:solidFill>
                <a:latin typeface="Frutiger LT Com 55 Roman" pitchFamily="34" charset="0"/>
                <a:cs typeface="Arial" charset="0"/>
              </a:rPr>
              <a:t> (AP 3.3)</a:t>
            </a:r>
          </a:p>
          <a:p>
            <a:pPr>
              <a:buClr>
                <a:schemeClr val="tx2"/>
              </a:buClr>
              <a:buFont typeface="Wingdings" pitchFamily="2" charset="2"/>
              <a:buNone/>
              <a:defRPr/>
            </a:pPr>
            <a:endParaRPr lang="en-US" sz="1300" dirty="0" smtClean="0">
              <a:solidFill>
                <a:srgbClr val="000000"/>
              </a:solidFill>
              <a:latin typeface="Frutiger LT Com 55 Roman" pitchFamily="34" charset="0"/>
              <a:cs typeface="Arial" charset="0"/>
            </a:endParaRPr>
          </a:p>
        </p:txBody>
      </p:sp>
      <p:sp>
        <p:nvSpPr>
          <p:cNvPr id="26644" name="Text Box 18"/>
          <p:cNvSpPr txBox="1">
            <a:spLocks noChangeArrowheads="1"/>
          </p:cNvSpPr>
          <p:nvPr/>
        </p:nvSpPr>
        <p:spPr bwMode="auto">
          <a:xfrm rot="-5400000">
            <a:off x="-938212" y="3352800"/>
            <a:ext cx="2857500" cy="336550"/>
          </a:xfrm>
          <a:prstGeom prst="rect">
            <a:avLst/>
          </a:prstGeom>
          <a:noFill/>
          <a:ln>
            <a:noFill/>
          </a:ln>
          <a:effectLst>
            <a:prstShdw prst="shdw17" dist="17961" dir="2700000">
              <a:srgbClr val="8D4006"/>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utiger LT Com 55 Roman" pitchFamily="34" charset="0"/>
                <a:cs typeface="Arial" pitchFamily="34" charset="0"/>
              </a:defRPr>
            </a:lvl1pPr>
            <a:lvl2pPr marL="742950" indent="-285750" eaLnBrk="0" hangingPunct="0">
              <a:defRPr>
                <a:solidFill>
                  <a:schemeClr val="tx1"/>
                </a:solidFill>
                <a:latin typeface="Frutiger LT Com 55 Roman" pitchFamily="34" charset="0"/>
                <a:cs typeface="Arial" pitchFamily="34" charset="0"/>
              </a:defRPr>
            </a:lvl2pPr>
            <a:lvl3pPr marL="1143000" indent="-228600" eaLnBrk="0" hangingPunct="0">
              <a:defRPr>
                <a:solidFill>
                  <a:schemeClr val="tx1"/>
                </a:solidFill>
                <a:latin typeface="Frutiger LT Com 55 Roman" pitchFamily="34" charset="0"/>
                <a:cs typeface="Arial" pitchFamily="34" charset="0"/>
              </a:defRPr>
            </a:lvl3pPr>
            <a:lvl4pPr marL="1600200" indent="-228600" eaLnBrk="0" hangingPunct="0">
              <a:defRPr>
                <a:solidFill>
                  <a:schemeClr val="tx1"/>
                </a:solidFill>
                <a:latin typeface="Frutiger LT Com 55 Roman" pitchFamily="34" charset="0"/>
                <a:cs typeface="Arial" pitchFamily="34" charset="0"/>
              </a:defRPr>
            </a:lvl4pPr>
            <a:lvl5pPr marL="2057400" indent="-228600" eaLnBrk="0" hangingPunct="0">
              <a:defRPr>
                <a:solidFill>
                  <a:schemeClr val="tx1"/>
                </a:solidFill>
                <a:latin typeface="Frutiger LT Com 55 Roman" pitchFamily="34" charset="0"/>
                <a:cs typeface="Arial" pitchFamily="34"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pitchFamily="34"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pitchFamily="34"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pitchFamily="34"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pitchFamily="34" charset="0"/>
              </a:defRPr>
            </a:lvl9pPr>
          </a:lstStyle>
          <a:p>
            <a:pPr eaLnBrk="1" hangingPunct="1"/>
            <a:r>
              <a:rPr lang="de-DE" sz="1600" b="1">
                <a:solidFill>
                  <a:srgbClr val="000000"/>
                </a:solidFill>
              </a:rPr>
              <a:t>AP1: Querschnittsthemen</a:t>
            </a:r>
          </a:p>
        </p:txBody>
      </p:sp>
      <p:sp>
        <p:nvSpPr>
          <p:cNvPr id="47" name="Text Box 18"/>
          <p:cNvSpPr txBox="1">
            <a:spLocks noChangeArrowheads="1"/>
          </p:cNvSpPr>
          <p:nvPr/>
        </p:nvSpPr>
        <p:spPr bwMode="auto">
          <a:xfrm>
            <a:off x="250825" y="5500688"/>
            <a:ext cx="710565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de-DE" sz="1600" b="1" smtClean="0">
                <a:solidFill>
                  <a:srgbClr val="000000"/>
                </a:solidFill>
                <a:latin typeface="Frutiger LT Com 55 Roman" pitchFamily="34" charset="0"/>
                <a:cs typeface="Arial" charset="0"/>
              </a:rPr>
              <a:t>AP6: Projektmanagement, Öffentlichkeitsarbeit und Verstetigung</a:t>
            </a:r>
          </a:p>
        </p:txBody>
      </p:sp>
      <p:sp>
        <p:nvSpPr>
          <p:cNvPr id="26646" name="Rectangle 29"/>
          <p:cNvSpPr>
            <a:spLocks noChangeArrowheads="1"/>
          </p:cNvSpPr>
          <p:nvPr/>
        </p:nvSpPr>
        <p:spPr bwMode="auto">
          <a:xfrm>
            <a:off x="2680047" y="4614863"/>
            <a:ext cx="5910263" cy="574675"/>
          </a:xfrm>
          <a:prstGeom prst="rect">
            <a:avLst/>
          </a:prstGeom>
          <a:solidFill>
            <a:srgbClr val="FFFFFF"/>
          </a:solidFill>
          <a:ln w="9525">
            <a:solidFill>
              <a:srgbClr val="179C7D"/>
            </a:solidFill>
            <a:miter lim="800000"/>
            <a:headEnd/>
            <a:tailEnd/>
          </a:ln>
          <a:effectLst>
            <a:prstShdw prst="shdw17" dist="17961" dir="2700000">
              <a:srgbClr val="0E5E4B"/>
            </a:prstShdw>
          </a:effectLst>
        </p:spPr>
        <p:txBody>
          <a:bodyPr wrap="none" anchor="ctr"/>
          <a:lstStyle/>
          <a:p>
            <a:pPr algn="ctr"/>
            <a:endParaRPr lang="en-US" b="1"/>
          </a:p>
        </p:txBody>
      </p:sp>
      <p:sp>
        <p:nvSpPr>
          <p:cNvPr id="26647" name="Text Box 19"/>
          <p:cNvSpPr txBox="1">
            <a:spLocks noChangeArrowheads="1"/>
          </p:cNvSpPr>
          <p:nvPr/>
        </p:nvSpPr>
        <p:spPr bwMode="auto">
          <a:xfrm>
            <a:off x="3046760" y="4613275"/>
            <a:ext cx="5111750" cy="581025"/>
          </a:xfrm>
          <a:prstGeom prst="rect">
            <a:avLst/>
          </a:prstGeom>
          <a:noFill/>
          <a:ln>
            <a:noFill/>
          </a:ln>
          <a:effectLst>
            <a:prstShdw prst="shdw17" dist="17961" dir="2700000">
              <a:srgbClr val="8D4006"/>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utiger LT Com 55 Roman" pitchFamily="34" charset="0"/>
                <a:cs typeface="Arial" pitchFamily="34" charset="0"/>
              </a:defRPr>
            </a:lvl1pPr>
            <a:lvl2pPr marL="742950" indent="-285750" eaLnBrk="0" hangingPunct="0">
              <a:defRPr>
                <a:solidFill>
                  <a:schemeClr val="tx1"/>
                </a:solidFill>
                <a:latin typeface="Frutiger LT Com 55 Roman" pitchFamily="34" charset="0"/>
                <a:cs typeface="Arial" pitchFamily="34" charset="0"/>
              </a:defRPr>
            </a:lvl2pPr>
            <a:lvl3pPr marL="1143000" indent="-228600" eaLnBrk="0" hangingPunct="0">
              <a:defRPr>
                <a:solidFill>
                  <a:schemeClr val="tx1"/>
                </a:solidFill>
                <a:latin typeface="Frutiger LT Com 55 Roman" pitchFamily="34" charset="0"/>
                <a:cs typeface="Arial" pitchFamily="34" charset="0"/>
              </a:defRPr>
            </a:lvl3pPr>
            <a:lvl4pPr marL="1600200" indent="-228600" eaLnBrk="0" hangingPunct="0">
              <a:defRPr>
                <a:solidFill>
                  <a:schemeClr val="tx1"/>
                </a:solidFill>
                <a:latin typeface="Frutiger LT Com 55 Roman" pitchFamily="34" charset="0"/>
                <a:cs typeface="Arial" pitchFamily="34" charset="0"/>
              </a:defRPr>
            </a:lvl4pPr>
            <a:lvl5pPr marL="2057400" indent="-228600" eaLnBrk="0" hangingPunct="0">
              <a:defRPr>
                <a:solidFill>
                  <a:schemeClr val="tx1"/>
                </a:solidFill>
                <a:latin typeface="Frutiger LT Com 55 Roman" pitchFamily="34" charset="0"/>
                <a:cs typeface="Arial" pitchFamily="34"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pitchFamily="34"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pitchFamily="34"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pitchFamily="34"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pitchFamily="34" charset="0"/>
              </a:defRPr>
            </a:lvl9pPr>
          </a:lstStyle>
          <a:p>
            <a:pPr eaLnBrk="1" hangingPunct="1"/>
            <a:r>
              <a:rPr lang="de-DE" sz="1600" b="1">
                <a:solidFill>
                  <a:srgbClr val="000000"/>
                </a:solidFill>
              </a:rPr>
              <a:t>AP5: Spezifikation, Aufbau und Einsatz der Demonstratoren</a:t>
            </a:r>
          </a:p>
        </p:txBody>
      </p:sp>
    </p:spTree>
    <p:extLst>
      <p:ext uri="{BB962C8B-B14F-4D97-AF65-F5344CB8AC3E}">
        <p14:creationId xmlns:p14="http://schemas.microsoft.com/office/powerpoint/2010/main" val="399784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 der Mobilitätsdaten-Cloud</a:t>
            </a:r>
            <a:endParaRPr lang="de-DE" dirty="0"/>
          </a:p>
        </p:txBody>
      </p:sp>
      <p:sp>
        <p:nvSpPr>
          <p:cNvPr id="3" name="Inhaltsplatzhalter 2"/>
          <p:cNvSpPr>
            <a:spLocks noGrp="1"/>
          </p:cNvSpPr>
          <p:nvPr>
            <p:ph idx="1"/>
          </p:nvPr>
        </p:nvSpPr>
        <p:spPr>
          <a:xfrm>
            <a:off x="459927" y="1296814"/>
            <a:ext cx="8223250" cy="3959225"/>
          </a:xfrm>
        </p:spPr>
        <p:txBody>
          <a:bodyPr/>
          <a:lstStyle/>
          <a:p>
            <a:pPr eaLnBrk="1" hangingPunct="1">
              <a:buFont typeface="Wingdings" pitchFamily="2" charset="2"/>
              <a:buChar char="§"/>
            </a:pPr>
            <a:r>
              <a:rPr lang="de-DE" dirty="0" smtClean="0">
                <a:latin typeface="Arial" pitchFamily="34" charset="0"/>
                <a:cs typeface="Arial" pitchFamily="34" charset="0"/>
              </a:rPr>
              <a:t>Eine Internet-basierte Plattform </a:t>
            </a:r>
            <a:r>
              <a:rPr lang="de-DE" dirty="0">
                <a:latin typeface="Arial" pitchFamily="34" charset="0"/>
                <a:cs typeface="Arial" pitchFamily="34" charset="0"/>
              </a:rPr>
              <a:t>für die Erhebung, Bereitstellung,</a:t>
            </a:r>
            <a:br>
              <a:rPr lang="de-DE" dirty="0">
                <a:latin typeface="Arial" pitchFamily="34" charset="0"/>
                <a:cs typeface="Arial" pitchFamily="34" charset="0"/>
              </a:rPr>
            </a:br>
            <a:r>
              <a:rPr lang="de-DE" dirty="0" smtClean="0">
                <a:latin typeface="Arial" pitchFamily="34" charset="0"/>
                <a:cs typeface="Arial" pitchFamily="34" charset="0"/>
              </a:rPr>
              <a:t>und Aggregation </a:t>
            </a:r>
            <a:r>
              <a:rPr lang="de-DE" dirty="0">
                <a:latin typeface="Arial" pitchFamily="34" charset="0"/>
                <a:cs typeface="Arial" pitchFamily="34" charset="0"/>
              </a:rPr>
              <a:t>von Mobilitätsdaten aus</a:t>
            </a:r>
            <a:br>
              <a:rPr lang="de-DE" dirty="0">
                <a:latin typeface="Arial" pitchFamily="34" charset="0"/>
                <a:cs typeface="Arial" pitchFamily="34" charset="0"/>
              </a:rPr>
            </a:br>
            <a:r>
              <a:rPr lang="de-DE" dirty="0">
                <a:latin typeface="Arial" pitchFamily="34" charset="0"/>
                <a:cs typeface="Arial" pitchFamily="34" charset="0"/>
              </a:rPr>
              <a:t>unterschiedlichsten </a:t>
            </a:r>
            <a:r>
              <a:rPr lang="de-DE" dirty="0" smtClean="0">
                <a:latin typeface="Arial" pitchFamily="34" charset="0"/>
                <a:cs typeface="Arial" pitchFamily="34" charset="0"/>
              </a:rPr>
              <a:t>Quellen</a:t>
            </a:r>
          </a:p>
          <a:p>
            <a:pPr marL="0" indent="0" eaLnBrk="1" hangingPunct="1">
              <a:buNone/>
            </a:pPr>
            <a:endParaRPr lang="de-DE" dirty="0">
              <a:latin typeface="Arial" pitchFamily="34" charset="0"/>
              <a:cs typeface="Arial" pitchFamily="34" charset="0"/>
            </a:endParaRPr>
          </a:p>
          <a:p>
            <a:pPr eaLnBrk="1" hangingPunct="1">
              <a:buFont typeface="Wingdings" pitchFamily="2" charset="2"/>
              <a:buChar char="§"/>
            </a:pPr>
            <a:r>
              <a:rPr lang="de-DE" dirty="0" smtClean="0">
                <a:latin typeface="Arial" pitchFamily="34" charset="0"/>
                <a:cs typeface="Arial" pitchFamily="34" charset="0"/>
              </a:rPr>
              <a:t>Bietet eine Basis für die                                                                    </a:t>
            </a:r>
            <a:r>
              <a:rPr lang="de-DE" dirty="0">
                <a:latin typeface="Arial" pitchFamily="34" charset="0"/>
                <a:cs typeface="Arial" pitchFamily="34" charset="0"/>
              </a:rPr>
              <a:t>gemeinschaftlichen </a:t>
            </a:r>
            <a:r>
              <a:rPr lang="de-DE" dirty="0" smtClean="0">
                <a:latin typeface="Arial" pitchFamily="34" charset="0"/>
                <a:cs typeface="Arial" pitchFamily="34" charset="0"/>
              </a:rPr>
              <a:t>                                                                               Mobilitätsdiensten </a:t>
            </a:r>
            <a:endParaRPr lang="de-DE" dirty="0">
              <a:latin typeface="Arial" pitchFamily="34" charset="0"/>
              <a:cs typeface="Arial" pitchFamily="34" charset="0"/>
            </a:endParaRPr>
          </a:p>
          <a:p>
            <a:endParaRPr lang="de-DE" dirty="0">
              <a:latin typeface="Arial" pitchFamily="34" charset="0"/>
              <a:cs typeface="Arial" pitchFamily="34" charset="0"/>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7075" y="1906010"/>
            <a:ext cx="6102600" cy="417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82668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60375" y="390525"/>
            <a:ext cx="8223250" cy="914400"/>
          </a:xfrm>
        </p:spPr>
        <p:txBody>
          <a:bodyPr/>
          <a:lstStyle/>
          <a:p>
            <a:pPr eaLnBrk="1" hangingPunct="1"/>
            <a:r>
              <a:rPr lang="de-DE" smtClean="0"/>
              <a:t>AP 4.1: Mobilitätsdaten-Cloud</a:t>
            </a: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463" y="230188"/>
            <a:ext cx="30781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feld 36"/>
          <p:cNvSpPr txBox="1">
            <a:spLocks noChangeArrowheads="1"/>
          </p:cNvSpPr>
          <p:nvPr/>
        </p:nvSpPr>
        <p:spPr bwMode="auto">
          <a:xfrm>
            <a:off x="349250" y="1260475"/>
            <a:ext cx="503713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Frutiger LT Com 55 Roman" pitchFamily="34" charset="0"/>
                <a:cs typeface="Arial" charset="0"/>
              </a:defRPr>
            </a:lvl1pPr>
            <a:lvl2pPr marL="742950" indent="-285750" eaLnBrk="0" hangingPunct="0">
              <a:defRPr>
                <a:solidFill>
                  <a:schemeClr val="tx1"/>
                </a:solidFill>
                <a:latin typeface="Frutiger LT Com 55 Roman" pitchFamily="34" charset="0"/>
                <a:cs typeface="Arial" charset="0"/>
              </a:defRPr>
            </a:lvl2pPr>
            <a:lvl3pPr marL="1143000" indent="-228600" eaLnBrk="0" hangingPunct="0">
              <a:defRPr>
                <a:solidFill>
                  <a:schemeClr val="tx1"/>
                </a:solidFill>
                <a:latin typeface="Frutiger LT Com 55 Roman" pitchFamily="34" charset="0"/>
                <a:cs typeface="Arial" charset="0"/>
              </a:defRPr>
            </a:lvl3pPr>
            <a:lvl4pPr marL="1600200" indent="-228600" eaLnBrk="0" hangingPunct="0">
              <a:defRPr>
                <a:solidFill>
                  <a:schemeClr val="tx1"/>
                </a:solidFill>
                <a:latin typeface="Frutiger LT Com 55 Roman" pitchFamily="34" charset="0"/>
                <a:cs typeface="Arial" charset="0"/>
              </a:defRPr>
            </a:lvl4pPr>
            <a:lvl5pPr marL="2057400" indent="-228600" eaLnBrk="0" hangingPunct="0">
              <a:defRPr>
                <a:solidFill>
                  <a:schemeClr val="tx1"/>
                </a:solidFill>
                <a:latin typeface="Frutiger LT Com 55 Roman" pitchFamily="34" charset="0"/>
                <a:cs typeface="Arial" charset="0"/>
              </a:defRPr>
            </a:lvl5pPr>
            <a:lvl6pPr marL="2514600" indent="-228600" eaLnBrk="0" fontAlgn="base" hangingPunct="0">
              <a:spcBef>
                <a:spcPct val="0"/>
              </a:spcBef>
              <a:spcAft>
                <a:spcPct val="0"/>
              </a:spcAft>
              <a:defRPr>
                <a:solidFill>
                  <a:schemeClr val="tx1"/>
                </a:solidFill>
                <a:latin typeface="Frutiger LT Com 55 Roman" pitchFamily="34" charset="0"/>
                <a:cs typeface="Arial" charset="0"/>
              </a:defRPr>
            </a:lvl6pPr>
            <a:lvl7pPr marL="2971800" indent="-228600" eaLnBrk="0" fontAlgn="base" hangingPunct="0">
              <a:spcBef>
                <a:spcPct val="0"/>
              </a:spcBef>
              <a:spcAft>
                <a:spcPct val="0"/>
              </a:spcAft>
              <a:defRPr>
                <a:solidFill>
                  <a:schemeClr val="tx1"/>
                </a:solidFill>
                <a:latin typeface="Frutiger LT Com 55 Roman" pitchFamily="34" charset="0"/>
                <a:cs typeface="Arial" charset="0"/>
              </a:defRPr>
            </a:lvl7pPr>
            <a:lvl8pPr marL="3429000" indent="-228600" eaLnBrk="0" fontAlgn="base" hangingPunct="0">
              <a:spcBef>
                <a:spcPct val="0"/>
              </a:spcBef>
              <a:spcAft>
                <a:spcPct val="0"/>
              </a:spcAft>
              <a:defRPr>
                <a:solidFill>
                  <a:schemeClr val="tx1"/>
                </a:solidFill>
                <a:latin typeface="Frutiger LT Com 55 Roman" pitchFamily="34" charset="0"/>
                <a:cs typeface="Arial" charset="0"/>
              </a:defRPr>
            </a:lvl8pPr>
            <a:lvl9pPr marL="3886200" indent="-228600" eaLnBrk="0" fontAlgn="base" hangingPunct="0">
              <a:spcBef>
                <a:spcPct val="0"/>
              </a:spcBef>
              <a:spcAft>
                <a:spcPct val="0"/>
              </a:spcAft>
              <a:defRPr>
                <a:solidFill>
                  <a:schemeClr val="tx1"/>
                </a:solidFill>
                <a:latin typeface="Frutiger LT Com 55 Roman" pitchFamily="34" charset="0"/>
                <a:cs typeface="Arial" charset="0"/>
              </a:defRPr>
            </a:lvl9pPr>
          </a:lstStyle>
          <a:p>
            <a:pPr eaLnBrk="1" hangingPunct="1">
              <a:buFont typeface="Wingdings" pitchFamily="2" charset="2"/>
              <a:buChar char="§"/>
            </a:pPr>
            <a:r>
              <a:rPr lang="de-DE" sz="1400" dirty="0">
                <a:solidFill>
                  <a:schemeClr val="tx2"/>
                </a:solidFill>
              </a:rPr>
              <a:t>AP-Leiter: </a:t>
            </a:r>
            <a:r>
              <a:rPr lang="de-DE" sz="1400" dirty="0"/>
              <a:t>Lena Farid, FOKUS</a:t>
            </a:r>
          </a:p>
          <a:p>
            <a:pPr eaLnBrk="1" hangingPunct="1">
              <a:buFont typeface="Wingdings" pitchFamily="2" charset="2"/>
              <a:buChar char="§"/>
            </a:pPr>
            <a:r>
              <a:rPr lang="de-DE" sz="1400" dirty="0">
                <a:solidFill>
                  <a:schemeClr val="tx2"/>
                </a:solidFill>
              </a:rPr>
              <a:t>AP-Mitarbeiter (Institute): </a:t>
            </a:r>
            <a:r>
              <a:rPr lang="de-DE" sz="1400" dirty="0"/>
              <a:t>ESK, </a:t>
            </a:r>
            <a:r>
              <a:rPr lang="de-DE" sz="1400" dirty="0" smtClean="0"/>
              <a:t>IVI</a:t>
            </a:r>
          </a:p>
          <a:p>
            <a:pPr eaLnBrk="1" hangingPunct="1">
              <a:buFont typeface="Wingdings" pitchFamily="2" charset="2"/>
              <a:buChar char="§"/>
            </a:pPr>
            <a:r>
              <a:rPr lang="de-DE" sz="1400" dirty="0" smtClean="0">
                <a:solidFill>
                  <a:schemeClr val="tx2"/>
                </a:solidFill>
              </a:rPr>
              <a:t>Input: </a:t>
            </a:r>
            <a:r>
              <a:rPr lang="de-DE" sz="1400" dirty="0" smtClean="0"/>
              <a:t>IIS, ISE</a:t>
            </a:r>
            <a:endParaRPr lang="de-DE" sz="1400" dirty="0"/>
          </a:p>
          <a:p>
            <a:pPr eaLnBrk="1" hangingPunct="1">
              <a:buFont typeface="Wingdings" pitchFamily="2" charset="2"/>
              <a:buChar char="§"/>
            </a:pPr>
            <a:endParaRPr lang="de-DE" sz="1400" dirty="0">
              <a:solidFill>
                <a:schemeClr val="tx2"/>
              </a:solidFill>
            </a:endParaRPr>
          </a:p>
          <a:p>
            <a:pPr eaLnBrk="1" hangingPunct="1">
              <a:buFont typeface="Wingdings" pitchFamily="2" charset="2"/>
              <a:buChar char="§"/>
            </a:pPr>
            <a:r>
              <a:rPr lang="de-DE" sz="1400" dirty="0">
                <a:solidFill>
                  <a:schemeClr val="tx2"/>
                </a:solidFill>
              </a:rPr>
              <a:t>Ziele:</a:t>
            </a:r>
          </a:p>
          <a:p>
            <a:pPr lvl="1" eaLnBrk="1" hangingPunct="1">
              <a:buFont typeface="Wingdings" pitchFamily="2" charset="2"/>
              <a:buChar char="§"/>
            </a:pPr>
            <a:r>
              <a:rPr lang="de-DE" sz="1400" dirty="0"/>
              <a:t>Schaffung einer Internet-basierten </a:t>
            </a:r>
            <a:br>
              <a:rPr lang="de-DE" sz="1400" dirty="0"/>
            </a:br>
            <a:r>
              <a:rPr lang="de-DE" sz="1400" dirty="0"/>
              <a:t>Plattform für die Erhebung, Bereitstellung,</a:t>
            </a:r>
            <a:br>
              <a:rPr lang="de-DE" sz="1400" dirty="0"/>
            </a:br>
            <a:r>
              <a:rPr lang="de-DE" sz="1400" dirty="0"/>
              <a:t>Aggregation von Mobilitätsdaten aus</a:t>
            </a:r>
            <a:br>
              <a:rPr lang="de-DE" sz="1400" dirty="0"/>
            </a:br>
            <a:r>
              <a:rPr lang="de-DE" sz="1400" dirty="0"/>
              <a:t>unterschiedlichsten Quellen</a:t>
            </a:r>
          </a:p>
          <a:p>
            <a:pPr lvl="1" eaLnBrk="1" hangingPunct="1">
              <a:buFont typeface="Wingdings" pitchFamily="2" charset="2"/>
              <a:buChar char="§"/>
            </a:pPr>
            <a:r>
              <a:rPr lang="de-DE" sz="1400" dirty="0"/>
              <a:t>Basis bereitstellen für die Schaffung von gemeinschaftlichen Mobilitätsdiensten </a:t>
            </a:r>
            <a:endParaRPr lang="de-DE" sz="1400" dirty="0">
              <a:solidFill>
                <a:schemeClr val="tx2"/>
              </a:solidFill>
            </a:endParaRPr>
          </a:p>
          <a:p>
            <a:pPr eaLnBrk="1" hangingPunct="1">
              <a:buFont typeface="Wingdings" pitchFamily="2" charset="2"/>
              <a:buChar char="§"/>
            </a:pPr>
            <a:endParaRPr lang="de-DE" sz="1400" dirty="0">
              <a:solidFill>
                <a:schemeClr val="tx2"/>
              </a:solidFill>
            </a:endParaRPr>
          </a:p>
          <a:p>
            <a:pPr eaLnBrk="1" hangingPunct="1">
              <a:buFont typeface="Wingdings" pitchFamily="2" charset="2"/>
              <a:buChar char="§"/>
            </a:pPr>
            <a:r>
              <a:rPr lang="de-DE" sz="1400" dirty="0" smtClean="0">
                <a:solidFill>
                  <a:schemeClr val="tx2"/>
                </a:solidFill>
              </a:rPr>
              <a:t>Offene </a:t>
            </a:r>
            <a:r>
              <a:rPr lang="de-DE" sz="1400" dirty="0">
                <a:solidFill>
                  <a:schemeClr val="tx2"/>
                </a:solidFill>
              </a:rPr>
              <a:t>/ wichtige Punkte:</a:t>
            </a:r>
          </a:p>
          <a:p>
            <a:pPr lvl="1" eaLnBrk="1" hangingPunct="1">
              <a:buFont typeface="Wingdings" pitchFamily="2" charset="2"/>
              <a:buChar char="§"/>
            </a:pPr>
            <a:r>
              <a:rPr lang="de-DE" sz="1400" dirty="0">
                <a:solidFill>
                  <a:srgbClr val="FF0000"/>
                </a:solidFill>
              </a:rPr>
              <a:t>Datenquellen, -formate identifizieren</a:t>
            </a:r>
          </a:p>
          <a:p>
            <a:pPr lvl="1" eaLnBrk="1" hangingPunct="1">
              <a:buFont typeface="Wingdings" pitchFamily="2" charset="2"/>
              <a:buChar char="§"/>
            </a:pPr>
            <a:r>
              <a:rPr lang="de-DE" sz="1400" dirty="0"/>
              <a:t>Zusammenarbeit mit allen Partnern</a:t>
            </a:r>
          </a:p>
          <a:p>
            <a:pPr eaLnBrk="1" hangingPunct="1">
              <a:buFont typeface="Arial" charset="0"/>
              <a:buChar char="•"/>
            </a:pPr>
            <a:endParaRPr lang="de-DE" sz="1400" dirty="0">
              <a:solidFill>
                <a:schemeClr val="tx2"/>
              </a:solidFill>
            </a:endParaRPr>
          </a:p>
        </p:txBody>
      </p:sp>
      <p:sp>
        <p:nvSpPr>
          <p:cNvPr id="6" name="Ellipse 5"/>
          <p:cNvSpPr/>
          <p:nvPr/>
        </p:nvSpPr>
        <p:spPr>
          <a:xfrm>
            <a:off x="7618413" y="382588"/>
            <a:ext cx="1065212"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930" y="2415064"/>
            <a:ext cx="4825040" cy="329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2860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Agendapunkte</a:t>
            </a:r>
            <a:r>
              <a:rPr lang="de-DE" dirty="0" smtClean="0"/>
              <a:t> </a:t>
            </a:r>
            <a:r>
              <a:rPr lang="de-DE" dirty="0" err="1" smtClean="0"/>
              <a:t>Telko</a:t>
            </a:r>
            <a:endParaRPr lang="de-DE" dirty="0"/>
          </a:p>
        </p:txBody>
      </p:sp>
      <p:sp>
        <p:nvSpPr>
          <p:cNvPr id="3" name="Inhaltsplatzhalter 2"/>
          <p:cNvSpPr>
            <a:spLocks noGrp="1"/>
          </p:cNvSpPr>
          <p:nvPr>
            <p:ph idx="1"/>
          </p:nvPr>
        </p:nvSpPr>
        <p:spPr/>
        <p:txBody>
          <a:bodyPr/>
          <a:lstStyle/>
          <a:p>
            <a:pPr lvl="0"/>
            <a:r>
              <a:rPr lang="de-DE" dirty="0" smtClean="0"/>
              <a:t>Kurze Vorstellung der Arbeitsinhalte</a:t>
            </a:r>
          </a:p>
          <a:p>
            <a:pPr lvl="0"/>
            <a:r>
              <a:rPr lang="de-DE" dirty="0" smtClean="0"/>
              <a:t>Besprechung </a:t>
            </a:r>
            <a:r>
              <a:rPr lang="de-DE" dirty="0"/>
              <a:t>der Daten- und Diensttabellen</a:t>
            </a:r>
          </a:p>
          <a:p>
            <a:pPr lvl="0"/>
            <a:r>
              <a:rPr lang="de-DE" dirty="0" smtClean="0"/>
              <a:t>Kurze </a:t>
            </a:r>
            <a:r>
              <a:rPr lang="de-DE" dirty="0"/>
              <a:t>Vorstellung der </a:t>
            </a:r>
            <a:r>
              <a:rPr lang="en-US" dirty="0" smtClean="0"/>
              <a:t>Open </a:t>
            </a:r>
            <a:r>
              <a:rPr lang="en-US" dirty="0"/>
              <a:t>Data Platform </a:t>
            </a:r>
            <a:r>
              <a:rPr lang="en-US" dirty="0" err="1" smtClean="0"/>
              <a:t>Architektu</a:t>
            </a:r>
            <a:r>
              <a:rPr lang="de-DE" dirty="0" smtClean="0"/>
              <a:t>r </a:t>
            </a:r>
          </a:p>
          <a:p>
            <a:pPr lvl="0"/>
            <a:r>
              <a:rPr lang="de-DE" dirty="0" smtClean="0"/>
              <a:t>Mögliche Schnittstellen/Protokolle </a:t>
            </a:r>
            <a:r>
              <a:rPr lang="de-DE" dirty="0"/>
              <a:t>für die Kommunikation mit der </a:t>
            </a:r>
            <a:r>
              <a:rPr lang="de-DE" dirty="0" smtClean="0"/>
              <a:t>Cloud</a:t>
            </a:r>
          </a:p>
          <a:p>
            <a:pPr lvl="0"/>
            <a:r>
              <a:rPr lang="de-DE" dirty="0"/>
              <a:t>Mögliche </a:t>
            </a:r>
            <a:r>
              <a:rPr lang="de-DE" dirty="0" smtClean="0"/>
              <a:t>Datenformate</a:t>
            </a:r>
            <a:endParaRPr lang="de-DE" dirty="0"/>
          </a:p>
          <a:p>
            <a:pPr lvl="0"/>
            <a:r>
              <a:rPr lang="de-DE" dirty="0" smtClean="0"/>
              <a:t>Weitere Planung und nächste Schritte</a:t>
            </a:r>
            <a:endParaRPr lang="de-DE" dirty="0"/>
          </a:p>
          <a:p>
            <a:pPr lvl="0"/>
            <a:r>
              <a:rPr lang="de-DE" dirty="0"/>
              <a:t>Fragen und Diskussion </a:t>
            </a:r>
            <a:r>
              <a:rPr lang="de-DE" dirty="0" smtClean="0"/>
              <a:t>und</a:t>
            </a:r>
            <a:endParaRPr lang="de-DE" dirty="0"/>
          </a:p>
          <a:p>
            <a:pPr marL="342900" indent="-342900">
              <a:buFont typeface="Wingdings" pitchFamily="2" charset="2"/>
              <a:buAutoNum type="alphaLcParenR"/>
            </a:pPr>
            <a:endParaRPr lang="de-DE" dirty="0"/>
          </a:p>
          <a:p>
            <a:pPr marL="342900" indent="-342900">
              <a:buAutoNum type="alphaLcParenR"/>
            </a:pPr>
            <a:endParaRPr lang="de-DE" dirty="0" smtClean="0"/>
          </a:p>
          <a:p>
            <a:pPr marL="342900" indent="-342900">
              <a:buAutoNum type="alphaLcParenR"/>
            </a:pPr>
            <a:endParaRPr lang="de-DE" dirty="0"/>
          </a:p>
        </p:txBody>
      </p:sp>
    </p:spTree>
    <p:extLst>
      <p:ext uri="{BB962C8B-B14F-4D97-AF65-F5344CB8AC3E}">
        <p14:creationId xmlns:p14="http://schemas.microsoft.com/office/powerpoint/2010/main" val="13405993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Open </a:t>
            </a:r>
            <a:r>
              <a:rPr lang="en-US" dirty="0"/>
              <a:t>Data Platform </a:t>
            </a:r>
            <a:r>
              <a:rPr lang="en-US" dirty="0" err="1"/>
              <a:t>Architektur</a:t>
            </a:r>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18" y="1185540"/>
            <a:ext cx="7929455" cy="483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798470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Barcelona</a:t>
            </a:r>
            <a:endParaRPr lang="de-DE" dirty="0"/>
          </a:p>
        </p:txBody>
      </p:sp>
      <p:pic>
        <p:nvPicPr>
          <p:cNvPr id="4" name="Inhaltsplatzhalter 5" descr="Bildschirmfoto 2012-03-28 um 11.52.54.png"/>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3726" r="1824" b="7475"/>
          <a:stretch/>
        </p:blipFill>
        <p:spPr>
          <a:xfrm>
            <a:off x="764525" y="1449113"/>
            <a:ext cx="7118524" cy="4032120"/>
          </a:xfrm>
          <a:prstGeom prst="rect">
            <a:avLst/>
          </a:prstGeom>
        </p:spPr>
      </p:pic>
    </p:spTree>
    <p:extLst>
      <p:ext uri="{BB962C8B-B14F-4D97-AF65-F5344CB8AC3E}">
        <p14:creationId xmlns:p14="http://schemas.microsoft.com/office/powerpoint/2010/main" val="100082948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27" y="1185540"/>
            <a:ext cx="7929455" cy="483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a:xfrm>
            <a:off x="432000" y="383020"/>
            <a:ext cx="8280000" cy="720000"/>
          </a:xfrm>
        </p:spPr>
        <p:txBody>
          <a:bodyPr/>
          <a:lstStyle/>
          <a:p>
            <a:r>
              <a:rPr lang="en-US" dirty="0" err="1" smtClean="0">
                <a:solidFill>
                  <a:schemeClr val="tx1"/>
                </a:solidFill>
              </a:rPr>
              <a:t>Wo</a:t>
            </a:r>
            <a:r>
              <a:rPr lang="en-US" dirty="0" smtClean="0">
                <a:solidFill>
                  <a:schemeClr val="tx1"/>
                </a:solidFill>
              </a:rPr>
              <a:t> </a:t>
            </a:r>
            <a:r>
              <a:rPr lang="en-US" dirty="0" err="1" smtClean="0">
                <a:solidFill>
                  <a:schemeClr val="tx1"/>
                </a:solidFill>
              </a:rPr>
              <a:t>möglich</a:t>
            </a:r>
            <a:r>
              <a:rPr lang="en-US" dirty="0" smtClean="0">
                <a:solidFill>
                  <a:schemeClr val="tx1"/>
                </a:solidFill>
              </a:rPr>
              <a:t>: Linked </a:t>
            </a:r>
            <a:r>
              <a:rPr lang="en-US" dirty="0">
                <a:solidFill>
                  <a:schemeClr val="tx1"/>
                </a:solidFill>
              </a:rPr>
              <a:t>Data</a:t>
            </a:r>
            <a:endParaRPr lang="de-DE" dirty="0">
              <a:solidFill>
                <a:schemeClr val="tx1"/>
              </a:solidFill>
            </a:endParaRPr>
          </a:p>
        </p:txBody>
      </p:sp>
      <p:sp>
        <p:nvSpPr>
          <p:cNvPr id="5" name="Oval 3"/>
          <p:cNvSpPr/>
          <p:nvPr/>
        </p:nvSpPr>
        <p:spPr>
          <a:xfrm>
            <a:off x="4572000" y="4342794"/>
            <a:ext cx="2077513" cy="1481752"/>
          </a:xfrm>
          <a:prstGeom prst="ellipse">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543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Linked Data</a:t>
            </a:r>
            <a:r>
              <a:rPr lang="en-US" dirty="0" smtClean="0">
                <a:solidFill>
                  <a:srgbClr val="339966"/>
                </a:solidFill>
              </a:rPr>
              <a:t/>
            </a:r>
            <a:br>
              <a:rPr lang="en-US" dirty="0" smtClean="0">
                <a:solidFill>
                  <a:srgbClr val="339966"/>
                </a:solidFill>
              </a:rPr>
            </a:br>
            <a:r>
              <a:rPr lang="en-US" dirty="0" smtClean="0">
                <a:solidFill>
                  <a:srgbClr val="339966"/>
                </a:solidFill>
              </a:rPr>
              <a:t>Semantic </a:t>
            </a:r>
            <a:r>
              <a:rPr lang="en-US" dirty="0">
                <a:solidFill>
                  <a:srgbClr val="339966"/>
                </a:solidFill>
              </a:rPr>
              <a:t>Web </a:t>
            </a:r>
            <a:r>
              <a:rPr lang="en-US" dirty="0" err="1">
                <a:solidFill>
                  <a:srgbClr val="339966"/>
                </a:solidFill>
              </a:rPr>
              <a:t>entzaubert</a:t>
            </a:r>
            <a:endParaRPr lang="de-DE" dirty="0">
              <a:solidFill>
                <a:srgbClr val="339966"/>
              </a:solidFill>
            </a:endParaRPr>
          </a:p>
        </p:txBody>
      </p:sp>
      <p:sp>
        <p:nvSpPr>
          <p:cNvPr id="3" name="Inhaltsplatzhalter 2"/>
          <p:cNvSpPr>
            <a:spLocks noGrp="1"/>
          </p:cNvSpPr>
          <p:nvPr>
            <p:ph idx="1"/>
          </p:nvPr>
        </p:nvSpPr>
        <p:spPr/>
        <p:txBody>
          <a:bodyPr/>
          <a:lstStyle/>
          <a:p>
            <a:r>
              <a:rPr lang="de-DE" dirty="0"/>
              <a:t>Universelle Form um Fakten </a:t>
            </a:r>
            <a:r>
              <a:rPr lang="de-DE" i="1" dirty="0"/>
              <a:t>global eindeutig</a:t>
            </a:r>
            <a:r>
              <a:rPr lang="de-DE" dirty="0"/>
              <a:t> darzustellen. Beispiel</a:t>
            </a:r>
          </a:p>
          <a:p>
            <a:pPr lvl="1"/>
            <a:r>
              <a:rPr lang="de-DE" dirty="0"/>
              <a:t>Subjekt:	</a:t>
            </a:r>
            <a:r>
              <a:rPr lang="de-DE" dirty="0">
                <a:solidFill>
                  <a:srgbClr val="B2B2B2"/>
                </a:solidFill>
                <a:hlinkClick r:id="rId2"/>
              </a:rPr>
              <a:t>http://de.dbpedia.org/resource/</a:t>
            </a:r>
            <a:r>
              <a:rPr lang="de-DE" dirty="0">
                <a:solidFill>
                  <a:srgbClr val="1A9B7E"/>
                </a:solidFill>
                <a:hlinkClick r:id="rId2"/>
              </a:rPr>
              <a:t>London</a:t>
            </a:r>
            <a:endParaRPr lang="de-DE" dirty="0">
              <a:solidFill>
                <a:srgbClr val="1A9B7E"/>
              </a:solidFill>
            </a:endParaRPr>
          </a:p>
          <a:p>
            <a:pPr lvl="1"/>
            <a:r>
              <a:rPr lang="de-DE" dirty="0"/>
              <a:t>Prädikat:	</a:t>
            </a:r>
            <a:r>
              <a:rPr lang="de-DE" dirty="0">
                <a:solidFill>
                  <a:srgbClr val="B2B2B2"/>
                </a:solidFill>
              </a:rPr>
              <a:t>http://</a:t>
            </a:r>
            <a:r>
              <a:rPr lang="de-DE" dirty="0" smtClean="0">
                <a:solidFill>
                  <a:srgbClr val="B2B2B2"/>
                </a:solidFill>
              </a:rPr>
              <a:t>de.dbpedia.org/property/</a:t>
            </a:r>
            <a:r>
              <a:rPr lang="de-DE" dirty="0" smtClean="0">
                <a:solidFill>
                  <a:srgbClr val="1A9B7E"/>
                </a:solidFill>
              </a:rPr>
              <a:t>venue-of</a:t>
            </a:r>
            <a:endParaRPr lang="de-DE" dirty="0">
              <a:solidFill>
                <a:srgbClr val="1A9B7E"/>
              </a:solidFill>
            </a:endParaRPr>
          </a:p>
          <a:p>
            <a:pPr lvl="1"/>
            <a:r>
              <a:rPr lang="de-DE" dirty="0"/>
              <a:t>Objekt:	</a:t>
            </a:r>
            <a:r>
              <a:rPr lang="de-DE" dirty="0">
                <a:solidFill>
                  <a:schemeClr val="accent2"/>
                </a:solidFill>
              </a:rPr>
              <a:t>http://</a:t>
            </a:r>
            <a:r>
              <a:rPr lang="de-DE" dirty="0" smtClean="0">
                <a:solidFill>
                  <a:schemeClr val="accent2"/>
                </a:solidFill>
              </a:rPr>
              <a:t>de.dbpedia.org/resource/</a:t>
            </a:r>
            <a:r>
              <a:rPr lang="de-DE" dirty="0" smtClean="0">
                <a:solidFill>
                  <a:srgbClr val="1A9B7E"/>
                </a:solidFill>
              </a:rPr>
              <a:t>Thomas-Cup-1982</a:t>
            </a:r>
            <a:endParaRPr lang="de-DE" dirty="0">
              <a:solidFill>
                <a:srgbClr val="1A9B7E"/>
              </a:solidFill>
            </a:endParaRPr>
          </a:p>
          <a:p>
            <a:endParaRPr lang="de-DE" dirty="0"/>
          </a:p>
          <a:p>
            <a:r>
              <a:rPr lang="de-DE" dirty="0"/>
              <a:t>Endausbaustufe der Interoperabilität – keine Standards nötig.</a:t>
            </a:r>
          </a:p>
          <a:p>
            <a:r>
              <a:rPr lang="de-DE" dirty="0"/>
              <a:t>ABER: Kontrollierte Vokabulare hilfreich.</a:t>
            </a:r>
          </a:p>
          <a:p>
            <a:r>
              <a:rPr lang="de-DE" dirty="0"/>
              <a:t>Start: URL statt Zeichenketten</a:t>
            </a:r>
          </a:p>
          <a:p>
            <a:pPr lvl="1"/>
            <a:r>
              <a:rPr lang="de-DE" dirty="0">
                <a:hlinkClick r:id="rId3"/>
              </a:rPr>
              <a:t>http://</a:t>
            </a:r>
            <a:r>
              <a:rPr lang="de-DE" dirty="0" smtClean="0">
                <a:hlinkClick r:id="rId3"/>
              </a:rPr>
              <a:t>de.dbpedia.org/page/Bezirk-Friedrichshain-Kreuzberg</a:t>
            </a:r>
            <a:endParaRPr lang="de-DE" dirty="0"/>
          </a:p>
          <a:p>
            <a:pPr lvl="1"/>
            <a:r>
              <a:rPr lang="de-DE" dirty="0"/>
              <a:t>Statt „Friedrichshain-Kreuzberg“</a:t>
            </a:r>
          </a:p>
          <a:p>
            <a:endParaRPr lang="de-DE" dirty="0"/>
          </a:p>
        </p:txBody>
      </p:sp>
    </p:spTree>
    <p:extLst>
      <p:ext uri="{BB962C8B-B14F-4D97-AF65-F5344CB8AC3E}">
        <p14:creationId xmlns:p14="http://schemas.microsoft.com/office/powerpoint/2010/main" val="40798048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2" descr="C:\Users\bdi\Downloads\internet_kle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628" y="1817688"/>
            <a:ext cx="5002742" cy="360197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32000" y="576814"/>
            <a:ext cx="8280000" cy="720000"/>
          </a:xfrm>
        </p:spPr>
        <p:txBody>
          <a:bodyPr/>
          <a:lstStyle/>
          <a:p>
            <a:r>
              <a:rPr lang="de-DE" dirty="0" smtClean="0"/>
              <a:t>Protokolle und Datenformate</a:t>
            </a:r>
            <a:br>
              <a:rPr lang="de-DE" dirty="0" smtClean="0"/>
            </a:br>
            <a:r>
              <a:rPr lang="de-DE" dirty="0" err="1" smtClean="0">
                <a:solidFill>
                  <a:srgbClr val="339966"/>
                </a:solidFill>
              </a:rPr>
              <a:t>Representational</a:t>
            </a:r>
            <a:r>
              <a:rPr lang="de-DE" dirty="0" smtClean="0">
                <a:solidFill>
                  <a:srgbClr val="339966"/>
                </a:solidFill>
              </a:rPr>
              <a:t> State Transfer Protocol (REST)</a:t>
            </a:r>
            <a:r>
              <a:rPr lang="de-DE" dirty="0" smtClean="0"/>
              <a:t/>
            </a:r>
            <a:br>
              <a:rPr lang="de-DE" dirty="0" smtClean="0"/>
            </a:br>
            <a:endParaRPr lang="de-AT" dirty="0">
              <a:solidFill>
                <a:srgbClr val="648A0A"/>
              </a:solidFill>
            </a:endParaRPr>
          </a:p>
        </p:txBody>
      </p:sp>
      <p:sp>
        <p:nvSpPr>
          <p:cNvPr id="7" name="Gestreifter Pfeil nach rechts 6"/>
          <p:cNvSpPr/>
          <p:nvPr/>
        </p:nvSpPr>
        <p:spPr>
          <a:xfrm>
            <a:off x="1982917" y="2517681"/>
            <a:ext cx="3750733" cy="712101"/>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sz="1800" dirty="0" smtClean="0"/>
              <a:t>http://example.rest/members</a:t>
            </a:r>
            <a:endParaRPr lang="de-DE" sz="1800" dirty="0"/>
          </a:p>
        </p:txBody>
      </p:sp>
      <p:grpSp>
        <p:nvGrpSpPr>
          <p:cNvPr id="84" name="Gruppieren 83"/>
          <p:cNvGrpSpPr/>
          <p:nvPr/>
        </p:nvGrpSpPr>
        <p:grpSpPr>
          <a:xfrm>
            <a:off x="6228501" y="2534047"/>
            <a:ext cx="1498922" cy="1735957"/>
            <a:chOff x="5841287" y="2534047"/>
            <a:chExt cx="1498922" cy="1735957"/>
          </a:xfrm>
        </p:grpSpPr>
        <p:grpSp>
          <p:nvGrpSpPr>
            <p:cNvPr id="85" name="Gruppieren 84"/>
            <p:cNvGrpSpPr/>
            <p:nvPr/>
          </p:nvGrpSpPr>
          <p:grpSpPr>
            <a:xfrm>
              <a:off x="5841287" y="2534047"/>
              <a:ext cx="736922" cy="973957"/>
              <a:chOff x="6715398" y="3700667"/>
              <a:chExt cx="736922" cy="973957"/>
            </a:xfrm>
            <a:scene3d>
              <a:camera prst="orthographicFront">
                <a:rot lat="0" lon="0" rev="0"/>
              </a:camera>
              <a:lightRig rig="soft" dir="t">
                <a:rot lat="0" lon="0" rev="0"/>
              </a:lightRig>
            </a:scene3d>
          </p:grpSpPr>
          <p:sp>
            <p:nvSpPr>
              <p:cNvPr id="101" name="Abgerundetes Rechteck 100"/>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02" name="Ellipse 101"/>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86" name="Gruppieren 85"/>
            <p:cNvGrpSpPr/>
            <p:nvPr/>
          </p:nvGrpSpPr>
          <p:grpSpPr>
            <a:xfrm>
              <a:off x="5993687" y="2686447"/>
              <a:ext cx="736922" cy="973957"/>
              <a:chOff x="6715398" y="3700667"/>
              <a:chExt cx="736922" cy="973957"/>
            </a:xfrm>
            <a:scene3d>
              <a:camera prst="orthographicFront">
                <a:rot lat="0" lon="0" rev="0"/>
              </a:camera>
              <a:lightRig rig="soft" dir="t">
                <a:rot lat="0" lon="0" rev="0"/>
              </a:lightRig>
            </a:scene3d>
          </p:grpSpPr>
          <p:sp>
            <p:nvSpPr>
              <p:cNvPr id="99" name="Abgerundetes Rechteck 98"/>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00" name="Ellipse 99"/>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87" name="Gruppieren 86"/>
            <p:cNvGrpSpPr/>
            <p:nvPr/>
          </p:nvGrpSpPr>
          <p:grpSpPr>
            <a:xfrm>
              <a:off x="6146087" y="2838847"/>
              <a:ext cx="736922" cy="973957"/>
              <a:chOff x="6715398" y="3700667"/>
              <a:chExt cx="736922" cy="973957"/>
            </a:xfrm>
            <a:scene3d>
              <a:camera prst="orthographicFront">
                <a:rot lat="0" lon="0" rev="0"/>
              </a:camera>
              <a:lightRig rig="soft" dir="t">
                <a:rot lat="0" lon="0" rev="0"/>
              </a:lightRig>
            </a:scene3d>
          </p:grpSpPr>
          <p:sp>
            <p:nvSpPr>
              <p:cNvPr id="97" name="Abgerundetes Rechteck 96"/>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98" name="Ellipse 97"/>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88" name="Gruppieren 87"/>
            <p:cNvGrpSpPr/>
            <p:nvPr/>
          </p:nvGrpSpPr>
          <p:grpSpPr>
            <a:xfrm>
              <a:off x="6298487" y="2991247"/>
              <a:ext cx="736922" cy="973957"/>
              <a:chOff x="6715398" y="3700667"/>
              <a:chExt cx="736922" cy="973957"/>
            </a:xfrm>
            <a:scene3d>
              <a:camera prst="orthographicFront">
                <a:rot lat="0" lon="0" rev="0"/>
              </a:camera>
              <a:lightRig rig="soft" dir="t">
                <a:rot lat="0" lon="0" rev="0"/>
              </a:lightRig>
            </a:scene3d>
          </p:grpSpPr>
          <p:sp>
            <p:nvSpPr>
              <p:cNvPr id="95" name="Abgerundetes Rechteck 94"/>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96" name="Ellipse 95"/>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89" name="Gruppieren 88"/>
            <p:cNvGrpSpPr/>
            <p:nvPr/>
          </p:nvGrpSpPr>
          <p:grpSpPr>
            <a:xfrm>
              <a:off x="6450887" y="3143647"/>
              <a:ext cx="736922" cy="973957"/>
              <a:chOff x="6715398" y="3700667"/>
              <a:chExt cx="736922" cy="973957"/>
            </a:xfrm>
            <a:scene3d>
              <a:camera prst="orthographicFront">
                <a:rot lat="0" lon="0" rev="0"/>
              </a:camera>
              <a:lightRig rig="soft" dir="t">
                <a:rot lat="0" lon="0" rev="0"/>
              </a:lightRig>
            </a:scene3d>
          </p:grpSpPr>
          <p:sp>
            <p:nvSpPr>
              <p:cNvPr id="93" name="Abgerundetes Rechteck 92"/>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94" name="Ellipse 93"/>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90" name="Gruppieren 89"/>
            <p:cNvGrpSpPr/>
            <p:nvPr/>
          </p:nvGrpSpPr>
          <p:grpSpPr>
            <a:xfrm>
              <a:off x="6603287" y="3296047"/>
              <a:ext cx="736922" cy="973957"/>
              <a:chOff x="6715398" y="3700667"/>
              <a:chExt cx="736922" cy="973957"/>
            </a:xfrm>
            <a:scene3d>
              <a:camera prst="orthographicFront">
                <a:rot lat="0" lon="0" rev="0"/>
              </a:camera>
              <a:lightRig rig="soft" dir="t">
                <a:rot lat="0" lon="0" rev="0"/>
              </a:lightRig>
            </a:scene3d>
          </p:grpSpPr>
          <p:sp>
            <p:nvSpPr>
              <p:cNvPr id="91" name="Abgerundetes Rechteck 90"/>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92" name="Ellipse 91"/>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grpSp>
        <p:nvGrpSpPr>
          <p:cNvPr id="103" name="Gruppieren 102"/>
          <p:cNvGrpSpPr/>
          <p:nvPr/>
        </p:nvGrpSpPr>
        <p:grpSpPr>
          <a:xfrm>
            <a:off x="6228184" y="4262489"/>
            <a:ext cx="1498922" cy="1735957"/>
            <a:chOff x="5841287" y="2534047"/>
            <a:chExt cx="1498922" cy="1735957"/>
          </a:xfrm>
        </p:grpSpPr>
        <p:grpSp>
          <p:nvGrpSpPr>
            <p:cNvPr id="104" name="Gruppieren 103"/>
            <p:cNvGrpSpPr/>
            <p:nvPr/>
          </p:nvGrpSpPr>
          <p:grpSpPr>
            <a:xfrm>
              <a:off x="5841287" y="2534047"/>
              <a:ext cx="736922" cy="973957"/>
              <a:chOff x="6715398" y="3700667"/>
              <a:chExt cx="736922" cy="973957"/>
            </a:xfrm>
            <a:scene3d>
              <a:camera prst="orthographicFront">
                <a:rot lat="0" lon="0" rev="0"/>
              </a:camera>
              <a:lightRig rig="soft" dir="t">
                <a:rot lat="0" lon="0" rev="0"/>
              </a:lightRig>
            </a:scene3d>
          </p:grpSpPr>
          <p:sp>
            <p:nvSpPr>
              <p:cNvPr id="120" name="Abgerundetes Rechteck 119"/>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21" name="Ellipse 120"/>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05" name="Gruppieren 104"/>
            <p:cNvGrpSpPr/>
            <p:nvPr/>
          </p:nvGrpSpPr>
          <p:grpSpPr>
            <a:xfrm>
              <a:off x="5993687" y="2686447"/>
              <a:ext cx="736922" cy="973957"/>
              <a:chOff x="6715398" y="3700667"/>
              <a:chExt cx="736922" cy="973957"/>
            </a:xfrm>
            <a:scene3d>
              <a:camera prst="orthographicFront">
                <a:rot lat="0" lon="0" rev="0"/>
              </a:camera>
              <a:lightRig rig="soft" dir="t">
                <a:rot lat="0" lon="0" rev="0"/>
              </a:lightRig>
            </a:scene3d>
          </p:grpSpPr>
          <p:sp>
            <p:nvSpPr>
              <p:cNvPr id="118" name="Abgerundetes Rechteck 117"/>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19" name="Ellipse 118"/>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06" name="Gruppieren 105"/>
            <p:cNvGrpSpPr/>
            <p:nvPr/>
          </p:nvGrpSpPr>
          <p:grpSpPr>
            <a:xfrm>
              <a:off x="6146087" y="2838847"/>
              <a:ext cx="736922" cy="973957"/>
              <a:chOff x="6715398" y="3700667"/>
              <a:chExt cx="736922" cy="973957"/>
            </a:xfrm>
            <a:scene3d>
              <a:camera prst="orthographicFront">
                <a:rot lat="0" lon="0" rev="0"/>
              </a:camera>
              <a:lightRig rig="soft" dir="t">
                <a:rot lat="0" lon="0" rev="0"/>
              </a:lightRig>
            </a:scene3d>
          </p:grpSpPr>
          <p:sp>
            <p:nvSpPr>
              <p:cNvPr id="116" name="Abgerundetes Rechteck 115"/>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17" name="Ellipse 116"/>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07" name="Gruppieren 106"/>
            <p:cNvGrpSpPr/>
            <p:nvPr/>
          </p:nvGrpSpPr>
          <p:grpSpPr>
            <a:xfrm>
              <a:off x="6298487" y="2991247"/>
              <a:ext cx="736922" cy="973957"/>
              <a:chOff x="6715398" y="3700667"/>
              <a:chExt cx="736922" cy="973957"/>
            </a:xfrm>
            <a:scene3d>
              <a:camera prst="orthographicFront">
                <a:rot lat="0" lon="0" rev="0"/>
              </a:camera>
              <a:lightRig rig="soft" dir="t">
                <a:rot lat="0" lon="0" rev="0"/>
              </a:lightRig>
            </a:scene3d>
          </p:grpSpPr>
          <p:sp>
            <p:nvSpPr>
              <p:cNvPr id="114" name="Abgerundetes Rechteck 113"/>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15" name="Ellipse 114"/>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08" name="Gruppieren 107"/>
            <p:cNvGrpSpPr/>
            <p:nvPr/>
          </p:nvGrpSpPr>
          <p:grpSpPr>
            <a:xfrm>
              <a:off x="6450887" y="3143647"/>
              <a:ext cx="736922" cy="973957"/>
              <a:chOff x="6715398" y="3700667"/>
              <a:chExt cx="736922" cy="973957"/>
            </a:xfrm>
            <a:scene3d>
              <a:camera prst="orthographicFront">
                <a:rot lat="0" lon="0" rev="0"/>
              </a:camera>
              <a:lightRig rig="soft" dir="t">
                <a:rot lat="0" lon="0" rev="0"/>
              </a:lightRig>
            </a:scene3d>
          </p:grpSpPr>
          <p:sp>
            <p:nvSpPr>
              <p:cNvPr id="112" name="Abgerundetes Rechteck 111"/>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13" name="Ellipse 112"/>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nvGrpSpPr>
            <p:cNvPr id="109" name="Gruppieren 108"/>
            <p:cNvGrpSpPr/>
            <p:nvPr/>
          </p:nvGrpSpPr>
          <p:grpSpPr>
            <a:xfrm>
              <a:off x="6603287" y="3296047"/>
              <a:ext cx="736922" cy="973957"/>
              <a:chOff x="6715398" y="3700667"/>
              <a:chExt cx="736922" cy="973957"/>
            </a:xfrm>
            <a:scene3d>
              <a:camera prst="orthographicFront">
                <a:rot lat="0" lon="0" rev="0"/>
              </a:camera>
              <a:lightRig rig="soft" dir="t">
                <a:rot lat="0" lon="0" rev="0"/>
              </a:lightRig>
            </a:scene3d>
          </p:grpSpPr>
          <p:sp>
            <p:nvSpPr>
              <p:cNvPr id="110" name="Abgerundetes Rechteck 109"/>
              <p:cNvSpPr/>
              <p:nvPr/>
            </p:nvSpPr>
            <p:spPr>
              <a:xfrm>
                <a:off x="6715398" y="4126659"/>
                <a:ext cx="736922" cy="547965"/>
              </a:xfrm>
              <a:prstGeom prst="roundRect">
                <a:avLst/>
              </a:prstGeom>
              <a:solidFill>
                <a:srgbClr val="0070C0"/>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Calibri"/>
                  <a:ea typeface="+mn-ea"/>
                  <a:cs typeface="+mn-cs"/>
                </a:endParaRPr>
              </a:p>
            </p:txBody>
          </p:sp>
          <p:sp>
            <p:nvSpPr>
              <p:cNvPr id="111" name="Ellipse 110"/>
              <p:cNvSpPr/>
              <p:nvPr/>
            </p:nvSpPr>
            <p:spPr>
              <a:xfrm>
                <a:off x="6812191" y="3700667"/>
                <a:ext cx="543335" cy="543335"/>
              </a:xfrm>
              <a:prstGeom prst="ellipse">
                <a:avLst/>
              </a:prstGeom>
              <a:solidFill>
                <a:srgbClr val="F79646">
                  <a:lumMod val="60000"/>
                  <a:lumOff val="40000"/>
                </a:srgb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Calibri"/>
                  <a:ea typeface="+mn-ea"/>
                  <a:cs typeface="+mn-cs"/>
                </a:endParaRPr>
              </a:p>
            </p:txBody>
          </p:sp>
        </p:grpSp>
      </p:grpSp>
    </p:spTree>
    <p:extLst>
      <p:ext uri="{BB962C8B-B14F-4D97-AF65-F5344CB8AC3E}">
        <p14:creationId xmlns:p14="http://schemas.microsoft.com/office/powerpoint/2010/main" val="1416030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REST</a:t>
            </a:r>
            <a:br>
              <a:rPr lang="de-DE" dirty="0" smtClean="0"/>
            </a:br>
            <a:r>
              <a:rPr lang="de-DE" dirty="0" smtClean="0">
                <a:solidFill>
                  <a:srgbClr val="648A0A"/>
                </a:solidFill>
              </a:rPr>
              <a:t>Operationen</a:t>
            </a:r>
            <a:endParaRPr lang="de-DE" dirty="0">
              <a:solidFill>
                <a:srgbClr val="648A0A"/>
              </a:solidFill>
            </a:endParaRPr>
          </a:p>
        </p:txBody>
      </p:sp>
      <p:grpSp>
        <p:nvGrpSpPr>
          <p:cNvPr id="12" name="Gruppieren 11"/>
          <p:cNvGrpSpPr/>
          <p:nvPr/>
        </p:nvGrpSpPr>
        <p:grpSpPr>
          <a:xfrm>
            <a:off x="539552" y="1772649"/>
            <a:ext cx="8064896" cy="3833602"/>
            <a:chOff x="539552" y="1980373"/>
            <a:chExt cx="8064896" cy="3833602"/>
          </a:xfrm>
        </p:grpSpPr>
        <p:pic>
          <p:nvPicPr>
            <p:cNvPr id="13" name="Picture 2" descr="C:\Users\bdi\Downloads\internet_kle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988840"/>
              <a:ext cx="3653456" cy="2630489"/>
            </a:xfrm>
            <a:prstGeom prst="rect">
              <a:avLst/>
            </a:prstGeom>
            <a:noFill/>
            <a:extLst>
              <a:ext uri="{909E8E84-426E-40DD-AFC4-6F175D3DCCD1}">
                <a14:hiddenFill xmlns:a14="http://schemas.microsoft.com/office/drawing/2010/main">
                  <a:solidFill>
                    <a:srgbClr val="FFFFFF"/>
                  </a:solidFill>
                </a14:hiddenFill>
              </a:ext>
            </a:extLst>
          </p:spPr>
        </p:pic>
        <p:sp>
          <p:nvSpPr>
            <p:cNvPr id="14" name="Textfeld 13"/>
            <p:cNvSpPr txBox="1"/>
            <p:nvPr/>
          </p:nvSpPr>
          <p:spPr>
            <a:xfrm>
              <a:off x="1988861" y="5229200"/>
              <a:ext cx="930063"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3200" b="0" i="0" u="none" strike="noStrike" kern="0" cap="none" spc="0" normalizeH="0" baseline="0" noProof="0" dirty="0" smtClean="0">
                  <a:ln>
                    <a:noFill/>
                  </a:ln>
                  <a:solidFill>
                    <a:sysClr val="windowText" lastClr="000000"/>
                  </a:solidFill>
                  <a:effectLst/>
                  <a:uLnTx/>
                  <a:uFillTx/>
                  <a:latin typeface="+mn-lt"/>
                </a:rPr>
                <a:t>GET</a:t>
              </a:r>
            </a:p>
          </p:txBody>
        </p:sp>
        <p:pic>
          <p:nvPicPr>
            <p:cNvPr id="15" name="Picture 2" descr="C:\Users\bdi\Downloads\internet_kle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0992" y="1980373"/>
              <a:ext cx="3653456" cy="26304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6204846" y="5229200"/>
              <a:ext cx="1170513"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3200" b="0" i="0" u="none" strike="noStrike" kern="0" cap="none" spc="0" normalizeH="0" baseline="0" noProof="0" dirty="0" smtClean="0">
                  <a:ln>
                    <a:noFill/>
                  </a:ln>
                  <a:solidFill>
                    <a:sysClr val="windowText" lastClr="000000"/>
                  </a:solidFill>
                  <a:effectLst/>
                  <a:uLnTx/>
                  <a:uFillTx/>
                  <a:latin typeface="+mn-lt"/>
                </a:rPr>
                <a:t>POST</a:t>
              </a:r>
            </a:p>
          </p:txBody>
        </p:sp>
        <p:sp>
          <p:nvSpPr>
            <p:cNvPr id="17" name="Pfeil nach rechts 16"/>
            <p:cNvSpPr/>
            <p:nvPr/>
          </p:nvSpPr>
          <p:spPr>
            <a:xfrm rot="5400000">
              <a:off x="1691251" y="4146281"/>
              <a:ext cx="1440323" cy="581825"/>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mn-lt"/>
                <a:ea typeface="+mn-ea"/>
                <a:cs typeface="+mn-cs"/>
              </a:endParaRPr>
            </a:p>
          </p:txBody>
        </p:sp>
        <p:sp>
          <p:nvSpPr>
            <p:cNvPr id="18" name="Pfeil nach rechts 17"/>
            <p:cNvSpPr/>
            <p:nvPr/>
          </p:nvSpPr>
          <p:spPr>
            <a:xfrm rot="16200000">
              <a:off x="6012507" y="4146363"/>
              <a:ext cx="1440160" cy="581825"/>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 lastClr="FFFFFF"/>
                </a:solidFill>
                <a:effectLst/>
                <a:uLnTx/>
                <a:uFillTx/>
                <a:latin typeface="+mn-lt"/>
                <a:ea typeface="+mn-ea"/>
                <a:cs typeface="+mn-cs"/>
              </a:endParaRPr>
            </a:p>
          </p:txBody>
        </p:sp>
      </p:grpSp>
      <p:sp>
        <p:nvSpPr>
          <p:cNvPr id="19" name="Textfeld 18"/>
          <p:cNvSpPr txBox="1"/>
          <p:nvPr/>
        </p:nvSpPr>
        <p:spPr>
          <a:xfrm>
            <a:off x="3111900" y="5639555"/>
            <a:ext cx="559961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ysClr val="windowText" lastClr="000000"/>
                </a:solidFill>
                <a:effectLst/>
                <a:uLnTx/>
                <a:uFillTx/>
                <a:latin typeface="+mn-lt"/>
              </a:rPr>
              <a:t>… PUT, DELETE, HEAD, TRACE, OPTIONS, CONNECT</a:t>
            </a:r>
          </a:p>
        </p:txBody>
      </p:sp>
    </p:spTree>
    <p:extLst>
      <p:ext uri="{BB962C8B-B14F-4D97-AF65-F5344CB8AC3E}">
        <p14:creationId xmlns:p14="http://schemas.microsoft.com/office/powerpoint/2010/main" val="667580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REST</a:t>
            </a:r>
            <a:br>
              <a:rPr lang="de-DE" dirty="0" smtClean="0"/>
            </a:br>
            <a:r>
              <a:rPr lang="de-DE" dirty="0" smtClean="0">
                <a:solidFill>
                  <a:srgbClr val="648A0A"/>
                </a:solidFill>
              </a:rPr>
              <a:t>Unterschiedliche Repräsentationen</a:t>
            </a:r>
            <a:endParaRPr lang="de-DE" dirty="0">
              <a:solidFill>
                <a:srgbClr val="648A0A"/>
              </a:solidFill>
            </a:endParaRPr>
          </a:p>
        </p:txBody>
      </p:sp>
      <p:pic>
        <p:nvPicPr>
          <p:cNvPr id="4" name="Picture 2" descr="C:\Users\bdi\Downloads\internet_kle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096" y="2709459"/>
            <a:ext cx="3653456" cy="2630489"/>
          </a:xfrm>
          <a:prstGeom prst="rect">
            <a:avLst/>
          </a:prstGeom>
          <a:noFill/>
          <a:extLst>
            <a:ext uri="{909E8E84-426E-40DD-AFC4-6F175D3DCCD1}">
              <a14:hiddenFill xmlns:a14="http://schemas.microsoft.com/office/drawing/2010/main">
                <a:solidFill>
                  <a:srgbClr val="FFFFFF"/>
                </a:solidFill>
              </a14:hiddenFill>
            </a:ext>
          </a:extLst>
        </p:spPr>
      </p:pic>
      <p:sp>
        <p:nvSpPr>
          <p:cNvPr id="5" name="Pfeil nach rechts 4"/>
          <p:cNvSpPr/>
          <p:nvPr/>
        </p:nvSpPr>
        <p:spPr>
          <a:xfrm>
            <a:off x="3066588" y="3503236"/>
            <a:ext cx="1440323" cy="58182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6" name="Abgerundetes Rechteck 5"/>
          <p:cNvSpPr/>
          <p:nvPr/>
        </p:nvSpPr>
        <p:spPr>
          <a:xfrm>
            <a:off x="6075532" y="3865859"/>
            <a:ext cx="1425945"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3200" dirty="0" smtClean="0"/>
              <a:t>HTML</a:t>
            </a:r>
            <a:endParaRPr lang="de-DE" sz="3200" dirty="0"/>
          </a:p>
        </p:txBody>
      </p:sp>
      <p:sp>
        <p:nvSpPr>
          <p:cNvPr id="7" name="Abgerundetes Rechteck 6"/>
          <p:cNvSpPr/>
          <p:nvPr/>
        </p:nvSpPr>
        <p:spPr>
          <a:xfrm>
            <a:off x="5934089" y="3145779"/>
            <a:ext cx="1567389"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3200" dirty="0" smtClean="0"/>
              <a:t>JSON</a:t>
            </a:r>
            <a:endParaRPr lang="de-DE" sz="3200" dirty="0"/>
          </a:p>
        </p:txBody>
      </p:sp>
      <p:sp>
        <p:nvSpPr>
          <p:cNvPr id="8" name="Abgerundetes Rechteck 7"/>
          <p:cNvSpPr/>
          <p:nvPr/>
        </p:nvSpPr>
        <p:spPr>
          <a:xfrm>
            <a:off x="4563379" y="3145779"/>
            <a:ext cx="1224136"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3200" dirty="0" smtClean="0"/>
              <a:t>XML</a:t>
            </a:r>
            <a:endParaRPr lang="de-DE" sz="3200" dirty="0"/>
          </a:p>
        </p:txBody>
      </p:sp>
      <p:sp>
        <p:nvSpPr>
          <p:cNvPr id="9" name="Abgerundetes Rechteck 8"/>
          <p:cNvSpPr/>
          <p:nvPr/>
        </p:nvSpPr>
        <p:spPr>
          <a:xfrm>
            <a:off x="4563379" y="3865859"/>
            <a:ext cx="1370711"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2800" dirty="0" smtClean="0"/>
              <a:t>Media</a:t>
            </a:r>
            <a:endParaRPr lang="de-DE" sz="2800" dirty="0"/>
          </a:p>
        </p:txBody>
      </p:sp>
      <p:sp>
        <p:nvSpPr>
          <p:cNvPr id="10" name="Abgerundetes Rechteck 9"/>
          <p:cNvSpPr/>
          <p:nvPr/>
        </p:nvSpPr>
        <p:spPr>
          <a:xfrm>
            <a:off x="7638440" y="3159512"/>
            <a:ext cx="648071" cy="12961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3200" dirty="0" smtClean="0"/>
              <a:t>…</a:t>
            </a:r>
            <a:endParaRPr lang="de-DE" sz="3200" dirty="0"/>
          </a:p>
        </p:txBody>
      </p:sp>
    </p:spTree>
    <p:extLst>
      <p:ext uri="{BB962C8B-B14F-4D97-AF65-F5344CB8AC3E}">
        <p14:creationId xmlns:p14="http://schemas.microsoft.com/office/powerpoint/2010/main" val="3362483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JavaScript </a:t>
            </a:r>
            <a:r>
              <a:rPr lang="de-DE" dirty="0" err="1" smtClean="0"/>
              <a:t>Object</a:t>
            </a:r>
            <a:r>
              <a:rPr lang="de-DE" dirty="0" smtClean="0"/>
              <a:t> Notation</a:t>
            </a:r>
            <a:br>
              <a:rPr lang="de-DE" dirty="0" smtClean="0"/>
            </a:br>
            <a:r>
              <a:rPr lang="de-DE" dirty="0" smtClean="0">
                <a:solidFill>
                  <a:srgbClr val="648A0A"/>
                </a:solidFill>
              </a:rPr>
              <a:t>JSON</a:t>
            </a:r>
            <a:endParaRPr lang="de-DE" dirty="0">
              <a:solidFill>
                <a:srgbClr val="648A0A"/>
              </a:solidFill>
            </a:endParaRPr>
          </a:p>
        </p:txBody>
      </p:sp>
      <p:sp>
        <p:nvSpPr>
          <p:cNvPr id="3" name="Textfeld 2"/>
          <p:cNvSpPr txBox="1"/>
          <p:nvPr/>
        </p:nvSpPr>
        <p:spPr>
          <a:xfrm>
            <a:off x="863800" y="2429934"/>
            <a:ext cx="7725192" cy="2862322"/>
          </a:xfrm>
          <a:prstGeom prst="rect">
            <a:avLst/>
          </a:prstGeom>
          <a:noFill/>
        </p:spPr>
        <p:txBody>
          <a:bodyPr wrap="none" rtlCol="0">
            <a:spAutoFit/>
          </a:bodyPr>
          <a:lstStyle/>
          <a:p>
            <a:r>
              <a:rPr lang="de-DE" sz="2000" b="1" dirty="0" smtClean="0">
                <a:latin typeface="Courier New" pitchFamily="49" charset="0"/>
                <a:cs typeface="Courier New" pitchFamily="49" charset="0"/>
              </a:rPr>
              <a:t>{</a:t>
            </a:r>
          </a:p>
          <a:p>
            <a:r>
              <a:rPr lang="de-DE" sz="2000" b="1" dirty="0" smtClean="0">
                <a:latin typeface="Courier New" pitchFamily="49" charset="0"/>
                <a:cs typeface="Courier New" pitchFamily="49" charset="0"/>
              </a:rPr>
              <a:t>  „Name“:     „Max Mustermann“,</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„Adresse“:  „Musterstraße 123, </a:t>
            </a:r>
            <a:r>
              <a:rPr lang="de-DE" sz="2000" b="1" dirty="0">
                <a:latin typeface="Courier New" pitchFamily="49" charset="0"/>
                <a:cs typeface="Courier New" pitchFamily="49" charset="0"/>
              </a:rPr>
              <a:t>13248 M-Stadt</a:t>
            </a:r>
            <a:r>
              <a:rPr lang="de-DE" sz="2000" b="1" dirty="0" smtClean="0">
                <a:latin typeface="Courier New" pitchFamily="49" charset="0"/>
                <a:cs typeface="Courier New" pitchFamily="49" charset="0"/>
              </a:rPr>
              <a: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„Telefon“:  {</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„Privat“: „030 559 25 87“,</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„Mobil“:  „0189 518 15 487“,</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„Hobbies“:  [„Golfen“, „Lesen“, „Rennsport“]</a:t>
            </a:r>
          </a:p>
          <a:p>
            <a:r>
              <a:rPr lang="de-DE" sz="2000" b="1" dirty="0" smtClean="0">
                <a:latin typeface="Courier New" pitchFamily="49" charset="0"/>
                <a:cs typeface="Courier New" pitchFamily="49" charset="0"/>
              </a:rPr>
              <a:t>}</a:t>
            </a:r>
            <a:endParaRPr lang="de-DE" sz="2000" b="1" dirty="0">
              <a:latin typeface="Courier New" pitchFamily="49" charset="0"/>
              <a:cs typeface="Courier New" pitchFamily="49" charset="0"/>
            </a:endParaRPr>
          </a:p>
        </p:txBody>
      </p:sp>
    </p:spTree>
    <p:extLst>
      <p:ext uri="{BB962C8B-B14F-4D97-AF65-F5344CB8AC3E}">
        <p14:creationId xmlns:p14="http://schemas.microsoft.com/office/powerpoint/2010/main" val="334758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Arbeitsinhalte</a:t>
            </a:r>
            <a:endParaRPr lang="de-DE" dirty="0"/>
          </a:p>
        </p:txBody>
      </p:sp>
      <p:sp>
        <p:nvSpPr>
          <p:cNvPr id="3" name="Inhaltsplatzhalter 2"/>
          <p:cNvSpPr>
            <a:spLocks noGrp="1"/>
          </p:cNvSpPr>
          <p:nvPr>
            <p:ph idx="1"/>
          </p:nvPr>
        </p:nvSpPr>
        <p:spPr>
          <a:xfrm>
            <a:off x="460375" y="1830741"/>
            <a:ext cx="3502429" cy="3959225"/>
          </a:xfrm>
        </p:spPr>
        <p:txBody>
          <a:bodyPr/>
          <a:lstStyle/>
          <a:p>
            <a:r>
              <a:rPr lang="de-DE" sz="1600" dirty="0" smtClean="0">
                <a:latin typeface="Arial" pitchFamily="34" charset="0"/>
                <a:cs typeface="Arial" pitchFamily="34" charset="0"/>
              </a:rPr>
              <a:t>Datenquellen</a:t>
            </a:r>
            <a:r>
              <a:rPr lang="de-DE" sz="1600" dirty="0">
                <a:latin typeface="Arial" pitchFamily="34" charset="0"/>
                <a:cs typeface="Arial" pitchFamily="34" charset="0"/>
              </a:rPr>
              <a:t>, -formate identifizieren</a:t>
            </a:r>
          </a:p>
          <a:p>
            <a:r>
              <a:rPr lang="de-DE" sz="1600" dirty="0">
                <a:latin typeface="Arial" pitchFamily="34" charset="0"/>
                <a:cs typeface="Arial" pitchFamily="34" charset="0"/>
              </a:rPr>
              <a:t>Aufbau eines Registry und </a:t>
            </a:r>
            <a:r>
              <a:rPr lang="de-DE" sz="1600" dirty="0" smtClean="0">
                <a:latin typeface="Arial" pitchFamily="34" charset="0"/>
                <a:cs typeface="Arial" pitchFamily="34" charset="0"/>
              </a:rPr>
              <a:t>Management-Plattform           (GeMo Data </a:t>
            </a:r>
            <a:r>
              <a:rPr lang="de-DE" sz="1600" dirty="0" err="1" smtClean="0">
                <a:latin typeface="Arial" pitchFamily="34" charset="0"/>
                <a:cs typeface="Arial" pitchFamily="34" charset="0"/>
              </a:rPr>
              <a:t>Platform</a:t>
            </a:r>
            <a:r>
              <a:rPr lang="de-DE" sz="1600" dirty="0" smtClean="0">
                <a:latin typeface="Arial" pitchFamily="34" charset="0"/>
                <a:cs typeface="Arial" pitchFamily="34" charset="0"/>
              </a:rPr>
              <a:t>)</a:t>
            </a:r>
            <a:endParaRPr lang="de-DE" sz="1600" dirty="0">
              <a:latin typeface="Arial" pitchFamily="34" charset="0"/>
              <a:cs typeface="Arial" pitchFamily="34" charset="0"/>
            </a:endParaRPr>
          </a:p>
          <a:p>
            <a:r>
              <a:rPr lang="de-DE" sz="1600" dirty="0">
                <a:latin typeface="Arial" pitchFamily="34" charset="0"/>
                <a:cs typeface="Arial" pitchFamily="34" charset="0"/>
              </a:rPr>
              <a:t>Entwicklung eines </a:t>
            </a:r>
            <a:r>
              <a:rPr lang="de-DE" sz="1600" dirty="0" err="1">
                <a:latin typeface="Arial" pitchFamily="34" charset="0"/>
                <a:cs typeface="Arial" pitchFamily="34" charset="0"/>
              </a:rPr>
              <a:t>Datastorage</a:t>
            </a:r>
            <a:r>
              <a:rPr lang="de-DE" sz="1600" dirty="0">
                <a:latin typeface="Arial" pitchFamily="34" charset="0"/>
                <a:cs typeface="Arial" pitchFamily="34" charset="0"/>
              </a:rPr>
              <a:t> für verschiedene Datenformate</a:t>
            </a:r>
          </a:p>
          <a:p>
            <a:r>
              <a:rPr lang="de-DE" sz="1600" dirty="0">
                <a:latin typeface="Arial" pitchFamily="34" charset="0"/>
                <a:cs typeface="Arial" pitchFamily="34" charset="0"/>
              </a:rPr>
              <a:t>Daten u.a. über Dienstschnittstellen verfügbar </a:t>
            </a:r>
            <a:r>
              <a:rPr lang="de-DE" sz="1600" dirty="0" smtClean="0">
                <a:latin typeface="Arial" pitchFamily="34" charset="0"/>
                <a:cs typeface="Arial" pitchFamily="34" charset="0"/>
              </a:rPr>
              <a:t>machen                     (Data-</a:t>
            </a:r>
            <a:r>
              <a:rPr lang="de-DE" sz="1600" dirty="0" err="1" smtClean="0">
                <a:latin typeface="Arial" pitchFamily="34" charset="0"/>
                <a:cs typeface="Arial" pitchFamily="34" charset="0"/>
              </a:rPr>
              <a:t>as</a:t>
            </a:r>
            <a:r>
              <a:rPr lang="de-DE" sz="1600" dirty="0" smtClean="0">
                <a:latin typeface="Arial" pitchFamily="34" charset="0"/>
                <a:cs typeface="Arial" pitchFamily="34" charset="0"/>
              </a:rPr>
              <a:t>-a-Service + Business Logik)</a:t>
            </a:r>
          </a:p>
          <a:p>
            <a:r>
              <a:rPr lang="de-DE" sz="1600" dirty="0" smtClean="0">
                <a:latin typeface="Arial" pitchFamily="34" charset="0"/>
                <a:cs typeface="Arial" pitchFamily="34" charset="0"/>
              </a:rPr>
              <a:t>Pflichtenheft</a:t>
            </a:r>
          </a:p>
        </p:txBody>
      </p:sp>
      <p:sp>
        <p:nvSpPr>
          <p:cNvPr id="4" name="Textfeld 3"/>
          <p:cNvSpPr txBox="1"/>
          <p:nvPr/>
        </p:nvSpPr>
        <p:spPr>
          <a:xfrm>
            <a:off x="376828" y="1288068"/>
            <a:ext cx="1024639" cy="369332"/>
          </a:xfrm>
          <a:prstGeom prst="rect">
            <a:avLst/>
          </a:prstGeom>
          <a:noFill/>
        </p:spPr>
        <p:txBody>
          <a:bodyPr wrap="none" rtlCol="0">
            <a:spAutoFit/>
          </a:bodyPr>
          <a:lstStyle/>
          <a:p>
            <a:r>
              <a:rPr lang="de-DE" b="1" dirty="0" smtClean="0">
                <a:solidFill>
                  <a:schemeClr val="tx2"/>
                </a:solidFill>
              </a:rPr>
              <a:t>Phase I</a:t>
            </a:r>
            <a:endParaRPr lang="de-DE" b="1" dirty="0">
              <a:solidFill>
                <a:schemeClr val="tx2"/>
              </a:solidFill>
            </a:endParaRPr>
          </a:p>
        </p:txBody>
      </p:sp>
      <p:sp>
        <p:nvSpPr>
          <p:cNvPr id="5" name="Textfeld 4"/>
          <p:cNvSpPr txBox="1"/>
          <p:nvPr/>
        </p:nvSpPr>
        <p:spPr>
          <a:xfrm>
            <a:off x="4911640" y="1286606"/>
            <a:ext cx="1101584" cy="369332"/>
          </a:xfrm>
          <a:prstGeom prst="rect">
            <a:avLst/>
          </a:prstGeom>
          <a:noFill/>
        </p:spPr>
        <p:txBody>
          <a:bodyPr wrap="none" rtlCol="0">
            <a:spAutoFit/>
          </a:bodyPr>
          <a:lstStyle/>
          <a:p>
            <a:r>
              <a:rPr lang="de-DE" b="1" dirty="0">
                <a:solidFill>
                  <a:schemeClr val="tx2"/>
                </a:solidFill>
              </a:rPr>
              <a:t>Phase II</a:t>
            </a:r>
          </a:p>
        </p:txBody>
      </p:sp>
      <p:sp>
        <p:nvSpPr>
          <p:cNvPr id="8" name="Inhaltsplatzhalter 2"/>
          <p:cNvSpPr txBox="1">
            <a:spLocks/>
          </p:cNvSpPr>
          <p:nvPr/>
        </p:nvSpPr>
        <p:spPr bwMode="auto">
          <a:xfrm>
            <a:off x="5029345" y="1827140"/>
            <a:ext cx="3502429"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68288" indent="-268288" algn="l" rtl="0" eaLnBrk="0" fontAlgn="base" hangingPunct="0">
              <a:spcBef>
                <a:spcPct val="0"/>
              </a:spcBef>
              <a:spcAft>
                <a:spcPct val="40000"/>
              </a:spcAft>
              <a:buClr>
                <a:schemeClr val="tx2"/>
              </a:buClr>
              <a:buFont typeface="Wingdings" pitchFamily="2" charset="2"/>
              <a:buChar char="n"/>
              <a:defRPr>
                <a:solidFill>
                  <a:schemeClr val="tx1"/>
                </a:solidFill>
                <a:latin typeface="+mn-lt"/>
                <a:ea typeface="+mn-ea"/>
                <a:cs typeface="+mn-cs"/>
              </a:defRPr>
            </a:lvl1pPr>
            <a:lvl2pPr marL="1219200" indent="-234950"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2pPr>
            <a:lvl3pPr marL="1644650" indent="-246063"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3pPr>
            <a:lvl4pPr marL="2066925" indent="-242888"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4pPr>
            <a:lvl5pPr marL="2489200" indent="-242888" algn="l" rtl="0" eaLnBrk="0" fontAlgn="base" hangingPunct="0">
              <a:spcBef>
                <a:spcPct val="0"/>
              </a:spcBef>
              <a:spcAft>
                <a:spcPct val="40000"/>
              </a:spcAft>
              <a:buClr>
                <a:schemeClr val="bg2"/>
              </a:buClr>
              <a:buFont typeface="Wingdings" pitchFamily="2" charset="2"/>
              <a:buChar char="n"/>
              <a:defRPr>
                <a:solidFill>
                  <a:schemeClr val="tx1"/>
                </a:solidFill>
                <a:latin typeface="+mn-lt"/>
              </a:defRPr>
            </a:lvl5pPr>
            <a:lvl6pPr marL="2946400" indent="-242888" algn="l" rtl="0" fontAlgn="base">
              <a:spcBef>
                <a:spcPct val="0"/>
              </a:spcBef>
              <a:spcAft>
                <a:spcPct val="40000"/>
              </a:spcAft>
              <a:buClr>
                <a:schemeClr val="bg2"/>
              </a:buClr>
              <a:buFont typeface="Wingdings" pitchFamily="2" charset="2"/>
              <a:buChar char="n"/>
              <a:defRPr>
                <a:solidFill>
                  <a:schemeClr val="tx1"/>
                </a:solidFill>
                <a:latin typeface="+mn-lt"/>
              </a:defRPr>
            </a:lvl6pPr>
            <a:lvl7pPr marL="3403600" indent="-242888" algn="l" rtl="0" fontAlgn="base">
              <a:spcBef>
                <a:spcPct val="0"/>
              </a:spcBef>
              <a:spcAft>
                <a:spcPct val="40000"/>
              </a:spcAft>
              <a:buClr>
                <a:schemeClr val="bg2"/>
              </a:buClr>
              <a:buFont typeface="Wingdings" pitchFamily="2" charset="2"/>
              <a:buChar char="n"/>
              <a:defRPr>
                <a:solidFill>
                  <a:schemeClr val="tx1"/>
                </a:solidFill>
                <a:latin typeface="+mn-lt"/>
              </a:defRPr>
            </a:lvl7pPr>
            <a:lvl8pPr marL="3860800" indent="-242888" algn="l" rtl="0" fontAlgn="base">
              <a:spcBef>
                <a:spcPct val="0"/>
              </a:spcBef>
              <a:spcAft>
                <a:spcPct val="40000"/>
              </a:spcAft>
              <a:buClr>
                <a:schemeClr val="bg2"/>
              </a:buClr>
              <a:buFont typeface="Wingdings" pitchFamily="2" charset="2"/>
              <a:buChar char="n"/>
              <a:defRPr>
                <a:solidFill>
                  <a:schemeClr val="tx1"/>
                </a:solidFill>
                <a:latin typeface="+mn-lt"/>
              </a:defRPr>
            </a:lvl8pPr>
            <a:lvl9pPr marL="4318000" indent="-242888" algn="l" rtl="0" fontAlgn="base">
              <a:spcBef>
                <a:spcPct val="0"/>
              </a:spcBef>
              <a:spcAft>
                <a:spcPct val="40000"/>
              </a:spcAft>
              <a:buClr>
                <a:schemeClr val="bg2"/>
              </a:buClr>
              <a:buFont typeface="Wingdings" pitchFamily="2" charset="2"/>
              <a:buChar char="n"/>
              <a:defRPr>
                <a:solidFill>
                  <a:schemeClr val="tx1"/>
                </a:solidFill>
                <a:latin typeface="+mn-lt"/>
              </a:defRPr>
            </a:lvl9pPr>
          </a:lstStyle>
          <a:p>
            <a:r>
              <a:rPr lang="de-DE" sz="1600" dirty="0">
                <a:latin typeface="Arial" pitchFamily="34" charset="0"/>
                <a:cs typeface="Arial" pitchFamily="34" charset="0"/>
              </a:rPr>
              <a:t>Sicherheitskonzept</a:t>
            </a:r>
          </a:p>
          <a:p>
            <a:r>
              <a:rPr lang="de-DE" sz="1600" dirty="0" smtClean="0">
                <a:latin typeface="Arial" pitchFamily="34" charset="0"/>
                <a:cs typeface="Arial" pitchFamily="34" charset="0"/>
              </a:rPr>
              <a:t>Evaluierung </a:t>
            </a:r>
            <a:r>
              <a:rPr lang="de-DE" sz="1600" dirty="0">
                <a:latin typeface="Arial" pitchFamily="34" charset="0"/>
                <a:cs typeface="Arial" pitchFamily="34" charset="0"/>
              </a:rPr>
              <a:t>und Auswahl einer Cloud-Infrastruktur (</a:t>
            </a:r>
            <a:r>
              <a:rPr lang="de-DE" sz="1600" dirty="0" err="1">
                <a:latin typeface="Arial" pitchFamily="34" charset="0"/>
                <a:cs typeface="Arial" pitchFamily="34" charset="0"/>
              </a:rPr>
              <a:t>IaaS</a:t>
            </a:r>
            <a:r>
              <a:rPr lang="de-DE" sz="1600" dirty="0">
                <a:latin typeface="Arial" pitchFamily="34" charset="0"/>
                <a:cs typeface="Arial" pitchFamily="34" charset="0"/>
              </a:rPr>
              <a:t>)</a:t>
            </a:r>
          </a:p>
          <a:p>
            <a:r>
              <a:rPr lang="de-DE" sz="1600" dirty="0">
                <a:latin typeface="Arial" pitchFamily="34" charset="0"/>
                <a:cs typeface="Arial" pitchFamily="34" charset="0"/>
              </a:rPr>
              <a:t>Cloud-fähiges </a:t>
            </a:r>
            <a:r>
              <a:rPr lang="de-DE" sz="1600" dirty="0" err="1">
                <a:latin typeface="Arial" pitchFamily="34" charset="0"/>
                <a:cs typeface="Arial" pitchFamily="34" charset="0"/>
              </a:rPr>
              <a:t>Datastorage</a:t>
            </a:r>
            <a:endParaRPr lang="de-DE" sz="1600" dirty="0">
              <a:latin typeface="Arial" pitchFamily="34" charset="0"/>
              <a:cs typeface="Arial" pitchFamily="34" charset="0"/>
            </a:endParaRPr>
          </a:p>
          <a:p>
            <a:r>
              <a:rPr lang="de-DE" sz="1600" dirty="0">
                <a:latin typeface="Arial" pitchFamily="34" charset="0"/>
                <a:cs typeface="Arial" pitchFamily="34" charset="0"/>
              </a:rPr>
              <a:t>Cloud-fähige Dienstschnittstellen</a:t>
            </a:r>
          </a:p>
          <a:p>
            <a:endParaRPr lang="de-DE" dirty="0" smtClean="0">
              <a:latin typeface="Arial" pitchFamily="34" charset="0"/>
              <a:cs typeface="Arial" pitchFamily="34" charset="0"/>
            </a:endParaRPr>
          </a:p>
          <a:p>
            <a:endParaRPr lang="de-DE" dirty="0" smtClean="0">
              <a:latin typeface="Arial" pitchFamily="34" charset="0"/>
              <a:cs typeface="Arial" pitchFamily="34" charset="0"/>
            </a:endParaRPr>
          </a:p>
          <a:p>
            <a:endParaRPr lang="de-DE" dirty="0" smtClean="0">
              <a:latin typeface="Arial" pitchFamily="34" charset="0"/>
              <a:cs typeface="Arial" pitchFamily="34" charset="0"/>
            </a:endParaRPr>
          </a:p>
          <a:p>
            <a:endParaRPr lang="de-DE" dirty="0">
              <a:latin typeface="Arial" pitchFamily="34" charset="0"/>
              <a:cs typeface="Arial" pitchFamily="34" charset="0"/>
            </a:endParaRPr>
          </a:p>
        </p:txBody>
      </p:sp>
    </p:spTree>
    <p:extLst>
      <p:ext uri="{BB962C8B-B14F-4D97-AF65-F5344CB8AC3E}">
        <p14:creationId xmlns:p14="http://schemas.microsoft.com/office/powerpoint/2010/main" val="2390101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JSON</a:t>
            </a:r>
            <a:br>
              <a:rPr lang="de-DE" dirty="0" smtClean="0"/>
            </a:br>
            <a:r>
              <a:rPr lang="de-DE" dirty="0" smtClean="0">
                <a:solidFill>
                  <a:srgbClr val="648A0A"/>
                </a:solidFill>
              </a:rPr>
              <a:t>Vergleich mit XML</a:t>
            </a:r>
            <a:endParaRPr lang="de-DE" dirty="0">
              <a:solidFill>
                <a:srgbClr val="648A0A"/>
              </a:solidFill>
            </a:endParaRPr>
          </a:p>
        </p:txBody>
      </p:sp>
      <p:sp>
        <p:nvSpPr>
          <p:cNvPr id="4" name="Textfeld 3"/>
          <p:cNvSpPr txBox="1"/>
          <p:nvPr/>
        </p:nvSpPr>
        <p:spPr>
          <a:xfrm>
            <a:off x="429635" y="1896537"/>
            <a:ext cx="8340745" cy="4093428"/>
          </a:xfrm>
          <a:prstGeom prst="rect">
            <a:avLst/>
          </a:prstGeom>
          <a:noFill/>
        </p:spPr>
        <p:txBody>
          <a:bodyPr wrap="none" rtlCol="0">
            <a:spAutoFit/>
          </a:bodyPr>
          <a:lstStyle/>
          <a:p>
            <a:r>
              <a:rPr lang="de-DE" sz="2000" b="1" dirty="0" smtClean="0">
                <a:latin typeface="Courier New" pitchFamily="49" charset="0"/>
                <a:cs typeface="Courier New" pitchFamily="49" charset="0"/>
              </a:rPr>
              <a:t>&lt;Member&gt;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&lt;Name&gt;</a:t>
            </a:r>
            <a:r>
              <a:rPr lang="de-DE" sz="2000" b="1" dirty="0">
                <a:latin typeface="Courier New" pitchFamily="49" charset="0"/>
                <a:cs typeface="Courier New" pitchFamily="49" charset="0"/>
              </a:rPr>
              <a:t> Max Mustermann </a:t>
            </a:r>
            <a:r>
              <a:rPr lang="de-DE" sz="2000" b="1" dirty="0" smtClean="0">
                <a:latin typeface="Courier New" pitchFamily="49" charset="0"/>
                <a:cs typeface="Courier New" pitchFamily="49" charset="0"/>
              </a:rPr>
              <a:t>&lt;/Name&gt;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&lt;Adresse&gt;</a:t>
            </a:r>
            <a:r>
              <a:rPr lang="de-DE" sz="2000" b="1" dirty="0">
                <a:latin typeface="Courier New" pitchFamily="49" charset="0"/>
                <a:cs typeface="Courier New" pitchFamily="49" charset="0"/>
              </a:rPr>
              <a:t> Musterstraße </a:t>
            </a:r>
            <a:r>
              <a:rPr lang="de-DE" sz="2000" b="1" dirty="0" smtClean="0">
                <a:latin typeface="Courier New" pitchFamily="49" charset="0"/>
                <a:cs typeface="Courier New" pitchFamily="49" charset="0"/>
              </a:rPr>
              <a:t>123, 13248 M-Stadt&lt;/Adresse&gt;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&lt;Telefon&gt;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&lt;Privat&gt;</a:t>
            </a:r>
            <a:r>
              <a:rPr lang="de-DE" sz="2000" b="1" dirty="0">
                <a:latin typeface="Courier New" pitchFamily="49" charset="0"/>
                <a:cs typeface="Courier New" pitchFamily="49" charset="0"/>
              </a:rPr>
              <a:t> 030 559 25 87 </a:t>
            </a:r>
            <a:r>
              <a:rPr lang="de-DE" sz="2000" b="1" dirty="0" smtClean="0">
                <a:latin typeface="Courier New" pitchFamily="49" charset="0"/>
                <a:cs typeface="Courier New" pitchFamily="49" charset="0"/>
              </a:rPr>
              <a:t>&lt;/Privat&gt;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&lt;Mobil&gt;</a:t>
            </a:r>
            <a:r>
              <a:rPr lang="de-DE" sz="2000" b="1" dirty="0">
                <a:latin typeface="Courier New" pitchFamily="49" charset="0"/>
                <a:cs typeface="Courier New" pitchFamily="49" charset="0"/>
              </a:rPr>
              <a:t> 0189 518 15 487 </a:t>
            </a:r>
            <a:r>
              <a:rPr lang="de-DE" sz="2000" b="1" dirty="0" smtClean="0">
                <a:latin typeface="Courier New" pitchFamily="49" charset="0"/>
                <a:cs typeface="Courier New" pitchFamily="49" charset="0"/>
              </a:rPr>
              <a:t>&lt;/Mobil&gt;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&lt;/Telefon&gt;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&lt;Hobbies&gt;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&lt;Hobby&gt;</a:t>
            </a:r>
            <a:r>
              <a:rPr lang="de-DE" sz="2000" b="1" dirty="0">
                <a:latin typeface="Courier New" pitchFamily="49" charset="0"/>
                <a:cs typeface="Courier New" pitchFamily="49" charset="0"/>
              </a:rPr>
              <a:t> Golfen </a:t>
            </a:r>
            <a:r>
              <a:rPr lang="de-DE" sz="2000" b="1" dirty="0" smtClean="0">
                <a:latin typeface="Courier New" pitchFamily="49" charset="0"/>
                <a:cs typeface="Courier New" pitchFamily="49" charset="0"/>
              </a:rPr>
              <a:t>&lt;/Hobbies&gt;</a:t>
            </a:r>
          </a:p>
          <a:p>
            <a:r>
              <a:rPr lang="de-DE" sz="2000" b="1" dirty="0" smtClean="0">
                <a:latin typeface="Courier New" pitchFamily="49" charset="0"/>
                <a:cs typeface="Courier New" pitchFamily="49" charset="0"/>
              </a:rPr>
              <a:t>    </a:t>
            </a:r>
            <a:r>
              <a:rPr lang="de-DE" sz="2000" b="1" dirty="0">
                <a:latin typeface="Courier New" pitchFamily="49" charset="0"/>
                <a:cs typeface="Courier New" pitchFamily="49" charset="0"/>
              </a:rPr>
              <a:t>&lt;Hobby</a:t>
            </a:r>
            <a:r>
              <a:rPr lang="de-DE" sz="2000" b="1" dirty="0" smtClean="0">
                <a:latin typeface="Courier New" pitchFamily="49" charset="0"/>
                <a:cs typeface="Courier New" pitchFamily="49" charset="0"/>
              </a:rPr>
              <a:t>&gt;</a:t>
            </a:r>
            <a:r>
              <a:rPr lang="de-DE" sz="2000" b="1" dirty="0">
                <a:latin typeface="Courier New" pitchFamily="49" charset="0"/>
                <a:cs typeface="Courier New" pitchFamily="49" charset="0"/>
              </a:rPr>
              <a:t> Lesen </a:t>
            </a:r>
            <a:r>
              <a:rPr lang="de-DE" sz="2000" b="1" dirty="0" smtClean="0">
                <a:latin typeface="Courier New" pitchFamily="49" charset="0"/>
                <a:cs typeface="Courier New" pitchFamily="49" charset="0"/>
              </a:rPr>
              <a:t>&lt;/</a:t>
            </a:r>
            <a:r>
              <a:rPr lang="de-DE" sz="2000" b="1" dirty="0">
                <a:latin typeface="Courier New" pitchFamily="49" charset="0"/>
                <a:cs typeface="Courier New" pitchFamily="49" charset="0"/>
              </a:rPr>
              <a:t>Hobbies</a:t>
            </a:r>
            <a:r>
              <a:rPr lang="de-DE" sz="2000" b="1" dirty="0" smtClean="0">
                <a:latin typeface="Courier New" pitchFamily="49" charset="0"/>
                <a:cs typeface="Courier New" pitchFamily="49" charset="0"/>
              </a:rPr>
              <a:t>&gt;</a:t>
            </a: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a:t>
            </a:r>
            <a:r>
              <a:rPr lang="de-DE" sz="2000" b="1" dirty="0">
                <a:latin typeface="Courier New" pitchFamily="49" charset="0"/>
                <a:cs typeface="Courier New" pitchFamily="49" charset="0"/>
              </a:rPr>
              <a:t>Hobby</a:t>
            </a:r>
            <a:r>
              <a:rPr lang="de-DE" sz="2000" b="1" dirty="0" smtClean="0">
                <a:latin typeface="Courier New" pitchFamily="49" charset="0"/>
                <a:cs typeface="Courier New" pitchFamily="49" charset="0"/>
              </a:rPr>
              <a:t>&gt;</a:t>
            </a:r>
            <a:r>
              <a:rPr lang="de-DE" sz="2000" b="1" dirty="0">
                <a:latin typeface="Courier New" pitchFamily="49" charset="0"/>
                <a:cs typeface="Courier New" pitchFamily="49" charset="0"/>
              </a:rPr>
              <a:t> Rennsport </a:t>
            </a:r>
            <a:r>
              <a:rPr lang="de-DE" sz="2000" b="1" dirty="0" smtClean="0">
                <a:latin typeface="Courier New" pitchFamily="49" charset="0"/>
                <a:cs typeface="Courier New" pitchFamily="49" charset="0"/>
              </a:rPr>
              <a:t>&lt;/</a:t>
            </a:r>
            <a:r>
              <a:rPr lang="de-DE" sz="2000" b="1" dirty="0">
                <a:latin typeface="Courier New" pitchFamily="49" charset="0"/>
                <a:cs typeface="Courier New" pitchFamily="49" charset="0"/>
              </a:rPr>
              <a:t>Hobbies&gt;</a:t>
            </a:r>
            <a:endParaRPr lang="de-DE" sz="2000" b="1" dirty="0" smtClean="0">
              <a:latin typeface="Courier New" pitchFamily="49" charset="0"/>
              <a:cs typeface="Courier New" pitchFamily="49" charset="0"/>
            </a:endParaRPr>
          </a:p>
          <a:p>
            <a:r>
              <a:rPr lang="de-DE" sz="2000" b="1" dirty="0">
                <a:latin typeface="Courier New" pitchFamily="49" charset="0"/>
                <a:cs typeface="Courier New" pitchFamily="49" charset="0"/>
              </a:rPr>
              <a:t> </a:t>
            </a:r>
            <a:r>
              <a:rPr lang="de-DE" sz="2000" b="1" dirty="0" smtClean="0">
                <a:latin typeface="Courier New" pitchFamily="49" charset="0"/>
                <a:cs typeface="Courier New" pitchFamily="49" charset="0"/>
              </a:rPr>
              <a:t> &lt;/Hobbies&gt;</a:t>
            </a:r>
          </a:p>
          <a:p>
            <a:r>
              <a:rPr lang="de-DE" sz="2000" b="1" dirty="0" smtClean="0">
                <a:latin typeface="Courier New" pitchFamily="49" charset="0"/>
                <a:cs typeface="Courier New" pitchFamily="49" charset="0"/>
              </a:rPr>
              <a:t>&lt;/Member&gt;</a:t>
            </a:r>
            <a:endParaRPr lang="de-DE" sz="2000" b="1" dirty="0">
              <a:latin typeface="Courier New" pitchFamily="49" charset="0"/>
              <a:cs typeface="Courier New" pitchFamily="49" charset="0"/>
            </a:endParaRPr>
          </a:p>
        </p:txBody>
      </p:sp>
    </p:spTree>
    <p:extLst>
      <p:ext uri="{BB962C8B-B14F-4D97-AF65-F5344CB8AC3E}">
        <p14:creationId xmlns:p14="http://schemas.microsoft.com/office/powerpoint/2010/main" val="3835946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Katalog: Daten und Dienste der Cloud</a:t>
            </a:r>
            <a:endParaRPr lang="de-DE" dirty="0"/>
          </a:p>
        </p:txBody>
      </p:sp>
      <p:sp>
        <p:nvSpPr>
          <p:cNvPr id="3" name="Inhaltsplatzhalter 2"/>
          <p:cNvSpPr>
            <a:spLocks noGrp="1"/>
          </p:cNvSpPr>
          <p:nvPr>
            <p:ph idx="1"/>
          </p:nvPr>
        </p:nvSpPr>
        <p:spPr/>
        <p:txBody>
          <a:bodyPr/>
          <a:lstStyle/>
          <a:p>
            <a:r>
              <a:rPr lang="de-DE" dirty="0" smtClean="0">
                <a:latin typeface="Arial" pitchFamily="34" charset="0"/>
                <a:cs typeface="Arial" pitchFamily="34" charset="0"/>
              </a:rPr>
              <a:t>Iterativer Prozess (erst mal auf 3 Iterationen festgelegt)</a:t>
            </a:r>
          </a:p>
          <a:p>
            <a:r>
              <a:rPr lang="de-DE" dirty="0" smtClean="0">
                <a:latin typeface="Arial" pitchFamily="34" charset="0"/>
                <a:cs typeface="Arial" pitchFamily="34" charset="0"/>
              </a:rPr>
              <a:t>Ziel:</a:t>
            </a:r>
          </a:p>
          <a:p>
            <a:pPr lvl="1"/>
            <a:r>
              <a:rPr lang="de-DE" dirty="0" smtClean="0">
                <a:latin typeface="Arial" pitchFamily="34" charset="0"/>
                <a:cs typeface="Arial" pitchFamily="34" charset="0"/>
              </a:rPr>
              <a:t>Eine detaillierte Identifizierung der </a:t>
            </a:r>
            <a:r>
              <a:rPr lang="de-DE" b="1" dirty="0" smtClean="0">
                <a:solidFill>
                  <a:schemeClr val="tx2"/>
                </a:solidFill>
                <a:latin typeface="Arial" pitchFamily="34" charset="0"/>
                <a:cs typeface="Arial" pitchFamily="34" charset="0"/>
              </a:rPr>
              <a:t>Datenquellen</a:t>
            </a:r>
            <a:r>
              <a:rPr lang="de-DE" dirty="0" smtClean="0">
                <a:latin typeface="Arial" pitchFamily="34" charset="0"/>
                <a:cs typeface="Arial" pitchFamily="34" charset="0"/>
              </a:rPr>
              <a:t> und </a:t>
            </a:r>
            <a:r>
              <a:rPr lang="de-DE" b="1" dirty="0" smtClean="0">
                <a:solidFill>
                  <a:schemeClr val="tx2"/>
                </a:solidFill>
                <a:latin typeface="Arial" pitchFamily="34" charset="0"/>
                <a:cs typeface="Arial" pitchFamily="34" charset="0"/>
              </a:rPr>
              <a:t>Datensätze</a:t>
            </a:r>
            <a:r>
              <a:rPr lang="de-DE" dirty="0" smtClean="0">
                <a:latin typeface="Arial" pitchFamily="34" charset="0"/>
                <a:cs typeface="Arial" pitchFamily="34" charset="0"/>
              </a:rPr>
              <a:t> in dem Projekt zu erlangen. Zusätzlich, Informationen zu den Daten:</a:t>
            </a:r>
          </a:p>
          <a:p>
            <a:pPr lvl="2"/>
            <a:r>
              <a:rPr lang="de-DE" dirty="0" smtClean="0">
                <a:latin typeface="Arial" pitchFamily="34" charset="0"/>
                <a:cs typeface="Arial" pitchFamily="34" charset="0"/>
              </a:rPr>
              <a:t>-feldern, -formate, -zugriffe, -aktualität, -verfügbarkeit …</a:t>
            </a:r>
            <a:r>
              <a:rPr lang="de-DE" dirty="0" err="1" smtClean="0">
                <a:latin typeface="Arial" pitchFamily="34" charset="0"/>
                <a:cs typeface="Arial" pitchFamily="34" charset="0"/>
              </a:rPr>
              <a:t>etc</a:t>
            </a:r>
            <a:endParaRPr lang="de-DE" dirty="0" smtClean="0">
              <a:latin typeface="Arial" pitchFamily="34" charset="0"/>
              <a:cs typeface="Arial" pitchFamily="34" charset="0"/>
            </a:endParaRPr>
          </a:p>
          <a:p>
            <a:pPr lvl="1"/>
            <a:r>
              <a:rPr lang="de-DE" dirty="0" smtClean="0">
                <a:latin typeface="Arial" pitchFamily="34" charset="0"/>
                <a:cs typeface="Arial" pitchFamily="34" charset="0"/>
              </a:rPr>
              <a:t>Modellierung des Systems (z.B. UML Diagramme) </a:t>
            </a:r>
          </a:p>
          <a:p>
            <a:pPr lvl="1"/>
            <a:r>
              <a:rPr lang="de-DE" dirty="0" smtClean="0">
                <a:latin typeface="Arial" pitchFamily="34" charset="0"/>
                <a:cs typeface="Arial" pitchFamily="34" charset="0"/>
              </a:rPr>
              <a:t>Aufbau der GeMo Data </a:t>
            </a:r>
            <a:r>
              <a:rPr lang="de-DE" dirty="0" err="1" smtClean="0">
                <a:latin typeface="Arial" pitchFamily="34" charset="0"/>
                <a:cs typeface="Arial" pitchFamily="34" charset="0"/>
              </a:rPr>
              <a:t>Platform</a:t>
            </a:r>
            <a:endParaRPr lang="de-DE" dirty="0" smtClean="0">
              <a:latin typeface="Arial" pitchFamily="34" charset="0"/>
              <a:cs typeface="Arial" pitchFamily="34" charset="0"/>
            </a:endParaRPr>
          </a:p>
          <a:p>
            <a:pPr lvl="1"/>
            <a:endParaRPr lang="de-DE" dirty="0" smtClean="0">
              <a:latin typeface="Arial" pitchFamily="34" charset="0"/>
              <a:cs typeface="Arial" pitchFamily="34" charset="0"/>
            </a:endParaRPr>
          </a:p>
          <a:p>
            <a:r>
              <a:rPr lang="de-DE" b="1" dirty="0" smtClean="0">
                <a:solidFill>
                  <a:srgbClr val="339966"/>
                </a:solidFill>
                <a:latin typeface="Arial" pitchFamily="34" charset="0"/>
                <a:cs typeface="Arial" pitchFamily="34" charset="0"/>
              </a:rPr>
              <a:t>Diskussionspunkt</a:t>
            </a:r>
          </a:p>
          <a:p>
            <a:pPr lvl="1"/>
            <a:r>
              <a:rPr lang="de-DE" dirty="0" smtClean="0">
                <a:latin typeface="Arial" pitchFamily="34" charset="0"/>
                <a:cs typeface="Arial" pitchFamily="34" charset="0"/>
              </a:rPr>
              <a:t>Verbesserungsvorschläge für die Tabelle?</a:t>
            </a:r>
            <a:endParaRPr lang="de-DE" dirty="0">
              <a:latin typeface="Arial" pitchFamily="34" charset="0"/>
              <a:cs typeface="Arial" pitchFamily="34" charset="0"/>
            </a:endParaRPr>
          </a:p>
        </p:txBody>
      </p:sp>
      <p:sp>
        <p:nvSpPr>
          <p:cNvPr id="5" name="Rechteckige Legende 4"/>
          <p:cNvSpPr/>
          <p:nvPr/>
        </p:nvSpPr>
        <p:spPr>
          <a:xfrm>
            <a:off x="307628" y="4799691"/>
            <a:ext cx="345425" cy="304598"/>
          </a:xfrm>
          <a:prstGeom prst="wedgeRectCallout">
            <a:avLst>
              <a:gd name="adj1" fmla="val -27087"/>
              <a:gd name="adj2" fmla="val 106279"/>
            </a:avLst>
          </a:prstGeom>
          <a:solidFill>
            <a:srgbClr val="FFFFFF"/>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259205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Datenkatalog: Daten und Dienste Der Cloud</a:t>
            </a:r>
            <a:endParaRPr lang="de-DE" dirty="0"/>
          </a:p>
        </p:txBody>
      </p:sp>
      <p:sp>
        <p:nvSpPr>
          <p:cNvPr id="5" name="Inhaltsplatzhalter 4"/>
          <p:cNvSpPr>
            <a:spLocks noGrp="1"/>
          </p:cNvSpPr>
          <p:nvPr>
            <p:ph idx="1"/>
          </p:nvPr>
        </p:nvSpPr>
        <p:spPr/>
        <p:txBody>
          <a:bodyPr/>
          <a:lstStyle/>
          <a:p>
            <a:r>
              <a:rPr lang="de-DE" b="1" dirty="0" smtClean="0">
                <a:hlinkClick r:id="rId2"/>
              </a:rPr>
              <a:t>Tabelle</a:t>
            </a:r>
            <a:endParaRPr lang="de-DE" b="1" dirty="0" smtClean="0"/>
          </a:p>
          <a:p>
            <a:r>
              <a:rPr lang="de-DE" b="1" dirty="0" smtClean="0">
                <a:hlinkClick r:id="rId3"/>
              </a:rPr>
              <a:t>Tabellendefinition</a:t>
            </a:r>
            <a:endParaRPr lang="de-DE" b="1" dirty="0" smtClean="0"/>
          </a:p>
          <a:p>
            <a:endParaRPr lang="de-DE" dirty="0" smtClean="0"/>
          </a:p>
        </p:txBody>
      </p:sp>
    </p:spTree>
    <p:extLst>
      <p:ext uri="{BB962C8B-B14F-4D97-AF65-F5344CB8AC3E}">
        <p14:creationId xmlns:p14="http://schemas.microsoft.com/office/powerpoint/2010/main" val="42004547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1. Iteration</a:t>
            </a:r>
            <a:endParaRPr lang="de-DE" dirty="0"/>
          </a:p>
        </p:txBody>
      </p:sp>
      <p:sp>
        <p:nvSpPr>
          <p:cNvPr id="3" name="Inhaltsplatzhalter 2"/>
          <p:cNvSpPr>
            <a:spLocks noGrp="1"/>
          </p:cNvSpPr>
          <p:nvPr>
            <p:ph idx="1"/>
          </p:nvPr>
        </p:nvSpPr>
        <p:spPr>
          <a:xfrm>
            <a:off x="459927" y="1296814"/>
            <a:ext cx="8223250" cy="3959225"/>
          </a:xfrm>
        </p:spPr>
        <p:txBody>
          <a:bodyPr/>
          <a:lstStyle/>
          <a:p>
            <a:r>
              <a:rPr lang="de-DE" dirty="0" smtClean="0">
                <a:latin typeface="Arial" pitchFamily="34" charset="0"/>
                <a:cs typeface="Arial" pitchFamily="34" charset="0"/>
              </a:rPr>
              <a:t>Identifizierung von ca. 36 Datensätze</a:t>
            </a:r>
          </a:p>
          <a:p>
            <a:endParaRPr lang="de-DE" dirty="0" smtClean="0">
              <a:latin typeface="Arial" pitchFamily="34" charset="0"/>
              <a:cs typeface="Arial" pitchFamily="34" charset="0"/>
            </a:endParaRPr>
          </a:p>
          <a:p>
            <a:r>
              <a:rPr lang="de-DE" dirty="0" smtClean="0">
                <a:latin typeface="Arial" pitchFamily="34" charset="0"/>
                <a:cs typeface="Arial" pitchFamily="34" charset="0"/>
              </a:rPr>
              <a:t>Datenquellen (Akteure)</a:t>
            </a:r>
          </a:p>
          <a:p>
            <a:pPr lvl="1"/>
            <a:r>
              <a:rPr lang="de-DE" dirty="0" smtClean="0">
                <a:latin typeface="Arial" pitchFamily="34" charset="0"/>
                <a:cs typeface="Arial" pitchFamily="34" charset="0"/>
              </a:rPr>
              <a:t>OBU, SCM, Apps/Smartphone, Mobilitäts- und Energieanbieter</a:t>
            </a:r>
          </a:p>
          <a:p>
            <a:pPr lvl="1"/>
            <a:endParaRPr lang="de-DE" dirty="0" smtClean="0">
              <a:latin typeface="Arial" pitchFamily="34" charset="0"/>
              <a:cs typeface="Arial" pitchFamily="34" charset="0"/>
            </a:endParaRPr>
          </a:p>
          <a:p>
            <a:r>
              <a:rPr lang="de-DE" dirty="0" smtClean="0">
                <a:latin typeface="Arial" pitchFamily="34" charset="0"/>
                <a:cs typeface="Arial" pitchFamily="34" charset="0"/>
              </a:rPr>
              <a:t>Kategorisierung der Daten in folgende Kategorien:</a:t>
            </a:r>
          </a:p>
          <a:p>
            <a:pPr lvl="1"/>
            <a:r>
              <a:rPr lang="de-DE" dirty="0" err="1" smtClean="0">
                <a:latin typeface="Arial" pitchFamily="34" charset="0"/>
                <a:cs typeface="Arial" pitchFamily="34" charset="0"/>
              </a:rPr>
              <a:t>eFz</a:t>
            </a:r>
            <a:r>
              <a:rPr lang="de-DE" dirty="0" smtClean="0">
                <a:latin typeface="Arial" pitchFamily="34" charset="0"/>
                <a:cs typeface="Arial" pitchFamily="34" charset="0"/>
              </a:rPr>
              <a:t>-Daten, Ladestation-Daten, Sonstige Daten </a:t>
            </a:r>
            <a:r>
              <a:rPr lang="de-DE" sz="1600" kern="1200" dirty="0" smtClean="0">
                <a:latin typeface="Calibri" pitchFamily="34" charset="0"/>
                <a:ea typeface="ＭＳ Ｐゴシック" pitchFamily="34" charset="-128"/>
                <a:cs typeface="Calibri" pitchFamily="34" charset="0"/>
              </a:rPr>
              <a:t>(b</a:t>
            </a:r>
            <a:r>
              <a:rPr lang="de-DE" sz="1600" dirty="0" smtClean="0">
                <a:latin typeface="Arial" pitchFamily="34" charset="0"/>
                <a:cs typeface="Arial" pitchFamily="34" charset="0"/>
              </a:rPr>
              <a:t>eliebig </a:t>
            </a:r>
            <a:r>
              <a:rPr lang="de-DE" sz="1600" dirty="0">
                <a:latin typeface="Arial" pitchFamily="34" charset="0"/>
                <a:cs typeface="Arial" pitchFamily="34" charset="0"/>
              </a:rPr>
              <a:t>zu </a:t>
            </a:r>
            <a:r>
              <a:rPr lang="de-DE" sz="1600" dirty="0" smtClean="0">
                <a:latin typeface="Arial" pitchFamily="34" charset="0"/>
                <a:cs typeface="Arial" pitchFamily="34" charset="0"/>
              </a:rPr>
              <a:t>verfeinern</a:t>
            </a:r>
            <a:r>
              <a:rPr lang="de-DE" sz="1600" kern="1200" dirty="0" smtClean="0">
                <a:latin typeface="Calibri" pitchFamily="34" charset="0"/>
                <a:ea typeface="ＭＳ Ｐゴシック" pitchFamily="34" charset="-128"/>
                <a:cs typeface="Calibri" pitchFamily="34" charset="0"/>
              </a:rPr>
              <a:t>)</a:t>
            </a:r>
            <a:endParaRPr lang="de-DE" sz="1600" kern="1200" dirty="0">
              <a:latin typeface="Calibri" pitchFamily="34" charset="0"/>
              <a:ea typeface="ＭＳ Ｐゴシック" pitchFamily="34" charset="-128"/>
              <a:cs typeface="Calibri" pitchFamily="34" charset="0"/>
            </a:endParaRPr>
          </a:p>
          <a:p>
            <a:pPr lvl="1"/>
            <a:endParaRPr lang="de-DE" dirty="0" smtClean="0">
              <a:latin typeface="Arial" pitchFamily="34" charset="0"/>
              <a:cs typeface="Arial" pitchFamily="34" charset="0"/>
            </a:endParaRPr>
          </a:p>
          <a:p>
            <a:r>
              <a:rPr lang="de-DE" dirty="0" smtClean="0">
                <a:latin typeface="Arial" pitchFamily="34" charset="0"/>
                <a:cs typeface="Arial" pitchFamily="34" charset="0"/>
              </a:rPr>
              <a:t>Einigung </a:t>
            </a:r>
            <a:r>
              <a:rPr lang="de-DE" dirty="0">
                <a:latin typeface="Arial" pitchFamily="34" charset="0"/>
                <a:cs typeface="Arial" pitchFamily="34" charset="0"/>
              </a:rPr>
              <a:t>auf JSON und REST als Haupt Datenformat bzw. Architektur</a:t>
            </a:r>
          </a:p>
          <a:p>
            <a:pPr lvl="1"/>
            <a:r>
              <a:rPr lang="de-DE" dirty="0">
                <a:latin typeface="Arial" pitchFamily="34" charset="0"/>
                <a:cs typeface="Arial" pitchFamily="34" charset="0"/>
              </a:rPr>
              <a:t>Weitere identifizierte </a:t>
            </a:r>
            <a:r>
              <a:rPr lang="de-DE" dirty="0" smtClean="0">
                <a:latin typeface="Arial" pitchFamily="34" charset="0"/>
                <a:cs typeface="Arial" pitchFamily="34" charset="0"/>
              </a:rPr>
              <a:t>Datenformate: CSV</a:t>
            </a:r>
            <a:r>
              <a:rPr lang="de-DE" dirty="0">
                <a:latin typeface="Arial" pitchFamily="34" charset="0"/>
                <a:cs typeface="Arial" pitchFamily="34" charset="0"/>
              </a:rPr>
              <a:t>, XML , </a:t>
            </a:r>
            <a:r>
              <a:rPr lang="de-DE" dirty="0" smtClean="0">
                <a:latin typeface="Arial" pitchFamily="34" charset="0"/>
                <a:cs typeface="Arial" pitchFamily="34" charset="0"/>
              </a:rPr>
              <a:t>RDF, OWL</a:t>
            </a:r>
          </a:p>
          <a:p>
            <a:pPr lvl="2"/>
            <a:r>
              <a:rPr lang="de-DE" dirty="0" smtClean="0">
                <a:latin typeface="Arial" pitchFamily="34" charset="0"/>
                <a:cs typeface="Arial" pitchFamily="34" charset="0"/>
              </a:rPr>
              <a:t>XML : Verwendung von Schema um Verschachtelung zu verhindern</a:t>
            </a:r>
            <a:endParaRPr lang="de-DE" dirty="0">
              <a:latin typeface="Arial" pitchFamily="34" charset="0"/>
              <a:cs typeface="Arial" pitchFamily="34" charset="0"/>
            </a:endParaRPr>
          </a:p>
          <a:p>
            <a:r>
              <a:rPr lang="de-DE" dirty="0">
                <a:latin typeface="Arial" pitchFamily="34" charset="0"/>
                <a:cs typeface="Arial" pitchFamily="34" charset="0"/>
              </a:rPr>
              <a:t>Protokolle: </a:t>
            </a:r>
            <a:r>
              <a:rPr lang="de-DE" dirty="0" smtClean="0">
                <a:latin typeface="Arial" pitchFamily="34" charset="0"/>
                <a:cs typeface="Arial" pitchFamily="34" charset="0"/>
              </a:rPr>
              <a:t>HTTP/HTTPS, </a:t>
            </a:r>
            <a:r>
              <a:rPr lang="de-DE" dirty="0" err="1" smtClean="0">
                <a:latin typeface="Arial" pitchFamily="34" charset="0"/>
                <a:cs typeface="Arial" pitchFamily="34" charset="0"/>
              </a:rPr>
              <a:t>Websockets</a:t>
            </a:r>
            <a:endParaRPr lang="de-DE" dirty="0">
              <a:latin typeface="Arial" pitchFamily="34" charset="0"/>
              <a:cs typeface="Arial" pitchFamily="34" charset="0"/>
            </a:endParaRPr>
          </a:p>
          <a:p>
            <a:endParaRPr lang="de-DE" dirty="0">
              <a:latin typeface="Arial" pitchFamily="34" charset="0"/>
              <a:cs typeface="Arial" pitchFamily="34" charset="0"/>
            </a:endParaRPr>
          </a:p>
        </p:txBody>
      </p:sp>
    </p:spTree>
    <p:extLst>
      <p:ext uri="{BB962C8B-B14F-4D97-AF65-F5344CB8AC3E}">
        <p14:creationId xmlns:p14="http://schemas.microsoft.com/office/powerpoint/2010/main" val="6970569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Ergebnisse der 1. </a:t>
            </a:r>
            <a:r>
              <a:rPr lang="de-DE" dirty="0" smtClean="0"/>
              <a:t>Iteration (2)</a:t>
            </a:r>
            <a:endParaRPr lang="de-DE" dirty="0"/>
          </a:p>
        </p:txBody>
      </p:sp>
      <p:sp>
        <p:nvSpPr>
          <p:cNvPr id="3" name="Inhaltsplatzhalter 2"/>
          <p:cNvSpPr>
            <a:spLocks noGrp="1"/>
          </p:cNvSpPr>
          <p:nvPr>
            <p:ph idx="1"/>
          </p:nvPr>
        </p:nvSpPr>
        <p:spPr/>
        <p:txBody>
          <a:bodyPr/>
          <a:lstStyle/>
          <a:p>
            <a:pPr marL="0" indent="0">
              <a:buNone/>
            </a:pPr>
            <a:r>
              <a:rPr lang="de-DE" b="1" dirty="0" smtClean="0">
                <a:solidFill>
                  <a:srgbClr val="339966"/>
                </a:solidFill>
                <a:latin typeface="Arial" pitchFamily="34" charset="0"/>
                <a:cs typeface="Arial" pitchFamily="34" charset="0"/>
              </a:rPr>
              <a:t>     Diskussionspunkt</a:t>
            </a:r>
          </a:p>
          <a:p>
            <a:pPr lvl="1"/>
            <a:r>
              <a:rPr lang="de-DE" dirty="0" smtClean="0">
                <a:latin typeface="Arial" pitchFamily="34" charset="0"/>
                <a:cs typeface="Arial" pitchFamily="34" charset="0"/>
              </a:rPr>
              <a:t>Welche weiteren Formate bzw. Architekturen und Protokolle kommen in Frage?</a:t>
            </a:r>
          </a:p>
          <a:p>
            <a:pPr lvl="1"/>
            <a:r>
              <a:rPr lang="de-DE" dirty="0" smtClean="0">
                <a:latin typeface="Arial" pitchFamily="34" charset="0"/>
                <a:cs typeface="Arial" pitchFamily="34" charset="0"/>
              </a:rPr>
              <a:t>Echtzeitfähige Bedienung von Datenströmen</a:t>
            </a:r>
          </a:p>
          <a:p>
            <a:pPr lvl="2"/>
            <a:r>
              <a:rPr lang="de-DE" dirty="0" err="1" smtClean="0">
                <a:latin typeface="Arial" pitchFamily="34" charset="0"/>
                <a:cs typeface="Arial" pitchFamily="34" charset="0"/>
              </a:rPr>
              <a:t>Load-Balancing</a:t>
            </a:r>
            <a:endParaRPr lang="de-DE" dirty="0" smtClean="0">
              <a:latin typeface="Arial" pitchFamily="34" charset="0"/>
              <a:cs typeface="Arial" pitchFamily="34" charset="0"/>
            </a:endParaRPr>
          </a:p>
        </p:txBody>
      </p:sp>
      <p:sp>
        <p:nvSpPr>
          <p:cNvPr id="4" name="Rechteckige Legende 3"/>
          <p:cNvSpPr/>
          <p:nvPr/>
        </p:nvSpPr>
        <p:spPr>
          <a:xfrm>
            <a:off x="307625" y="1890293"/>
            <a:ext cx="345425" cy="304598"/>
          </a:xfrm>
          <a:prstGeom prst="wedgeRectCallout">
            <a:avLst>
              <a:gd name="adj1" fmla="val -27087"/>
              <a:gd name="adj2" fmla="val 106279"/>
            </a:avLst>
          </a:prstGeom>
          <a:solidFill>
            <a:srgbClr val="FFFFFF"/>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65114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Load Balancing </a:t>
            </a:r>
            <a:r>
              <a:rPr lang="en-US" dirty="0" err="1" smtClean="0"/>
              <a:t>innerhalb</a:t>
            </a:r>
            <a:r>
              <a:rPr lang="en-US" dirty="0" smtClean="0"/>
              <a:t> der </a:t>
            </a:r>
            <a:r>
              <a:rPr lang="en-US" dirty="0" err="1" smtClean="0"/>
              <a:t>Mobilitätsdaten</a:t>
            </a:r>
            <a:r>
              <a:rPr lang="en-US" dirty="0" smtClean="0"/>
              <a:t>-Cloud</a:t>
            </a:r>
            <a:endParaRPr lang="de-DE" dirty="0"/>
          </a:p>
        </p:txBody>
      </p:sp>
      <p:sp>
        <p:nvSpPr>
          <p:cNvPr id="3" name="Inhaltsplatzhalter 2"/>
          <p:cNvSpPr>
            <a:spLocks noGrp="1"/>
          </p:cNvSpPr>
          <p:nvPr>
            <p:ph idx="1"/>
          </p:nvPr>
        </p:nvSpPr>
        <p:spPr/>
        <p:txBody>
          <a:bodyPr/>
          <a:lstStyle/>
          <a:p>
            <a:r>
              <a:rPr lang="en-US" dirty="0" err="1" smtClean="0">
                <a:latin typeface="Arial" pitchFamily="34" charset="0"/>
                <a:cs typeface="Arial" pitchFamily="34" charset="0"/>
              </a:rPr>
              <a:t>Voraussetzung</a:t>
            </a:r>
            <a:r>
              <a:rPr lang="en-US" dirty="0" smtClean="0">
                <a:latin typeface="Arial" pitchFamily="34" charset="0"/>
                <a:cs typeface="Arial" pitchFamily="34" charset="0"/>
              </a:rPr>
              <a:t>: </a:t>
            </a:r>
            <a:r>
              <a:rPr lang="en-US" dirty="0" err="1" smtClean="0">
                <a:latin typeface="Arial" pitchFamily="34" charset="0"/>
                <a:cs typeface="Arial" pitchFamily="34" charset="0"/>
              </a:rPr>
              <a:t>Mehrere</a:t>
            </a:r>
            <a:r>
              <a:rPr lang="en-US" dirty="0" smtClean="0">
                <a:latin typeface="Arial" pitchFamily="34" charset="0"/>
                <a:cs typeface="Arial" pitchFamily="34" charset="0"/>
              </a:rPr>
              <a:t> </a:t>
            </a:r>
            <a:r>
              <a:rPr lang="en-US" dirty="0" err="1" smtClean="0">
                <a:latin typeface="Arial" pitchFamily="34" charset="0"/>
                <a:cs typeface="Arial" pitchFamily="34" charset="0"/>
              </a:rPr>
              <a:t>Instanzen</a:t>
            </a:r>
            <a:r>
              <a:rPr lang="en-US" dirty="0" smtClean="0">
                <a:latin typeface="Arial" pitchFamily="34" charset="0"/>
                <a:cs typeface="Arial" pitchFamily="34" charset="0"/>
              </a:rPr>
              <a:t> der </a:t>
            </a:r>
            <a:r>
              <a:rPr lang="en-US" dirty="0" err="1" smtClean="0">
                <a:latin typeface="Arial" pitchFamily="34" charset="0"/>
                <a:cs typeface="Arial" pitchFamily="34" charset="0"/>
              </a:rPr>
              <a:t>Gemo</a:t>
            </a:r>
            <a:r>
              <a:rPr lang="en-US" dirty="0" smtClean="0">
                <a:latin typeface="Arial" pitchFamily="34" charset="0"/>
                <a:cs typeface="Arial" pitchFamily="34" charset="0"/>
              </a:rPr>
              <a:t> Data Platform </a:t>
            </a:r>
            <a:r>
              <a:rPr lang="en-US" dirty="0" err="1" smtClean="0">
                <a:latin typeface="Arial" pitchFamily="34" charset="0"/>
                <a:cs typeface="Arial" pitchFamily="34" charset="0"/>
              </a:rPr>
              <a:t>sollen</a:t>
            </a:r>
            <a:r>
              <a:rPr lang="en-US" dirty="0" smtClean="0">
                <a:latin typeface="Arial" pitchFamily="34" charset="0"/>
                <a:cs typeface="Arial" pitchFamily="34" charset="0"/>
              </a:rPr>
              <a:t> in der Cloud </a:t>
            </a:r>
            <a:r>
              <a:rPr lang="en-US" dirty="0" err="1" smtClean="0">
                <a:latin typeface="Arial" pitchFamily="34" charset="0"/>
                <a:cs typeface="Arial" pitchFamily="34" charset="0"/>
              </a:rPr>
              <a:t>verfügbar</a:t>
            </a:r>
            <a:r>
              <a:rPr lang="en-US" dirty="0" smtClean="0">
                <a:latin typeface="Arial" pitchFamily="34" charset="0"/>
                <a:cs typeface="Arial" pitchFamily="34" charset="0"/>
              </a:rPr>
              <a:t> </a:t>
            </a:r>
            <a:r>
              <a:rPr lang="en-US" dirty="0" err="1" smtClean="0">
                <a:latin typeface="Arial" pitchFamily="34" charset="0"/>
                <a:cs typeface="Arial" pitchFamily="34" charset="0"/>
              </a:rPr>
              <a:t>sein</a:t>
            </a:r>
            <a:endParaRPr lang="en-US" dirty="0" smtClean="0">
              <a:latin typeface="Arial" pitchFamily="34" charset="0"/>
              <a:cs typeface="Arial" pitchFamily="34" charset="0"/>
            </a:endParaRPr>
          </a:p>
          <a:p>
            <a:r>
              <a:rPr lang="en-US" dirty="0" err="1" smtClean="0">
                <a:latin typeface="Arial" pitchFamily="34" charset="0"/>
                <a:cs typeface="Arial" pitchFamily="34" charset="0"/>
              </a:rPr>
              <a:t>Verteilung</a:t>
            </a:r>
            <a:r>
              <a:rPr lang="en-US" dirty="0" smtClean="0">
                <a:latin typeface="Arial" pitchFamily="34" charset="0"/>
                <a:cs typeface="Arial" pitchFamily="34" charset="0"/>
              </a:rPr>
              <a:t> von </a:t>
            </a:r>
            <a:r>
              <a:rPr lang="en-US" dirty="0" err="1" smtClean="0">
                <a:latin typeface="Arial" pitchFamily="34" charset="0"/>
                <a:cs typeface="Arial" pitchFamily="34" charset="0"/>
              </a:rPr>
              <a:t>Anfragen</a:t>
            </a:r>
            <a:r>
              <a:rPr lang="en-US" dirty="0" smtClean="0">
                <a:latin typeface="Arial" pitchFamily="34" charset="0"/>
                <a:cs typeface="Arial" pitchFamily="34" charset="0"/>
              </a:rPr>
              <a:t> (</a:t>
            </a:r>
            <a:r>
              <a:rPr lang="en-US" dirty="0" err="1" smtClean="0">
                <a:latin typeface="Arial" pitchFamily="34" charset="0"/>
                <a:cs typeface="Arial" pitchFamily="34" charset="0"/>
              </a:rPr>
              <a:t>z.B</a:t>
            </a:r>
            <a:r>
              <a:rPr lang="en-US" dirty="0" smtClean="0">
                <a:latin typeface="Arial" pitchFamily="34" charset="0"/>
                <a:cs typeface="Arial" pitchFamily="34" charset="0"/>
              </a:rPr>
              <a:t>. </a:t>
            </a:r>
            <a:r>
              <a:rPr lang="en-US" dirty="0" err="1" smtClean="0">
                <a:latin typeface="Arial" pitchFamily="34" charset="0"/>
                <a:cs typeface="Arial" pitchFamily="34" charset="0"/>
              </a:rPr>
              <a:t>aus</a:t>
            </a:r>
            <a:r>
              <a:rPr lang="en-US" dirty="0">
                <a:latin typeface="Arial" pitchFamily="34" charset="0"/>
                <a:cs typeface="Arial" pitchFamily="34" charset="0"/>
              </a:rPr>
              <a:t> </a:t>
            </a:r>
            <a:r>
              <a:rPr lang="en-US" dirty="0" smtClean="0">
                <a:latin typeface="Arial" pitchFamily="34" charset="0"/>
                <a:cs typeface="Arial" pitchFamily="34" charset="0"/>
              </a:rPr>
              <a:t>Apps </a:t>
            </a:r>
            <a:r>
              <a:rPr lang="en-US" dirty="0" err="1" smtClean="0">
                <a:latin typeface="Arial" pitchFamily="34" charset="0"/>
                <a:cs typeface="Arial" pitchFamily="34" charset="0"/>
              </a:rPr>
              <a:t>heraus</a:t>
            </a:r>
            <a:r>
              <a:rPr lang="en-US" dirty="0" smtClean="0">
                <a:latin typeface="Arial" pitchFamily="34" charset="0"/>
                <a:cs typeface="Arial" pitchFamily="34" charset="0"/>
              </a:rPr>
              <a:t>) an die </a:t>
            </a:r>
            <a:r>
              <a:rPr lang="en-US" dirty="0" err="1" smtClean="0">
                <a:latin typeface="Arial" pitchFamily="34" charset="0"/>
                <a:cs typeface="Arial" pitchFamily="34" charset="0"/>
              </a:rPr>
              <a:t>Plattform</a:t>
            </a:r>
            <a:r>
              <a:rPr lang="en-US" dirty="0" smtClean="0">
                <a:latin typeface="Arial" pitchFamily="34" charset="0"/>
                <a:cs typeface="Arial" pitchFamily="34" charset="0"/>
              </a:rPr>
              <a:t> </a:t>
            </a:r>
            <a:r>
              <a:rPr lang="en-US" dirty="0" err="1" smtClean="0">
                <a:latin typeface="Arial" pitchFamily="34" charset="0"/>
                <a:cs typeface="Arial" pitchFamily="34" charset="0"/>
              </a:rPr>
              <a:t>Instanzen</a:t>
            </a:r>
            <a:endParaRPr lang="en-US" dirty="0" smtClean="0">
              <a:latin typeface="Arial" pitchFamily="34" charset="0"/>
              <a:cs typeface="Arial" pitchFamily="34" charset="0"/>
            </a:endParaRPr>
          </a:p>
          <a:p>
            <a:r>
              <a:rPr lang="en-US" dirty="0" smtClean="0">
                <a:latin typeface="Arial" pitchFamily="34" charset="0"/>
                <a:cs typeface="Arial" pitchFamily="34" charset="0"/>
              </a:rPr>
              <a:t>Die </a:t>
            </a:r>
            <a:r>
              <a:rPr lang="en-US" dirty="0" err="1" smtClean="0">
                <a:latin typeface="Arial" pitchFamily="34" charset="0"/>
                <a:cs typeface="Arial" pitchFamily="34" charset="0"/>
              </a:rPr>
              <a:t>Verteilung</a:t>
            </a:r>
            <a:r>
              <a:rPr lang="en-US" dirty="0" smtClean="0">
                <a:latin typeface="Arial" pitchFamily="34" charset="0"/>
                <a:cs typeface="Arial" pitchFamily="34" charset="0"/>
              </a:rPr>
              <a:t> </a:t>
            </a:r>
            <a:r>
              <a:rPr lang="en-US" dirty="0" err="1" smtClean="0">
                <a:latin typeface="Arial" pitchFamily="34" charset="0"/>
                <a:cs typeface="Arial" pitchFamily="34" charset="0"/>
              </a:rPr>
              <a:t>passiert</a:t>
            </a:r>
            <a:r>
              <a:rPr lang="en-US" dirty="0" smtClean="0">
                <a:latin typeface="Arial" pitchFamily="34" charset="0"/>
                <a:cs typeface="Arial" pitchFamily="34" charset="0"/>
              </a:rPr>
              <a:t> auf der Basis der </a:t>
            </a:r>
            <a:r>
              <a:rPr lang="en-US" dirty="0" err="1" smtClean="0">
                <a:latin typeface="Arial" pitchFamily="34" charset="0"/>
                <a:cs typeface="Arial" pitchFamily="34" charset="0"/>
              </a:rPr>
              <a:t>aktuellen</a:t>
            </a:r>
            <a:r>
              <a:rPr lang="en-US" dirty="0" smtClean="0">
                <a:latin typeface="Arial" pitchFamily="34" charset="0"/>
                <a:cs typeface="Arial" pitchFamily="34" charset="0"/>
              </a:rPr>
              <a:t> Last der </a:t>
            </a:r>
            <a:r>
              <a:rPr lang="en-US" dirty="0" err="1" smtClean="0">
                <a:latin typeface="Arial" pitchFamily="34" charset="0"/>
                <a:cs typeface="Arial" pitchFamily="34" charset="0"/>
              </a:rPr>
              <a:t>Plattform</a:t>
            </a:r>
            <a:r>
              <a:rPr lang="en-US" dirty="0" smtClean="0">
                <a:latin typeface="Arial" pitchFamily="34" charset="0"/>
                <a:cs typeface="Arial" pitchFamily="34" charset="0"/>
              </a:rPr>
              <a:t> </a:t>
            </a:r>
            <a:r>
              <a:rPr lang="en-US" dirty="0" err="1" smtClean="0">
                <a:latin typeface="Arial" pitchFamily="34" charset="0"/>
                <a:cs typeface="Arial" pitchFamily="34" charset="0"/>
              </a:rPr>
              <a:t>Instanzen</a:t>
            </a:r>
            <a:endParaRPr lang="en-US" dirty="0" smtClean="0">
              <a:latin typeface="Arial" pitchFamily="34" charset="0"/>
              <a:cs typeface="Arial" pitchFamily="34" charset="0"/>
            </a:endParaRPr>
          </a:p>
          <a:p>
            <a:r>
              <a:rPr lang="en-US" dirty="0" smtClean="0">
                <a:latin typeface="Arial" pitchFamily="34" charset="0"/>
                <a:cs typeface="Arial" pitchFamily="34" charset="0"/>
              </a:rPr>
              <a:t>Der </a:t>
            </a:r>
            <a:r>
              <a:rPr lang="en-US" dirty="0" err="1" smtClean="0">
                <a:latin typeface="Arial" pitchFamily="34" charset="0"/>
                <a:cs typeface="Arial" pitchFamily="34" charset="0"/>
              </a:rPr>
              <a:t>Verteilungs</a:t>
            </a:r>
            <a:r>
              <a:rPr lang="en-US" dirty="0" err="1">
                <a:latin typeface="Arial" pitchFamily="34" charset="0"/>
                <a:cs typeface="Arial" pitchFamily="34" charset="0"/>
              </a:rPr>
              <a:t>m</a:t>
            </a:r>
            <a:r>
              <a:rPr lang="en-US" dirty="0" err="1" smtClean="0">
                <a:latin typeface="Arial" pitchFamily="34" charset="0"/>
                <a:cs typeface="Arial" pitchFamily="34" charset="0"/>
              </a:rPr>
              <a:t>echanismus</a:t>
            </a:r>
            <a:r>
              <a:rPr lang="en-US" dirty="0" smtClean="0">
                <a:latin typeface="Arial" pitchFamily="34" charset="0"/>
                <a:cs typeface="Arial" pitchFamily="34" charset="0"/>
              </a:rPr>
              <a:t> </a:t>
            </a:r>
            <a:r>
              <a:rPr lang="en-US" dirty="0" err="1" smtClean="0">
                <a:latin typeface="Arial" pitchFamily="34" charset="0"/>
                <a:cs typeface="Arial" pitchFamily="34" charset="0"/>
              </a:rPr>
              <a:t>kann</a:t>
            </a:r>
            <a:r>
              <a:rPr lang="en-US" dirty="0" smtClean="0">
                <a:latin typeface="Arial" pitchFamily="34" charset="0"/>
                <a:cs typeface="Arial" pitchFamily="34" charset="0"/>
              </a:rPr>
              <a:t> </a:t>
            </a:r>
            <a:r>
              <a:rPr lang="en-US" dirty="0" err="1" smtClean="0">
                <a:latin typeface="Arial" pitchFamily="34" charset="0"/>
                <a:cs typeface="Arial" pitchFamily="34" charset="0"/>
              </a:rPr>
              <a:t>auch</a:t>
            </a:r>
            <a:r>
              <a:rPr lang="en-US" dirty="0" smtClean="0">
                <a:latin typeface="Arial" pitchFamily="34" charset="0"/>
                <a:cs typeface="Arial" pitchFamily="34" charset="0"/>
              </a:rPr>
              <a:t> die </a:t>
            </a:r>
            <a:r>
              <a:rPr lang="en-US" dirty="0" err="1" smtClean="0">
                <a:latin typeface="Arial" pitchFamily="34" charset="0"/>
                <a:cs typeface="Arial" pitchFamily="34" charset="0"/>
              </a:rPr>
              <a:t>Erreichbarkeit</a:t>
            </a:r>
            <a:r>
              <a:rPr lang="en-US" dirty="0" smtClean="0">
                <a:latin typeface="Arial" pitchFamily="34" charset="0"/>
                <a:cs typeface="Arial" pitchFamily="34" charset="0"/>
              </a:rPr>
              <a:t> (</a:t>
            </a:r>
            <a:r>
              <a:rPr lang="en-US" dirty="0" err="1" smtClean="0">
                <a:latin typeface="Arial" pitchFamily="34" charset="0"/>
                <a:cs typeface="Arial" pitchFamily="34" charset="0"/>
              </a:rPr>
              <a:t>Latenz</a:t>
            </a:r>
            <a:r>
              <a:rPr lang="en-US" dirty="0" smtClean="0">
                <a:latin typeface="Arial" pitchFamily="34" charset="0"/>
                <a:cs typeface="Arial" pitchFamily="34" charset="0"/>
              </a:rPr>
              <a:t>) der </a:t>
            </a:r>
            <a:r>
              <a:rPr lang="en-US" dirty="0" err="1" smtClean="0">
                <a:latin typeface="Arial" pitchFamily="34" charset="0"/>
                <a:cs typeface="Arial" pitchFamily="34" charset="0"/>
              </a:rPr>
              <a:t>Instanzen</a:t>
            </a:r>
            <a:r>
              <a:rPr lang="en-US" dirty="0" smtClean="0">
                <a:latin typeface="Arial" pitchFamily="34" charset="0"/>
                <a:cs typeface="Arial" pitchFamily="34" charset="0"/>
              </a:rPr>
              <a:t> </a:t>
            </a:r>
            <a:r>
              <a:rPr lang="en-US" dirty="0" err="1" smtClean="0">
                <a:latin typeface="Arial" pitchFamily="34" charset="0"/>
                <a:cs typeface="Arial" pitchFamily="34" charset="0"/>
              </a:rPr>
              <a:t>über</a:t>
            </a:r>
            <a:r>
              <a:rPr lang="en-US" dirty="0" smtClean="0">
                <a:latin typeface="Arial" pitchFamily="34" charset="0"/>
                <a:cs typeface="Arial" pitchFamily="34" charset="0"/>
              </a:rPr>
              <a:t> das Internet </a:t>
            </a:r>
            <a:r>
              <a:rPr lang="en-US" dirty="0" err="1" smtClean="0">
                <a:latin typeface="Arial" pitchFamily="34" charset="0"/>
                <a:cs typeface="Arial" pitchFamily="34" charset="0"/>
              </a:rPr>
              <a:t>ber</a:t>
            </a:r>
            <a:r>
              <a:rPr lang="en-US" dirty="0" err="1">
                <a:latin typeface="Arial" pitchFamily="34" charset="0"/>
                <a:cs typeface="Arial" pitchFamily="34" charset="0"/>
              </a:rPr>
              <a:t>ü</a:t>
            </a:r>
            <a:r>
              <a:rPr lang="en-US" dirty="0" err="1" smtClean="0">
                <a:latin typeface="Arial" pitchFamily="34" charset="0"/>
                <a:cs typeface="Arial" pitchFamily="34" charset="0"/>
              </a:rPr>
              <a:t>cksichtigen</a:t>
            </a:r>
            <a:endParaRPr lang="en-US" dirty="0" smtClean="0">
              <a:latin typeface="Arial" pitchFamily="34" charset="0"/>
              <a:cs typeface="Arial" pitchFamily="34" charset="0"/>
            </a:endParaRPr>
          </a:p>
          <a:p>
            <a:r>
              <a:rPr lang="en-US" dirty="0" err="1" smtClean="0">
                <a:latin typeface="Arial" pitchFamily="34" charset="0"/>
                <a:cs typeface="Arial" pitchFamily="34" charset="0"/>
              </a:rPr>
              <a:t>Elastizit</a:t>
            </a:r>
            <a:r>
              <a:rPr lang="en-US" dirty="0" err="1">
                <a:latin typeface="Arial" pitchFamily="34" charset="0"/>
                <a:cs typeface="Arial" pitchFamily="34" charset="0"/>
              </a:rPr>
              <a:t>ä</a:t>
            </a:r>
            <a:r>
              <a:rPr lang="en-US" dirty="0" err="1" smtClean="0">
                <a:latin typeface="Arial" pitchFamily="34" charset="0"/>
                <a:cs typeface="Arial" pitchFamily="34" charset="0"/>
              </a:rPr>
              <a:t>t</a:t>
            </a:r>
            <a:r>
              <a:rPr lang="en-US" dirty="0" smtClean="0">
                <a:latin typeface="Arial" pitchFamily="34" charset="0"/>
                <a:cs typeface="Arial" pitchFamily="34" charset="0"/>
              </a:rPr>
              <a:t> </a:t>
            </a:r>
            <a:r>
              <a:rPr lang="en-US" dirty="0" err="1" smtClean="0">
                <a:latin typeface="Arial" pitchFamily="34" charset="0"/>
                <a:cs typeface="Arial" pitchFamily="34" charset="0"/>
              </a:rPr>
              <a:t>Eigenschaften</a:t>
            </a:r>
            <a:r>
              <a:rPr lang="en-US" dirty="0" smtClean="0">
                <a:latin typeface="Arial" pitchFamily="34" charset="0"/>
                <a:cs typeface="Arial" pitchFamily="34" charset="0"/>
              </a:rPr>
              <a:t> der Cloud </a:t>
            </a:r>
            <a:r>
              <a:rPr lang="en-US" dirty="0" err="1" smtClean="0">
                <a:latin typeface="Arial" pitchFamily="34" charset="0"/>
                <a:cs typeface="Arial" pitchFamily="34" charset="0"/>
              </a:rPr>
              <a:t>Infrastruktur</a:t>
            </a:r>
            <a:r>
              <a:rPr lang="en-US" dirty="0" smtClean="0">
                <a:latin typeface="Arial" pitchFamily="34" charset="0"/>
                <a:cs typeface="Arial" pitchFamily="34" charset="0"/>
              </a:rPr>
              <a:t> </a:t>
            </a:r>
            <a:r>
              <a:rPr lang="en-US" dirty="0" err="1" smtClean="0">
                <a:latin typeface="Arial" pitchFamily="34" charset="0"/>
                <a:cs typeface="Arial" pitchFamily="34" charset="0"/>
              </a:rPr>
              <a:t>kann</a:t>
            </a:r>
            <a:r>
              <a:rPr lang="en-US" dirty="0" smtClean="0">
                <a:latin typeface="Arial" pitchFamily="34" charset="0"/>
                <a:cs typeface="Arial" pitchFamily="34" charset="0"/>
              </a:rPr>
              <a:t> </a:t>
            </a:r>
            <a:r>
              <a:rPr lang="en-US" dirty="0" err="1" smtClean="0">
                <a:latin typeface="Arial" pitchFamily="34" charset="0"/>
                <a:cs typeface="Arial" pitchFamily="34" charset="0"/>
              </a:rPr>
              <a:t>durch</a:t>
            </a:r>
            <a:r>
              <a:rPr lang="en-US" dirty="0" smtClean="0">
                <a:latin typeface="Arial" pitchFamily="34" charset="0"/>
                <a:cs typeface="Arial" pitchFamily="34" charset="0"/>
              </a:rPr>
              <a:t> </a:t>
            </a:r>
            <a:r>
              <a:rPr lang="en-US" dirty="0" err="1" smtClean="0">
                <a:latin typeface="Arial" pitchFamily="34" charset="0"/>
                <a:cs typeface="Arial" pitchFamily="34" charset="0"/>
              </a:rPr>
              <a:t>Anfordern</a:t>
            </a:r>
            <a:r>
              <a:rPr lang="en-US" dirty="0" smtClean="0">
                <a:latin typeface="Arial" pitchFamily="34" charset="0"/>
                <a:cs typeface="Arial" pitchFamily="34" charset="0"/>
              </a:rPr>
              <a:t> </a:t>
            </a:r>
            <a:r>
              <a:rPr lang="en-US" dirty="0" err="1" smtClean="0">
                <a:latin typeface="Arial" pitchFamily="34" charset="0"/>
                <a:cs typeface="Arial" pitchFamily="34" charset="0"/>
              </a:rPr>
              <a:t>zus</a:t>
            </a:r>
            <a:r>
              <a:rPr lang="en-US" dirty="0" err="1">
                <a:latin typeface="Arial" pitchFamily="34" charset="0"/>
                <a:cs typeface="Arial" pitchFamily="34" charset="0"/>
              </a:rPr>
              <a:t>ä</a:t>
            </a:r>
            <a:r>
              <a:rPr lang="en-US" dirty="0" err="1" smtClean="0">
                <a:latin typeface="Arial" pitchFamily="34" charset="0"/>
                <a:cs typeface="Arial" pitchFamily="34" charset="0"/>
              </a:rPr>
              <a:t>tzlicher</a:t>
            </a:r>
            <a:r>
              <a:rPr lang="en-US" dirty="0" smtClean="0">
                <a:latin typeface="Arial" pitchFamily="34" charset="0"/>
                <a:cs typeface="Arial" pitchFamily="34" charset="0"/>
              </a:rPr>
              <a:t> </a:t>
            </a:r>
            <a:r>
              <a:rPr lang="en-US" dirty="0" err="1" smtClean="0">
                <a:latin typeface="Arial" pitchFamily="34" charset="0"/>
                <a:cs typeface="Arial" pitchFamily="34" charset="0"/>
              </a:rPr>
              <a:t>Instanzen</a:t>
            </a:r>
            <a:r>
              <a:rPr lang="en-US" dirty="0" smtClean="0">
                <a:latin typeface="Arial" pitchFamily="34" charset="0"/>
                <a:cs typeface="Arial" pitchFamily="34" charset="0"/>
              </a:rPr>
              <a:t> </a:t>
            </a:r>
            <a:r>
              <a:rPr lang="en-US" dirty="0" err="1" smtClean="0">
                <a:latin typeface="Arial" pitchFamily="34" charset="0"/>
                <a:cs typeface="Arial" pitchFamily="34" charset="0"/>
              </a:rPr>
              <a:t>genutzt</a:t>
            </a:r>
            <a:r>
              <a:rPr lang="en-US" dirty="0" smtClean="0">
                <a:latin typeface="Arial" pitchFamily="34" charset="0"/>
                <a:cs typeface="Arial" pitchFamily="34" charset="0"/>
              </a:rPr>
              <a:t> </a:t>
            </a:r>
            <a:r>
              <a:rPr lang="en-US" dirty="0" err="1" smtClean="0">
                <a:latin typeface="Arial" pitchFamily="34" charset="0"/>
                <a:cs typeface="Arial" pitchFamily="34" charset="0"/>
              </a:rPr>
              <a:t>werden</a:t>
            </a:r>
            <a:endParaRPr lang="en-US" dirty="0" smtClean="0">
              <a:latin typeface="Arial" pitchFamily="34" charset="0"/>
              <a:cs typeface="Arial" pitchFamily="34" charset="0"/>
            </a:endParaRPr>
          </a:p>
          <a:p>
            <a:pPr marL="0" indent="0">
              <a:buNone/>
            </a:pPr>
            <a:endParaRPr lang="en-US" dirty="0" smtClean="0"/>
          </a:p>
          <a:p>
            <a:pPr marL="0" indent="0">
              <a:buNone/>
            </a:pPr>
            <a:endParaRPr lang="de-DE" dirty="0"/>
          </a:p>
        </p:txBody>
      </p:sp>
    </p:spTree>
    <p:extLst>
      <p:ext uri="{BB962C8B-B14F-4D97-AF65-F5344CB8AC3E}">
        <p14:creationId xmlns:p14="http://schemas.microsoft.com/office/powerpoint/2010/main" val="4470967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defRPr/>
            </a:pPr>
            <a:r>
              <a:rPr lang="de-DE" dirty="0" smtClean="0"/>
              <a:t>Open Data - Die Idee</a:t>
            </a:r>
            <a:endParaRPr lang="en-GB" dirty="0">
              <a:latin typeface="Arial" charset="0"/>
            </a:endParaRPr>
          </a:p>
        </p:txBody>
      </p:sp>
      <p:sp>
        <p:nvSpPr>
          <p:cNvPr id="18435"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GB">
              <a:cs typeface="+mn-cs"/>
            </a:endParaRPr>
          </a:p>
        </p:txBody>
      </p:sp>
      <p:grpSp>
        <p:nvGrpSpPr>
          <p:cNvPr id="21507" name="Gruppieren 2"/>
          <p:cNvGrpSpPr>
            <a:grpSpLocks/>
          </p:cNvGrpSpPr>
          <p:nvPr/>
        </p:nvGrpSpPr>
        <p:grpSpPr bwMode="auto">
          <a:xfrm>
            <a:off x="429998" y="4392168"/>
            <a:ext cx="8065681" cy="1534351"/>
            <a:chOff x="1015505" y="1365239"/>
            <a:chExt cx="6634683" cy="1095375"/>
          </a:xfrm>
        </p:grpSpPr>
        <p:pic>
          <p:nvPicPr>
            <p:cNvPr id="21510" name="Picture 12" descr="Beschreibung: Beschreibung: C:\Users\lba\Documents\My Dropbox\GovMashups\AMS_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505" y="1372805"/>
              <a:ext cx="1476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Grafik 7"/>
            <p:cNvPicPr>
              <a:picLocks noChangeAspect="1" noChangeArrowheads="1"/>
            </p:cNvPicPr>
            <p:nvPr/>
          </p:nvPicPr>
          <p:blipFill>
            <a:blip r:embed="rId4">
              <a:extLst>
                <a:ext uri="{28A0092B-C50C-407E-A947-70E740481C1C}">
                  <a14:useLocalDpi xmlns:a14="http://schemas.microsoft.com/office/drawing/2010/main" val="0"/>
                </a:ext>
              </a:extLst>
            </a:blip>
            <a:srcRect l="14066" t="10521" r="27444" b="31561"/>
            <a:stretch>
              <a:fillRect/>
            </a:stretch>
          </p:blipFill>
          <p:spPr bwMode="auto">
            <a:xfrm>
              <a:off x="2853805" y="1372805"/>
              <a:ext cx="14382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14" descr="Beschreibung: Beschreibung: C:\Users\lba\Work\Projects\GovMashups\SVN\Milestones\M_2010_07_26\FixMyStad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7981" y="1365239"/>
              <a:ext cx="14001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15" descr="Beschreibung: Beschreibung: C:\Users\lba\Work\Projects\GovMashups\SVN\Milestones\M_2010_07_26\FixMyStadtMobile_Final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813" y="1529967"/>
              <a:ext cx="14763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feil nach rechts 10"/>
            <p:cNvSpPr/>
            <p:nvPr/>
          </p:nvSpPr>
          <p:spPr>
            <a:xfrm>
              <a:off x="2421905" y="1768367"/>
              <a:ext cx="575879" cy="288996"/>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nSpc>
                  <a:spcPct val="115000"/>
                </a:lnSpc>
                <a:spcAft>
                  <a:spcPts val="1000"/>
                </a:spcAft>
                <a:defRPr/>
              </a:pPr>
              <a:r>
                <a:rPr lang="de-DE" sz="1100">
                  <a:solidFill>
                    <a:srgbClr val="FFFFFF"/>
                  </a:solidFill>
                  <a:latin typeface="Arial" charset="0"/>
                  <a:ea typeface="ＭＳ Ｐゴシック" charset="0"/>
                  <a:cs typeface="Times New Roman" charset="0"/>
                </a:rPr>
                <a:t> </a:t>
              </a:r>
              <a:endParaRPr lang="en-GB" sz="1100">
                <a:solidFill>
                  <a:srgbClr val="FFFFFF"/>
                </a:solidFill>
                <a:latin typeface="Arial" charset="0"/>
                <a:ea typeface="ＭＳ Ｐゴシック" charset="0"/>
                <a:cs typeface="Times New Roman" charset="0"/>
              </a:endParaRPr>
            </a:p>
          </p:txBody>
        </p:sp>
        <p:sp>
          <p:nvSpPr>
            <p:cNvPr id="18" name="Pfeil nach rechts 11"/>
            <p:cNvSpPr/>
            <p:nvPr/>
          </p:nvSpPr>
          <p:spPr>
            <a:xfrm>
              <a:off x="4149542" y="1777433"/>
              <a:ext cx="575880" cy="287863"/>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nSpc>
                  <a:spcPct val="115000"/>
                </a:lnSpc>
                <a:spcAft>
                  <a:spcPts val="1000"/>
                </a:spcAft>
                <a:defRPr/>
              </a:pPr>
              <a:r>
                <a:rPr lang="de-DE" sz="1100">
                  <a:solidFill>
                    <a:srgbClr val="FFFFFF"/>
                  </a:solidFill>
                  <a:latin typeface="Arial" charset="0"/>
                  <a:ea typeface="ＭＳ Ｐゴシック" charset="0"/>
                  <a:cs typeface="Times New Roman" charset="0"/>
                </a:rPr>
                <a:t> </a:t>
              </a:r>
              <a:endParaRPr lang="en-GB" sz="1100">
                <a:solidFill>
                  <a:srgbClr val="FFFFFF"/>
                </a:solidFill>
                <a:latin typeface="Arial" charset="0"/>
                <a:ea typeface="ＭＳ Ｐゴシック" charset="0"/>
                <a:cs typeface="Times New Roman" charset="0"/>
              </a:endParaRPr>
            </a:p>
          </p:txBody>
        </p:sp>
        <p:sp>
          <p:nvSpPr>
            <p:cNvPr id="19" name="Pfeil nach rechts 12"/>
            <p:cNvSpPr/>
            <p:nvPr/>
          </p:nvSpPr>
          <p:spPr>
            <a:xfrm rot="10800000">
              <a:off x="5733537" y="1762700"/>
              <a:ext cx="577185" cy="287863"/>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nSpc>
                  <a:spcPct val="115000"/>
                </a:lnSpc>
                <a:spcAft>
                  <a:spcPts val="1000"/>
                </a:spcAft>
                <a:defRPr/>
              </a:pPr>
              <a:r>
                <a:rPr lang="de-DE" sz="1100">
                  <a:solidFill>
                    <a:srgbClr val="FFFFFF"/>
                  </a:solidFill>
                  <a:latin typeface="Arial" charset="0"/>
                  <a:ea typeface="ＭＳ Ｐゴシック" charset="0"/>
                  <a:cs typeface="Times New Roman" charset="0"/>
                </a:rPr>
                <a:t> </a:t>
              </a:r>
              <a:endParaRPr lang="en-GB" sz="1100">
                <a:solidFill>
                  <a:srgbClr val="FFFFFF"/>
                </a:solidFill>
                <a:latin typeface="Arial" charset="0"/>
                <a:ea typeface="ＭＳ Ｐゴシック" charset="0"/>
                <a:cs typeface="Times New Roman" charset="0"/>
              </a:endParaRPr>
            </a:p>
          </p:txBody>
        </p:sp>
      </p:grpSp>
      <p:sp>
        <p:nvSpPr>
          <p:cNvPr id="18437" name="Rectangle 16"/>
          <p:cNvSpPr>
            <a:spLocks noChangeArrowheads="1"/>
          </p:cNvSpPr>
          <p:nvPr/>
        </p:nvSpPr>
        <p:spPr bwMode="auto">
          <a:xfrm>
            <a:off x="0" y="220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pSp>
        <p:nvGrpSpPr>
          <p:cNvPr id="6" name="Gruppierung 5"/>
          <p:cNvGrpSpPr/>
          <p:nvPr/>
        </p:nvGrpSpPr>
        <p:grpSpPr>
          <a:xfrm>
            <a:off x="5699108" y="1005741"/>
            <a:ext cx="3444893" cy="2827449"/>
            <a:chOff x="5699108" y="1005741"/>
            <a:chExt cx="3444893" cy="2827449"/>
          </a:xfrm>
        </p:grpSpPr>
        <p:pic>
          <p:nvPicPr>
            <p:cNvPr id="2" name="Bild 1"/>
            <p:cNvPicPr>
              <a:picLocks noChangeAspect="1"/>
            </p:cNvPicPr>
            <p:nvPr/>
          </p:nvPicPr>
          <p:blipFill rotWithShape="1">
            <a:blip r:embed="rId7"/>
            <a:srcRect l="11008" t="3096" r="10482" b="12370"/>
            <a:stretch/>
          </p:blipFill>
          <p:spPr>
            <a:xfrm>
              <a:off x="5699108" y="1005741"/>
              <a:ext cx="3202366" cy="2827449"/>
            </a:xfrm>
            <a:prstGeom prst="rect">
              <a:avLst/>
            </a:prstGeom>
          </p:spPr>
        </p:pic>
        <p:sp>
          <p:nvSpPr>
            <p:cNvPr id="3" name="Textfeld 2"/>
            <p:cNvSpPr txBox="1"/>
            <p:nvPr/>
          </p:nvSpPr>
          <p:spPr>
            <a:xfrm rot="16200000">
              <a:off x="8246640" y="2436307"/>
              <a:ext cx="1533111" cy="261610"/>
            </a:xfrm>
            <a:prstGeom prst="rect">
              <a:avLst/>
            </a:prstGeom>
            <a:noFill/>
          </p:spPr>
          <p:txBody>
            <a:bodyPr wrap="none" rtlCol="0">
              <a:spAutoFit/>
            </a:bodyPr>
            <a:lstStyle/>
            <a:p>
              <a:r>
                <a:rPr lang="en-US" sz="1100" dirty="0" err="1">
                  <a:latin typeface="Arial"/>
                  <a:cs typeface="Arial"/>
                </a:rPr>
                <a:t>c</a:t>
              </a:r>
              <a:r>
                <a:rPr lang="en-US" sz="1100" dirty="0" err="1" smtClean="0">
                  <a:latin typeface="Arial"/>
                  <a:cs typeface="Arial"/>
                </a:rPr>
                <a:t>reativecommons.org</a:t>
              </a:r>
              <a:endParaRPr lang="en-US" sz="1100" dirty="0">
                <a:latin typeface="Arial"/>
                <a:cs typeface="Arial"/>
              </a:endParaRPr>
            </a:p>
          </p:txBody>
        </p:sp>
      </p:grpSp>
      <p:sp>
        <p:nvSpPr>
          <p:cNvPr id="21" name="Pfeil nach rechts 10"/>
          <p:cNvSpPr/>
          <p:nvPr/>
        </p:nvSpPr>
        <p:spPr bwMode="auto">
          <a:xfrm rot="5400000">
            <a:off x="1177393" y="3703656"/>
            <a:ext cx="1167868" cy="404812"/>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nSpc>
                <a:spcPct val="115000"/>
              </a:lnSpc>
              <a:spcAft>
                <a:spcPts val="1000"/>
              </a:spcAft>
              <a:defRPr/>
            </a:pPr>
            <a:r>
              <a:rPr lang="de-DE" sz="1100">
                <a:solidFill>
                  <a:srgbClr val="FFFFFF"/>
                </a:solidFill>
                <a:latin typeface="Arial" charset="0"/>
                <a:ea typeface="ＭＳ Ｐゴシック" charset="0"/>
                <a:cs typeface="Times New Roman" charset="0"/>
              </a:rPr>
              <a:t> </a:t>
            </a:r>
            <a:endParaRPr lang="en-GB" sz="1100">
              <a:solidFill>
                <a:srgbClr val="FFFFFF"/>
              </a:solidFill>
              <a:latin typeface="Arial" charset="0"/>
              <a:ea typeface="ＭＳ Ｐゴシック" charset="0"/>
              <a:cs typeface="Times New Roman" charset="0"/>
            </a:endParaRPr>
          </a:p>
        </p:txBody>
      </p:sp>
      <p:grpSp>
        <p:nvGrpSpPr>
          <p:cNvPr id="5" name="Gruppierung 4"/>
          <p:cNvGrpSpPr/>
          <p:nvPr/>
        </p:nvGrpSpPr>
        <p:grpSpPr>
          <a:xfrm>
            <a:off x="432000" y="1962415"/>
            <a:ext cx="2438626" cy="1583118"/>
            <a:chOff x="432000" y="1962415"/>
            <a:chExt cx="2438626" cy="1583118"/>
          </a:xfrm>
        </p:grpSpPr>
        <p:pic>
          <p:nvPicPr>
            <p:cNvPr id="4" name="Bild 3"/>
            <p:cNvPicPr>
              <a:picLocks noChangeAspect="1"/>
            </p:cNvPicPr>
            <p:nvPr/>
          </p:nvPicPr>
          <p:blipFill>
            <a:blip r:embed="rId8"/>
            <a:stretch>
              <a:fillRect/>
            </a:stretch>
          </p:blipFill>
          <p:spPr>
            <a:xfrm>
              <a:off x="432000" y="1962415"/>
              <a:ext cx="2110824" cy="1583118"/>
            </a:xfrm>
            <a:prstGeom prst="rect">
              <a:avLst/>
            </a:prstGeom>
          </p:spPr>
        </p:pic>
        <p:sp>
          <p:nvSpPr>
            <p:cNvPr id="22" name="Textfeld 21"/>
            <p:cNvSpPr txBox="1"/>
            <p:nvPr/>
          </p:nvSpPr>
          <p:spPr>
            <a:xfrm rot="16200000">
              <a:off x="2103757" y="2570861"/>
              <a:ext cx="1272128" cy="261610"/>
            </a:xfrm>
            <a:prstGeom prst="rect">
              <a:avLst/>
            </a:prstGeom>
            <a:noFill/>
          </p:spPr>
          <p:txBody>
            <a:bodyPr wrap="none" rtlCol="0">
              <a:spAutoFit/>
            </a:bodyPr>
            <a:lstStyle/>
            <a:p>
              <a:r>
                <a:rPr lang="en-US" sz="1100" dirty="0" err="1" smtClean="0">
                  <a:latin typeface="Arial"/>
                  <a:cs typeface="Arial"/>
                </a:rPr>
                <a:t>capl.washjeff.edu</a:t>
              </a:r>
              <a:endParaRPr lang="en-US" sz="1100" dirty="0">
                <a:latin typeface="Arial"/>
                <a:cs typeface="Arial"/>
              </a:endParaRPr>
            </a:p>
          </p:txBody>
        </p:sp>
      </p:grpSp>
      <p:sp>
        <p:nvSpPr>
          <p:cNvPr id="23" name="Textfeld 22"/>
          <p:cNvSpPr txBox="1"/>
          <p:nvPr/>
        </p:nvSpPr>
        <p:spPr>
          <a:xfrm>
            <a:off x="3224361" y="1562635"/>
            <a:ext cx="2737392" cy="2973122"/>
          </a:xfrm>
          <a:prstGeom prst="rect">
            <a:avLst/>
          </a:prstGeom>
          <a:noFill/>
        </p:spPr>
        <p:txBody>
          <a:bodyPr wrap="square" rtlCol="0">
            <a:spAutoFit/>
          </a:bodyPr>
          <a:lstStyle/>
          <a:p>
            <a:pPr marL="363538" indent="-363538" defTabSz="447675" fontAlgn="auto">
              <a:spcBef>
                <a:spcPct val="20000"/>
              </a:spcBef>
              <a:spcAft>
                <a:spcPts val="0"/>
              </a:spcAft>
              <a:buClr>
                <a:srgbClr val="1A9B7E"/>
              </a:buClr>
              <a:buFont typeface="Wingdings" charset="2"/>
              <a:buChar char=""/>
            </a:pPr>
            <a:r>
              <a:rPr lang="en-US" sz="1800" dirty="0" err="1" smtClean="0">
                <a:latin typeface="Arial"/>
                <a:cs typeface="Arial"/>
              </a:rPr>
              <a:t>Offen</a:t>
            </a:r>
            <a:r>
              <a:rPr lang="en-US" sz="1800" dirty="0" smtClean="0">
                <a:latin typeface="Arial"/>
                <a:cs typeface="Arial"/>
              </a:rPr>
              <a:t> </a:t>
            </a:r>
            <a:r>
              <a:rPr lang="en-US" sz="1800" dirty="0" err="1" smtClean="0">
                <a:latin typeface="Arial"/>
                <a:cs typeface="Arial"/>
              </a:rPr>
              <a:t>lizenziert</a:t>
            </a:r>
            <a:endParaRPr lang="en-US" sz="1800" dirty="0">
              <a:latin typeface="Arial"/>
              <a:cs typeface="Arial"/>
            </a:endParaRPr>
          </a:p>
          <a:p>
            <a:pPr marL="363538" lvl="0" indent="-363538" defTabSz="447675" fontAlgn="auto">
              <a:spcBef>
                <a:spcPct val="20000"/>
              </a:spcBef>
              <a:spcAft>
                <a:spcPts val="0"/>
              </a:spcAft>
              <a:buClr>
                <a:srgbClr val="1A9B7E"/>
              </a:buClr>
              <a:buFont typeface="Wingdings" charset="2"/>
              <a:buChar char=""/>
            </a:pPr>
            <a:endParaRPr lang="en-US" sz="1800" dirty="0" smtClean="0">
              <a:latin typeface="Arial"/>
              <a:cs typeface="Arial"/>
            </a:endParaRPr>
          </a:p>
          <a:p>
            <a:pPr marL="363538" lvl="0" indent="-363538" defTabSz="447675" fontAlgn="auto">
              <a:spcBef>
                <a:spcPct val="20000"/>
              </a:spcBef>
              <a:spcAft>
                <a:spcPts val="0"/>
              </a:spcAft>
              <a:buClr>
                <a:srgbClr val="1A9B7E"/>
              </a:buClr>
              <a:buFont typeface="Wingdings" charset="2"/>
              <a:buChar char=""/>
            </a:pPr>
            <a:r>
              <a:rPr lang="en-US" sz="1800" dirty="0" err="1">
                <a:latin typeface="Arial"/>
                <a:cs typeface="Arial"/>
              </a:rPr>
              <a:t>m</a:t>
            </a:r>
            <a:r>
              <a:rPr lang="en-US" sz="1800" dirty="0" err="1" smtClean="0">
                <a:latin typeface="Arial"/>
                <a:cs typeface="Arial"/>
              </a:rPr>
              <a:t>aschinenlesbar</a:t>
            </a:r>
            <a:endParaRPr lang="en-US" sz="1800" dirty="0" smtClean="0">
              <a:latin typeface="Arial"/>
              <a:cs typeface="Arial"/>
            </a:endParaRPr>
          </a:p>
          <a:p>
            <a:pPr marL="363538" lvl="0" indent="-363538" defTabSz="447675" fontAlgn="auto">
              <a:spcBef>
                <a:spcPct val="20000"/>
              </a:spcBef>
              <a:spcAft>
                <a:spcPts val="0"/>
              </a:spcAft>
              <a:buClr>
                <a:srgbClr val="1A9B7E"/>
              </a:buClr>
              <a:buFont typeface="Wingdings" charset="2"/>
              <a:buChar char=""/>
            </a:pPr>
            <a:endParaRPr lang="en-US" sz="1800" dirty="0" smtClean="0">
              <a:latin typeface="Arial"/>
              <a:cs typeface="Arial"/>
            </a:endParaRPr>
          </a:p>
          <a:p>
            <a:pPr marL="363538" lvl="0" indent="-363538" defTabSz="447675" fontAlgn="auto">
              <a:spcBef>
                <a:spcPct val="20000"/>
              </a:spcBef>
              <a:spcAft>
                <a:spcPts val="0"/>
              </a:spcAft>
              <a:buClr>
                <a:srgbClr val="1A9B7E"/>
              </a:buClr>
              <a:buFont typeface="Wingdings" charset="2"/>
              <a:buChar char=""/>
            </a:pPr>
            <a:r>
              <a:rPr lang="en-US" sz="1800" dirty="0" err="1">
                <a:latin typeface="Arial"/>
                <a:cs typeface="Arial"/>
              </a:rPr>
              <a:t>e</a:t>
            </a:r>
            <a:r>
              <a:rPr lang="en-US" sz="1800" dirty="0" err="1" smtClean="0">
                <a:latin typeface="Arial"/>
                <a:cs typeface="Arial"/>
              </a:rPr>
              <a:t>infacher</a:t>
            </a:r>
            <a:r>
              <a:rPr lang="en-US" sz="1800" dirty="0" smtClean="0">
                <a:latin typeface="Arial"/>
                <a:cs typeface="Arial"/>
              </a:rPr>
              <a:t> </a:t>
            </a:r>
            <a:r>
              <a:rPr lang="en-US" sz="1800" dirty="0" err="1" smtClean="0">
                <a:latin typeface="Arial"/>
                <a:cs typeface="Arial"/>
              </a:rPr>
              <a:t>Zugang</a:t>
            </a:r>
            <a:endParaRPr lang="en-US" sz="1800" dirty="0" smtClean="0">
              <a:latin typeface="Arial"/>
              <a:cs typeface="Arial"/>
            </a:endParaRPr>
          </a:p>
          <a:p>
            <a:pPr marL="363538" lvl="0" indent="-363538" defTabSz="447675" fontAlgn="auto">
              <a:spcBef>
                <a:spcPct val="20000"/>
              </a:spcBef>
              <a:spcAft>
                <a:spcPts val="0"/>
              </a:spcAft>
              <a:buClr>
                <a:srgbClr val="1A9B7E"/>
              </a:buClr>
              <a:buFont typeface="Wingdings" charset="2"/>
              <a:buChar char=""/>
            </a:pPr>
            <a:endParaRPr lang="en-US" dirty="0">
              <a:latin typeface="Arial"/>
              <a:cs typeface="Arial"/>
            </a:endParaRPr>
          </a:p>
          <a:p>
            <a:pPr marL="363538" lvl="0" indent="-363538" defTabSz="447675" fontAlgn="auto">
              <a:spcBef>
                <a:spcPct val="20000"/>
              </a:spcBef>
              <a:spcAft>
                <a:spcPts val="0"/>
              </a:spcAft>
              <a:buClr>
                <a:srgbClr val="1A9B7E"/>
              </a:buClr>
              <a:buFont typeface="Wingdings" charset="2"/>
              <a:buChar char=""/>
            </a:pPr>
            <a:r>
              <a:rPr lang="en-US" sz="1800" dirty="0" err="1" smtClean="0">
                <a:latin typeface="Arial"/>
                <a:cs typeface="Arial"/>
              </a:rPr>
              <a:t>Im</a:t>
            </a:r>
            <a:r>
              <a:rPr lang="en-US" sz="1800" dirty="0" smtClean="0">
                <a:latin typeface="Arial"/>
                <a:cs typeface="Arial"/>
              </a:rPr>
              <a:t> </a:t>
            </a:r>
            <a:r>
              <a:rPr lang="en-US" sz="1800" dirty="0" err="1" smtClean="0">
                <a:latin typeface="Arial"/>
                <a:cs typeface="Arial"/>
              </a:rPr>
              <a:t>Grunde</a:t>
            </a:r>
            <a:r>
              <a:rPr lang="en-US" sz="1800" dirty="0" smtClean="0">
                <a:latin typeface="Arial"/>
                <a:cs typeface="Arial"/>
              </a:rPr>
              <a:t> </a:t>
            </a:r>
            <a:r>
              <a:rPr lang="en-US" sz="1800" dirty="0" err="1" smtClean="0">
                <a:latin typeface="Arial"/>
                <a:cs typeface="Arial"/>
              </a:rPr>
              <a:t>nur</a:t>
            </a:r>
            <a:r>
              <a:rPr lang="en-US" sz="1800" dirty="0" smtClean="0">
                <a:latin typeface="Arial"/>
                <a:cs typeface="Arial"/>
              </a:rPr>
              <a:t> </a:t>
            </a:r>
            <a:r>
              <a:rPr lang="en-US" sz="1800" dirty="0" err="1" smtClean="0">
                <a:latin typeface="Arial"/>
                <a:cs typeface="Arial"/>
              </a:rPr>
              <a:t>Leserecht</a:t>
            </a:r>
            <a:r>
              <a:rPr lang="en-US" sz="1800" dirty="0" smtClean="0">
                <a:latin typeface="Arial"/>
                <a:cs typeface="Arial"/>
              </a:rPr>
              <a:t> </a:t>
            </a:r>
            <a:r>
              <a:rPr lang="en-US" sz="1800" dirty="0" err="1" smtClean="0">
                <a:latin typeface="Arial"/>
                <a:cs typeface="Arial"/>
              </a:rPr>
              <a:t>erlaubt</a:t>
            </a:r>
            <a:endParaRPr lang="en-US" sz="1800" dirty="0" smtClean="0">
              <a:latin typeface="Arial"/>
              <a:cs typeface="Arial"/>
            </a:endParaRPr>
          </a:p>
          <a:p>
            <a:pPr marL="363538" lvl="0" indent="-363538" defTabSz="447675" fontAlgn="auto">
              <a:spcBef>
                <a:spcPct val="20000"/>
              </a:spcBef>
              <a:spcAft>
                <a:spcPts val="0"/>
              </a:spcAft>
              <a:buClr>
                <a:srgbClr val="1A9B7E"/>
              </a:buClr>
              <a:buFont typeface="Wingdings" charset="2"/>
              <a:buChar char=""/>
            </a:pPr>
            <a:endParaRPr lang="en-US" sz="1800" dirty="0" smtClean="0">
              <a:latin typeface="Arial"/>
              <a:cs typeface="Arial"/>
            </a:endParaRPr>
          </a:p>
        </p:txBody>
      </p:sp>
    </p:spTree>
    <p:extLst>
      <p:ext uri="{BB962C8B-B14F-4D97-AF65-F5344CB8AC3E}">
        <p14:creationId xmlns:p14="http://schemas.microsoft.com/office/powerpoint/2010/main" val="3363624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Standarddesign">
  <a:themeElements>
    <a:clrScheme name="">
      <a:dk1>
        <a:srgbClr val="000000"/>
      </a:dk1>
      <a:lt1>
        <a:srgbClr val="FFFFFF"/>
      </a:lt1>
      <a:dk2>
        <a:srgbClr val="179C7D"/>
      </a:dk2>
      <a:lt2>
        <a:srgbClr val="A8AFAF"/>
      </a:lt2>
      <a:accent1>
        <a:srgbClr val="EB6A0A"/>
      </a:accent1>
      <a:accent2>
        <a:srgbClr val="006E92"/>
      </a:accent2>
      <a:accent3>
        <a:srgbClr val="FFFFFF"/>
      </a:accent3>
      <a:accent4>
        <a:srgbClr val="000000"/>
      </a:accent4>
      <a:accent5>
        <a:srgbClr val="F3B9AA"/>
      </a:accent5>
      <a:accent6>
        <a:srgbClr val="006384"/>
      </a:accent6>
      <a:hlink>
        <a:srgbClr val="25BAE2"/>
      </a:hlink>
      <a:folHlink>
        <a:srgbClr val="B1C800"/>
      </a:folHlink>
    </a:clrScheme>
    <a:fontScheme name="1_Standarddesign">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andarddesign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1_Standarddesign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1_Standarddesign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olienmaster_neues_Design_tcm262-120775">
  <a:themeElements>
    <a:clrScheme name="">
      <a:dk1>
        <a:srgbClr val="000000"/>
      </a:dk1>
      <a:lt1>
        <a:srgbClr val="FFFFFF"/>
      </a:lt1>
      <a:dk2>
        <a:srgbClr val="179C7D"/>
      </a:dk2>
      <a:lt2>
        <a:srgbClr val="A8AFAF"/>
      </a:lt2>
      <a:accent1>
        <a:srgbClr val="EB6A0A"/>
      </a:accent1>
      <a:accent2>
        <a:srgbClr val="006E92"/>
      </a:accent2>
      <a:accent3>
        <a:srgbClr val="FFFFFF"/>
      </a:accent3>
      <a:accent4>
        <a:srgbClr val="000000"/>
      </a:accent4>
      <a:accent5>
        <a:srgbClr val="F3B9AA"/>
      </a:accent5>
      <a:accent6>
        <a:srgbClr val="006384"/>
      </a:accent6>
      <a:hlink>
        <a:srgbClr val="25BAE2"/>
      </a:hlink>
      <a:folHlink>
        <a:srgbClr val="B1C800"/>
      </a:folHlink>
    </a:clrScheme>
    <a:fontScheme name="Folienmaster_neues_Design_tcm262-120775">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10000"/>
          </a:lnSpc>
          <a:spcBef>
            <a:spcPct val="0"/>
          </a:spcBef>
          <a:spcAft>
            <a:spcPct val="0"/>
          </a:spcAft>
          <a:buClrTx/>
          <a:buSzTx/>
          <a:buFontTx/>
          <a:buNone/>
          <a:tabLst/>
          <a:defRPr kumimoji="0" sz="1600" b="1" i="0" u="none" strike="noStrike" cap="none" normalizeH="0" baseline="0" dirty="0" smtClean="0">
            <a:ln>
              <a:noFill/>
            </a:ln>
            <a:solidFill>
              <a:schemeClr val="bg1"/>
            </a:solidFill>
            <a:effectLst/>
            <a:latin typeface="Frutiger LT Com 45 Ligh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10000"/>
          </a:lnSpc>
          <a:spcBef>
            <a:spcPct val="0"/>
          </a:spcBef>
          <a:spcAft>
            <a:spcPct val="0"/>
          </a:spcAft>
          <a:buClrTx/>
          <a:buSzTx/>
          <a:buFontTx/>
          <a:buNone/>
          <a:tabLst/>
          <a:defRPr kumimoji="0" lang="de-DE" sz="1600" b="1" i="0" u="none" strike="noStrike" cap="none" normalizeH="0" baseline="0" smtClean="0">
            <a:ln>
              <a:noFill/>
            </a:ln>
            <a:solidFill>
              <a:schemeClr val="tx1"/>
            </a:solidFill>
            <a:effectLst/>
            <a:latin typeface="Frutiger LT Com 45 Light" pitchFamily="34" charset="0"/>
          </a:defRPr>
        </a:defPPr>
      </a:lstStyle>
    </a:lnDef>
  </a:objectDefaults>
  <a:extraClrSchemeLst>
    <a:extraClrScheme>
      <a:clrScheme name="Folienmaster_neues_Design_tcm262-12077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lienmaster_neues_Design_tcm262-12077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olienmaster_neues_Design_tcm262-12077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olienmaster_neues_Design_tcm262-12077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lienmaster_neues_Design_tcm262-12077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olienmaster_neues_Design_tcm262-12077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olienmaster_neues_Design_tcm262-12077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olienmaster_neues_Design_tcm262-12077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olienmaster_neues_Design_tcm262-12077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olienmaster_neues_Design_tcm262-12077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olienmaster_neues_Design_tcm262-12077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olienmaster_neues_Design_tcm262-12077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Folienmaster_neues_Design_tcm262-120775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lienmaster_neues_Design_tcm262-120775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Folienmaster_neues_Design_tcm262-120775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Folienmaster_neues_Design_tcm262-120775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1070</Words>
  <Application>Microsoft Office PowerPoint</Application>
  <PresentationFormat>Bildschirmpräsentation (4:3)</PresentationFormat>
  <Paragraphs>260</Paragraphs>
  <Slides>30</Slides>
  <Notes>4</Notes>
  <HiddenSlides>1</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30</vt:i4>
      </vt:variant>
    </vt:vector>
  </HeadingPairs>
  <TitlesOfParts>
    <vt:vector size="41" baseType="lpstr">
      <vt:lpstr>Arial</vt:lpstr>
      <vt:lpstr>Frutiger LT Com 55 Roman</vt:lpstr>
      <vt:lpstr>Courier New</vt:lpstr>
      <vt:lpstr>Calibri</vt:lpstr>
      <vt:lpstr>Wingdings</vt:lpstr>
      <vt:lpstr>ＭＳ Ｐゴシック</vt:lpstr>
      <vt:lpstr>Andale Mono</vt:lpstr>
      <vt:lpstr>Times New Roman</vt:lpstr>
      <vt:lpstr>Frutiger LT Com 45 Light</vt:lpstr>
      <vt:lpstr>1_Standarddesign</vt:lpstr>
      <vt:lpstr>Folienmaster_neues_Design_tcm262-120775</vt:lpstr>
      <vt:lpstr>AP 4.1 Mobilitätsdaten-Cloud   »Gemeinschaftlich-e-Mobilität: Fahrzeuge, Daten und Infrastruktur«  Akronym: GeMo</vt:lpstr>
      <vt:lpstr>Ziel der Mobilitätsdaten-Cloud</vt:lpstr>
      <vt:lpstr>Arbeitsinhalte</vt:lpstr>
      <vt:lpstr>Katalog: Daten und Dienste der Cloud</vt:lpstr>
      <vt:lpstr>Datenkatalog: Daten und Dienste Der Cloud</vt:lpstr>
      <vt:lpstr>Ergebnisse der 1. Iteration</vt:lpstr>
      <vt:lpstr>Ergebnisse der 1. Iteration (2)</vt:lpstr>
      <vt:lpstr>Load Balancing innerhalb der Mobilitätsdaten-Cloud</vt:lpstr>
      <vt:lpstr>Open Data - Die Idee</vt:lpstr>
      <vt:lpstr>Open Data Kernelemente  Maschinenverarbeitbar</vt:lpstr>
      <vt:lpstr>GeMo Data Platform Architektur</vt:lpstr>
      <vt:lpstr>Von Open Data zu GeMo Data Ein Szenario</vt:lpstr>
      <vt:lpstr>Von Open Data zu GeMo Data</vt:lpstr>
      <vt:lpstr>Sicherheit in der Cloud </vt:lpstr>
      <vt:lpstr>Datastorage Datenpersistierung in der Cloud</vt:lpstr>
      <vt:lpstr>Demo GeMo Data Platform und Data Storage</vt:lpstr>
      <vt:lpstr>Arbeitsteilung und Zeitplan</vt:lpstr>
      <vt:lpstr>BACKUP</vt:lpstr>
      <vt:lpstr>Arbeitspakte des Projektes GeMo</vt:lpstr>
      <vt:lpstr>AP 4.1: Mobilitätsdaten-Cloud</vt:lpstr>
      <vt:lpstr>Agendapunkte Telko</vt:lpstr>
      <vt:lpstr>Open Data Platform Architektur</vt:lpstr>
      <vt:lpstr>Beispiel: Barcelona</vt:lpstr>
      <vt:lpstr>Wo möglich: Linked Data</vt:lpstr>
      <vt:lpstr>Linked Data Semantic Web entzaubert</vt:lpstr>
      <vt:lpstr>Protokolle und Datenformate Representational State Transfer Protocol (REST) </vt:lpstr>
      <vt:lpstr>REST Operationen</vt:lpstr>
      <vt:lpstr>REST Unterschiedliche Repräsentationen</vt:lpstr>
      <vt:lpstr>JavaScript Object Notation JSON</vt:lpstr>
      <vt:lpstr>JSON Vergleich mit XML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"KLIMALA programmierung"</dc:creator>
  <cp:lastModifiedBy>Lena Farid</cp:lastModifiedBy>
  <cp:revision>1900</cp:revision>
  <cp:lastPrinted>2011-12-19T08:24:10Z</cp:lastPrinted>
  <dcterms:created xsi:type="dcterms:W3CDTF">2009-05-22T06:46:16Z</dcterms:created>
  <dcterms:modified xsi:type="dcterms:W3CDTF">2012-05-16T08:20:44Z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0x010100848FD7E24D7D3B49B95A0D77E409EE6A</vt:lpwstr>
  </property>
  <property fmtid="{D5CDD505-2E9C-101B-9397-08002B2CF9AE}" pid="3" name="NXPowerLiteLastOptimized">
    <vt:lpwstr>8666327</vt:lpwstr>
  </property>
  <property fmtid="{D5CDD505-2E9C-101B-9397-08002B2CF9AE}" pid="4" name="NXPowerLiteVersion">
    <vt:lpwstr>D4.1.2</vt:lpwstr>
  </property>
  <property fmtid="{D5CDD505-2E9C-101B-9397-08002B2CF9AE}" pid="5" name="_DCDateCreated">
    <vt:lpwstr>2010-02-18T11:49:29Z</vt:lpwstr>
  </property>
</Properties>
</file>