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  <p:sldMasterId id="2147483725" r:id="rId2"/>
  </p:sldMasterIdLst>
  <p:notesMasterIdLst>
    <p:notesMasterId r:id="rId9"/>
  </p:notesMasterIdLst>
  <p:handoutMasterIdLst>
    <p:handoutMasterId r:id="rId10"/>
  </p:handoutMasterIdLst>
  <p:sldIdLst>
    <p:sldId id="846" r:id="rId3"/>
    <p:sldId id="847" r:id="rId4"/>
    <p:sldId id="850" r:id="rId5"/>
    <p:sldId id="849" r:id="rId6"/>
    <p:sldId id="852" r:id="rId7"/>
    <p:sldId id="851" r:id="rId8"/>
  </p:sldIdLst>
  <p:sldSz cx="9144000" cy="6858000" type="screen4x3"/>
  <p:notesSz cx="7099300" cy="10234613"/>
  <p:embeddedFontLst>
    <p:embeddedFont>
      <p:font typeface="Frutiger LT Com 55 Roman" pitchFamily="34" charset="0"/>
      <p:regular r:id="rId11"/>
      <p:bold r:id="rId12"/>
      <p:italic r:id="rId13"/>
    </p:embeddedFont>
    <p:embeddedFont>
      <p:font typeface="Frutiger LT Com 45 Light" pitchFamily="34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FAF"/>
    <a:srgbClr val="B2B2B2"/>
    <a:srgbClr val="F03C18"/>
    <a:srgbClr val="B1C8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9550" autoAdjust="0"/>
  </p:normalViewPr>
  <p:slideViewPr>
    <p:cSldViewPr>
      <p:cViewPr varScale="1">
        <p:scale>
          <a:sx n="109" d="100"/>
          <a:sy n="109" d="100"/>
        </p:scale>
        <p:origin x="-942" y="-72"/>
      </p:cViewPr>
      <p:guideLst>
        <p:guide orient="horz" pos="3695"/>
        <p:guide orient="horz" pos="145"/>
        <p:guide orient="horz" pos="1393"/>
        <p:guide orient="horz" pos="721"/>
        <p:guide orient="horz"/>
        <p:guide orient="horz" pos="2832"/>
        <p:guide orient="horz" pos="337"/>
        <p:guide pos="5470"/>
        <p:guide pos="290"/>
        <p:guide pos="1441"/>
      </p:guideLst>
    </p:cSldViewPr>
  </p:slideViewPr>
  <p:outlineViewPr>
    <p:cViewPr>
      <p:scale>
        <a:sx n="33" d="100"/>
        <a:sy n="33" d="100"/>
      </p:scale>
      <p:origin x="0" y="4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15"/>
    </p:cViewPr>
  </p:sorterViewPr>
  <p:notesViewPr>
    <p:cSldViewPr>
      <p:cViewPr>
        <p:scale>
          <a:sx n="100" d="100"/>
          <a:sy n="100" d="100"/>
        </p:scale>
        <p:origin x="-3474" y="-72"/>
      </p:cViewPr>
      <p:guideLst>
        <p:guide orient="horz" pos="3224"/>
        <p:guide pos="2237"/>
      </p:guideLst>
    </p:cSldViewPr>
  </p:notesViewPr>
  <p:gridSpacing cx="152299" cy="1522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5305" tIns="47652" rIns="95305" bIns="47652" rtlCol="0"/>
          <a:lstStyle>
            <a:lvl1pPr algn="l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5305" tIns="47652" rIns="95305" bIns="47652" rtlCol="0"/>
          <a:lstStyle>
            <a:lvl1pPr algn="r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DC3D53AC-C9B9-4F5E-BE80-16AE97E1D4D2}" type="datetimeFigureOut">
              <a:rPr lang="de-DE"/>
              <a:pPr>
                <a:defRPr/>
              </a:pPr>
              <a:t>25.05.2012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5305" tIns="47652" rIns="95305" bIns="47652" rtlCol="0" anchor="b"/>
          <a:lstStyle>
            <a:lvl1pPr algn="l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5305" tIns="47652" rIns="95305" bIns="47652" rtlCol="0" anchor="b"/>
          <a:lstStyle>
            <a:lvl1pPr algn="r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D04CBF71-2526-4940-994B-B6D9252D4C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13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254" tIns="45627" rIns="91254" bIns="45627" rtlCol="0"/>
          <a:lstStyle>
            <a:lvl1pPr algn="l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1175"/>
          </a:xfrm>
          <a:prstGeom prst="rect">
            <a:avLst/>
          </a:prstGeom>
        </p:spPr>
        <p:txBody>
          <a:bodyPr vert="horz" lIns="91254" tIns="45627" rIns="91254" bIns="45627" rtlCol="0"/>
          <a:lstStyle>
            <a:lvl1pPr algn="r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13C5A0F9-411C-41BA-A10B-EFC684404D19}" type="datetimeFigureOut">
              <a:rPr lang="de-DE"/>
              <a:pPr>
                <a:defRPr/>
              </a:pPr>
              <a:t>25.05.2012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1525"/>
            <a:ext cx="5111750" cy="3833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4" tIns="45627" rIns="91254" bIns="45627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0075" cy="4603750"/>
          </a:xfrm>
          <a:prstGeom prst="rect">
            <a:avLst/>
          </a:prstGeom>
        </p:spPr>
        <p:txBody>
          <a:bodyPr vert="horz" lIns="91254" tIns="45627" rIns="91254" bIns="45627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254" tIns="45627" rIns="91254" bIns="45627" rtlCol="0" anchor="b"/>
          <a:lstStyle>
            <a:lvl1pPr algn="l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</p:spPr>
        <p:txBody>
          <a:bodyPr vert="horz" lIns="91254" tIns="45627" rIns="91254" bIns="45627" rtlCol="0" anchor="b"/>
          <a:lstStyle>
            <a:lvl1pPr algn="r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DECD45A0-CF7A-4211-81F5-582CA02B708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0375" y="312420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352318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3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32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2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58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200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658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tenzahl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2462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360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82588"/>
            <a:ext cx="8223250" cy="4318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460375" y="1773238"/>
            <a:ext cx="8223250" cy="4092575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515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9944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490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0211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0250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60375" y="1906588"/>
            <a:ext cx="8223250" cy="3959225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200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455613" y="6315075"/>
            <a:ext cx="21590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rgbClr val="A8AFAF"/>
                </a:solidFill>
              </a:rPr>
              <a:t>© Fraunhofer IAO, IAT Universität Stuttgart</a:t>
            </a:r>
          </a:p>
        </p:txBody>
      </p:sp>
      <p:pic>
        <p:nvPicPr>
          <p:cNvPr id="8" name="Picture 2" descr="ia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219825"/>
            <a:ext cx="1552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51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531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6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76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esk.fraunhofer.de/de.html" TargetMode="Externa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4" Type="http://schemas.openxmlformats.org/officeDocument/2006/relationships/hyperlink" Target="http://www.iis.fraunhofer.de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90525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906588"/>
            <a:ext cx="82232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29" name="Picture 13" descr="ia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6323013"/>
            <a:ext cx="1241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 descr="ise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6303963"/>
            <a:ext cx="110966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5" descr="Logotype_FOKUS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6321425"/>
            <a:ext cx="11271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Fraunhofer-Einrichtung für Systeme der Kommunikationstechnik ESK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21425"/>
            <a:ext cx="1193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Gesellschaf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6315075"/>
            <a:ext cx="1217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2" descr="Fraunhofer-Institut für Integrierte Schaltungen IIS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6323013"/>
            <a:ext cx="1196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68" r:id="rId2"/>
    <p:sldLayoutId id="2147484169" r:id="rId3"/>
    <p:sldLayoutId id="2147484170" r:id="rId4"/>
    <p:sldLayoutId id="2147484171" r:id="rId5"/>
    <p:sldLayoutId id="2147484172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268288" indent="-26828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219200" indent="-23495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644650" indent="-24606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2066925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489200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9464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34036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8608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43180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5613" y="6315075"/>
            <a:ext cx="21590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rgbClr val="A8AFAF"/>
                </a:solidFill>
              </a:rPr>
              <a:t>© Fraunhofer IAO, IAT Universität Stuttgart</a:t>
            </a:r>
          </a:p>
        </p:txBody>
      </p:sp>
      <p:sp>
        <p:nvSpPr>
          <p:cNvPr id="2054" name="Textfeld 6"/>
          <p:cNvSpPr txBox="1">
            <a:spLocks noChangeArrowheads="1"/>
          </p:cNvSpPr>
          <p:nvPr userDrawn="1"/>
        </p:nvSpPr>
        <p:spPr bwMode="auto">
          <a:xfrm>
            <a:off x="3851275" y="6345238"/>
            <a:ext cx="1152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38803DEC-DCAD-4724-9887-29ECF54C3DC6}" type="slidenum">
              <a:rPr lang="de-DE" sz="800" smtClean="0">
                <a:solidFill>
                  <a:srgbClr val="A8AFAF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800" smtClean="0">
              <a:solidFill>
                <a:srgbClr val="A8AFAF"/>
              </a:solidFill>
            </a:endParaRPr>
          </a:p>
        </p:txBody>
      </p:sp>
      <p:pic>
        <p:nvPicPr>
          <p:cNvPr id="2055" name="Picture 2" descr="ia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219825"/>
            <a:ext cx="1552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5" r:id="rId10"/>
    <p:sldLayoutId id="2147484181" r:id="rId11"/>
    <p:sldLayoutId id="214748418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67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31813" indent="-26193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800100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079500" indent="-27781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15367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170363"/>
            <a:ext cx="82200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3"/>
          <p:cNvSpPr txBox="1">
            <a:spLocks noChangeArrowheads="1"/>
          </p:cNvSpPr>
          <p:nvPr/>
        </p:nvSpPr>
        <p:spPr bwMode="auto">
          <a:xfrm>
            <a:off x="460375" y="3574242"/>
            <a:ext cx="835342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de-DE" dirty="0">
                <a:latin typeface="+mn-lt"/>
              </a:rPr>
              <a:t>Berlin, 25. </a:t>
            </a:r>
            <a:r>
              <a:rPr lang="de-DE" dirty="0" smtClean="0">
                <a:latin typeface="+mn-lt"/>
              </a:rPr>
              <a:t>Mai 2012</a:t>
            </a:r>
            <a:r>
              <a:rPr lang="de-DE" dirty="0">
                <a:latin typeface="+mj-lt"/>
              </a:rPr>
              <a:t/>
            </a:r>
            <a:br>
              <a:rPr lang="de-DE" dirty="0">
                <a:latin typeface="+mj-lt"/>
              </a:rPr>
            </a:br>
            <a:endParaRPr lang="de-DE" dirty="0">
              <a:latin typeface="+mj-lt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60375" y="581025"/>
            <a:ext cx="8223250" cy="2238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de-DE" dirty="0" smtClean="0">
                <a:solidFill>
                  <a:schemeClr val="tx2"/>
                </a:solidFill>
              </a:rPr>
              <a:t>Nachgang Gesamttreffen</a:t>
            </a:r>
            <a:br>
              <a:rPr lang="de-DE" dirty="0" smtClean="0">
                <a:solidFill>
                  <a:schemeClr val="tx2"/>
                </a:solidFill>
              </a:rPr>
            </a:br>
            <a:r>
              <a:rPr lang="de-DE" sz="2000" dirty="0" smtClean="0">
                <a:solidFill>
                  <a:schemeClr val="tx2"/>
                </a:solidFill>
              </a:rPr>
              <a:t>&lt;FOKUS intern&gt;</a:t>
            </a:r>
            <a:r>
              <a:rPr lang="de-DE" dirty="0" smtClean="0">
                <a:solidFill>
                  <a:schemeClr val="tx2"/>
                </a:solidFill>
              </a:rPr>
              <a:t/>
            </a:r>
            <a:br>
              <a:rPr lang="de-DE" dirty="0" smtClean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/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/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sz="2400" dirty="0"/>
              <a:t>»Gemeinschaftlich-</a:t>
            </a:r>
            <a:r>
              <a:rPr lang="de-DE" sz="2400" dirty="0">
                <a:solidFill>
                  <a:schemeClr val="tx2"/>
                </a:solidFill>
              </a:rPr>
              <a:t>e</a:t>
            </a:r>
            <a:r>
              <a:rPr lang="de-DE" sz="2400" dirty="0"/>
              <a:t>-Mobilität: </a:t>
            </a:r>
            <a:r>
              <a:rPr lang="de-DE" sz="2400" dirty="0" smtClean="0"/>
              <a:t>Fahrzeuge</a:t>
            </a:r>
            <a:r>
              <a:rPr lang="de-DE" sz="2400" dirty="0"/>
              <a:t>, Daten und Infrastruktur« </a:t>
            </a:r>
            <a:br>
              <a:rPr lang="de-DE" sz="2400" dirty="0"/>
            </a:br>
            <a:r>
              <a:rPr lang="de-DE" sz="2000" b="0" kern="1200" dirty="0" smtClean="0">
                <a:latin typeface="+mn-lt"/>
                <a:ea typeface="+mn-ea"/>
                <a:cs typeface="Arial" charset="0"/>
              </a:rPr>
              <a:t>Akronym: GeMo</a:t>
            </a:r>
            <a:endParaRPr lang="de-DE" sz="2400" kern="1200" dirty="0" smtClean="0">
              <a:latin typeface="Calibri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Diskussionspunkte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Recap</a:t>
            </a:r>
            <a:r>
              <a:rPr lang="de-DE" dirty="0" smtClean="0"/>
              <a:t> und Ergebnisse des Gesamttreffens</a:t>
            </a:r>
          </a:p>
          <a:p>
            <a:pPr lvl="0"/>
            <a:r>
              <a:rPr lang="de-DE" dirty="0" err="1" smtClean="0"/>
              <a:t>Ina’s</a:t>
            </a:r>
            <a:r>
              <a:rPr lang="de-DE" dirty="0" smtClean="0"/>
              <a:t> Punkte</a:t>
            </a:r>
          </a:p>
          <a:p>
            <a:r>
              <a:rPr lang="de-DE" dirty="0" smtClean="0"/>
              <a:t>Abgrenzung </a:t>
            </a:r>
          </a:p>
          <a:p>
            <a:pPr lvl="1"/>
            <a:r>
              <a:rPr lang="de-DE" dirty="0" smtClean="0"/>
              <a:t>Use </a:t>
            </a:r>
            <a:r>
              <a:rPr lang="de-DE" dirty="0"/>
              <a:t>C</a:t>
            </a:r>
            <a:r>
              <a:rPr lang="de-DE" dirty="0" smtClean="0"/>
              <a:t>ases vs. Demonstratoren und FOKUS APs</a:t>
            </a:r>
            <a:endParaRPr lang="de-DE" dirty="0" smtClean="0"/>
          </a:p>
          <a:p>
            <a:pPr lvl="1"/>
            <a:r>
              <a:rPr lang="de-DE" dirty="0" smtClean="0"/>
              <a:t>Siemens </a:t>
            </a:r>
            <a:r>
              <a:rPr lang="de-DE" dirty="0" err="1" smtClean="0"/>
              <a:t>eCar</a:t>
            </a:r>
            <a:r>
              <a:rPr lang="de-DE" dirty="0" smtClean="0"/>
              <a:t> </a:t>
            </a:r>
            <a:r>
              <a:rPr lang="de-DE" dirty="0" smtClean="0"/>
              <a:t>S</a:t>
            </a:r>
            <a:r>
              <a:rPr lang="de-DE" dirty="0" smtClean="0"/>
              <a:t>haring Management</a:t>
            </a:r>
          </a:p>
          <a:p>
            <a:pPr lvl="1"/>
            <a:r>
              <a:rPr lang="de-DE" dirty="0" err="1" smtClean="0"/>
              <a:t>MobilitätsDatenMarktplatz</a:t>
            </a:r>
            <a:r>
              <a:rPr lang="de-DE" dirty="0" smtClean="0"/>
              <a:t> (MDM)</a:t>
            </a:r>
            <a:endParaRPr lang="de-DE" dirty="0"/>
          </a:p>
          <a:p>
            <a:r>
              <a:rPr lang="de-DE" dirty="0" smtClean="0"/>
              <a:t>Nächste Schritte bei GeMo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755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Recap</a:t>
            </a:r>
            <a:r>
              <a:rPr lang="de-DE" dirty="0"/>
              <a:t> und Ergebnisse des Gesamttreffens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VISION + Hypothesen</a:t>
            </a:r>
          </a:p>
          <a:p>
            <a:pPr lvl="1"/>
            <a:r>
              <a:rPr lang="de-DE" dirty="0" smtClean="0"/>
              <a:t>Neue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werden derzeit ausformuliert (siehe </a:t>
            </a:r>
            <a:r>
              <a:rPr lang="de-DE" dirty="0" err="1" smtClean="0"/>
              <a:t>UseCase</a:t>
            </a:r>
            <a:r>
              <a:rPr lang="de-DE" dirty="0" smtClean="0"/>
              <a:t> Dokument)</a:t>
            </a:r>
          </a:p>
          <a:p>
            <a:pPr lvl="2"/>
            <a:endParaRPr lang="de-DE" dirty="0" smtClean="0"/>
          </a:p>
          <a:p>
            <a:r>
              <a:rPr lang="de-DE" dirty="0" smtClean="0"/>
              <a:t>Bessere Aufstellung/Argumentation der </a:t>
            </a:r>
            <a:r>
              <a:rPr lang="de-DE" dirty="0" err="1" smtClean="0"/>
              <a:t>MobilitätsDaten</a:t>
            </a:r>
            <a:r>
              <a:rPr lang="de-DE" dirty="0" smtClean="0"/>
              <a:t>-Cloud</a:t>
            </a:r>
          </a:p>
          <a:p>
            <a:pPr lvl="1"/>
            <a:r>
              <a:rPr lang="de-DE" dirty="0" smtClean="0"/>
              <a:t>Politische Herausforderung</a:t>
            </a:r>
          </a:p>
        </p:txBody>
      </p:sp>
    </p:spTree>
    <p:extLst>
      <p:ext uri="{BB962C8B-B14F-4D97-AF65-F5344CB8AC3E}">
        <p14:creationId xmlns:p14="http://schemas.microsoft.com/office/powerpoint/2010/main" val="2694874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Ina‘s</a:t>
            </a:r>
            <a:r>
              <a:rPr lang="de-DE" dirty="0" smtClean="0"/>
              <a:t> Punkte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9927" y="1297363"/>
            <a:ext cx="8223250" cy="4568421"/>
          </a:xfrm>
        </p:spPr>
        <p:txBody>
          <a:bodyPr/>
          <a:lstStyle/>
          <a:p>
            <a:pPr lvl="0"/>
            <a:r>
              <a:rPr lang="de-DE" dirty="0" smtClean="0"/>
              <a:t>Kartenanbieter, </a:t>
            </a:r>
            <a:r>
              <a:rPr lang="de-DE" dirty="0" err="1"/>
              <a:t>Regulateure</a:t>
            </a:r>
            <a:r>
              <a:rPr lang="de-DE" dirty="0"/>
              <a:t> (bspw. </a:t>
            </a:r>
            <a:r>
              <a:rPr lang="de-DE" dirty="0" smtClean="0"/>
              <a:t>für </a:t>
            </a:r>
            <a:r>
              <a:rPr lang="de-DE" dirty="0"/>
              <a:t>Stromtarife/Strompreise oder Netztarife/Strompreise) </a:t>
            </a:r>
            <a:r>
              <a:rPr lang="de-DE" dirty="0" smtClean="0"/>
              <a:t>ÖPNV </a:t>
            </a:r>
            <a:r>
              <a:rPr lang="de-DE" dirty="0"/>
              <a:t>, </a:t>
            </a:r>
            <a:r>
              <a:rPr lang="de-DE" dirty="0" smtClean="0"/>
              <a:t>Fahrrad </a:t>
            </a:r>
          </a:p>
          <a:p>
            <a:pPr lvl="1"/>
            <a:r>
              <a:rPr lang="de-DE" dirty="0" err="1" smtClean="0"/>
              <a:t>Pedalecs</a:t>
            </a:r>
            <a:r>
              <a:rPr lang="de-DE" dirty="0" smtClean="0"/>
              <a:t>, </a:t>
            </a:r>
            <a:r>
              <a:rPr lang="de-DE" dirty="0" err="1" smtClean="0"/>
              <a:t>Segways</a:t>
            </a:r>
            <a:r>
              <a:rPr lang="de-DE" dirty="0" smtClean="0"/>
              <a:t>, Autos</a:t>
            </a:r>
          </a:p>
          <a:p>
            <a:pPr lvl="1"/>
            <a:r>
              <a:rPr lang="de-DE" dirty="0" smtClean="0"/>
              <a:t>ÖPNV soll integriert werden. Frage: wie/wer?</a:t>
            </a:r>
          </a:p>
          <a:p>
            <a:pPr lvl="2"/>
            <a:r>
              <a:rPr lang="de-DE" dirty="0" smtClean="0"/>
              <a:t>Abhängig vom ausgewählten Schaufenster</a:t>
            </a:r>
          </a:p>
          <a:p>
            <a:pPr lvl="1"/>
            <a:r>
              <a:rPr lang="de-DE" dirty="0" smtClean="0"/>
              <a:t>Karten z.B. OSM – macht es Sinn im Cloud? </a:t>
            </a:r>
            <a:endParaRPr lang="de-DE" dirty="0"/>
          </a:p>
          <a:p>
            <a:pPr lvl="2"/>
            <a:r>
              <a:rPr lang="de-DE" dirty="0" smtClean="0"/>
              <a:t>IVI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google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maps</a:t>
            </a:r>
            <a:endParaRPr lang="de-DE" dirty="0" smtClean="0"/>
          </a:p>
          <a:p>
            <a:pPr lvl="1"/>
            <a:r>
              <a:rPr lang="de-DE" dirty="0" smtClean="0"/>
              <a:t>Daten brauchen Ortsbezug -&gt; „</a:t>
            </a:r>
            <a:r>
              <a:rPr lang="de-DE" dirty="0" err="1" smtClean="0"/>
              <a:t>DataSpace</a:t>
            </a:r>
            <a:r>
              <a:rPr lang="de-DE" dirty="0" smtClean="0"/>
              <a:t>“</a:t>
            </a:r>
            <a:endParaRPr lang="de-DE" dirty="0"/>
          </a:p>
          <a:p>
            <a:pPr lvl="0"/>
            <a:r>
              <a:rPr lang="de-DE" dirty="0" smtClean="0"/>
              <a:t>Zustände, Entwurfsprinzipien: zentralisiert </a:t>
            </a:r>
            <a:r>
              <a:rPr lang="de-DE" dirty="0" err="1" smtClean="0"/>
              <a:t>vs</a:t>
            </a:r>
            <a:r>
              <a:rPr lang="de-DE" dirty="0" smtClean="0"/>
              <a:t>, autonom, autorisiert vs. Jede-Nutzung</a:t>
            </a:r>
          </a:p>
          <a:p>
            <a:r>
              <a:rPr lang="de-DE" dirty="0" smtClean="0"/>
              <a:t>Definition von Gemeinschaftlichkeit -&gt; was sind unsere Use </a:t>
            </a:r>
            <a:r>
              <a:rPr lang="de-DE" dirty="0"/>
              <a:t>C</a:t>
            </a:r>
            <a:r>
              <a:rPr lang="de-DE" dirty="0" smtClean="0"/>
              <a:t>ases dafür</a:t>
            </a:r>
          </a:p>
          <a:p>
            <a:r>
              <a:rPr lang="de-DE" dirty="0" smtClean="0"/>
              <a:t>Demonstratoren: Simulation</a:t>
            </a:r>
          </a:p>
          <a:p>
            <a:r>
              <a:rPr lang="de-DE" dirty="0" smtClean="0"/>
              <a:t>Auswertung und Visualisierung der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577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Abgrenzung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 Cases vs. Demonstratoren und FOKUS APs</a:t>
            </a:r>
          </a:p>
          <a:p>
            <a:pPr lvl="1"/>
            <a:r>
              <a:rPr lang="de-DE" dirty="0" smtClean="0"/>
              <a:t>Hypothesen aufstellen ?</a:t>
            </a:r>
          </a:p>
          <a:p>
            <a:pPr lvl="1"/>
            <a:r>
              <a:rPr lang="de-DE" dirty="0" smtClean="0"/>
              <a:t>Was ist relevant für unsere APs?</a:t>
            </a:r>
          </a:p>
          <a:p>
            <a:pPr lvl="1"/>
            <a:r>
              <a:rPr lang="de-DE" dirty="0" smtClean="0"/>
              <a:t>Was können wir jetzt zeigen was können wir nur beschreiben?</a:t>
            </a:r>
          </a:p>
          <a:p>
            <a:pPr lvl="1"/>
            <a:endParaRPr lang="de-DE" dirty="0"/>
          </a:p>
          <a:p>
            <a:r>
              <a:rPr lang="de-DE" dirty="0" smtClean="0"/>
              <a:t>Siemens </a:t>
            </a:r>
            <a:r>
              <a:rPr lang="de-DE" dirty="0" err="1" smtClean="0"/>
              <a:t>eCar</a:t>
            </a:r>
            <a:r>
              <a:rPr lang="de-DE" dirty="0" smtClean="0"/>
              <a:t>-Sharing Management</a:t>
            </a:r>
          </a:p>
          <a:p>
            <a:endParaRPr lang="de-DE" dirty="0"/>
          </a:p>
          <a:p>
            <a:r>
              <a:rPr lang="de-DE" dirty="0" smtClean="0"/>
              <a:t>MDM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914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 bei GeMo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Auswahl Schaufenster </a:t>
            </a:r>
          </a:p>
          <a:p>
            <a:pPr lvl="1"/>
            <a:r>
              <a:rPr lang="de-DE" dirty="0" smtClean="0"/>
              <a:t>Externe Daten bzw. Metadaten </a:t>
            </a:r>
            <a:r>
              <a:rPr lang="de-DE" dirty="0" smtClean="0">
                <a:sym typeface="Wingdings" pitchFamily="2" charset="2"/>
              </a:rPr>
              <a:t> MDC</a:t>
            </a:r>
            <a:endParaRPr lang="de-DE" dirty="0" smtClean="0"/>
          </a:p>
          <a:p>
            <a:r>
              <a:rPr lang="de-DE" dirty="0" smtClean="0"/>
              <a:t>emo-berlin.de (?)</a:t>
            </a:r>
          </a:p>
          <a:p>
            <a:endParaRPr lang="de-DE" dirty="0"/>
          </a:p>
          <a:p>
            <a:r>
              <a:rPr lang="de-DE" dirty="0" smtClean="0"/>
              <a:t>OBU im Labor </a:t>
            </a:r>
            <a:r>
              <a:rPr lang="de-DE" dirty="0" smtClean="0">
                <a:sym typeface="Wingdings" pitchFamily="2" charset="2"/>
              </a:rPr>
              <a:t> ESK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Weitere Ausarbeitung des Demonstrators „gemeinschaftliche Mobilitätsdienste“ : Vision + Dekaden</a:t>
            </a:r>
          </a:p>
          <a:p>
            <a:r>
              <a:rPr lang="de-DE" dirty="0" smtClean="0">
                <a:sym typeface="Wingdings" pitchFamily="2" charset="2"/>
              </a:rPr>
              <a:t>Daten und Dienste der MDC – weiterhin </a:t>
            </a:r>
            <a:r>
              <a:rPr lang="de-DE" dirty="0" err="1" smtClean="0">
                <a:sym typeface="Wingdings" pitchFamily="2" charset="2"/>
              </a:rPr>
              <a:t>infos</a:t>
            </a:r>
            <a:r>
              <a:rPr lang="de-DE" dirty="0" smtClean="0">
                <a:sym typeface="Wingdings" pitchFamily="2" charset="2"/>
              </a:rPr>
              <a:t> sammeln und System spezifizieren…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983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olienmaster_neues_Design_tcm262-120775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Folienmaster_neues_Design_tcm262-120775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Frutiger LT Com 45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45 Light" pitchFamily="34" charset="0"/>
          </a:defRPr>
        </a:defPPr>
      </a:lstStyle>
    </a:lnDef>
  </a:objectDefaults>
  <a:extraClrSchemeLst>
    <a:extraClrScheme>
      <a:clrScheme name="Folienmaster_neues_Design_tcm262-12077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Bildschirmpräsentation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Frutiger LT Com 55 Roman</vt:lpstr>
      <vt:lpstr>Arial</vt:lpstr>
      <vt:lpstr>Frutiger LT Com 45 Light</vt:lpstr>
      <vt:lpstr>Wingdings</vt:lpstr>
      <vt:lpstr>Calibri</vt:lpstr>
      <vt:lpstr>1_Standarddesign</vt:lpstr>
      <vt:lpstr>Folienmaster_neues_Design_tcm262-120775</vt:lpstr>
      <vt:lpstr>Nachgang Gesamttreffen &lt;FOKUS intern&gt;   »Gemeinschaftlich-e-Mobilität: Fahrzeuge, Daten und Infrastruktur«  Akronym: GeMo</vt:lpstr>
      <vt:lpstr>Diskussionspunkte </vt:lpstr>
      <vt:lpstr>Recap und Ergebnisse des Gesamttreffens </vt:lpstr>
      <vt:lpstr>Ina‘s Punkte </vt:lpstr>
      <vt:lpstr>Abgrenzung </vt:lpstr>
      <vt:lpstr>Nächste Schritte bei GeMo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Lena Farid</cp:lastModifiedBy>
  <cp:revision>1743</cp:revision>
  <cp:lastPrinted>2012-04-25T08:19:44Z</cp:lastPrinted>
  <dcterms:created xsi:type="dcterms:W3CDTF">2009-05-22T06:46:16Z</dcterms:created>
  <dcterms:modified xsi:type="dcterms:W3CDTF">2012-05-30T12:53:27Z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0x010100848FD7E24D7D3B49B95A0D77E409EE6A</vt:lpwstr>
  </property>
  <property fmtid="{D5CDD505-2E9C-101B-9397-08002B2CF9AE}" pid="3" name="NXPowerLiteLastOptimized">
    <vt:lpwstr>8666327</vt:lpwstr>
  </property>
  <property fmtid="{D5CDD505-2E9C-101B-9397-08002B2CF9AE}" pid="4" name="NXPowerLiteVersion">
    <vt:lpwstr>D4.1.2</vt:lpwstr>
  </property>
  <property fmtid="{D5CDD505-2E9C-101B-9397-08002B2CF9AE}" pid="5" name="_DCDateCreated">
    <vt:lpwstr>2010-02-18T11:49:29Z</vt:lpwstr>
  </property>
</Properties>
</file>