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  <p:sldMasterId id="2147483725" r:id="rId2"/>
  </p:sldMasterIdLst>
  <p:notesMasterIdLst>
    <p:notesMasterId r:id="rId5"/>
  </p:notesMasterIdLst>
  <p:handoutMasterIdLst>
    <p:handoutMasterId r:id="rId6"/>
  </p:handoutMasterIdLst>
  <p:sldIdLst>
    <p:sldId id="860" r:id="rId3"/>
    <p:sldId id="859" r:id="rId4"/>
  </p:sldIdLst>
  <p:sldSz cx="9144000" cy="6858000" type="screen4x3"/>
  <p:notesSz cx="6794500" cy="9906000"/>
  <p:embeddedFontLst>
    <p:embeddedFont>
      <p:font typeface="Frutiger LT Com 55 Roman" charset="0"/>
      <p:regular r:id="rId7"/>
      <p:bold r:id="rId8"/>
      <p:italic r:id="rId9"/>
    </p:embeddedFont>
    <p:embeddedFont>
      <p:font typeface="Frutiger LT Com 45 Light" charset="0"/>
      <p:regular r:id="rId10"/>
      <p:bold r:id="rId11"/>
      <p:italic r:id="rId12"/>
      <p:boldItalic r:id="rId13"/>
    </p:embeddedFont>
    <p:embeddedFont>
      <p:font typeface="Arial Unicode MS" pitchFamily="34" charset="-128"/>
      <p:regular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FAF"/>
    <a:srgbClr val="B2B2B2"/>
    <a:srgbClr val="F03C18"/>
    <a:srgbClr val="B1C8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9550" autoAdjust="0"/>
  </p:normalViewPr>
  <p:slideViewPr>
    <p:cSldViewPr snapToGrid="0" showGuides="1">
      <p:cViewPr>
        <p:scale>
          <a:sx n="60" d="100"/>
          <a:sy n="60" d="100"/>
        </p:scale>
        <p:origin x="-1632" y="-42"/>
      </p:cViewPr>
      <p:guideLst>
        <p:guide orient="horz" pos="3695"/>
        <p:guide orient="horz" pos="145"/>
        <p:guide orient="horz" pos="1327"/>
        <p:guide orient="horz" pos="721"/>
        <p:guide orient="horz"/>
        <p:guide orient="horz" pos="1968"/>
        <p:guide orient="horz" pos="337"/>
        <p:guide pos="3267"/>
        <p:guide pos="290"/>
        <p:guide pos="1441"/>
      </p:guideLst>
    </p:cSldViewPr>
  </p:slideViewPr>
  <p:outlineViewPr>
    <p:cViewPr>
      <p:scale>
        <a:sx n="33" d="100"/>
        <a:sy n="33" d="100"/>
      </p:scale>
      <p:origin x="0" y="4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15"/>
    </p:cViewPr>
  </p:sorterViewPr>
  <p:notesViewPr>
    <p:cSldViewPr snapToGrid="0" showGuides="1">
      <p:cViewPr>
        <p:scale>
          <a:sx n="100" d="100"/>
          <a:sy n="100" d="100"/>
        </p:scale>
        <p:origin x="-3306" y="-72"/>
      </p:cViewPr>
      <p:guideLst>
        <p:guide orient="horz" pos="3120"/>
        <p:guide pos="2141"/>
      </p:guideLst>
    </p:cSldViewPr>
  </p:notesViewPr>
  <p:gridSpacing cx="152299" cy="1522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25424955-1D6B-4F6C-8331-56D0379DABD5}" type="datetimeFigureOut">
              <a:rPr lang="de-DE"/>
              <a:pPr>
                <a:defRPr/>
              </a:pPr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 anchor="b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07525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 anchor="b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C455E607-8066-402C-A0C1-D366308113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27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87922" tIns="43961" rIns="87922" bIns="43961" rtlCol="0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3225" cy="495300"/>
          </a:xfrm>
          <a:prstGeom prst="rect">
            <a:avLst/>
          </a:prstGeom>
        </p:spPr>
        <p:txBody>
          <a:bodyPr vert="horz" lIns="87922" tIns="43961" rIns="87922" bIns="43961" rtlCol="0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DEAA61B3-0964-41BF-9422-9DE724E3ED91}" type="datetimeFigureOut">
              <a:rPr lang="de-DE"/>
              <a:pPr>
                <a:defRPr/>
              </a:pPr>
              <a:t>11.01.2013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22" tIns="43961" rIns="87922" bIns="43961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3763"/>
            <a:ext cx="5435600" cy="4456112"/>
          </a:xfrm>
          <a:prstGeom prst="rect">
            <a:avLst/>
          </a:prstGeom>
        </p:spPr>
        <p:txBody>
          <a:bodyPr vert="horz" lIns="87922" tIns="43961" rIns="87922" bIns="43961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87922" tIns="43961" rIns="87922" bIns="43961" rtlCol="0" anchor="b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09113"/>
            <a:ext cx="2943225" cy="495300"/>
          </a:xfrm>
          <a:prstGeom prst="rect">
            <a:avLst/>
          </a:prstGeom>
        </p:spPr>
        <p:txBody>
          <a:bodyPr vert="horz" lIns="87922" tIns="43961" rIns="87922" bIns="43961" rtlCol="0" anchor="b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4CF6EDBE-4275-4C40-B8CA-3B7C47B7DB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74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6994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70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4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983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tenzah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0375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82588"/>
            <a:ext cx="8223250" cy="4318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460375" y="1773238"/>
            <a:ext cx="8223250" cy="409257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844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084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26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8912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60375" y="1906588"/>
            <a:ext cx="8223250" cy="39592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11067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pic>
        <p:nvPicPr>
          <p:cNvPr id="8" name="Picture 2" descr="ia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51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3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0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76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://www.iis.fraunhof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10" Type="http://schemas.openxmlformats.org/officeDocument/2006/relationships/hyperlink" Target="http://www.esk.fraunhofer.de/de.html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90525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13" descr="ia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6323013"/>
            <a:ext cx="1241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 descr="is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6303963"/>
            <a:ext cx="11096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5" descr="Logotype_FOKUS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6321425"/>
            <a:ext cx="1127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Fraunhofer-Einrichtung für Systeme der Kommunikationstechnik ESK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21425"/>
            <a:ext cx="1193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Gesellschaft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6315075"/>
            <a:ext cx="1217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 descr="Fraunhofer-Institut für Integrierte Schaltungen IIS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6323013"/>
            <a:ext cx="1196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 descr="http://www.gemo.fraunhofer.de/de/jcr%3acontent/stage/image.img.png/1345796239073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11745" b="24519"/>
          <a:stretch>
            <a:fillRect/>
          </a:stretch>
        </p:blipFill>
        <p:spPr bwMode="auto">
          <a:xfrm>
            <a:off x="6242050" y="5808663"/>
            <a:ext cx="2549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219200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644650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206692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4892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9464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34036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8608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43180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sp>
        <p:nvSpPr>
          <p:cNvPr id="2054" name="Textfeld 6"/>
          <p:cNvSpPr txBox="1">
            <a:spLocks noChangeArrowheads="1"/>
          </p:cNvSpPr>
          <p:nvPr userDrawn="1"/>
        </p:nvSpPr>
        <p:spPr bwMode="auto">
          <a:xfrm>
            <a:off x="3851275" y="6345238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9A998E06-D6DA-47C1-9889-E148EBB1A236}" type="slidenum">
              <a:rPr lang="de-DE" sz="800" smtClean="0">
                <a:solidFill>
                  <a:srgbClr val="A8AFA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800" smtClean="0">
              <a:solidFill>
                <a:srgbClr val="A8AFAF"/>
              </a:solidFill>
            </a:endParaRPr>
          </a:p>
        </p:txBody>
      </p:sp>
      <p:pic>
        <p:nvPicPr>
          <p:cNvPr id="2055" name="Picture 2" descr="ia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11" r:id="rId10"/>
    <p:sldLayoutId id="2147484307" r:id="rId11"/>
    <p:sldLayoutId id="214748430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0550" y="1572095"/>
            <a:ext cx="7978775" cy="37109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79C7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4148138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AP </a:t>
            </a:r>
            <a:r>
              <a:rPr lang="de-DE" dirty="0" smtClean="0">
                <a:solidFill>
                  <a:schemeClr val="tx2"/>
                </a:solidFill>
              </a:rPr>
              <a:t>4.1 </a:t>
            </a:r>
            <a:r>
              <a:rPr lang="de-DE" dirty="0">
                <a:solidFill>
                  <a:schemeClr val="tx2"/>
                </a:solidFill>
              </a:rPr>
              <a:t>Mobilitätsdaten-</a:t>
            </a:r>
            <a:r>
              <a:rPr lang="de-DE" dirty="0" err="1">
                <a:solidFill>
                  <a:schemeClr val="tx2"/>
                </a:solidFill>
              </a:rPr>
              <a:t>Cloud</a:t>
            </a:r>
            <a:r>
              <a:rPr lang="de-DE" dirty="0">
                <a:solidFill>
                  <a:schemeClr val="tx2"/>
                </a:solidFill>
              </a:rPr>
              <a:t> zur Aggregation und Bereitstellung der Daten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 smtClean="0"/>
              <a:t>Ansprechpartner</a:t>
            </a:r>
            <a:endParaRPr lang="de-DE" dirty="0"/>
          </a:p>
        </p:txBody>
      </p:sp>
      <p:pic>
        <p:nvPicPr>
          <p:cNvPr id="7" name="Picture 2" descr="http://www.gemo.fraunhofer.de/de/jcr%3acontent/stage/image.img.png/1345796239073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11745" b="24519"/>
          <a:stretch>
            <a:fillRect/>
          </a:stretch>
        </p:blipFill>
        <p:spPr bwMode="auto">
          <a:xfrm>
            <a:off x="6243638" y="5808663"/>
            <a:ext cx="2549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50448" y="2158655"/>
            <a:ext cx="410926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r>
              <a:rPr lang="de-DE" sz="2000" b="1" dirty="0" smtClean="0">
                <a:solidFill>
                  <a:schemeClr val="tx2"/>
                </a:solidFill>
              </a:rPr>
              <a:t>Benjamin </a:t>
            </a:r>
            <a:r>
              <a:rPr lang="de-DE" sz="2000" b="1" dirty="0" err="1" smtClean="0">
                <a:solidFill>
                  <a:schemeClr val="tx2"/>
                </a:solidFill>
              </a:rPr>
              <a:t>Dittwald</a:t>
            </a:r>
            <a:endParaRPr lang="de-DE" sz="1700" b="1" dirty="0" smtClean="0">
              <a:solidFill>
                <a:schemeClr val="tx2"/>
              </a:solidFill>
            </a:endParaRPr>
          </a:p>
          <a:p>
            <a:r>
              <a:rPr lang="de-DE" sz="1700" dirty="0" smtClean="0"/>
              <a:t>Tel</a:t>
            </a:r>
            <a:r>
              <a:rPr lang="de-DE" sz="1700" dirty="0"/>
              <a:t>: 	</a:t>
            </a:r>
            <a:r>
              <a:rPr lang="de-DE" sz="1700" dirty="0" smtClean="0"/>
              <a:t>+</a:t>
            </a:r>
            <a:r>
              <a:rPr lang="de-DE" sz="1700" dirty="0"/>
              <a:t>49 30 3463-7398</a:t>
            </a:r>
            <a:endParaRPr lang="de-DE" sz="1700" dirty="0"/>
          </a:p>
          <a:p>
            <a:r>
              <a:rPr lang="de-DE" sz="1700" dirty="0" smtClean="0"/>
              <a:t>Fax</a:t>
            </a:r>
            <a:r>
              <a:rPr lang="de-DE" sz="1700" dirty="0"/>
              <a:t>:	</a:t>
            </a:r>
            <a:r>
              <a:rPr lang="de-DE" sz="1700" dirty="0"/>
              <a:t>+49 30 </a:t>
            </a:r>
            <a:r>
              <a:rPr lang="de-DE" sz="1700" dirty="0" smtClean="0"/>
              <a:t>3463-8000</a:t>
            </a:r>
            <a:endParaRPr lang="de-DE" sz="1700" dirty="0"/>
          </a:p>
          <a:p>
            <a:r>
              <a:rPr lang="de-DE" sz="1700" dirty="0"/>
              <a:t>B</a:t>
            </a:r>
            <a:r>
              <a:rPr lang="de-DE" sz="1700" dirty="0" smtClean="0"/>
              <a:t>enjamin.Dittwald@fokus.fraunhofer.de</a:t>
            </a:r>
            <a:endParaRPr lang="de-DE" sz="1700" dirty="0" smtClean="0"/>
          </a:p>
          <a:p>
            <a:endParaRPr lang="de-DE" sz="1700" dirty="0"/>
          </a:p>
          <a:p>
            <a:r>
              <a:rPr lang="de-DE" sz="2000" b="1" dirty="0" smtClean="0">
                <a:solidFill>
                  <a:schemeClr val="tx2"/>
                </a:solidFill>
              </a:rPr>
              <a:t>Nikolay </a:t>
            </a:r>
            <a:r>
              <a:rPr lang="de-DE" sz="2000" b="1" dirty="0" err="1" smtClean="0">
                <a:solidFill>
                  <a:schemeClr val="tx2"/>
                </a:solidFill>
              </a:rPr>
              <a:t>Tcholtchev</a:t>
            </a:r>
            <a:endParaRPr lang="de-DE" sz="2000" b="1" dirty="0" smtClean="0">
              <a:solidFill>
                <a:schemeClr val="tx2"/>
              </a:solidFill>
            </a:endParaRPr>
          </a:p>
          <a:p>
            <a:r>
              <a:rPr lang="de-DE" sz="1700" dirty="0" smtClean="0"/>
              <a:t>Tel: 	</a:t>
            </a:r>
            <a:r>
              <a:rPr lang="de-DE" sz="1700" dirty="0" smtClean="0"/>
              <a:t>+</a:t>
            </a:r>
            <a:r>
              <a:rPr lang="de-DE" sz="1700" dirty="0"/>
              <a:t>49 30 3463-7175 </a:t>
            </a:r>
            <a:endParaRPr lang="de-DE" sz="1700" dirty="0" smtClean="0"/>
          </a:p>
          <a:p>
            <a:r>
              <a:rPr lang="de-DE" sz="1700" dirty="0" smtClean="0"/>
              <a:t>Fax</a:t>
            </a:r>
            <a:r>
              <a:rPr lang="de-DE" sz="1700" dirty="0" smtClean="0"/>
              <a:t>:	</a:t>
            </a:r>
            <a:r>
              <a:rPr lang="de-DE" sz="1700" dirty="0" smtClean="0"/>
              <a:t>+</a:t>
            </a:r>
            <a:r>
              <a:rPr lang="de-DE" sz="1700" dirty="0"/>
              <a:t>49 30 3463-8000</a:t>
            </a:r>
            <a:endParaRPr lang="de-DE" sz="1700" dirty="0" smtClean="0"/>
          </a:p>
          <a:p>
            <a:r>
              <a:rPr lang="de-DE" sz="1700" dirty="0" smtClean="0"/>
              <a:t>Nikolay.Tcholtchev@fokus.fraunhofer.de</a:t>
            </a:r>
            <a:endParaRPr lang="de-DE" sz="1700" dirty="0" smtClean="0"/>
          </a:p>
          <a:p>
            <a:endParaRPr lang="de-DE" sz="17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170813" y="2678377"/>
            <a:ext cx="324127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r>
              <a:rPr lang="de-DE" sz="1700" dirty="0" smtClean="0"/>
              <a:t>Fraunhofer</a:t>
            </a:r>
          </a:p>
          <a:p>
            <a:r>
              <a:rPr lang="de-DE" sz="1700" dirty="0" smtClean="0"/>
              <a:t>Institut für offene</a:t>
            </a:r>
          </a:p>
          <a:p>
            <a:r>
              <a:rPr lang="de-DE" sz="1700" dirty="0" smtClean="0"/>
              <a:t>Kommunikationssysteme</a:t>
            </a:r>
            <a:endParaRPr lang="de-DE" sz="1700" dirty="0" smtClean="0"/>
          </a:p>
          <a:p>
            <a:endParaRPr lang="de-DE" sz="1700" dirty="0" smtClean="0"/>
          </a:p>
          <a:p>
            <a:r>
              <a:rPr lang="de-DE" sz="1700" dirty="0"/>
              <a:t>Kaiserin-Augusta-Allee </a:t>
            </a:r>
            <a:r>
              <a:rPr lang="de-DE" sz="1700" dirty="0" smtClean="0"/>
              <a:t>31</a:t>
            </a:r>
          </a:p>
          <a:p>
            <a:r>
              <a:rPr lang="de-DE" sz="1700" dirty="0" smtClean="0"/>
              <a:t>10589 </a:t>
            </a:r>
            <a:r>
              <a:rPr lang="de-DE" sz="1700" dirty="0" smtClean="0"/>
              <a:t>Berlin</a:t>
            </a:r>
            <a:endParaRPr lang="de-DE" sz="1700" dirty="0" smtClean="0"/>
          </a:p>
          <a:p>
            <a:endParaRPr lang="de-DE" sz="1700" dirty="0" smtClean="0"/>
          </a:p>
          <a:p>
            <a:r>
              <a:rPr lang="de-DE" sz="1700" dirty="0" smtClean="0">
                <a:solidFill>
                  <a:schemeClr val="tx2"/>
                </a:solidFill>
              </a:rPr>
              <a:t>http</a:t>
            </a:r>
            <a:r>
              <a:rPr lang="de-DE" sz="1700" dirty="0">
                <a:solidFill>
                  <a:schemeClr val="tx2"/>
                </a:solidFill>
              </a:rPr>
              <a:t>://</a:t>
            </a:r>
            <a:r>
              <a:rPr lang="de-DE" sz="1700" dirty="0" smtClean="0">
                <a:solidFill>
                  <a:schemeClr val="tx2"/>
                </a:solidFill>
              </a:rPr>
              <a:t>www.fokus.fraunhofer.de</a:t>
            </a:r>
            <a:endParaRPr lang="de-DE" sz="17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Benjamin Dittwald\Desktop\Logotype_FOK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16" y="1895584"/>
            <a:ext cx="325516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741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0550" y="1572095"/>
            <a:ext cx="7978775" cy="37109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79C7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4148138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AP </a:t>
            </a:r>
            <a:r>
              <a:rPr lang="de-DE" dirty="0" smtClean="0">
                <a:solidFill>
                  <a:schemeClr val="tx2"/>
                </a:solidFill>
              </a:rPr>
              <a:t>5.3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Demonstrator „Gemeinschaftliche Mobilitätsdienste“ </a:t>
            </a:r>
            <a:r>
              <a:rPr lang="de-DE" dirty="0" smtClean="0">
                <a:solidFill>
                  <a:schemeClr val="tx2"/>
                </a:solidFill>
              </a:rPr>
              <a:t/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/>
              <a:t>Ansprechpartner</a:t>
            </a:r>
            <a:endParaRPr lang="de-DE" dirty="0"/>
          </a:p>
        </p:txBody>
      </p:sp>
      <p:pic>
        <p:nvPicPr>
          <p:cNvPr id="7" name="Picture 2" descr="http://www.gemo.fraunhofer.de/de/jcr%3acontent/stage/image.img.png/1345796239073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11745" b="24519"/>
          <a:stretch>
            <a:fillRect/>
          </a:stretch>
        </p:blipFill>
        <p:spPr bwMode="auto">
          <a:xfrm>
            <a:off x="6243638" y="5808663"/>
            <a:ext cx="25495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50448" y="2158655"/>
            <a:ext cx="410926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r>
              <a:rPr lang="de-DE" sz="2000" b="1" dirty="0" smtClean="0">
                <a:solidFill>
                  <a:schemeClr val="tx2"/>
                </a:solidFill>
              </a:rPr>
              <a:t>Benjamin </a:t>
            </a:r>
            <a:r>
              <a:rPr lang="de-DE" sz="2000" b="1" dirty="0" err="1" smtClean="0">
                <a:solidFill>
                  <a:schemeClr val="tx2"/>
                </a:solidFill>
              </a:rPr>
              <a:t>Dittwald</a:t>
            </a:r>
            <a:endParaRPr lang="de-DE" sz="1700" b="1" dirty="0" smtClean="0">
              <a:solidFill>
                <a:schemeClr val="tx2"/>
              </a:solidFill>
            </a:endParaRPr>
          </a:p>
          <a:p>
            <a:r>
              <a:rPr lang="de-DE" sz="1700" dirty="0" smtClean="0"/>
              <a:t>Tel</a:t>
            </a:r>
            <a:r>
              <a:rPr lang="de-DE" sz="1700" dirty="0"/>
              <a:t>: 	</a:t>
            </a:r>
            <a:r>
              <a:rPr lang="de-DE" sz="1700" dirty="0" smtClean="0"/>
              <a:t>+</a:t>
            </a:r>
            <a:r>
              <a:rPr lang="de-DE" sz="1700" dirty="0"/>
              <a:t>49 30 3463-7398</a:t>
            </a:r>
            <a:endParaRPr lang="de-DE" sz="1700" dirty="0"/>
          </a:p>
          <a:p>
            <a:r>
              <a:rPr lang="de-DE" sz="1700" dirty="0" smtClean="0"/>
              <a:t>Fax</a:t>
            </a:r>
            <a:r>
              <a:rPr lang="de-DE" sz="1700" dirty="0"/>
              <a:t>:	</a:t>
            </a:r>
            <a:r>
              <a:rPr lang="de-DE" sz="1700" dirty="0"/>
              <a:t>+49 30 </a:t>
            </a:r>
            <a:r>
              <a:rPr lang="de-DE" sz="1700" dirty="0" smtClean="0"/>
              <a:t>3463-8000</a:t>
            </a:r>
            <a:endParaRPr lang="de-DE" sz="1700" dirty="0"/>
          </a:p>
          <a:p>
            <a:r>
              <a:rPr lang="de-DE" sz="1700" dirty="0"/>
              <a:t>B</a:t>
            </a:r>
            <a:r>
              <a:rPr lang="de-DE" sz="1700" dirty="0" smtClean="0"/>
              <a:t>enjamin.Dittwald@fokus.fraunhofer.de</a:t>
            </a:r>
            <a:endParaRPr lang="de-DE" sz="1700" dirty="0" smtClean="0"/>
          </a:p>
          <a:p>
            <a:endParaRPr lang="de-DE" sz="1700" dirty="0"/>
          </a:p>
          <a:p>
            <a:r>
              <a:rPr lang="de-DE" sz="2000" b="1" dirty="0" smtClean="0">
                <a:solidFill>
                  <a:schemeClr val="tx2"/>
                </a:solidFill>
              </a:rPr>
              <a:t>Nikolay </a:t>
            </a:r>
            <a:r>
              <a:rPr lang="de-DE" sz="2000" b="1" dirty="0" err="1" smtClean="0">
                <a:solidFill>
                  <a:schemeClr val="tx2"/>
                </a:solidFill>
              </a:rPr>
              <a:t>Tcholtchev</a:t>
            </a:r>
            <a:endParaRPr lang="de-DE" sz="2000" b="1" dirty="0" smtClean="0">
              <a:solidFill>
                <a:schemeClr val="tx2"/>
              </a:solidFill>
            </a:endParaRPr>
          </a:p>
          <a:p>
            <a:r>
              <a:rPr lang="de-DE" sz="1700" dirty="0" smtClean="0"/>
              <a:t>Tel: 	</a:t>
            </a:r>
            <a:r>
              <a:rPr lang="de-DE" sz="1700" dirty="0" smtClean="0"/>
              <a:t>+</a:t>
            </a:r>
            <a:r>
              <a:rPr lang="de-DE" sz="1700" dirty="0"/>
              <a:t>49 30 3463-7175 </a:t>
            </a:r>
            <a:endParaRPr lang="de-DE" sz="1700" dirty="0" smtClean="0"/>
          </a:p>
          <a:p>
            <a:r>
              <a:rPr lang="de-DE" sz="1700" dirty="0" smtClean="0"/>
              <a:t>Fax</a:t>
            </a:r>
            <a:r>
              <a:rPr lang="de-DE" sz="1700" dirty="0" smtClean="0"/>
              <a:t>:	</a:t>
            </a:r>
            <a:r>
              <a:rPr lang="de-DE" sz="1700" dirty="0" smtClean="0"/>
              <a:t>+</a:t>
            </a:r>
            <a:r>
              <a:rPr lang="de-DE" sz="1700" dirty="0"/>
              <a:t>49 30 3463-8000</a:t>
            </a:r>
            <a:endParaRPr lang="de-DE" sz="1700" dirty="0" smtClean="0"/>
          </a:p>
          <a:p>
            <a:r>
              <a:rPr lang="de-DE" sz="1700" dirty="0" smtClean="0"/>
              <a:t>Nikolay.Tcholtchev@fokus.fraunhofer.de</a:t>
            </a:r>
            <a:endParaRPr lang="de-DE" sz="1700" dirty="0" smtClean="0"/>
          </a:p>
          <a:p>
            <a:endParaRPr lang="de-DE" sz="1700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170813" y="2678377"/>
            <a:ext cx="324127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r>
              <a:rPr lang="de-DE" sz="1700" dirty="0" smtClean="0"/>
              <a:t>Fraunhofer</a:t>
            </a:r>
          </a:p>
          <a:p>
            <a:r>
              <a:rPr lang="de-DE" sz="1700" dirty="0" smtClean="0"/>
              <a:t>Institut für offene</a:t>
            </a:r>
          </a:p>
          <a:p>
            <a:r>
              <a:rPr lang="de-DE" sz="1700" dirty="0" smtClean="0"/>
              <a:t>Kommunikationssysteme</a:t>
            </a:r>
            <a:endParaRPr lang="de-DE" sz="1700" dirty="0" smtClean="0"/>
          </a:p>
          <a:p>
            <a:endParaRPr lang="de-DE" sz="1700" dirty="0" smtClean="0"/>
          </a:p>
          <a:p>
            <a:r>
              <a:rPr lang="de-DE" sz="1700" dirty="0"/>
              <a:t>Kaiserin-Augusta-Allee </a:t>
            </a:r>
            <a:r>
              <a:rPr lang="de-DE" sz="1700" dirty="0" smtClean="0"/>
              <a:t>31</a:t>
            </a:r>
          </a:p>
          <a:p>
            <a:r>
              <a:rPr lang="de-DE" sz="1700" dirty="0" smtClean="0"/>
              <a:t>10589 </a:t>
            </a:r>
            <a:r>
              <a:rPr lang="de-DE" sz="1700" dirty="0" smtClean="0"/>
              <a:t>Berlin</a:t>
            </a:r>
            <a:endParaRPr lang="de-DE" sz="1700" dirty="0" smtClean="0"/>
          </a:p>
          <a:p>
            <a:endParaRPr lang="de-DE" sz="1700" dirty="0" smtClean="0"/>
          </a:p>
          <a:p>
            <a:r>
              <a:rPr lang="de-DE" sz="1700" dirty="0" smtClean="0">
                <a:solidFill>
                  <a:schemeClr val="tx2"/>
                </a:solidFill>
              </a:rPr>
              <a:t>http</a:t>
            </a:r>
            <a:r>
              <a:rPr lang="de-DE" sz="1700" dirty="0">
                <a:solidFill>
                  <a:schemeClr val="tx2"/>
                </a:solidFill>
              </a:rPr>
              <a:t>://</a:t>
            </a:r>
            <a:r>
              <a:rPr lang="de-DE" sz="1700" dirty="0" smtClean="0">
                <a:solidFill>
                  <a:schemeClr val="tx2"/>
                </a:solidFill>
              </a:rPr>
              <a:t>www.fokus.fraunhofer.de</a:t>
            </a:r>
            <a:endParaRPr lang="de-DE" sz="17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Benjamin Dittwald\Desktop\Logotype_FOK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16" y="1895584"/>
            <a:ext cx="325516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151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lienmaster_neues_Design_tcm262-120775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Folienmaster_neues_Design_tcm262-120775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Frutiger LT Com 45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45 Light" pitchFamily="34" charset="0"/>
          </a:defRPr>
        </a:defPPr>
      </a:lstStyle>
    </a:lnDef>
  </a:objectDefaults>
  <a:extraClrSchemeLst>
    <a:extraClrScheme>
      <a:clrScheme name="Folienmaster_neues_Design_tcm262-12077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Frutiger LT Com 55 Roman</vt:lpstr>
      <vt:lpstr>Frutiger LT Com 45 Light</vt:lpstr>
      <vt:lpstr>Arial Unicode MS</vt:lpstr>
      <vt:lpstr>Wingdings</vt:lpstr>
      <vt:lpstr>1_Standarddesign</vt:lpstr>
      <vt:lpstr>Folienmaster_neues_Design_tcm262-120775</vt:lpstr>
      <vt:lpstr>AP 4.1 Mobilitätsdaten-Cloud zur Aggregation und Bereitstellung der Daten Ansprechpartner</vt:lpstr>
      <vt:lpstr>AP 5.3 Demonstrator „Gemeinschaftliche Mobilitätsdienste“  Ansprechpartner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Windows-Benutzer</cp:lastModifiedBy>
  <cp:revision>1776</cp:revision>
  <cp:lastPrinted>2011-12-19T08:24:10Z</cp:lastPrinted>
  <dcterms:created xsi:type="dcterms:W3CDTF">2009-05-22T06:46:16Z</dcterms:created>
  <dcterms:modified xsi:type="dcterms:W3CDTF">2013-01-11T10:27:38Z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0x010100848FD7E24D7D3B49B95A0D77E409EE6A</vt:lpwstr>
  </property>
  <property fmtid="{D5CDD505-2E9C-101B-9397-08002B2CF9AE}" pid="3" name="NXPowerLiteLastOptimized">
    <vt:lpwstr>8666327</vt:lpwstr>
  </property>
  <property fmtid="{D5CDD505-2E9C-101B-9397-08002B2CF9AE}" pid="4" name="NXPowerLiteVersion">
    <vt:lpwstr>D4.1.2</vt:lpwstr>
  </property>
  <property fmtid="{D5CDD505-2E9C-101B-9397-08002B2CF9AE}" pid="5" name="_DCDateCreated">
    <vt:lpwstr>2010-02-18T11:49:29Z</vt:lpwstr>
  </property>
</Properties>
</file>