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80"/>
  </p:notesMasterIdLst>
  <p:handoutMasterIdLst>
    <p:handoutMasterId r:id="rId81"/>
  </p:handoutMasterIdLst>
  <p:sldIdLst>
    <p:sldId id="256" r:id="rId2"/>
    <p:sldId id="257" r:id="rId3"/>
    <p:sldId id="258" r:id="rId4"/>
    <p:sldId id="259" r:id="rId5"/>
    <p:sldId id="315" r:id="rId6"/>
    <p:sldId id="407" r:id="rId7"/>
    <p:sldId id="385" r:id="rId8"/>
    <p:sldId id="386" r:id="rId9"/>
    <p:sldId id="441" r:id="rId10"/>
    <p:sldId id="442" r:id="rId11"/>
    <p:sldId id="388" r:id="rId12"/>
    <p:sldId id="413" r:id="rId13"/>
    <p:sldId id="446" r:id="rId14"/>
    <p:sldId id="447" r:id="rId15"/>
    <p:sldId id="443" r:id="rId16"/>
    <p:sldId id="384" r:id="rId17"/>
    <p:sldId id="382" r:id="rId18"/>
    <p:sldId id="416" r:id="rId19"/>
    <p:sldId id="392" r:id="rId20"/>
    <p:sldId id="264" r:id="rId21"/>
    <p:sldId id="412" r:id="rId22"/>
    <p:sldId id="323" r:id="rId23"/>
    <p:sldId id="324" r:id="rId24"/>
    <p:sldId id="326" r:id="rId25"/>
    <p:sldId id="371" r:id="rId26"/>
    <p:sldId id="370" r:id="rId27"/>
    <p:sldId id="327" r:id="rId28"/>
    <p:sldId id="328" r:id="rId29"/>
    <p:sldId id="421" r:id="rId30"/>
    <p:sldId id="330" r:id="rId31"/>
    <p:sldId id="329" r:id="rId32"/>
    <p:sldId id="331" r:id="rId33"/>
    <p:sldId id="422" r:id="rId34"/>
    <p:sldId id="423" r:id="rId35"/>
    <p:sldId id="424" r:id="rId36"/>
    <p:sldId id="425" r:id="rId37"/>
    <p:sldId id="333" r:id="rId38"/>
    <p:sldId id="334" r:id="rId39"/>
    <p:sldId id="426" r:id="rId40"/>
    <p:sldId id="427" r:id="rId41"/>
    <p:sldId id="428" r:id="rId42"/>
    <p:sldId id="445" r:id="rId43"/>
    <p:sldId id="444" r:id="rId44"/>
    <p:sldId id="337" r:id="rId45"/>
    <p:sldId id="365" r:id="rId46"/>
    <p:sldId id="339" r:id="rId47"/>
    <p:sldId id="358" r:id="rId48"/>
    <p:sldId id="362" r:id="rId49"/>
    <p:sldId id="357" r:id="rId50"/>
    <p:sldId id="340" r:id="rId51"/>
    <p:sldId id="420" r:id="rId52"/>
    <p:sldId id="419" r:id="rId53"/>
    <p:sldId id="341" r:id="rId54"/>
    <p:sldId id="342" r:id="rId55"/>
    <p:sldId id="343" r:id="rId56"/>
    <p:sldId id="347" r:id="rId57"/>
    <p:sldId id="346" r:id="rId58"/>
    <p:sldId id="348" r:id="rId59"/>
    <p:sldId id="349" r:id="rId60"/>
    <p:sldId id="361" r:id="rId61"/>
    <p:sldId id="350" r:id="rId62"/>
    <p:sldId id="429" r:id="rId63"/>
    <p:sldId id="351" r:id="rId64"/>
    <p:sldId id="352" r:id="rId65"/>
    <p:sldId id="353" r:id="rId66"/>
    <p:sldId id="354" r:id="rId67"/>
    <p:sldId id="367" r:id="rId68"/>
    <p:sldId id="436" r:id="rId69"/>
    <p:sldId id="433" r:id="rId70"/>
    <p:sldId id="434" r:id="rId71"/>
    <p:sldId id="430" r:id="rId72"/>
    <p:sldId id="432" r:id="rId73"/>
    <p:sldId id="431" r:id="rId74"/>
    <p:sldId id="435" r:id="rId75"/>
    <p:sldId id="437" r:id="rId76"/>
    <p:sldId id="438" r:id="rId77"/>
    <p:sldId id="439" r:id="rId78"/>
    <p:sldId id="440" r:id="rId79"/>
  </p:sldIdLst>
  <p:sldSz cx="9144000" cy="6858000" type="screen4x3"/>
  <p:notesSz cx="6731000" cy="9867900"/>
  <p:defaultTextStyle>
    <a:defPPr>
      <a:defRPr lang="de-DE"/>
    </a:defPPr>
    <a:lvl1pPr algn="l" rtl="0" fontAlgn="base">
      <a:spcBef>
        <a:spcPct val="0"/>
      </a:spcBef>
      <a:spcAft>
        <a:spcPct val="0"/>
      </a:spcAft>
      <a:defRPr kern="1200">
        <a:solidFill>
          <a:schemeClr val="tx1"/>
        </a:solidFill>
        <a:latin typeface="Frutiger LT Com 55 Roman" pitchFamily="34" charset="0"/>
        <a:ea typeface="+mn-ea"/>
        <a:cs typeface="Arial" charset="0"/>
      </a:defRPr>
    </a:lvl1pPr>
    <a:lvl2pPr marL="457200" algn="l" rtl="0" fontAlgn="base">
      <a:spcBef>
        <a:spcPct val="0"/>
      </a:spcBef>
      <a:spcAft>
        <a:spcPct val="0"/>
      </a:spcAft>
      <a:defRPr kern="1200">
        <a:solidFill>
          <a:schemeClr val="tx1"/>
        </a:solidFill>
        <a:latin typeface="Frutiger LT Com 55 Roman" pitchFamily="34" charset="0"/>
        <a:ea typeface="+mn-ea"/>
        <a:cs typeface="Arial" charset="0"/>
      </a:defRPr>
    </a:lvl2pPr>
    <a:lvl3pPr marL="914400" algn="l" rtl="0" fontAlgn="base">
      <a:spcBef>
        <a:spcPct val="0"/>
      </a:spcBef>
      <a:spcAft>
        <a:spcPct val="0"/>
      </a:spcAft>
      <a:defRPr kern="1200">
        <a:solidFill>
          <a:schemeClr val="tx1"/>
        </a:solidFill>
        <a:latin typeface="Frutiger LT Com 55 Roman" pitchFamily="34" charset="0"/>
        <a:ea typeface="+mn-ea"/>
        <a:cs typeface="Arial" charset="0"/>
      </a:defRPr>
    </a:lvl3pPr>
    <a:lvl4pPr marL="1371600" algn="l" rtl="0" fontAlgn="base">
      <a:spcBef>
        <a:spcPct val="0"/>
      </a:spcBef>
      <a:spcAft>
        <a:spcPct val="0"/>
      </a:spcAft>
      <a:defRPr kern="1200">
        <a:solidFill>
          <a:schemeClr val="tx1"/>
        </a:solidFill>
        <a:latin typeface="Frutiger LT Com 55 Roman" pitchFamily="34" charset="0"/>
        <a:ea typeface="+mn-ea"/>
        <a:cs typeface="Arial" charset="0"/>
      </a:defRPr>
    </a:lvl4pPr>
    <a:lvl5pPr marL="1828800" algn="l" rtl="0" fontAlgn="base">
      <a:spcBef>
        <a:spcPct val="0"/>
      </a:spcBef>
      <a:spcAft>
        <a:spcPct val="0"/>
      </a:spcAft>
      <a:defRPr kern="1200">
        <a:solidFill>
          <a:schemeClr val="tx1"/>
        </a:solidFill>
        <a:latin typeface="Frutiger LT Com 55 Roman" pitchFamily="34" charset="0"/>
        <a:ea typeface="+mn-ea"/>
        <a:cs typeface="Arial" charset="0"/>
      </a:defRPr>
    </a:lvl5pPr>
    <a:lvl6pPr marL="2286000" algn="l" defTabSz="914400" rtl="0" eaLnBrk="1" latinLnBrk="0" hangingPunct="1">
      <a:defRPr kern="1200">
        <a:solidFill>
          <a:schemeClr val="tx1"/>
        </a:solidFill>
        <a:latin typeface="Frutiger LT Com 55 Roman" pitchFamily="34" charset="0"/>
        <a:ea typeface="+mn-ea"/>
        <a:cs typeface="Arial" charset="0"/>
      </a:defRPr>
    </a:lvl6pPr>
    <a:lvl7pPr marL="2743200" algn="l" defTabSz="914400" rtl="0" eaLnBrk="1" latinLnBrk="0" hangingPunct="1">
      <a:defRPr kern="1200">
        <a:solidFill>
          <a:schemeClr val="tx1"/>
        </a:solidFill>
        <a:latin typeface="Frutiger LT Com 55 Roman" pitchFamily="34" charset="0"/>
        <a:ea typeface="+mn-ea"/>
        <a:cs typeface="Arial" charset="0"/>
      </a:defRPr>
    </a:lvl7pPr>
    <a:lvl8pPr marL="3200400" algn="l" defTabSz="914400" rtl="0" eaLnBrk="1" latinLnBrk="0" hangingPunct="1">
      <a:defRPr kern="1200">
        <a:solidFill>
          <a:schemeClr val="tx1"/>
        </a:solidFill>
        <a:latin typeface="Frutiger LT Com 55 Roman" pitchFamily="34" charset="0"/>
        <a:ea typeface="+mn-ea"/>
        <a:cs typeface="Arial" charset="0"/>
      </a:defRPr>
    </a:lvl8pPr>
    <a:lvl9pPr marL="3657600" algn="l" defTabSz="914400" rtl="0" eaLnBrk="1" latinLnBrk="0" hangingPunct="1">
      <a:defRPr kern="1200">
        <a:solidFill>
          <a:schemeClr val="tx1"/>
        </a:solidFill>
        <a:latin typeface="Frutiger LT Com 55 Roman"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7610"/>
    <a:srgbClr val="CC6600"/>
    <a:srgbClr val="5CBAA4"/>
    <a:srgbClr val="D4E6F4"/>
    <a:srgbClr val="A2D7CB"/>
    <a:srgbClr val="4C99B2"/>
    <a:srgbClr val="99C5D3"/>
    <a:srgbClr val="66A8BE"/>
    <a:srgbClr val="B2D3DE"/>
    <a:srgbClr val="006E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606" autoAdjust="0"/>
    <p:restoredTop sz="79598" autoAdjust="0"/>
  </p:normalViewPr>
  <p:slideViewPr>
    <p:cSldViewPr>
      <p:cViewPr>
        <p:scale>
          <a:sx n="90" d="100"/>
          <a:sy n="90" d="100"/>
        </p:scale>
        <p:origin x="-1188" y="-72"/>
      </p:cViewPr>
      <p:guideLst>
        <p:guide orient="horz" pos="3793"/>
        <p:guide orient="horz" pos="255"/>
        <p:guide orient="horz" pos="1704"/>
        <p:guide pos="5466"/>
        <p:guide pos="2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82" d="100"/>
          <a:sy n="82" d="100"/>
        </p:scale>
        <p:origin x="-3930" y="-390"/>
      </p:cViewPr>
      <p:guideLst>
        <p:guide orient="horz" pos="386"/>
        <p:guide orient="horz" pos="5830"/>
        <p:guide orient="horz" pos="2201"/>
        <p:guide orient="horz" pos="2065"/>
        <p:guide pos="306"/>
        <p:guide pos="393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16238" cy="493713"/>
          </a:xfrm>
          <a:prstGeom prst="rect">
            <a:avLst/>
          </a:prstGeom>
        </p:spPr>
        <p:txBody>
          <a:bodyPr vert="horz" lIns="91440" tIns="45720" rIns="91440" bIns="45720" rtlCol="0"/>
          <a:lstStyle>
            <a:lvl1pPr algn="l">
              <a:spcAft>
                <a:spcPct val="40000"/>
              </a:spcAft>
              <a:buFont typeface="Wingdings" pitchFamily="2" charset="2"/>
              <a:buNone/>
              <a:defRPr sz="1200">
                <a:cs typeface="+mn-cs"/>
              </a:defRPr>
            </a:lvl1pPr>
          </a:lstStyle>
          <a:p>
            <a:pPr>
              <a:defRPr/>
            </a:pPr>
            <a:endParaRPr lang="de-DE"/>
          </a:p>
        </p:txBody>
      </p:sp>
      <p:sp>
        <p:nvSpPr>
          <p:cNvPr id="3" name="Datumsplatzhalter 2"/>
          <p:cNvSpPr>
            <a:spLocks noGrp="1"/>
          </p:cNvSpPr>
          <p:nvPr>
            <p:ph type="dt" sz="quarter" idx="1"/>
          </p:nvPr>
        </p:nvSpPr>
        <p:spPr>
          <a:xfrm>
            <a:off x="3813175" y="0"/>
            <a:ext cx="2916238" cy="493713"/>
          </a:xfrm>
          <a:prstGeom prst="rect">
            <a:avLst/>
          </a:prstGeom>
        </p:spPr>
        <p:txBody>
          <a:bodyPr vert="horz" lIns="91440" tIns="45720" rIns="91440" bIns="45720" rtlCol="0"/>
          <a:lstStyle>
            <a:lvl1pPr algn="r">
              <a:spcAft>
                <a:spcPct val="40000"/>
              </a:spcAft>
              <a:buFont typeface="Wingdings" pitchFamily="2" charset="2"/>
              <a:buNone/>
              <a:defRPr sz="1200">
                <a:cs typeface="+mn-cs"/>
              </a:defRPr>
            </a:lvl1pPr>
          </a:lstStyle>
          <a:p>
            <a:pPr>
              <a:defRPr/>
            </a:pPr>
            <a:fld id="{EAA62F27-3343-4B17-8385-C59438FA3D61}" type="datetimeFigureOut">
              <a:rPr lang="de-DE"/>
              <a:pPr>
                <a:defRPr/>
              </a:pPr>
              <a:t>10.04.2014</a:t>
            </a:fld>
            <a:endParaRPr lang="de-DE"/>
          </a:p>
        </p:txBody>
      </p:sp>
      <p:sp>
        <p:nvSpPr>
          <p:cNvPr id="4" name="Fußzeilenplatzhalter 3"/>
          <p:cNvSpPr>
            <a:spLocks noGrp="1"/>
          </p:cNvSpPr>
          <p:nvPr>
            <p:ph type="ftr" sz="quarter" idx="2"/>
          </p:nvPr>
        </p:nvSpPr>
        <p:spPr>
          <a:xfrm>
            <a:off x="0" y="9372600"/>
            <a:ext cx="2916238" cy="493713"/>
          </a:xfrm>
          <a:prstGeom prst="rect">
            <a:avLst/>
          </a:prstGeom>
        </p:spPr>
        <p:txBody>
          <a:bodyPr vert="horz" lIns="91440" tIns="45720" rIns="91440" bIns="45720" rtlCol="0" anchor="b"/>
          <a:lstStyle>
            <a:lvl1pPr algn="l">
              <a:spcAft>
                <a:spcPct val="40000"/>
              </a:spcAft>
              <a:buFont typeface="Wingdings" pitchFamily="2" charset="2"/>
              <a:buNone/>
              <a:defRPr sz="1200">
                <a:cs typeface="+mn-cs"/>
              </a:defRPr>
            </a:lvl1pPr>
          </a:lstStyle>
          <a:p>
            <a:pPr>
              <a:defRPr/>
            </a:pPr>
            <a:endParaRPr lang="de-DE"/>
          </a:p>
        </p:txBody>
      </p:sp>
      <p:sp>
        <p:nvSpPr>
          <p:cNvPr id="5" name="Foliennummernplatzhalter 4"/>
          <p:cNvSpPr>
            <a:spLocks noGrp="1"/>
          </p:cNvSpPr>
          <p:nvPr>
            <p:ph type="sldNum" sz="quarter" idx="3"/>
          </p:nvPr>
        </p:nvSpPr>
        <p:spPr>
          <a:xfrm>
            <a:off x="3813175" y="9372600"/>
            <a:ext cx="2916238" cy="493713"/>
          </a:xfrm>
          <a:prstGeom prst="rect">
            <a:avLst/>
          </a:prstGeom>
        </p:spPr>
        <p:txBody>
          <a:bodyPr vert="horz" lIns="91440" tIns="45720" rIns="91440" bIns="45720" rtlCol="0" anchor="b"/>
          <a:lstStyle>
            <a:lvl1pPr algn="r">
              <a:spcAft>
                <a:spcPct val="40000"/>
              </a:spcAft>
              <a:buFont typeface="Wingdings" pitchFamily="2" charset="2"/>
              <a:buNone/>
              <a:defRPr sz="1200">
                <a:cs typeface="+mn-cs"/>
              </a:defRPr>
            </a:lvl1pPr>
          </a:lstStyle>
          <a:p>
            <a:pPr>
              <a:defRPr/>
            </a:pPr>
            <a:fld id="{299EF072-8533-4349-B433-2F7FDD727FBD}" type="slidenum">
              <a:rPr lang="de-DE"/>
              <a:pPr>
                <a:defRPr/>
              </a:pPr>
              <a:t>‹Nr.›</a:t>
            </a:fld>
            <a:endParaRPr lang="de-DE"/>
          </a:p>
        </p:txBody>
      </p:sp>
    </p:spTree>
    <p:extLst>
      <p:ext uri="{BB962C8B-B14F-4D97-AF65-F5344CB8AC3E}">
        <p14:creationId xmlns:p14="http://schemas.microsoft.com/office/powerpoint/2010/main" val="443008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85775" y="0"/>
            <a:ext cx="3600450" cy="493713"/>
          </a:xfrm>
          <a:prstGeom prst="rect">
            <a:avLst/>
          </a:prstGeom>
        </p:spPr>
        <p:txBody>
          <a:bodyPr vert="horz" lIns="0" tIns="90000" rIns="91440" bIns="45720" rtlCol="0"/>
          <a:lstStyle>
            <a:lvl1pPr algn="l">
              <a:spcAft>
                <a:spcPct val="40000"/>
              </a:spcAft>
              <a:buFont typeface="Wingdings" pitchFamily="2" charset="2"/>
              <a:buNone/>
              <a:defRPr sz="1200">
                <a:latin typeface="Frutiger LT Com 55 Roman" pitchFamily="34" charset="0"/>
                <a:cs typeface="+mn-cs"/>
              </a:defRPr>
            </a:lvl1pPr>
          </a:lstStyle>
          <a:p>
            <a:pPr>
              <a:defRPr/>
            </a:pPr>
            <a:endParaRPr lang="de-DE"/>
          </a:p>
        </p:txBody>
      </p:sp>
      <p:sp>
        <p:nvSpPr>
          <p:cNvPr id="3" name="Datumsplatzhalter 2"/>
          <p:cNvSpPr>
            <a:spLocks noGrp="1"/>
          </p:cNvSpPr>
          <p:nvPr>
            <p:ph type="dt" idx="1"/>
          </p:nvPr>
        </p:nvSpPr>
        <p:spPr>
          <a:xfrm>
            <a:off x="4805363" y="0"/>
            <a:ext cx="1439862" cy="493713"/>
          </a:xfrm>
          <a:prstGeom prst="rect">
            <a:avLst/>
          </a:prstGeom>
        </p:spPr>
        <p:txBody>
          <a:bodyPr vert="horz" lIns="91440" tIns="90000" rIns="0" bIns="45720" rtlCol="0"/>
          <a:lstStyle>
            <a:lvl1pPr algn="r">
              <a:spcAft>
                <a:spcPct val="40000"/>
              </a:spcAft>
              <a:buFont typeface="Wingdings" pitchFamily="2" charset="2"/>
              <a:buNone/>
              <a:defRPr sz="1200">
                <a:latin typeface="Frutiger LT Com 55 Roman" pitchFamily="34" charset="0"/>
                <a:cs typeface="+mn-cs"/>
              </a:defRPr>
            </a:lvl1pPr>
          </a:lstStyle>
          <a:p>
            <a:pPr>
              <a:defRPr/>
            </a:pPr>
            <a:fld id="{04897DC9-8FEB-4104-9B79-601108F0470E}" type="datetimeFigureOut">
              <a:rPr lang="de-DE"/>
              <a:pPr>
                <a:defRPr/>
              </a:pPr>
              <a:t>10.04.2014</a:t>
            </a:fld>
            <a:endParaRPr lang="de-DE" dirty="0"/>
          </a:p>
        </p:txBody>
      </p:sp>
      <p:sp>
        <p:nvSpPr>
          <p:cNvPr id="4" name="Folienbildplatzhalter 3"/>
          <p:cNvSpPr>
            <a:spLocks noGrp="1" noRot="1" noChangeAspect="1"/>
          </p:cNvSpPr>
          <p:nvPr>
            <p:ph type="sldImg" idx="2"/>
          </p:nvPr>
        </p:nvSpPr>
        <p:spPr>
          <a:xfrm>
            <a:off x="485775" y="612775"/>
            <a:ext cx="3552825" cy="2665413"/>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izenplatzhalter 4"/>
          <p:cNvSpPr>
            <a:spLocks noGrp="1"/>
          </p:cNvSpPr>
          <p:nvPr>
            <p:ph type="body" sz="quarter" idx="3"/>
          </p:nvPr>
        </p:nvSpPr>
        <p:spPr>
          <a:xfrm>
            <a:off x="485775" y="3494088"/>
            <a:ext cx="5759450" cy="5761037"/>
          </a:xfrm>
          <a:prstGeom prst="rect">
            <a:avLst/>
          </a:prstGeom>
        </p:spPr>
        <p:txBody>
          <a:bodyPr vert="horz" lIns="0" tIns="0" rIns="0" bIns="0" rtlCol="0"/>
          <a:lstStyle/>
          <a:p>
            <a:pPr lvl="0"/>
            <a:r>
              <a:rPr lang="de-DE" noProof="0" dirty="0" smtClean="0"/>
              <a:t>Textmasterformat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endParaRPr lang="de-DE" noProof="0" dirty="0"/>
          </a:p>
        </p:txBody>
      </p:sp>
      <p:sp>
        <p:nvSpPr>
          <p:cNvPr id="6" name="Fußzeilenplatzhalter 5"/>
          <p:cNvSpPr>
            <a:spLocks noGrp="1"/>
          </p:cNvSpPr>
          <p:nvPr>
            <p:ph type="ftr" sz="quarter" idx="4"/>
          </p:nvPr>
        </p:nvSpPr>
        <p:spPr>
          <a:xfrm>
            <a:off x="485775" y="9372600"/>
            <a:ext cx="3600450" cy="493713"/>
          </a:xfrm>
          <a:prstGeom prst="rect">
            <a:avLst/>
          </a:prstGeom>
        </p:spPr>
        <p:txBody>
          <a:bodyPr vert="horz" lIns="0" tIns="45720" rIns="91440" bIns="180000" rtlCol="0" anchor="b"/>
          <a:lstStyle>
            <a:lvl1pPr algn="l">
              <a:spcAft>
                <a:spcPct val="40000"/>
              </a:spcAft>
              <a:buFont typeface="Wingdings" pitchFamily="2" charset="2"/>
              <a:buNone/>
              <a:defRPr sz="1200">
                <a:latin typeface="Frutiger LT Com 55 Roman" pitchFamily="34" charset="0"/>
                <a:cs typeface="+mn-cs"/>
              </a:defRPr>
            </a:lvl1pPr>
          </a:lstStyle>
          <a:p>
            <a:pPr>
              <a:defRPr/>
            </a:pPr>
            <a:endParaRPr lang="de-DE"/>
          </a:p>
        </p:txBody>
      </p:sp>
      <p:sp>
        <p:nvSpPr>
          <p:cNvPr id="7" name="Foliennummernplatzhalter 6"/>
          <p:cNvSpPr>
            <a:spLocks noGrp="1"/>
          </p:cNvSpPr>
          <p:nvPr>
            <p:ph type="sldNum" sz="quarter" idx="5"/>
          </p:nvPr>
        </p:nvSpPr>
        <p:spPr>
          <a:xfrm>
            <a:off x="4805363" y="9372600"/>
            <a:ext cx="1439862" cy="493713"/>
          </a:xfrm>
          <a:prstGeom prst="rect">
            <a:avLst/>
          </a:prstGeom>
        </p:spPr>
        <p:txBody>
          <a:bodyPr vert="horz" lIns="91440" tIns="45720" rIns="0" bIns="180000" rtlCol="0" anchor="b"/>
          <a:lstStyle>
            <a:lvl1pPr algn="r">
              <a:spcAft>
                <a:spcPct val="40000"/>
              </a:spcAft>
              <a:buFont typeface="Wingdings" pitchFamily="2" charset="2"/>
              <a:buNone/>
              <a:defRPr sz="1200">
                <a:latin typeface="Frutiger LT Com 55 Roman" pitchFamily="34" charset="0"/>
                <a:cs typeface="+mn-cs"/>
              </a:defRPr>
            </a:lvl1pPr>
          </a:lstStyle>
          <a:p>
            <a:pPr>
              <a:defRPr/>
            </a:pPr>
            <a:fld id="{1C8A471E-6B2E-4B11-A857-5C72976F8677}" type="slidenum">
              <a:rPr lang="de-DE"/>
              <a:pPr>
                <a:defRPr/>
              </a:pPr>
              <a:t>‹Nr.›</a:t>
            </a:fld>
            <a:endParaRPr lang="de-DE" dirty="0"/>
          </a:p>
        </p:txBody>
      </p:sp>
    </p:spTree>
    <p:extLst>
      <p:ext uri="{BB962C8B-B14F-4D97-AF65-F5344CB8AC3E}">
        <p14:creationId xmlns:p14="http://schemas.microsoft.com/office/powerpoint/2010/main" val="2377880874"/>
      </p:ext>
    </p:extLst>
  </p:cSld>
  <p:clrMap bg1="lt1" tx1="dk1" bg2="lt2" tx2="dk2" accent1="accent1" accent2="accent2" accent3="accent3" accent4="accent4" accent5="accent5" accent6="accent6" hlink="hlink" folHlink="folHlink"/>
  <p:notesStyle>
    <a:lvl1pPr marL="171450" indent="-171450" algn="l" rtl="0" eaLnBrk="0" fontAlgn="base" hangingPunct="0">
      <a:spcBef>
        <a:spcPct val="30000"/>
      </a:spcBef>
      <a:spcAft>
        <a:spcPct val="0"/>
      </a:spcAft>
      <a:buClr>
        <a:srgbClr val="179C7D"/>
      </a:buClr>
      <a:buFont typeface="Wingdings" pitchFamily="2" charset="2"/>
      <a:buChar char="n"/>
      <a:defRPr sz="1200" kern="1200">
        <a:solidFill>
          <a:schemeClr val="tx1"/>
        </a:solidFill>
        <a:latin typeface="Frutiger LT Com 55 Roman" pitchFamily="34" charset="0"/>
        <a:ea typeface="+mn-ea"/>
        <a:cs typeface="+mn-cs"/>
      </a:defRPr>
    </a:lvl1pPr>
    <a:lvl2pPr marL="360363" indent="-184150" algn="l" rtl="0" eaLnBrk="0" fontAlgn="base" hangingPunct="0">
      <a:spcBef>
        <a:spcPct val="30000"/>
      </a:spcBef>
      <a:spcAft>
        <a:spcPct val="0"/>
      </a:spcAft>
      <a:buClr>
        <a:schemeClr val="bg2"/>
      </a:buClr>
      <a:buFont typeface="Wingdings" pitchFamily="2" charset="2"/>
      <a:buChar char="n"/>
      <a:defRPr sz="1200" kern="1200">
        <a:solidFill>
          <a:schemeClr val="tx1"/>
        </a:solidFill>
        <a:latin typeface="Frutiger LT Com 55 Roman" pitchFamily="34" charset="0"/>
        <a:ea typeface="+mn-ea"/>
        <a:cs typeface="+mn-cs"/>
      </a:defRPr>
    </a:lvl2pPr>
    <a:lvl3pPr marL="536575" indent="-176213" algn="l" rtl="0" eaLnBrk="0" fontAlgn="base" hangingPunct="0">
      <a:spcBef>
        <a:spcPct val="30000"/>
      </a:spcBef>
      <a:spcAft>
        <a:spcPct val="0"/>
      </a:spcAft>
      <a:buClr>
        <a:schemeClr val="bg2"/>
      </a:buClr>
      <a:buFont typeface="Wingdings" pitchFamily="2" charset="2"/>
      <a:buChar char="n"/>
      <a:defRPr sz="1200" kern="1200">
        <a:solidFill>
          <a:schemeClr val="tx1"/>
        </a:solidFill>
        <a:latin typeface="Frutiger LT Com 55 Roman" pitchFamily="34" charset="0"/>
        <a:ea typeface="+mn-ea"/>
        <a:cs typeface="+mn-cs"/>
      </a:defRPr>
    </a:lvl3pPr>
    <a:lvl4pPr marL="715963" indent="-174625" algn="l" rtl="0" eaLnBrk="0" fontAlgn="base" hangingPunct="0">
      <a:spcBef>
        <a:spcPct val="30000"/>
      </a:spcBef>
      <a:spcAft>
        <a:spcPct val="0"/>
      </a:spcAft>
      <a:buClr>
        <a:schemeClr val="bg2"/>
      </a:buClr>
      <a:buFont typeface="Wingdings" pitchFamily="2" charset="2"/>
      <a:buChar char="n"/>
      <a:defRPr sz="1200" kern="1200">
        <a:solidFill>
          <a:schemeClr val="tx1"/>
        </a:solidFill>
        <a:latin typeface="Frutiger LT Com 55 Roman" pitchFamily="34" charset="0"/>
        <a:ea typeface="+mn-ea"/>
        <a:cs typeface="+mn-cs"/>
      </a:defRPr>
    </a:lvl4pPr>
    <a:lvl5pPr marL="896938" indent="-180975" algn="l" rtl="0" eaLnBrk="0" fontAlgn="base" hangingPunct="0">
      <a:spcBef>
        <a:spcPct val="30000"/>
      </a:spcBef>
      <a:spcAft>
        <a:spcPct val="0"/>
      </a:spcAft>
      <a:buClr>
        <a:schemeClr val="bg2"/>
      </a:buClr>
      <a:buFont typeface="Wingdings" pitchFamily="2" charset="2"/>
      <a:buChar char="n"/>
      <a:defRPr sz="1200" kern="1200">
        <a:solidFill>
          <a:schemeClr val="tx1"/>
        </a:solidFill>
        <a:latin typeface="Frutiger LT Com 55 Roman"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1C8A471E-6B2E-4B11-A857-5C72976F8677}" type="slidenum">
              <a:rPr lang="de-DE" smtClean="0"/>
              <a:pPr>
                <a:defRPr/>
              </a:pPr>
              <a:t>1</a:t>
            </a:fld>
            <a:endParaRPr lang="de-DE" dirty="0"/>
          </a:p>
        </p:txBody>
      </p:sp>
    </p:spTree>
    <p:extLst>
      <p:ext uri="{BB962C8B-B14F-4D97-AF65-F5344CB8AC3E}">
        <p14:creationId xmlns:p14="http://schemas.microsoft.com/office/powerpoint/2010/main" val="26515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p:txBody>
      </p:sp>
      <p:sp>
        <p:nvSpPr>
          <p:cNvPr id="4" name="Foliennummernplatzhalter 3"/>
          <p:cNvSpPr>
            <a:spLocks noGrp="1"/>
          </p:cNvSpPr>
          <p:nvPr>
            <p:ph type="sldNum" sz="quarter" idx="10"/>
          </p:nvPr>
        </p:nvSpPr>
        <p:spPr/>
        <p:txBody>
          <a:bodyPr/>
          <a:lstStyle/>
          <a:p>
            <a:pPr>
              <a:defRPr/>
            </a:pPr>
            <a:fld id="{1C8A471E-6B2E-4B11-A857-5C72976F8677}" type="slidenum">
              <a:rPr lang="de-DE" smtClean="0"/>
              <a:pPr>
                <a:defRPr/>
              </a:pPr>
              <a:t>10</a:t>
            </a:fld>
            <a:endParaRPr lang="de-DE" dirty="0"/>
          </a:p>
        </p:txBody>
      </p:sp>
    </p:spTree>
    <p:extLst>
      <p:ext uri="{BB962C8B-B14F-4D97-AF65-F5344CB8AC3E}">
        <p14:creationId xmlns:p14="http://schemas.microsoft.com/office/powerpoint/2010/main" val="415139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1C8A471E-6B2E-4B11-A857-5C72976F8677}" type="slidenum">
              <a:rPr lang="de-DE" smtClean="0"/>
              <a:pPr>
                <a:defRPr/>
              </a:pPr>
              <a:t>11</a:t>
            </a:fld>
            <a:endParaRPr lang="de-DE" dirty="0"/>
          </a:p>
        </p:txBody>
      </p:sp>
    </p:spTree>
    <p:extLst>
      <p:ext uri="{BB962C8B-B14F-4D97-AF65-F5344CB8AC3E}">
        <p14:creationId xmlns:p14="http://schemas.microsoft.com/office/powerpoint/2010/main" val="1482457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endParaRPr lang="de-DE" baseline="0" dirty="0" smtClean="0"/>
          </a:p>
        </p:txBody>
      </p:sp>
      <p:sp>
        <p:nvSpPr>
          <p:cNvPr id="4" name="Foliennummernplatzhalter 3"/>
          <p:cNvSpPr>
            <a:spLocks noGrp="1"/>
          </p:cNvSpPr>
          <p:nvPr>
            <p:ph type="sldNum" sz="quarter" idx="10"/>
          </p:nvPr>
        </p:nvSpPr>
        <p:spPr/>
        <p:txBody>
          <a:bodyPr/>
          <a:lstStyle/>
          <a:p>
            <a:pPr>
              <a:defRPr/>
            </a:pPr>
            <a:fld id="{1C8A471E-6B2E-4B11-A857-5C72976F8677}" type="slidenum">
              <a:rPr lang="de-DE" smtClean="0"/>
              <a:pPr>
                <a:defRPr/>
              </a:pPr>
              <a:t>12</a:t>
            </a:fld>
            <a:endParaRPr lang="de-DE" dirty="0"/>
          </a:p>
        </p:txBody>
      </p:sp>
    </p:spTree>
    <p:extLst>
      <p:ext uri="{BB962C8B-B14F-4D97-AF65-F5344CB8AC3E}">
        <p14:creationId xmlns:p14="http://schemas.microsoft.com/office/powerpoint/2010/main" val="3927619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13</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14</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a:p>
            <a:endParaRPr lang="de-DE" baseline="0" dirty="0" smtClean="0"/>
          </a:p>
        </p:txBody>
      </p:sp>
      <p:sp>
        <p:nvSpPr>
          <p:cNvPr id="4" name="Foliennummernplatzhalter 3"/>
          <p:cNvSpPr>
            <a:spLocks noGrp="1"/>
          </p:cNvSpPr>
          <p:nvPr>
            <p:ph type="sldNum" sz="quarter" idx="10"/>
          </p:nvPr>
        </p:nvSpPr>
        <p:spPr/>
        <p:txBody>
          <a:bodyPr/>
          <a:lstStyle/>
          <a:p>
            <a:pPr>
              <a:defRPr/>
            </a:pPr>
            <a:fld id="{1C8A471E-6B2E-4B11-A857-5C72976F8677}" type="slidenum">
              <a:rPr lang="de-DE" smtClean="0"/>
              <a:pPr>
                <a:defRPr/>
              </a:pPr>
              <a:t>15</a:t>
            </a:fld>
            <a:endParaRPr lang="de-DE" dirty="0"/>
          </a:p>
        </p:txBody>
      </p:sp>
    </p:spTree>
    <p:extLst>
      <p:ext uri="{BB962C8B-B14F-4D97-AF65-F5344CB8AC3E}">
        <p14:creationId xmlns:p14="http://schemas.microsoft.com/office/powerpoint/2010/main" val="415139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p:txBody>
      </p:sp>
      <p:sp>
        <p:nvSpPr>
          <p:cNvPr id="4" name="Foliennummernplatzhalter 3"/>
          <p:cNvSpPr>
            <a:spLocks noGrp="1"/>
          </p:cNvSpPr>
          <p:nvPr>
            <p:ph type="sldNum" sz="quarter" idx="10"/>
          </p:nvPr>
        </p:nvSpPr>
        <p:spPr/>
        <p:txBody>
          <a:bodyPr/>
          <a:lstStyle/>
          <a:p>
            <a:pPr>
              <a:defRPr/>
            </a:pPr>
            <a:fld id="{1C8A471E-6B2E-4B11-A857-5C72976F8677}" type="slidenum">
              <a:rPr lang="de-DE" smtClean="0"/>
              <a:pPr>
                <a:defRPr/>
              </a:pPr>
              <a:t>16</a:t>
            </a:fld>
            <a:endParaRPr lang="de-DE" dirty="0"/>
          </a:p>
        </p:txBody>
      </p:sp>
    </p:spTree>
    <p:extLst>
      <p:ext uri="{BB962C8B-B14F-4D97-AF65-F5344CB8AC3E}">
        <p14:creationId xmlns:p14="http://schemas.microsoft.com/office/powerpoint/2010/main" val="3927619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1C8A471E-6B2E-4B11-A857-5C72976F8677}" type="slidenum">
              <a:rPr lang="de-DE" smtClean="0"/>
              <a:pPr>
                <a:defRPr/>
              </a:pPr>
              <a:t>17</a:t>
            </a:fld>
            <a:endParaRPr lang="de-DE" dirty="0"/>
          </a:p>
        </p:txBody>
      </p:sp>
    </p:spTree>
    <p:extLst>
      <p:ext uri="{BB962C8B-B14F-4D97-AF65-F5344CB8AC3E}">
        <p14:creationId xmlns:p14="http://schemas.microsoft.com/office/powerpoint/2010/main" val="256298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1C8A471E-6B2E-4B11-A857-5C72976F8677}" type="slidenum">
              <a:rPr lang="de-DE" smtClean="0"/>
              <a:pPr>
                <a:defRPr/>
              </a:pPr>
              <a:t>18</a:t>
            </a:fld>
            <a:endParaRPr lang="de-DE" dirty="0"/>
          </a:p>
        </p:txBody>
      </p:sp>
    </p:spTree>
    <p:extLst>
      <p:ext uri="{BB962C8B-B14F-4D97-AF65-F5344CB8AC3E}">
        <p14:creationId xmlns:p14="http://schemas.microsoft.com/office/powerpoint/2010/main" val="1766465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20</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1C8A471E-6B2E-4B11-A857-5C72976F8677}" type="slidenum">
              <a:rPr lang="de-DE" smtClean="0"/>
              <a:pPr>
                <a:defRPr/>
              </a:pPr>
              <a:t>2</a:t>
            </a:fld>
            <a:endParaRPr lang="de-DE" dirty="0"/>
          </a:p>
        </p:txBody>
      </p:sp>
    </p:spTree>
    <p:extLst>
      <p:ext uri="{BB962C8B-B14F-4D97-AF65-F5344CB8AC3E}">
        <p14:creationId xmlns:p14="http://schemas.microsoft.com/office/powerpoint/2010/main" val="372570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21</a:t>
            </a:fld>
            <a:endParaRPr lang="de-D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22</a:t>
            </a:fld>
            <a:endParaRPr lang="de-D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23</a:t>
            </a:fld>
            <a:endParaRPr lang="de-D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smtClean="0"/>
          </a:p>
          <a:p>
            <a:endParaRPr lang="de-DE" altLang="de-DE" baseline="0"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24</a:t>
            </a:fld>
            <a:endParaRPr lang="de-D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25</a:t>
            </a:fld>
            <a:endParaRPr lang="de-DE"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26</a:t>
            </a:fld>
            <a:endParaRPr lang="de-DE"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27</a:t>
            </a:fld>
            <a:endParaRPr lang="de-DE"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28</a:t>
            </a:fld>
            <a:endParaRPr lang="de-DE"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29</a:t>
            </a:fld>
            <a:endParaRPr lang="de-D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30</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1C8A471E-6B2E-4B11-A857-5C72976F8677}" type="slidenum">
              <a:rPr lang="de-DE" smtClean="0"/>
              <a:pPr>
                <a:defRPr/>
              </a:pPr>
              <a:t>3</a:t>
            </a:fld>
            <a:endParaRPr lang="de-DE" dirty="0"/>
          </a:p>
        </p:txBody>
      </p:sp>
    </p:spTree>
    <p:extLst>
      <p:ext uri="{BB962C8B-B14F-4D97-AF65-F5344CB8AC3E}">
        <p14:creationId xmlns:p14="http://schemas.microsoft.com/office/powerpoint/2010/main" val="376727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31</a:t>
            </a:fld>
            <a:endParaRPr lang="de-DE"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32</a:t>
            </a:fld>
            <a:endParaRPr lang="de-DE"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33</a:t>
            </a:fld>
            <a:endParaRPr lang="de-DE"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34</a:t>
            </a:fld>
            <a:endParaRPr lang="de-DE"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35</a:t>
            </a:fld>
            <a:endParaRPr lang="de-DE"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36</a:t>
            </a:fld>
            <a:endParaRPr lang="de-DE"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53F9E08D-4D2B-4683-B23A-CDEE45D6186A}" type="slidenum">
              <a:rPr lang="de-DE" smtClean="0"/>
              <a:pPr>
                <a:defRPr/>
              </a:pPr>
              <a:t>37</a:t>
            </a:fld>
            <a:endParaRPr lang="de-DE"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38</a:t>
            </a:fld>
            <a:endParaRPr lang="de-DE"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39</a:t>
            </a:fld>
            <a:endParaRPr lang="de-DE"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40</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endParaRPr lang="de-DE" altLang="de-DE" baseline="0" dirty="0" smtClean="0"/>
          </a:p>
        </p:txBody>
      </p:sp>
      <p:sp>
        <p:nvSpPr>
          <p:cNvPr id="4" name="Foliennummernplatzhalter 3"/>
          <p:cNvSpPr>
            <a:spLocks noGrp="1"/>
          </p:cNvSpPr>
          <p:nvPr>
            <p:ph type="sldNum" sz="quarter" idx="5"/>
          </p:nvPr>
        </p:nvSpPr>
        <p:spPr/>
        <p:txBody>
          <a:bodyPr/>
          <a:lstStyle/>
          <a:p>
            <a:pPr>
              <a:defRPr/>
            </a:pPr>
            <a:fld id="{3576524E-04C9-4EC8-98FA-E1216B94240D}" type="slidenum">
              <a:rPr lang="de-DE" smtClean="0"/>
              <a:pPr>
                <a:defRPr/>
              </a:pPr>
              <a:t>4</a:t>
            </a:fld>
            <a:endParaRPr lang="de-DE"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41</a:t>
            </a:fld>
            <a:endParaRPr lang="de-DE"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42</a:t>
            </a:fld>
            <a:endParaRPr lang="de-DE"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43</a:t>
            </a:fld>
            <a:endParaRPr lang="de-DE"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44</a:t>
            </a:fld>
            <a:endParaRPr lang="de-DE"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45</a:t>
            </a:fld>
            <a:endParaRPr lang="de-DE"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46</a:t>
            </a:fld>
            <a:endParaRPr lang="de-DE"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47</a:t>
            </a:fld>
            <a:endParaRPr lang="de-DE"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48</a:t>
            </a:fld>
            <a:endParaRPr lang="de-DE"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49</a:t>
            </a:fld>
            <a:endParaRPr lang="de-DE"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50</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646EC246-982A-4A04-B458-B4289ACF3339}" type="slidenum">
              <a:rPr lang="de-DE" smtClean="0"/>
              <a:pPr>
                <a:defRPr/>
              </a:pPr>
              <a:t>5</a:t>
            </a:fld>
            <a:endParaRPr lang="de-DE"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51</a:t>
            </a:fld>
            <a:endParaRPr lang="de-DE"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52</a:t>
            </a:fld>
            <a:endParaRPr lang="de-DE"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53</a:t>
            </a:fld>
            <a:endParaRPr lang="de-DE"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54</a:t>
            </a:fld>
            <a:endParaRPr lang="de-DE"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55</a:t>
            </a:fld>
            <a:endParaRPr lang="de-DE"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56</a:t>
            </a:fld>
            <a:endParaRPr lang="de-DE"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endParaRPr lang="de-DE" altLang="de-DE" baseline="0" dirty="0" smtClean="0"/>
          </a:p>
        </p:txBody>
      </p:sp>
      <p:sp>
        <p:nvSpPr>
          <p:cNvPr id="4" name="Foliennummernplatzhalter 3"/>
          <p:cNvSpPr>
            <a:spLocks noGrp="1"/>
          </p:cNvSpPr>
          <p:nvPr>
            <p:ph type="sldNum" sz="quarter" idx="5"/>
          </p:nvPr>
        </p:nvSpPr>
        <p:spPr/>
        <p:txBody>
          <a:bodyPr/>
          <a:lstStyle/>
          <a:p>
            <a:pPr>
              <a:defRPr/>
            </a:pPr>
            <a:fld id="{84DE071F-4D9C-4B9F-A3F7-D9DD02A55702}" type="slidenum">
              <a:rPr lang="de-DE" smtClean="0"/>
              <a:pPr>
                <a:defRPr/>
              </a:pPr>
              <a:t>57</a:t>
            </a:fld>
            <a:endParaRPr lang="de-DE"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58</a:t>
            </a:fld>
            <a:endParaRPr lang="de-DE"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59</a:t>
            </a:fld>
            <a:endParaRPr lang="de-DE"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60</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60363" lvl="1" indent="-171450"/>
            <a:endParaRPr lang="de-DE" dirty="0" smtClean="0"/>
          </a:p>
        </p:txBody>
      </p:sp>
      <p:sp>
        <p:nvSpPr>
          <p:cNvPr id="4" name="Foliennummernplatzhalter 3"/>
          <p:cNvSpPr>
            <a:spLocks noGrp="1"/>
          </p:cNvSpPr>
          <p:nvPr>
            <p:ph type="sldNum" sz="quarter" idx="10"/>
          </p:nvPr>
        </p:nvSpPr>
        <p:spPr/>
        <p:txBody>
          <a:bodyPr/>
          <a:lstStyle/>
          <a:p>
            <a:pPr>
              <a:defRPr/>
            </a:pPr>
            <a:fld id="{1C8A471E-6B2E-4B11-A857-5C72976F8677}" type="slidenum">
              <a:rPr lang="de-DE" smtClean="0"/>
              <a:pPr>
                <a:defRPr/>
              </a:pPr>
              <a:t>6</a:t>
            </a:fld>
            <a:endParaRPr lang="de-DE" dirty="0"/>
          </a:p>
        </p:txBody>
      </p:sp>
    </p:spTree>
    <p:extLst>
      <p:ext uri="{BB962C8B-B14F-4D97-AF65-F5344CB8AC3E}">
        <p14:creationId xmlns:p14="http://schemas.microsoft.com/office/powerpoint/2010/main" val="39276192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61</a:t>
            </a:fld>
            <a:endParaRPr lang="de-DE"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62</a:t>
            </a:fld>
            <a:endParaRPr lang="de-DE"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63</a:t>
            </a:fld>
            <a:endParaRPr lang="de-DE"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64</a:t>
            </a:fld>
            <a:endParaRPr lang="de-DE"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65</a:t>
            </a:fld>
            <a:endParaRPr lang="de-DE"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smtClean="0"/>
          </a:p>
        </p:txBody>
      </p:sp>
      <p:sp>
        <p:nvSpPr>
          <p:cNvPr id="4" name="Foliennummernplatzhalter 3"/>
          <p:cNvSpPr>
            <a:spLocks noGrp="1"/>
          </p:cNvSpPr>
          <p:nvPr>
            <p:ph type="sldNum" sz="quarter" idx="5"/>
          </p:nvPr>
        </p:nvSpPr>
        <p:spPr/>
        <p:txBody>
          <a:bodyPr/>
          <a:lstStyle/>
          <a:p>
            <a:pPr>
              <a:defRPr/>
            </a:pPr>
            <a:fld id="{8772B5CB-A4AA-4659-A602-0611ED107ECE}" type="slidenum">
              <a:rPr lang="de-DE" smtClean="0"/>
              <a:pPr>
                <a:defRPr/>
              </a:pPr>
              <a:t>66</a:t>
            </a:fld>
            <a:endParaRPr lang="de-DE"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317B085-BBBA-4FE5-8504-EADB8F49966E}" type="slidenum">
              <a:rPr lang="de-DE" smtClean="0"/>
              <a:pPr>
                <a:defRPr/>
              </a:pPr>
              <a:t>67</a:t>
            </a:fld>
            <a:endParaRPr lang="de-DE"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dirty="0" smtClean="0"/>
          </a:p>
        </p:txBody>
      </p:sp>
      <p:sp>
        <p:nvSpPr>
          <p:cNvPr id="4" name="Foliennummernplatzhalter 3"/>
          <p:cNvSpPr>
            <a:spLocks noGrp="1"/>
          </p:cNvSpPr>
          <p:nvPr>
            <p:ph type="sldNum" sz="quarter" idx="5"/>
          </p:nvPr>
        </p:nvSpPr>
        <p:spPr/>
        <p:txBody>
          <a:bodyPr/>
          <a:lstStyle/>
          <a:p>
            <a:pPr>
              <a:defRPr/>
            </a:pPr>
            <a:fld id="{8317B085-BBBA-4FE5-8504-EADB8F49966E}" type="slidenum">
              <a:rPr lang="de-DE" smtClean="0"/>
              <a:pPr>
                <a:defRPr/>
              </a:pPr>
              <a:t>77</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1C8A471E-6B2E-4B11-A857-5C72976F8677}" type="slidenum">
              <a:rPr lang="de-DE" smtClean="0"/>
              <a:pPr>
                <a:defRPr/>
              </a:pPr>
              <a:t>7</a:t>
            </a:fld>
            <a:endParaRPr lang="de-DE" dirty="0"/>
          </a:p>
        </p:txBody>
      </p:sp>
    </p:spTree>
    <p:extLst>
      <p:ext uri="{BB962C8B-B14F-4D97-AF65-F5344CB8AC3E}">
        <p14:creationId xmlns:p14="http://schemas.microsoft.com/office/powerpoint/2010/main" val="105107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a:p>
            <a:endParaRPr lang="de-DE" baseline="0" dirty="0" smtClean="0"/>
          </a:p>
        </p:txBody>
      </p:sp>
      <p:sp>
        <p:nvSpPr>
          <p:cNvPr id="4" name="Foliennummernplatzhalter 3"/>
          <p:cNvSpPr>
            <a:spLocks noGrp="1"/>
          </p:cNvSpPr>
          <p:nvPr>
            <p:ph type="sldNum" sz="quarter" idx="10"/>
          </p:nvPr>
        </p:nvSpPr>
        <p:spPr/>
        <p:txBody>
          <a:bodyPr/>
          <a:lstStyle/>
          <a:p>
            <a:pPr>
              <a:defRPr/>
            </a:pPr>
            <a:fld id="{1C8A471E-6B2E-4B11-A857-5C72976F8677}" type="slidenum">
              <a:rPr lang="de-DE" smtClean="0"/>
              <a:pPr>
                <a:defRPr/>
              </a:pPr>
              <a:t>8</a:t>
            </a:fld>
            <a:endParaRPr lang="de-DE" dirty="0"/>
          </a:p>
        </p:txBody>
      </p:sp>
    </p:spTree>
    <p:extLst>
      <p:ext uri="{BB962C8B-B14F-4D97-AF65-F5344CB8AC3E}">
        <p14:creationId xmlns:p14="http://schemas.microsoft.com/office/powerpoint/2010/main" val="415139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p:txBody>
      </p:sp>
      <p:sp>
        <p:nvSpPr>
          <p:cNvPr id="4" name="Foliennummernplatzhalter 3"/>
          <p:cNvSpPr>
            <a:spLocks noGrp="1"/>
          </p:cNvSpPr>
          <p:nvPr>
            <p:ph type="sldNum" sz="quarter" idx="10"/>
          </p:nvPr>
        </p:nvSpPr>
        <p:spPr/>
        <p:txBody>
          <a:bodyPr/>
          <a:lstStyle/>
          <a:p>
            <a:pPr>
              <a:defRPr/>
            </a:pPr>
            <a:fld id="{1C8A471E-6B2E-4B11-A857-5C72976F8677}" type="slidenum">
              <a:rPr lang="de-DE" smtClean="0"/>
              <a:pPr>
                <a:defRPr/>
              </a:pPr>
              <a:t>9</a:t>
            </a:fld>
            <a:endParaRPr lang="de-DE" dirty="0"/>
          </a:p>
        </p:txBody>
      </p:sp>
    </p:spTree>
    <p:extLst>
      <p:ext uri="{BB962C8B-B14F-4D97-AF65-F5344CB8AC3E}">
        <p14:creationId xmlns:p14="http://schemas.microsoft.com/office/powerpoint/2010/main" val="415139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mit Bild">
    <p:spTree>
      <p:nvGrpSpPr>
        <p:cNvPr id="1" name=""/>
        <p:cNvGrpSpPr/>
        <p:nvPr/>
      </p:nvGrpSpPr>
      <p:grpSpPr>
        <a:xfrm>
          <a:off x="0" y="0"/>
          <a:ext cx="0" cy="0"/>
          <a:chOff x="0" y="0"/>
          <a:chExt cx="0" cy="0"/>
        </a:xfrm>
      </p:grpSpPr>
      <p:sp>
        <p:nvSpPr>
          <p:cNvPr id="6" name="Line 13"/>
          <p:cNvSpPr>
            <a:spLocks noChangeShapeType="1"/>
          </p:cNvSpPr>
          <p:nvPr userDrawn="1"/>
        </p:nvSpPr>
        <p:spPr bwMode="auto">
          <a:xfrm>
            <a:off x="466725" y="2492375"/>
            <a:ext cx="8207375"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 name="Line 12"/>
          <p:cNvSpPr>
            <a:spLocks noChangeShapeType="1"/>
          </p:cNvSpPr>
          <p:nvPr userDrawn="1"/>
        </p:nvSpPr>
        <p:spPr bwMode="auto">
          <a:xfrm flipV="1">
            <a:off x="466725" y="404813"/>
            <a:ext cx="8207375"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 name="Rectangle 3"/>
          <p:cNvSpPr>
            <a:spLocks noGrp="1" noChangeArrowheads="1"/>
          </p:cNvSpPr>
          <p:nvPr>
            <p:ph type="subTitle" idx="1"/>
          </p:nvPr>
        </p:nvSpPr>
        <p:spPr>
          <a:xfrm>
            <a:off x="466725" y="1773238"/>
            <a:ext cx="8208000" cy="647622"/>
          </a:xfrm>
        </p:spPr>
        <p:txBody>
          <a:bodyPr/>
          <a:lstStyle>
            <a:lvl1pPr marL="0" indent="0">
              <a:buNone/>
              <a:defRPr/>
            </a:lvl1pPr>
          </a:lstStyle>
          <a:p>
            <a:pPr lvl="0"/>
            <a:r>
              <a:rPr lang="de-DE" noProof="0" smtClean="0"/>
              <a:t>Formatvorlage des Untertitelmasters durch Klicken bearbeiten</a:t>
            </a:r>
            <a:endParaRPr lang="de-DE" noProof="0" dirty="0" smtClean="0"/>
          </a:p>
        </p:txBody>
      </p:sp>
      <p:sp>
        <p:nvSpPr>
          <p:cNvPr id="5" name="Bildplatzhalter 2"/>
          <p:cNvSpPr>
            <a:spLocks noGrp="1"/>
          </p:cNvSpPr>
          <p:nvPr>
            <p:ph type="pic" sz="quarter" idx="10"/>
          </p:nvPr>
        </p:nvSpPr>
        <p:spPr>
          <a:xfrm>
            <a:off x="469275" y="2636890"/>
            <a:ext cx="8208000" cy="3384470"/>
          </a:xfrm>
        </p:spPr>
        <p:txBody>
          <a:bodyPr anchor="ctr"/>
          <a:lstStyle>
            <a:lvl1pPr marL="0" indent="0" algn="ctr">
              <a:buNone/>
              <a:defRPr/>
            </a:lvl1pPr>
          </a:lstStyle>
          <a:p>
            <a:pPr lvl="0"/>
            <a:r>
              <a:rPr lang="de-DE" noProof="0" smtClean="0"/>
              <a:t>Bild durch Klicken auf Symbol hinzufügen</a:t>
            </a:r>
            <a:endParaRPr lang="de-DE" noProof="0" dirty="0"/>
          </a:p>
        </p:txBody>
      </p:sp>
      <p:sp>
        <p:nvSpPr>
          <p:cNvPr id="7" name="Rectangle 2"/>
          <p:cNvSpPr>
            <a:spLocks noGrp="1" noChangeArrowheads="1"/>
          </p:cNvSpPr>
          <p:nvPr>
            <p:ph type="ctrTitle"/>
          </p:nvPr>
        </p:nvSpPr>
        <p:spPr>
          <a:xfrm>
            <a:off x="466725" y="476823"/>
            <a:ext cx="8208000" cy="1008140"/>
          </a:xfrm>
          <a:noFill/>
        </p:spPr>
        <p:txBody>
          <a:bodyPr/>
          <a:lstStyle>
            <a:lvl1pPr marL="0" indent="0">
              <a:defRPr sz="3200" cap="all" baseline="0"/>
            </a:lvl1pPr>
          </a:lstStyle>
          <a:p>
            <a:pPr lvl="0"/>
            <a:r>
              <a:rPr lang="de-DE" noProof="0" smtClean="0"/>
              <a:t>Titelmasterformat durch Klicken bearbeiten</a:t>
            </a:r>
            <a:endParaRPr lang="de-DE" noProof="0" dirty="0" smtClean="0"/>
          </a:p>
        </p:txBody>
      </p:sp>
    </p:spTree>
    <p:extLst>
      <p:ext uri="{BB962C8B-B14F-4D97-AF65-F5344CB8AC3E}">
        <p14:creationId xmlns:p14="http://schemas.microsoft.com/office/powerpoint/2010/main" val="360391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4" name="Line 12"/>
          <p:cNvSpPr>
            <a:spLocks noChangeShapeType="1"/>
          </p:cNvSpPr>
          <p:nvPr userDrawn="1"/>
        </p:nvSpPr>
        <p:spPr bwMode="auto">
          <a:xfrm flipV="1">
            <a:off x="466725" y="406400"/>
            <a:ext cx="8207375"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 name="Line 13"/>
          <p:cNvSpPr>
            <a:spLocks noChangeShapeType="1"/>
          </p:cNvSpPr>
          <p:nvPr userDrawn="1"/>
        </p:nvSpPr>
        <p:spPr bwMode="auto">
          <a:xfrm>
            <a:off x="466725" y="2492375"/>
            <a:ext cx="8207375"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 name="Text Box 19"/>
          <p:cNvSpPr txBox="1">
            <a:spLocks noChangeArrowheads="1"/>
          </p:cNvSpPr>
          <p:nvPr userDrawn="1"/>
        </p:nvSpPr>
        <p:spPr bwMode="auto">
          <a:xfrm>
            <a:off x="455613" y="6432550"/>
            <a:ext cx="900112"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Aft>
                <a:spcPct val="40000"/>
              </a:spcAft>
              <a:buFont typeface="Wingdings" pitchFamily="2" charset="2"/>
              <a:defRPr>
                <a:solidFill>
                  <a:schemeClr val="tx1"/>
                </a:solidFill>
                <a:latin typeface="Frutiger LT Com 55 Roman" pitchFamily="34" charset="0"/>
              </a:defRPr>
            </a:lvl1pPr>
            <a:lvl2pPr marL="742950" indent="-285750" eaLnBrk="0" hangingPunct="0">
              <a:spcAft>
                <a:spcPct val="40000"/>
              </a:spcAft>
              <a:buFont typeface="Wingdings" pitchFamily="2" charset="2"/>
              <a:defRPr>
                <a:solidFill>
                  <a:schemeClr val="tx1"/>
                </a:solidFill>
                <a:latin typeface="Frutiger LT Com 55 Roman" pitchFamily="34" charset="0"/>
              </a:defRPr>
            </a:lvl2pPr>
            <a:lvl3pPr marL="1143000" indent="-228600" eaLnBrk="0" hangingPunct="0">
              <a:spcAft>
                <a:spcPct val="40000"/>
              </a:spcAft>
              <a:buFont typeface="Wingdings" pitchFamily="2" charset="2"/>
              <a:defRPr>
                <a:solidFill>
                  <a:schemeClr val="tx1"/>
                </a:solidFill>
                <a:latin typeface="Frutiger LT Com 55 Roman" pitchFamily="34" charset="0"/>
              </a:defRPr>
            </a:lvl3pPr>
            <a:lvl4pPr marL="1600200" indent="-228600" eaLnBrk="0" hangingPunct="0">
              <a:spcAft>
                <a:spcPct val="40000"/>
              </a:spcAft>
              <a:buFont typeface="Wingdings" pitchFamily="2" charset="2"/>
              <a:defRPr>
                <a:solidFill>
                  <a:schemeClr val="tx1"/>
                </a:solidFill>
                <a:latin typeface="Frutiger LT Com 55 Roman" pitchFamily="34" charset="0"/>
              </a:defRPr>
            </a:lvl4pPr>
            <a:lvl5pPr marL="2057400" indent="-228600" eaLnBrk="0" hangingPunct="0">
              <a:spcAft>
                <a:spcPct val="40000"/>
              </a:spcAft>
              <a:buFont typeface="Wingdings" pitchFamily="2" charset="2"/>
              <a:defRPr>
                <a:solidFill>
                  <a:schemeClr val="tx1"/>
                </a:solidFill>
                <a:latin typeface="Frutiger LT Com 55 Roman" pitchFamily="34" charset="0"/>
              </a:defRPr>
            </a:lvl5pPr>
            <a:lvl6pPr marL="2514600" indent="-228600" eaLnBrk="0" fontAlgn="base" hangingPunct="0">
              <a:spcBef>
                <a:spcPct val="0"/>
              </a:spcBef>
              <a:spcAft>
                <a:spcPct val="40000"/>
              </a:spcAft>
              <a:buFont typeface="Wingdings" pitchFamily="2" charset="2"/>
              <a:defRPr>
                <a:solidFill>
                  <a:schemeClr val="tx1"/>
                </a:solidFill>
                <a:latin typeface="Frutiger LT Com 55 Roman" pitchFamily="34" charset="0"/>
              </a:defRPr>
            </a:lvl6pPr>
            <a:lvl7pPr marL="2971800" indent="-228600" eaLnBrk="0" fontAlgn="base" hangingPunct="0">
              <a:spcBef>
                <a:spcPct val="0"/>
              </a:spcBef>
              <a:spcAft>
                <a:spcPct val="40000"/>
              </a:spcAft>
              <a:buFont typeface="Wingdings" pitchFamily="2" charset="2"/>
              <a:defRPr>
                <a:solidFill>
                  <a:schemeClr val="tx1"/>
                </a:solidFill>
                <a:latin typeface="Frutiger LT Com 55 Roman" pitchFamily="34" charset="0"/>
              </a:defRPr>
            </a:lvl7pPr>
            <a:lvl8pPr marL="3429000" indent="-228600" eaLnBrk="0" fontAlgn="base" hangingPunct="0">
              <a:spcBef>
                <a:spcPct val="0"/>
              </a:spcBef>
              <a:spcAft>
                <a:spcPct val="40000"/>
              </a:spcAft>
              <a:buFont typeface="Wingdings" pitchFamily="2" charset="2"/>
              <a:defRPr>
                <a:solidFill>
                  <a:schemeClr val="tx1"/>
                </a:solidFill>
                <a:latin typeface="Frutiger LT Com 55 Roman" pitchFamily="34" charset="0"/>
              </a:defRPr>
            </a:lvl8pPr>
            <a:lvl9pPr marL="3886200" indent="-228600" eaLnBrk="0" fontAlgn="base" hangingPunct="0">
              <a:spcBef>
                <a:spcPct val="0"/>
              </a:spcBef>
              <a:spcAft>
                <a:spcPct val="40000"/>
              </a:spcAft>
              <a:buFont typeface="Wingdings" pitchFamily="2" charset="2"/>
              <a:defRPr>
                <a:solidFill>
                  <a:schemeClr val="tx1"/>
                </a:solidFill>
                <a:latin typeface="Frutiger LT Com 55 Roman" pitchFamily="34" charset="0"/>
              </a:defRPr>
            </a:lvl9pPr>
          </a:lstStyle>
          <a:p>
            <a:pPr eaLnBrk="1" hangingPunct="1">
              <a:spcBef>
                <a:spcPct val="50000"/>
              </a:spcBef>
              <a:spcAft>
                <a:spcPct val="0"/>
              </a:spcAft>
              <a:buFontTx/>
              <a:buNone/>
              <a:defRPr/>
            </a:pPr>
            <a:r>
              <a:rPr lang="de-DE" altLang="de-DE" sz="800" smtClean="0">
                <a:solidFill>
                  <a:schemeClr val="bg2"/>
                </a:solidFill>
              </a:rPr>
              <a:t>© Fraunhofer </a:t>
            </a:r>
          </a:p>
        </p:txBody>
      </p:sp>
      <p:sp>
        <p:nvSpPr>
          <p:cNvPr id="7" name="Line 7"/>
          <p:cNvSpPr>
            <a:spLocks noChangeShapeType="1"/>
          </p:cNvSpPr>
          <p:nvPr userDrawn="1"/>
        </p:nvSpPr>
        <p:spPr bwMode="auto">
          <a:xfrm flipV="1">
            <a:off x="469900" y="6165850"/>
            <a:ext cx="8207375"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8" name="Grafik 11" descr="Logo"/>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411413" y="3429000"/>
            <a:ext cx="4321175"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Grp="1" noChangeArrowheads="1"/>
          </p:cNvSpPr>
          <p:nvPr>
            <p:ph type="ctrTitle"/>
          </p:nvPr>
        </p:nvSpPr>
        <p:spPr>
          <a:xfrm>
            <a:off x="466725" y="476823"/>
            <a:ext cx="8208000" cy="1008140"/>
          </a:xfrm>
          <a:noFill/>
        </p:spPr>
        <p:txBody>
          <a:bodyPr/>
          <a:lstStyle>
            <a:lvl1pPr marL="0" indent="0">
              <a:defRPr sz="3200" cap="all" baseline="0"/>
            </a:lvl1pPr>
          </a:lstStyle>
          <a:p>
            <a:pPr lvl="0"/>
            <a:r>
              <a:rPr lang="de-DE" noProof="0" smtClean="0"/>
              <a:t>Titelmasterformat durch Klicken bearbeiten</a:t>
            </a:r>
            <a:endParaRPr lang="de-DE" noProof="0" dirty="0" smtClean="0"/>
          </a:p>
        </p:txBody>
      </p:sp>
      <p:sp>
        <p:nvSpPr>
          <p:cNvPr id="10" name="Rectangle 3"/>
          <p:cNvSpPr>
            <a:spLocks noGrp="1" noChangeArrowheads="1"/>
          </p:cNvSpPr>
          <p:nvPr>
            <p:ph type="subTitle" idx="1"/>
          </p:nvPr>
        </p:nvSpPr>
        <p:spPr>
          <a:xfrm>
            <a:off x="466725" y="1773238"/>
            <a:ext cx="8208000" cy="647622"/>
          </a:xfrm>
        </p:spPr>
        <p:txBody>
          <a:bodyPr/>
          <a:lstStyle>
            <a:lvl1pPr marL="0" indent="0">
              <a:buNone/>
              <a:defRPr/>
            </a:lvl1pPr>
          </a:lstStyle>
          <a:p>
            <a:pPr lvl="0"/>
            <a:r>
              <a:rPr lang="de-DE" noProof="0" smtClean="0"/>
              <a:t>Formatvorlage des Untertitelmasters durch Klicken bearbeiten</a:t>
            </a:r>
            <a:endParaRPr lang="de-DE" noProof="0" dirty="0" smtClean="0"/>
          </a:p>
        </p:txBody>
      </p:sp>
    </p:spTree>
    <p:extLst>
      <p:ext uri="{BB962C8B-B14F-4D97-AF65-F5344CB8AC3E}">
        <p14:creationId xmlns:p14="http://schemas.microsoft.com/office/powerpoint/2010/main" val="39064118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Line 12"/>
          <p:cNvSpPr>
            <a:spLocks noChangeShapeType="1"/>
          </p:cNvSpPr>
          <p:nvPr userDrawn="1"/>
        </p:nvSpPr>
        <p:spPr bwMode="auto">
          <a:xfrm flipV="1">
            <a:off x="466725" y="406400"/>
            <a:ext cx="8207375"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 name="Line 8"/>
          <p:cNvSpPr>
            <a:spLocks noChangeShapeType="1"/>
          </p:cNvSpPr>
          <p:nvPr userDrawn="1"/>
        </p:nvSpPr>
        <p:spPr bwMode="auto">
          <a:xfrm>
            <a:off x="468313" y="1558925"/>
            <a:ext cx="8207375"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 name="Rectangle 2"/>
          <p:cNvSpPr>
            <a:spLocks noGrp="1" noChangeArrowheads="1"/>
          </p:cNvSpPr>
          <p:nvPr>
            <p:ph type="ctrTitle"/>
          </p:nvPr>
        </p:nvSpPr>
        <p:spPr>
          <a:xfrm>
            <a:off x="466725" y="476823"/>
            <a:ext cx="8208000" cy="1007908"/>
          </a:xfrm>
        </p:spPr>
        <p:txBody>
          <a:bodyPr/>
          <a:lstStyle>
            <a:lvl1pPr marL="0" indent="0">
              <a:defRPr sz="3200" cap="all" baseline="0"/>
            </a:lvl1pPr>
          </a:lstStyle>
          <a:p>
            <a:pPr lvl="0"/>
            <a:r>
              <a:rPr lang="de-DE" noProof="0" dirty="0" smtClean="0"/>
              <a:t>Titelmasterformat durch Klicken bearbeiten</a:t>
            </a:r>
          </a:p>
        </p:txBody>
      </p:sp>
      <p:sp>
        <p:nvSpPr>
          <p:cNvPr id="6" name="Textplatzhalter 2"/>
          <p:cNvSpPr>
            <a:spLocks noGrp="1"/>
          </p:cNvSpPr>
          <p:nvPr>
            <p:ph type="body" sz="quarter" idx="10"/>
          </p:nvPr>
        </p:nvSpPr>
        <p:spPr>
          <a:xfrm>
            <a:off x="466725" y="1773238"/>
            <a:ext cx="8209275" cy="4248150"/>
          </a:xfrm>
        </p:spPr>
        <p:txBody>
          <a:bodyPr/>
          <a:lstStyle>
            <a:lvl1pPr marL="360000" indent="-360000">
              <a:buFont typeface="Wingdings" pitchFamily="2" charset="2"/>
              <a:buChar char="n"/>
              <a:defRPr/>
            </a:lvl1pPr>
            <a:lvl2pPr marL="720000" indent="-360000">
              <a:buFont typeface="Wingdings" pitchFamily="2" charset="2"/>
              <a:buChar char="n"/>
              <a:defRPr/>
            </a:lvl2pPr>
            <a:lvl3pPr marL="1080000">
              <a:defRPr/>
            </a:lvl3pPr>
            <a:lvl4pPr marL="1440000">
              <a:defRPr/>
            </a:lvl4pPr>
            <a:lvl5pPr marL="1800000" indent="-36000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146171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p:cNvSpPr>
            <a:spLocks noGrp="1"/>
          </p:cNvSpPr>
          <p:nvPr>
            <p:ph type="title"/>
          </p:nvPr>
        </p:nvSpPr>
        <p:spPr>
          <a:xfrm>
            <a:off x="466725" y="334800"/>
            <a:ext cx="8208000" cy="1224000"/>
          </a:xfrm>
        </p:spPr>
        <p:txBody>
          <a:bodyPr>
            <a:spAutoFit/>
          </a:bodyPr>
          <a:lstStyle>
            <a:lvl1pPr marL="0" indent="0" defTabSz="504000">
              <a:defRPr/>
            </a:lvl1pPr>
          </a:lstStyle>
          <a:p>
            <a:r>
              <a:rPr lang="de-DE" smtClean="0"/>
              <a:t>Titelmasterformat durch Klicken bearbeiten</a:t>
            </a:r>
            <a:endParaRPr lang="de-DE" dirty="0"/>
          </a:p>
        </p:txBody>
      </p:sp>
      <p:sp>
        <p:nvSpPr>
          <p:cNvPr id="3" name="Inhaltsplatzhalter 2"/>
          <p:cNvSpPr>
            <a:spLocks noGrp="1"/>
          </p:cNvSpPr>
          <p:nvPr>
            <p:ph idx="1"/>
          </p:nvPr>
        </p:nvSpPr>
        <p:spPr>
          <a:xfrm>
            <a:off x="466725" y="1773238"/>
            <a:ext cx="8208000" cy="42481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6720867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blaufdiagramm">
    <p:spTree>
      <p:nvGrpSpPr>
        <p:cNvPr id="1" name=""/>
        <p:cNvGrpSpPr/>
        <p:nvPr/>
      </p:nvGrpSpPr>
      <p:grpSpPr>
        <a:xfrm>
          <a:off x="0" y="0"/>
          <a:ext cx="0" cy="0"/>
          <a:chOff x="0" y="0"/>
          <a:chExt cx="0" cy="0"/>
        </a:xfrm>
      </p:grpSpPr>
      <p:cxnSp>
        <p:nvCxnSpPr>
          <p:cNvPr id="4" name="Gerade Verbindung 3"/>
          <p:cNvCxnSpPr/>
          <p:nvPr/>
        </p:nvCxnSpPr>
        <p:spPr bwMode="auto">
          <a:xfrm>
            <a:off x="467544" y="188640"/>
            <a:ext cx="8208912" cy="0"/>
          </a:xfrm>
          <a:prstGeom prst="line">
            <a:avLst/>
          </a:prstGeom>
          <a:noFill/>
          <a:ln w="5715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Gerade Verbindung 4"/>
          <p:cNvCxnSpPr/>
          <p:nvPr/>
        </p:nvCxnSpPr>
        <p:spPr bwMode="auto">
          <a:xfrm>
            <a:off x="467544" y="6669360"/>
            <a:ext cx="8208912" cy="0"/>
          </a:xfrm>
          <a:prstGeom prst="line">
            <a:avLst/>
          </a:prstGeom>
          <a:noFill/>
          <a:ln w="1905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Gerade Verbindung 5"/>
          <p:cNvCxnSpPr/>
          <p:nvPr/>
        </p:nvCxnSpPr>
        <p:spPr bwMode="auto">
          <a:xfrm>
            <a:off x="467544" y="764704"/>
            <a:ext cx="2520280" cy="0"/>
          </a:xfrm>
          <a:prstGeom prst="line">
            <a:avLst/>
          </a:prstGeom>
          <a:noFill/>
          <a:ln w="1905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Inhaltsplatzhalter 13"/>
          <p:cNvSpPr>
            <a:spLocks noGrp="1"/>
          </p:cNvSpPr>
          <p:nvPr>
            <p:ph sz="quarter" idx="10" hasCustomPrompt="1"/>
          </p:nvPr>
        </p:nvSpPr>
        <p:spPr>
          <a:xfrm>
            <a:off x="468313" y="404366"/>
            <a:ext cx="2519362" cy="360338"/>
          </a:xfrm>
        </p:spPr>
        <p:txBody>
          <a:bodyPr/>
          <a:lstStyle>
            <a:lvl1pPr marL="0" indent="0">
              <a:buNone/>
              <a:defRPr sz="2000" b="1" cap="small" baseline="0"/>
            </a:lvl1pPr>
          </a:lstStyle>
          <a:p>
            <a:pPr lvl="0"/>
            <a:r>
              <a:rPr lang="de-DE" dirty="0" smtClean="0"/>
              <a:t>Titel</a:t>
            </a:r>
            <a:endParaRPr lang="de-DE" dirty="0"/>
          </a:p>
        </p:txBody>
      </p:sp>
      <p:pic>
        <p:nvPicPr>
          <p:cNvPr id="15" name="Grafik 11" descr="Logo"/>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416316" y="419809"/>
            <a:ext cx="1260140" cy="344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6102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chwarz">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35321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6725" y="334963"/>
            <a:ext cx="820737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smtClean="0"/>
              <a:t>Mastertitelformat bearbeiten</a:t>
            </a:r>
          </a:p>
        </p:txBody>
      </p:sp>
      <p:sp>
        <p:nvSpPr>
          <p:cNvPr id="1027" name="Rectangle 3"/>
          <p:cNvSpPr>
            <a:spLocks noGrp="1" noChangeArrowheads="1"/>
          </p:cNvSpPr>
          <p:nvPr>
            <p:ph type="body" idx="1"/>
          </p:nvPr>
        </p:nvSpPr>
        <p:spPr bwMode="auto">
          <a:xfrm>
            <a:off x="466725" y="1774825"/>
            <a:ext cx="82073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smtClean="0"/>
              <a:t>Mastertextformat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1028" name="Text Box 8"/>
          <p:cNvSpPr txBox="1">
            <a:spLocks noChangeArrowheads="1"/>
          </p:cNvSpPr>
          <p:nvPr/>
        </p:nvSpPr>
        <p:spPr bwMode="auto">
          <a:xfrm>
            <a:off x="455613" y="6432550"/>
            <a:ext cx="900112"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Aft>
                <a:spcPct val="40000"/>
              </a:spcAft>
              <a:buFont typeface="Wingdings" pitchFamily="2" charset="2"/>
              <a:defRPr>
                <a:solidFill>
                  <a:schemeClr val="tx1"/>
                </a:solidFill>
                <a:latin typeface="Frutiger LT Com 55 Roman" pitchFamily="34" charset="0"/>
              </a:defRPr>
            </a:lvl1pPr>
            <a:lvl2pPr marL="742950" indent="-285750" eaLnBrk="0" hangingPunct="0">
              <a:spcAft>
                <a:spcPct val="40000"/>
              </a:spcAft>
              <a:buFont typeface="Wingdings" pitchFamily="2" charset="2"/>
              <a:defRPr>
                <a:solidFill>
                  <a:schemeClr val="tx1"/>
                </a:solidFill>
                <a:latin typeface="Frutiger LT Com 55 Roman" pitchFamily="34" charset="0"/>
              </a:defRPr>
            </a:lvl2pPr>
            <a:lvl3pPr marL="1143000" indent="-228600" eaLnBrk="0" hangingPunct="0">
              <a:spcAft>
                <a:spcPct val="40000"/>
              </a:spcAft>
              <a:buFont typeface="Wingdings" pitchFamily="2" charset="2"/>
              <a:defRPr>
                <a:solidFill>
                  <a:schemeClr val="tx1"/>
                </a:solidFill>
                <a:latin typeface="Frutiger LT Com 55 Roman" pitchFamily="34" charset="0"/>
              </a:defRPr>
            </a:lvl3pPr>
            <a:lvl4pPr marL="1600200" indent="-228600" eaLnBrk="0" hangingPunct="0">
              <a:spcAft>
                <a:spcPct val="40000"/>
              </a:spcAft>
              <a:buFont typeface="Wingdings" pitchFamily="2" charset="2"/>
              <a:defRPr>
                <a:solidFill>
                  <a:schemeClr val="tx1"/>
                </a:solidFill>
                <a:latin typeface="Frutiger LT Com 55 Roman" pitchFamily="34" charset="0"/>
              </a:defRPr>
            </a:lvl4pPr>
            <a:lvl5pPr marL="2057400" indent="-228600" eaLnBrk="0" hangingPunct="0">
              <a:spcAft>
                <a:spcPct val="40000"/>
              </a:spcAft>
              <a:buFont typeface="Wingdings" pitchFamily="2" charset="2"/>
              <a:defRPr>
                <a:solidFill>
                  <a:schemeClr val="tx1"/>
                </a:solidFill>
                <a:latin typeface="Frutiger LT Com 55 Roman" pitchFamily="34" charset="0"/>
              </a:defRPr>
            </a:lvl5pPr>
            <a:lvl6pPr marL="2514600" indent="-228600" eaLnBrk="0" fontAlgn="base" hangingPunct="0">
              <a:spcBef>
                <a:spcPct val="0"/>
              </a:spcBef>
              <a:spcAft>
                <a:spcPct val="40000"/>
              </a:spcAft>
              <a:buFont typeface="Wingdings" pitchFamily="2" charset="2"/>
              <a:defRPr>
                <a:solidFill>
                  <a:schemeClr val="tx1"/>
                </a:solidFill>
                <a:latin typeface="Frutiger LT Com 55 Roman" pitchFamily="34" charset="0"/>
              </a:defRPr>
            </a:lvl6pPr>
            <a:lvl7pPr marL="2971800" indent="-228600" eaLnBrk="0" fontAlgn="base" hangingPunct="0">
              <a:spcBef>
                <a:spcPct val="0"/>
              </a:spcBef>
              <a:spcAft>
                <a:spcPct val="40000"/>
              </a:spcAft>
              <a:buFont typeface="Wingdings" pitchFamily="2" charset="2"/>
              <a:defRPr>
                <a:solidFill>
                  <a:schemeClr val="tx1"/>
                </a:solidFill>
                <a:latin typeface="Frutiger LT Com 55 Roman" pitchFamily="34" charset="0"/>
              </a:defRPr>
            </a:lvl7pPr>
            <a:lvl8pPr marL="3429000" indent="-228600" eaLnBrk="0" fontAlgn="base" hangingPunct="0">
              <a:spcBef>
                <a:spcPct val="0"/>
              </a:spcBef>
              <a:spcAft>
                <a:spcPct val="40000"/>
              </a:spcAft>
              <a:buFont typeface="Wingdings" pitchFamily="2" charset="2"/>
              <a:defRPr>
                <a:solidFill>
                  <a:schemeClr val="tx1"/>
                </a:solidFill>
                <a:latin typeface="Frutiger LT Com 55 Roman" pitchFamily="34" charset="0"/>
              </a:defRPr>
            </a:lvl8pPr>
            <a:lvl9pPr marL="3886200" indent="-228600" eaLnBrk="0" fontAlgn="base" hangingPunct="0">
              <a:spcBef>
                <a:spcPct val="0"/>
              </a:spcBef>
              <a:spcAft>
                <a:spcPct val="40000"/>
              </a:spcAft>
              <a:buFont typeface="Wingdings" pitchFamily="2" charset="2"/>
              <a:defRPr>
                <a:solidFill>
                  <a:schemeClr val="tx1"/>
                </a:solidFill>
                <a:latin typeface="Frutiger LT Com 55 Roman" pitchFamily="34" charset="0"/>
              </a:defRPr>
            </a:lvl9pPr>
          </a:lstStyle>
          <a:p>
            <a:pPr eaLnBrk="1" hangingPunct="1">
              <a:spcBef>
                <a:spcPct val="50000"/>
              </a:spcBef>
              <a:spcAft>
                <a:spcPct val="0"/>
              </a:spcAft>
              <a:buFontTx/>
              <a:buNone/>
              <a:defRPr/>
            </a:pPr>
            <a:r>
              <a:rPr lang="de-DE" altLang="de-DE" sz="800" smtClean="0">
                <a:solidFill>
                  <a:schemeClr val="bg2"/>
                </a:solidFill>
              </a:rPr>
              <a:t>© Fraunhofer </a:t>
            </a:r>
          </a:p>
        </p:txBody>
      </p:sp>
      <p:sp>
        <p:nvSpPr>
          <p:cNvPr id="1029" name="Line 7"/>
          <p:cNvSpPr>
            <a:spLocks noChangeShapeType="1"/>
          </p:cNvSpPr>
          <p:nvPr/>
        </p:nvSpPr>
        <p:spPr bwMode="auto">
          <a:xfrm flipV="1">
            <a:off x="469900" y="6165850"/>
            <a:ext cx="8207375"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1030" name="Grafik 1" descr="Logo_ausgetauscht"/>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7269163" y="6300788"/>
            <a:ext cx="141763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1" r:id="rId4"/>
    <p:sldLayoutId id="2147483715" r:id="rId5"/>
    <p:sldLayoutId id="2147483716" r:id="rId6"/>
  </p:sldLayoutIdLst>
  <p:timing>
    <p:tnLst>
      <p:par>
        <p:cTn id="1" dur="indefinite" restart="never" nodeType="tmRoot"/>
      </p:par>
    </p:tnLst>
  </p:timing>
  <p:txStyles>
    <p:titleStyle>
      <a:lvl1pPr algn="l" defTabSz="503238" rtl="0" eaLnBrk="0" fontAlgn="base" hangingPunct="0">
        <a:spcBef>
          <a:spcPct val="0"/>
        </a:spcBef>
        <a:spcAft>
          <a:spcPct val="0"/>
        </a:spcAft>
        <a:defRPr sz="2400" b="1">
          <a:solidFill>
            <a:schemeClr val="tx1"/>
          </a:solidFill>
          <a:latin typeface="+mj-lt"/>
          <a:ea typeface="+mj-ea"/>
          <a:cs typeface="+mj-cs"/>
        </a:defRPr>
      </a:lvl1pPr>
      <a:lvl2pPr algn="l" defTabSz="503238" rtl="0" eaLnBrk="0" fontAlgn="base" hangingPunct="0">
        <a:spcBef>
          <a:spcPct val="0"/>
        </a:spcBef>
        <a:spcAft>
          <a:spcPct val="0"/>
        </a:spcAft>
        <a:defRPr sz="2400" b="1">
          <a:solidFill>
            <a:schemeClr val="tx1"/>
          </a:solidFill>
          <a:latin typeface="Frutiger LT Com 45 Light" pitchFamily="34" charset="0"/>
        </a:defRPr>
      </a:lvl2pPr>
      <a:lvl3pPr algn="l" defTabSz="503238" rtl="0" eaLnBrk="0" fontAlgn="base" hangingPunct="0">
        <a:spcBef>
          <a:spcPct val="0"/>
        </a:spcBef>
        <a:spcAft>
          <a:spcPct val="0"/>
        </a:spcAft>
        <a:defRPr sz="2400" b="1">
          <a:solidFill>
            <a:schemeClr val="tx1"/>
          </a:solidFill>
          <a:latin typeface="Frutiger LT Com 45 Light" pitchFamily="34" charset="0"/>
        </a:defRPr>
      </a:lvl3pPr>
      <a:lvl4pPr algn="l" defTabSz="503238" rtl="0" eaLnBrk="0" fontAlgn="base" hangingPunct="0">
        <a:spcBef>
          <a:spcPct val="0"/>
        </a:spcBef>
        <a:spcAft>
          <a:spcPct val="0"/>
        </a:spcAft>
        <a:defRPr sz="2400" b="1">
          <a:solidFill>
            <a:schemeClr val="tx1"/>
          </a:solidFill>
          <a:latin typeface="Frutiger LT Com 45 Light" pitchFamily="34" charset="0"/>
        </a:defRPr>
      </a:lvl4pPr>
      <a:lvl5pPr algn="l" defTabSz="503238" rtl="0" eaLnBrk="0" fontAlgn="base" hangingPunct="0">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p:titleStyle>
    <p:bodyStyle>
      <a:lvl1pPr marL="358775" indent="-358775" algn="l" defTabSz="358775" rtl="0" eaLnBrk="0" fontAlgn="base" hangingPunct="0">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19138" indent="-358775" algn="l" defTabSz="358775" rtl="0" eaLnBrk="0" fontAlgn="base" hangingPunct="0">
        <a:spcBef>
          <a:spcPct val="0"/>
        </a:spcBef>
        <a:spcAft>
          <a:spcPts val="900"/>
        </a:spcAft>
        <a:buClr>
          <a:schemeClr val="bg2"/>
        </a:buClr>
        <a:buFont typeface="Wingdings" pitchFamily="2" charset="2"/>
        <a:buChar char="n"/>
        <a:defRPr>
          <a:solidFill>
            <a:schemeClr val="tx1"/>
          </a:solidFill>
          <a:latin typeface="+mn-lt"/>
        </a:defRPr>
      </a:lvl2pPr>
      <a:lvl3pPr marL="1079500" indent="-358775" algn="l" defTabSz="358775" rtl="0" eaLnBrk="0" fontAlgn="base" hangingPunct="0">
        <a:spcBef>
          <a:spcPct val="0"/>
        </a:spcBef>
        <a:spcAft>
          <a:spcPts val="900"/>
        </a:spcAft>
        <a:buClr>
          <a:schemeClr val="bg2"/>
        </a:buClr>
        <a:buFont typeface="Wingdings" pitchFamily="2" charset="2"/>
        <a:buChar char="n"/>
        <a:defRPr>
          <a:solidFill>
            <a:schemeClr val="tx1"/>
          </a:solidFill>
          <a:latin typeface="+mn-lt"/>
        </a:defRPr>
      </a:lvl3pPr>
      <a:lvl4pPr marL="1439863" indent="-358775" algn="l" defTabSz="358775" rtl="0" eaLnBrk="0" fontAlgn="base" hangingPunct="0">
        <a:spcBef>
          <a:spcPct val="0"/>
        </a:spcBef>
        <a:spcAft>
          <a:spcPts val="900"/>
        </a:spcAft>
        <a:buClr>
          <a:schemeClr val="bg2"/>
        </a:buClr>
        <a:buFont typeface="Wingdings" pitchFamily="2" charset="2"/>
        <a:buChar char="n"/>
        <a:defRPr>
          <a:solidFill>
            <a:schemeClr val="tx1"/>
          </a:solidFill>
          <a:latin typeface="+mn-lt"/>
        </a:defRPr>
      </a:lvl4pPr>
      <a:lvl5pPr marL="1798638" indent="-358775" algn="l" defTabSz="358775" rtl="0" eaLnBrk="0" fontAlgn="base" hangingPunct="0">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466725" y="476250"/>
            <a:ext cx="8207375" cy="1008063"/>
          </a:xfrm>
        </p:spPr>
        <p:txBody>
          <a:bodyPr/>
          <a:lstStyle/>
          <a:p>
            <a:pPr eaLnBrk="1" hangingPunct="1">
              <a:defRPr/>
            </a:pPr>
            <a:r>
              <a:rPr lang="de-DE" dirty="0" smtClean="0"/>
              <a:t>Imagefilm „GEMO“</a:t>
            </a:r>
            <a:endParaRPr lang="de-DE" dirty="0"/>
          </a:p>
        </p:txBody>
      </p:sp>
      <p:sp>
        <p:nvSpPr>
          <p:cNvPr id="5123" name="Untertitel 5"/>
          <p:cNvSpPr>
            <a:spLocks noGrp="1"/>
          </p:cNvSpPr>
          <p:nvPr>
            <p:ph type="subTitle" idx="1"/>
          </p:nvPr>
        </p:nvSpPr>
        <p:spPr>
          <a:xfrm>
            <a:off x="466725" y="1773238"/>
            <a:ext cx="8207375" cy="647700"/>
          </a:xfrm>
        </p:spPr>
        <p:txBody>
          <a:bodyPr/>
          <a:lstStyle/>
          <a:p>
            <a:pPr eaLnBrk="1" hangingPunct="1"/>
            <a:r>
              <a:rPr lang="de-DE" altLang="de-DE" smtClean="0"/>
              <a:t>Aussage, Ziele und Diskussionsgrundlage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0"/>
          </p:nvPr>
        </p:nvSpPr>
        <p:spPr/>
        <p:txBody>
          <a:bodyPr/>
          <a:lstStyle/>
          <a:p>
            <a:r>
              <a:rPr lang="de-DE" dirty="0" smtClean="0"/>
              <a:t>Ablaufdiagramm</a:t>
            </a:r>
            <a:endParaRPr lang="de-DE" dirty="0"/>
          </a:p>
        </p:txBody>
      </p:sp>
      <p:sp>
        <p:nvSpPr>
          <p:cNvPr id="52" name="Rechteck 51"/>
          <p:cNvSpPr/>
          <p:nvPr/>
        </p:nvSpPr>
        <p:spPr bwMode="auto">
          <a:xfrm>
            <a:off x="144463" y="3644900"/>
            <a:ext cx="8843962" cy="619125"/>
          </a:xfrm>
          <a:prstGeom prst="rect">
            <a:avLst/>
          </a:prstGeom>
          <a:solidFill>
            <a:schemeClr val="tx2"/>
          </a:solidFill>
          <a:ln>
            <a:solidFill>
              <a:schemeClr val="tx2"/>
            </a:solidFill>
          </a:ln>
          <a:extLst/>
        </p:spPr>
        <p:style>
          <a:lnRef idx="2">
            <a:schemeClr val="accent1"/>
          </a:lnRef>
          <a:fillRef idx="1">
            <a:schemeClr val="lt1"/>
          </a:fillRef>
          <a:effectRef idx="0">
            <a:schemeClr val="accent1"/>
          </a:effectRef>
          <a:fontRef idx="minor">
            <a:schemeClr val="dk1"/>
          </a:fontRef>
        </p:style>
        <p:txBody>
          <a:bodyPr lIns="0" tIns="0" rIns="0" bIns="0"/>
          <a:lstStyle/>
          <a:p>
            <a:pPr>
              <a:spcAft>
                <a:spcPct val="40000"/>
              </a:spcAft>
              <a:buFont typeface="Wingdings" pitchFamily="2" charset="2"/>
              <a:buNone/>
              <a:defRPr/>
            </a:pPr>
            <a:r>
              <a:rPr lang="de-DE" sz="1400" dirty="0">
                <a:solidFill>
                  <a:schemeClr val="bg1"/>
                </a:solidFill>
              </a:rPr>
              <a:t> </a:t>
            </a:r>
            <a:r>
              <a:rPr lang="de-DE" sz="1400" dirty="0" smtClean="0">
                <a:solidFill>
                  <a:schemeClr val="bg1"/>
                </a:solidFill>
              </a:rPr>
              <a:t>Entscheidungsebene </a:t>
            </a:r>
            <a:r>
              <a:rPr lang="de-DE" sz="1400" dirty="0">
                <a:solidFill>
                  <a:schemeClr val="bg1"/>
                </a:solidFill>
              </a:rPr>
              <a:t>2</a:t>
            </a:r>
          </a:p>
          <a:p>
            <a:pPr>
              <a:spcAft>
                <a:spcPct val="40000"/>
              </a:spcAft>
              <a:buFont typeface="Wingdings" pitchFamily="2" charset="2"/>
              <a:buNone/>
              <a:defRPr/>
            </a:pPr>
            <a:endParaRPr lang="de-DE" sz="1400" dirty="0">
              <a:solidFill>
                <a:schemeClr val="bg1"/>
              </a:solidFill>
            </a:endParaRPr>
          </a:p>
        </p:txBody>
      </p:sp>
      <p:sp>
        <p:nvSpPr>
          <p:cNvPr id="50" name="Rechteck 49"/>
          <p:cNvSpPr/>
          <p:nvPr/>
        </p:nvSpPr>
        <p:spPr bwMode="auto">
          <a:xfrm>
            <a:off x="144463" y="333375"/>
            <a:ext cx="8843962" cy="577850"/>
          </a:xfrm>
          <a:prstGeom prst="rect">
            <a:avLst/>
          </a:prstGeom>
          <a:solidFill>
            <a:schemeClr val="tx2"/>
          </a:solidFill>
          <a:ln>
            <a:solidFill>
              <a:schemeClr val="tx2"/>
            </a:solidFill>
          </a:ln>
          <a:extLst/>
        </p:spPr>
        <p:style>
          <a:lnRef idx="2">
            <a:schemeClr val="accent1"/>
          </a:lnRef>
          <a:fillRef idx="1">
            <a:schemeClr val="lt1"/>
          </a:fillRef>
          <a:effectRef idx="0">
            <a:schemeClr val="accent1"/>
          </a:effectRef>
          <a:fontRef idx="minor">
            <a:schemeClr val="dk1"/>
          </a:fontRef>
        </p:style>
        <p:txBody>
          <a:bodyPr lIns="0" tIns="0" rIns="0" bIns="0"/>
          <a:lstStyle/>
          <a:p>
            <a:pPr>
              <a:spcAft>
                <a:spcPct val="40000"/>
              </a:spcAft>
              <a:buFont typeface="Wingdings" pitchFamily="2" charset="2"/>
              <a:buNone/>
              <a:defRPr/>
            </a:pPr>
            <a:r>
              <a:rPr lang="de-DE" sz="1400" dirty="0">
                <a:solidFill>
                  <a:schemeClr val="bg1"/>
                </a:solidFill>
              </a:rPr>
              <a:t> </a:t>
            </a:r>
            <a:r>
              <a:rPr lang="de-DE" sz="1400" dirty="0" smtClean="0">
                <a:solidFill>
                  <a:schemeClr val="bg1"/>
                </a:solidFill>
              </a:rPr>
              <a:t>Entscheidungsebene </a:t>
            </a:r>
            <a:r>
              <a:rPr lang="de-DE" sz="1400" dirty="0">
                <a:solidFill>
                  <a:schemeClr val="bg1"/>
                </a:solidFill>
              </a:rPr>
              <a:t>1</a:t>
            </a:r>
          </a:p>
        </p:txBody>
      </p:sp>
      <p:sp>
        <p:nvSpPr>
          <p:cNvPr id="13314" name="Ellipse 3"/>
          <p:cNvSpPr>
            <a:spLocks noChangeArrowheads="1"/>
          </p:cNvSpPr>
          <p:nvPr/>
        </p:nvSpPr>
        <p:spPr bwMode="auto">
          <a:xfrm>
            <a:off x="3995738" y="1404938"/>
            <a:ext cx="720725" cy="715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spcAft>
                <a:spcPct val="40000"/>
              </a:spcAft>
              <a:buFont typeface="Wingdings" pitchFamily="2" charset="2"/>
              <a:buNone/>
            </a:pPr>
            <a:endParaRPr lang="de-DE" altLang="de-DE" sz="1400"/>
          </a:p>
        </p:txBody>
      </p:sp>
      <p:sp>
        <p:nvSpPr>
          <p:cNvPr id="6" name="Rechteck 5"/>
          <p:cNvSpPr/>
          <p:nvPr/>
        </p:nvSpPr>
        <p:spPr bwMode="auto">
          <a:xfrm>
            <a:off x="3995738" y="393700"/>
            <a:ext cx="1439862" cy="36036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Bahnhof</a:t>
            </a:r>
          </a:p>
        </p:txBody>
      </p:sp>
      <p:cxnSp>
        <p:nvCxnSpPr>
          <p:cNvPr id="8" name="Gerade Verbindung mit Pfeil 7"/>
          <p:cNvCxnSpPr>
            <a:stCxn id="6" idx="2"/>
            <a:endCxn id="18" idx="0"/>
          </p:cNvCxnSpPr>
          <p:nvPr/>
        </p:nvCxnSpPr>
        <p:spPr bwMode="auto">
          <a:xfrm>
            <a:off x="4715669" y="754063"/>
            <a:ext cx="0" cy="267054"/>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18" name="Rechteck 17"/>
          <p:cNvSpPr/>
          <p:nvPr/>
        </p:nvSpPr>
        <p:spPr bwMode="auto">
          <a:xfrm>
            <a:off x="3995738" y="1021117"/>
            <a:ext cx="1439862" cy="363537"/>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U-Bahn</a:t>
            </a:r>
          </a:p>
        </p:txBody>
      </p:sp>
      <p:sp>
        <p:nvSpPr>
          <p:cNvPr id="19" name="Rechteck 18"/>
          <p:cNvSpPr/>
          <p:nvPr/>
        </p:nvSpPr>
        <p:spPr bwMode="auto">
          <a:xfrm>
            <a:off x="2339976" y="2724561"/>
            <a:ext cx="1584325" cy="363537"/>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Caddy</a:t>
            </a:r>
          </a:p>
        </p:txBody>
      </p:sp>
      <p:sp>
        <p:nvSpPr>
          <p:cNvPr id="20" name="Rechteck 19"/>
          <p:cNvSpPr/>
          <p:nvPr/>
        </p:nvSpPr>
        <p:spPr bwMode="auto">
          <a:xfrm>
            <a:off x="5530850" y="2718865"/>
            <a:ext cx="1584325" cy="363538"/>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err="1" smtClean="0">
                <a:solidFill>
                  <a:schemeClr val="tx1"/>
                </a:solidFill>
              </a:rPr>
              <a:t>Twizy</a:t>
            </a:r>
            <a:endParaRPr lang="de-DE" sz="1400" dirty="0">
              <a:solidFill>
                <a:schemeClr val="tx1"/>
              </a:solidFill>
            </a:endParaRPr>
          </a:p>
        </p:txBody>
      </p:sp>
      <p:sp>
        <p:nvSpPr>
          <p:cNvPr id="26" name="Rechteck 25"/>
          <p:cNvSpPr/>
          <p:nvPr/>
        </p:nvSpPr>
        <p:spPr bwMode="auto">
          <a:xfrm>
            <a:off x="2339977" y="3314457"/>
            <a:ext cx="1584325" cy="43021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Einloggen &amp; </a:t>
            </a:r>
            <a:r>
              <a:rPr lang="de-DE" sz="1400" dirty="0" err="1">
                <a:solidFill>
                  <a:schemeClr val="tx1"/>
                </a:solidFill>
              </a:rPr>
              <a:t>autom</a:t>
            </a:r>
            <a:r>
              <a:rPr lang="de-DE" sz="1400" dirty="0">
                <a:solidFill>
                  <a:schemeClr val="tx1"/>
                </a:solidFill>
              </a:rPr>
              <a:t>. Einstellen</a:t>
            </a:r>
          </a:p>
        </p:txBody>
      </p:sp>
      <p:sp>
        <p:nvSpPr>
          <p:cNvPr id="27" name="Rechteck 26"/>
          <p:cNvSpPr/>
          <p:nvPr/>
        </p:nvSpPr>
        <p:spPr bwMode="auto">
          <a:xfrm>
            <a:off x="5530850" y="3328465"/>
            <a:ext cx="1584325" cy="36036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Einloggen</a:t>
            </a:r>
          </a:p>
        </p:txBody>
      </p:sp>
      <p:sp>
        <p:nvSpPr>
          <p:cNvPr id="28" name="Rechteck 27"/>
          <p:cNvSpPr/>
          <p:nvPr/>
        </p:nvSpPr>
        <p:spPr bwMode="auto">
          <a:xfrm>
            <a:off x="5530850" y="4004740"/>
            <a:ext cx="1584325" cy="36036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Fahren</a:t>
            </a:r>
          </a:p>
        </p:txBody>
      </p:sp>
      <p:sp>
        <p:nvSpPr>
          <p:cNvPr id="29" name="Rechteck 28"/>
          <p:cNvSpPr/>
          <p:nvPr/>
        </p:nvSpPr>
        <p:spPr bwMode="auto">
          <a:xfrm>
            <a:off x="2339975" y="4004740"/>
            <a:ext cx="1584325" cy="360364"/>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Fahren</a:t>
            </a:r>
            <a:endParaRPr lang="de-DE" sz="1400" dirty="0">
              <a:solidFill>
                <a:schemeClr val="tx1"/>
              </a:solidFill>
            </a:endParaRPr>
          </a:p>
        </p:txBody>
      </p:sp>
      <p:cxnSp>
        <p:nvCxnSpPr>
          <p:cNvPr id="31" name="Gerade Verbindung mit Pfeil 30"/>
          <p:cNvCxnSpPr>
            <a:stCxn id="19" idx="2"/>
            <a:endCxn id="26" idx="0"/>
          </p:cNvCxnSpPr>
          <p:nvPr/>
        </p:nvCxnSpPr>
        <p:spPr bwMode="auto">
          <a:xfrm>
            <a:off x="3132139" y="3088098"/>
            <a:ext cx="1" cy="226359"/>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33" name="Gerade Verbindung mit Pfeil 32"/>
          <p:cNvCxnSpPr>
            <a:stCxn id="20" idx="2"/>
            <a:endCxn id="27" idx="0"/>
          </p:cNvCxnSpPr>
          <p:nvPr/>
        </p:nvCxnSpPr>
        <p:spPr bwMode="auto">
          <a:xfrm>
            <a:off x="6323013" y="3082403"/>
            <a:ext cx="0" cy="246062"/>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35" name="Gerade Verbindung mit Pfeil 34"/>
          <p:cNvCxnSpPr>
            <a:stCxn id="26" idx="2"/>
            <a:endCxn id="29" idx="0"/>
          </p:cNvCxnSpPr>
          <p:nvPr/>
        </p:nvCxnSpPr>
        <p:spPr bwMode="auto">
          <a:xfrm flipH="1">
            <a:off x="3132138" y="3744670"/>
            <a:ext cx="2" cy="260070"/>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37" name="Gerade Verbindung mit Pfeil 36"/>
          <p:cNvCxnSpPr>
            <a:stCxn id="27" idx="2"/>
            <a:endCxn id="28" idx="0"/>
          </p:cNvCxnSpPr>
          <p:nvPr/>
        </p:nvCxnSpPr>
        <p:spPr bwMode="auto">
          <a:xfrm>
            <a:off x="6323013" y="3688828"/>
            <a:ext cx="0" cy="315912"/>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71" name="Rechteck 70"/>
          <p:cNvSpPr/>
          <p:nvPr/>
        </p:nvSpPr>
        <p:spPr bwMode="auto">
          <a:xfrm>
            <a:off x="2339580" y="5590380"/>
            <a:ext cx="1584325" cy="404812"/>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Laden per Induktion</a:t>
            </a:r>
          </a:p>
        </p:txBody>
      </p:sp>
      <p:sp>
        <p:nvSpPr>
          <p:cNvPr id="72" name="Rechteck 71"/>
          <p:cNvSpPr/>
          <p:nvPr/>
        </p:nvSpPr>
        <p:spPr bwMode="auto">
          <a:xfrm>
            <a:off x="174091" y="5590381"/>
            <a:ext cx="1584325" cy="404812"/>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Laden per</a:t>
            </a:r>
            <a:br>
              <a:rPr lang="de-DE" sz="1400" dirty="0">
                <a:solidFill>
                  <a:schemeClr val="tx1"/>
                </a:solidFill>
              </a:rPr>
            </a:br>
            <a:r>
              <a:rPr lang="de-DE" sz="1400" dirty="0">
                <a:solidFill>
                  <a:schemeClr val="tx1"/>
                </a:solidFill>
              </a:rPr>
              <a:t>Kabel</a:t>
            </a:r>
          </a:p>
        </p:txBody>
      </p:sp>
      <p:sp>
        <p:nvSpPr>
          <p:cNvPr id="73" name="Rechteck 72"/>
          <p:cNvSpPr/>
          <p:nvPr/>
        </p:nvSpPr>
        <p:spPr bwMode="auto">
          <a:xfrm>
            <a:off x="5530850" y="5590381"/>
            <a:ext cx="1584325" cy="404812"/>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Laden per Induktion</a:t>
            </a:r>
          </a:p>
        </p:txBody>
      </p:sp>
      <p:sp>
        <p:nvSpPr>
          <p:cNvPr id="74" name="Rechteck 73"/>
          <p:cNvSpPr/>
          <p:nvPr/>
        </p:nvSpPr>
        <p:spPr bwMode="auto">
          <a:xfrm>
            <a:off x="7404100" y="5590381"/>
            <a:ext cx="1584325" cy="404812"/>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Laden per</a:t>
            </a:r>
            <a:br>
              <a:rPr lang="de-DE" sz="1400" dirty="0">
                <a:solidFill>
                  <a:schemeClr val="tx1"/>
                </a:solidFill>
              </a:rPr>
            </a:br>
            <a:r>
              <a:rPr lang="de-DE" sz="1400" dirty="0">
                <a:solidFill>
                  <a:schemeClr val="tx1"/>
                </a:solidFill>
              </a:rPr>
              <a:t>Kabel</a:t>
            </a:r>
          </a:p>
        </p:txBody>
      </p:sp>
      <p:cxnSp>
        <p:nvCxnSpPr>
          <p:cNvPr id="80" name="Gerade Verbindung mit Pfeil 79"/>
          <p:cNvCxnSpPr>
            <a:stCxn id="28" idx="2"/>
            <a:endCxn id="73" idx="0"/>
          </p:cNvCxnSpPr>
          <p:nvPr/>
        </p:nvCxnSpPr>
        <p:spPr bwMode="auto">
          <a:xfrm>
            <a:off x="6323013" y="4365103"/>
            <a:ext cx="0" cy="1225278"/>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90" name="Rechteck 89"/>
          <p:cNvSpPr/>
          <p:nvPr/>
        </p:nvSpPr>
        <p:spPr bwMode="auto">
          <a:xfrm>
            <a:off x="1050397" y="4800575"/>
            <a:ext cx="1296987" cy="42862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Positionierung mit Laser</a:t>
            </a:r>
          </a:p>
        </p:txBody>
      </p:sp>
      <p:sp>
        <p:nvSpPr>
          <p:cNvPr id="91" name="Rechteck 90"/>
          <p:cNvSpPr/>
          <p:nvPr/>
        </p:nvSpPr>
        <p:spPr bwMode="auto">
          <a:xfrm>
            <a:off x="2491847" y="4800575"/>
            <a:ext cx="1295400" cy="42862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Positionierung ohne Laser</a:t>
            </a:r>
          </a:p>
        </p:txBody>
      </p:sp>
      <p:sp>
        <p:nvSpPr>
          <p:cNvPr id="92" name="Rechteck 91"/>
          <p:cNvSpPr/>
          <p:nvPr/>
        </p:nvSpPr>
        <p:spPr bwMode="auto">
          <a:xfrm>
            <a:off x="3995738" y="6165850"/>
            <a:ext cx="1439862" cy="35877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Daheim</a:t>
            </a:r>
          </a:p>
        </p:txBody>
      </p:sp>
      <p:cxnSp>
        <p:nvCxnSpPr>
          <p:cNvPr id="96" name="Gerade Verbindung mit Pfeil 95"/>
          <p:cNvCxnSpPr>
            <a:stCxn id="90" idx="2"/>
            <a:endCxn id="71" idx="0"/>
          </p:cNvCxnSpPr>
          <p:nvPr/>
        </p:nvCxnSpPr>
        <p:spPr bwMode="auto">
          <a:xfrm>
            <a:off x="1698891" y="5229200"/>
            <a:ext cx="1432852" cy="361180"/>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97" name="Gerade Verbindung mit Pfeil 96"/>
          <p:cNvCxnSpPr>
            <a:stCxn id="91" idx="2"/>
            <a:endCxn id="71" idx="0"/>
          </p:cNvCxnSpPr>
          <p:nvPr/>
        </p:nvCxnSpPr>
        <p:spPr bwMode="auto">
          <a:xfrm flipH="1">
            <a:off x="3131743" y="5229200"/>
            <a:ext cx="7804" cy="361180"/>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00" name="Gerade Verbindung mit Pfeil 99"/>
          <p:cNvCxnSpPr>
            <a:stCxn id="73" idx="2"/>
            <a:endCxn id="92" idx="3"/>
          </p:cNvCxnSpPr>
          <p:nvPr/>
        </p:nvCxnSpPr>
        <p:spPr bwMode="auto">
          <a:xfrm flipH="1">
            <a:off x="5435600" y="5995193"/>
            <a:ext cx="887413" cy="350045"/>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29" name="Gewinkelte Verbindung 128"/>
          <p:cNvCxnSpPr>
            <a:stCxn id="72" idx="2"/>
            <a:endCxn id="92" idx="1"/>
          </p:cNvCxnSpPr>
          <p:nvPr/>
        </p:nvCxnSpPr>
        <p:spPr bwMode="auto">
          <a:xfrm rot="16200000" flipH="1">
            <a:off x="2305974" y="4655473"/>
            <a:ext cx="350045" cy="3029484"/>
          </a:xfrm>
          <a:prstGeom prst="bentConnector2">
            <a:avLst/>
          </a:prstGeom>
          <a:ln>
            <a:tailEnd type="arrow"/>
          </a:ln>
          <a:extLst/>
        </p:spPr>
        <p:style>
          <a:lnRef idx="2">
            <a:schemeClr val="dk1"/>
          </a:lnRef>
          <a:fillRef idx="0">
            <a:schemeClr val="dk1"/>
          </a:fillRef>
          <a:effectRef idx="1">
            <a:schemeClr val="dk1"/>
          </a:effectRef>
          <a:fontRef idx="minor">
            <a:schemeClr val="tx1"/>
          </a:fontRef>
        </p:style>
      </p:cxnSp>
      <p:cxnSp>
        <p:nvCxnSpPr>
          <p:cNvPr id="191" name="Gewinkelte Verbindung 190"/>
          <p:cNvCxnSpPr>
            <a:stCxn id="6" idx="2"/>
            <a:endCxn id="49" idx="0"/>
          </p:cNvCxnSpPr>
          <p:nvPr/>
        </p:nvCxnSpPr>
        <p:spPr bwMode="auto">
          <a:xfrm rot="5400000">
            <a:off x="3553504" y="340106"/>
            <a:ext cx="748209" cy="1576122"/>
          </a:xfrm>
          <a:prstGeom prst="bentConnector3">
            <a:avLst>
              <a:gd name="adj1" fmla="val 17315"/>
            </a:avLst>
          </a:prstGeom>
          <a:ln>
            <a:tailEnd type="arrow"/>
          </a:ln>
          <a:extLst/>
        </p:spPr>
        <p:style>
          <a:lnRef idx="2">
            <a:schemeClr val="dk1"/>
          </a:lnRef>
          <a:fillRef idx="0">
            <a:schemeClr val="dk1"/>
          </a:fillRef>
          <a:effectRef idx="1">
            <a:schemeClr val="dk1"/>
          </a:effectRef>
          <a:fontRef idx="minor">
            <a:schemeClr val="tx1"/>
          </a:fontRef>
        </p:style>
      </p:cxnSp>
      <p:cxnSp>
        <p:nvCxnSpPr>
          <p:cNvPr id="193" name="Gewinkelte Verbindung 192"/>
          <p:cNvCxnSpPr>
            <a:stCxn id="6" idx="2"/>
            <a:endCxn id="62" idx="0"/>
          </p:cNvCxnSpPr>
          <p:nvPr/>
        </p:nvCxnSpPr>
        <p:spPr bwMode="auto">
          <a:xfrm rot="16200000" flipH="1">
            <a:off x="5148940" y="320792"/>
            <a:ext cx="748209" cy="1614750"/>
          </a:xfrm>
          <a:prstGeom prst="bentConnector3">
            <a:avLst>
              <a:gd name="adj1" fmla="val 17315"/>
            </a:avLst>
          </a:prstGeom>
          <a:ln>
            <a:tailEnd type="arrow"/>
          </a:ln>
          <a:extLst/>
        </p:spPr>
        <p:style>
          <a:lnRef idx="2">
            <a:schemeClr val="dk1"/>
          </a:lnRef>
          <a:fillRef idx="0">
            <a:schemeClr val="dk1"/>
          </a:fillRef>
          <a:effectRef idx="1">
            <a:schemeClr val="dk1"/>
          </a:effectRef>
          <a:fontRef idx="minor">
            <a:schemeClr val="tx1"/>
          </a:fontRef>
        </p:style>
      </p:cxnSp>
      <p:cxnSp>
        <p:nvCxnSpPr>
          <p:cNvPr id="207" name="Gewinkelte Verbindung 206"/>
          <p:cNvCxnSpPr>
            <a:stCxn id="74" idx="2"/>
            <a:endCxn id="92" idx="3"/>
          </p:cNvCxnSpPr>
          <p:nvPr/>
        </p:nvCxnSpPr>
        <p:spPr bwMode="auto">
          <a:xfrm rot="5400000">
            <a:off x="6640910" y="4789884"/>
            <a:ext cx="350045" cy="2760663"/>
          </a:xfrm>
          <a:prstGeom prst="bentConnector2">
            <a:avLst/>
          </a:prstGeom>
          <a:ln>
            <a:tailEnd type="arrow"/>
          </a:ln>
          <a:extLst/>
        </p:spPr>
        <p:style>
          <a:lnRef idx="2">
            <a:schemeClr val="dk1"/>
          </a:lnRef>
          <a:fillRef idx="0">
            <a:schemeClr val="dk1"/>
          </a:fillRef>
          <a:effectRef idx="1">
            <a:schemeClr val="dk1"/>
          </a:effectRef>
          <a:fontRef idx="minor">
            <a:schemeClr val="tx1"/>
          </a:fontRef>
        </p:style>
      </p:cxnSp>
      <p:sp>
        <p:nvSpPr>
          <p:cNvPr id="49" name="Rechteck 48"/>
          <p:cNvSpPr/>
          <p:nvPr/>
        </p:nvSpPr>
        <p:spPr bwMode="auto">
          <a:xfrm>
            <a:off x="2347384" y="1502272"/>
            <a:ext cx="1584325" cy="486568"/>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Lademanagement Caddy</a:t>
            </a:r>
          </a:p>
        </p:txBody>
      </p:sp>
      <p:cxnSp>
        <p:nvCxnSpPr>
          <p:cNvPr id="51" name="Gerade Verbindung mit Pfeil 50"/>
          <p:cNvCxnSpPr>
            <a:stCxn id="49" idx="2"/>
            <a:endCxn id="144" idx="1"/>
          </p:cNvCxnSpPr>
          <p:nvPr/>
        </p:nvCxnSpPr>
        <p:spPr bwMode="auto">
          <a:xfrm>
            <a:off x="3139547" y="1988840"/>
            <a:ext cx="792459" cy="322288"/>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41" name="Rechteck 40"/>
          <p:cNvSpPr/>
          <p:nvPr/>
        </p:nvSpPr>
        <p:spPr bwMode="auto">
          <a:xfrm>
            <a:off x="4003147" y="4800389"/>
            <a:ext cx="1295400" cy="42862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Autonome</a:t>
            </a:r>
            <a:br>
              <a:rPr lang="de-DE" sz="1400" dirty="0" smtClean="0">
                <a:solidFill>
                  <a:schemeClr val="tx1"/>
                </a:solidFill>
              </a:rPr>
            </a:br>
            <a:r>
              <a:rPr lang="de-DE" sz="1400" dirty="0" smtClean="0">
                <a:solidFill>
                  <a:schemeClr val="tx1"/>
                </a:solidFill>
              </a:rPr>
              <a:t>Positionierung</a:t>
            </a:r>
            <a:endParaRPr lang="de-DE" sz="1400" dirty="0">
              <a:solidFill>
                <a:schemeClr val="tx1"/>
              </a:solidFill>
            </a:endParaRPr>
          </a:p>
        </p:txBody>
      </p:sp>
      <p:cxnSp>
        <p:nvCxnSpPr>
          <p:cNvPr id="46" name="Gerade Verbindung mit Pfeil 45"/>
          <p:cNvCxnSpPr>
            <a:stCxn id="41" idx="2"/>
            <a:endCxn id="71" idx="0"/>
          </p:cNvCxnSpPr>
          <p:nvPr/>
        </p:nvCxnSpPr>
        <p:spPr bwMode="auto">
          <a:xfrm flipH="1">
            <a:off x="3131743" y="5229014"/>
            <a:ext cx="1519104" cy="361366"/>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62" name="Rechteck 61"/>
          <p:cNvSpPr/>
          <p:nvPr/>
        </p:nvSpPr>
        <p:spPr bwMode="auto">
          <a:xfrm>
            <a:off x="5538256" y="1502272"/>
            <a:ext cx="1584325" cy="486567"/>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Lademanagement </a:t>
            </a:r>
            <a:r>
              <a:rPr lang="de-DE" sz="1400" dirty="0" err="1" smtClean="0">
                <a:solidFill>
                  <a:schemeClr val="tx1"/>
                </a:solidFill>
              </a:rPr>
              <a:t>Twizy</a:t>
            </a:r>
            <a:endParaRPr lang="de-DE" sz="1400" dirty="0" smtClean="0">
              <a:solidFill>
                <a:schemeClr val="tx1"/>
              </a:solidFill>
            </a:endParaRPr>
          </a:p>
        </p:txBody>
      </p:sp>
      <p:cxnSp>
        <p:nvCxnSpPr>
          <p:cNvPr id="63" name="Gerade Verbindung mit Pfeil 62"/>
          <p:cNvCxnSpPr>
            <a:stCxn id="62" idx="2"/>
            <a:endCxn id="144" idx="3"/>
          </p:cNvCxnSpPr>
          <p:nvPr/>
        </p:nvCxnSpPr>
        <p:spPr bwMode="auto">
          <a:xfrm flipH="1">
            <a:off x="5516331" y="1988839"/>
            <a:ext cx="814088" cy="322289"/>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03" name="Gerade Verbindung mit Pfeil 102"/>
          <p:cNvCxnSpPr>
            <a:stCxn id="29" idx="2"/>
            <a:endCxn id="91" idx="0"/>
          </p:cNvCxnSpPr>
          <p:nvPr/>
        </p:nvCxnSpPr>
        <p:spPr bwMode="auto">
          <a:xfrm>
            <a:off x="3132138" y="4365104"/>
            <a:ext cx="7409" cy="435471"/>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23" name="Gerade Verbindung mit Pfeil 122"/>
          <p:cNvCxnSpPr>
            <a:stCxn id="71" idx="2"/>
            <a:endCxn id="92" idx="1"/>
          </p:cNvCxnSpPr>
          <p:nvPr/>
        </p:nvCxnSpPr>
        <p:spPr bwMode="auto">
          <a:xfrm>
            <a:off x="3131743" y="5995192"/>
            <a:ext cx="863995" cy="350046"/>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26" name="Gewinkelte Verbindung 125"/>
          <p:cNvCxnSpPr>
            <a:stCxn id="29" idx="1"/>
            <a:endCxn id="72" idx="0"/>
          </p:cNvCxnSpPr>
          <p:nvPr/>
        </p:nvCxnSpPr>
        <p:spPr bwMode="auto">
          <a:xfrm rot="10800000" flipV="1">
            <a:off x="966255" y="4184921"/>
            <a:ext cx="1373721" cy="1405459"/>
          </a:xfrm>
          <a:prstGeom prst="bentConnector2">
            <a:avLst/>
          </a:prstGeom>
          <a:ln>
            <a:tailEnd type="arrow"/>
          </a:ln>
          <a:extLst/>
        </p:spPr>
        <p:style>
          <a:lnRef idx="2">
            <a:schemeClr val="dk1"/>
          </a:lnRef>
          <a:fillRef idx="0">
            <a:schemeClr val="dk1"/>
          </a:fillRef>
          <a:effectRef idx="1">
            <a:schemeClr val="dk1"/>
          </a:effectRef>
          <a:fontRef idx="minor">
            <a:schemeClr val="tx1"/>
          </a:fontRef>
        </p:style>
      </p:cxnSp>
      <p:cxnSp>
        <p:nvCxnSpPr>
          <p:cNvPr id="130" name="Gerade Verbindung mit Pfeil 129"/>
          <p:cNvCxnSpPr>
            <a:stCxn id="29" idx="2"/>
            <a:endCxn id="90" idx="0"/>
          </p:cNvCxnSpPr>
          <p:nvPr/>
        </p:nvCxnSpPr>
        <p:spPr bwMode="auto">
          <a:xfrm flipH="1">
            <a:off x="1698891" y="4365104"/>
            <a:ext cx="1433247" cy="435471"/>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33" name="Gerade Verbindung mit Pfeil 132"/>
          <p:cNvCxnSpPr>
            <a:stCxn id="29" idx="2"/>
            <a:endCxn id="41" idx="0"/>
          </p:cNvCxnSpPr>
          <p:nvPr/>
        </p:nvCxnSpPr>
        <p:spPr bwMode="auto">
          <a:xfrm>
            <a:off x="3132138" y="4365104"/>
            <a:ext cx="1518709" cy="435285"/>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37" name="Gewinkelte Verbindung 136"/>
          <p:cNvCxnSpPr>
            <a:stCxn id="28" idx="3"/>
            <a:endCxn id="74" idx="0"/>
          </p:cNvCxnSpPr>
          <p:nvPr/>
        </p:nvCxnSpPr>
        <p:spPr bwMode="auto">
          <a:xfrm>
            <a:off x="7115175" y="4184922"/>
            <a:ext cx="1081088" cy="1405459"/>
          </a:xfrm>
          <a:prstGeom prst="bentConnector2">
            <a:avLst/>
          </a:prstGeom>
          <a:ln>
            <a:tailEnd type="arrow"/>
          </a:ln>
          <a:extLst/>
        </p:spPr>
        <p:style>
          <a:lnRef idx="2">
            <a:schemeClr val="dk1"/>
          </a:lnRef>
          <a:fillRef idx="0">
            <a:schemeClr val="dk1"/>
          </a:fillRef>
          <a:effectRef idx="1">
            <a:schemeClr val="dk1"/>
          </a:effectRef>
          <a:fontRef idx="minor">
            <a:schemeClr val="tx1"/>
          </a:fontRef>
        </p:style>
      </p:cxnSp>
      <p:sp>
        <p:nvSpPr>
          <p:cNvPr id="144" name="Rechteck 143"/>
          <p:cNvSpPr/>
          <p:nvPr/>
        </p:nvSpPr>
        <p:spPr bwMode="auto">
          <a:xfrm>
            <a:off x="3932006" y="2129359"/>
            <a:ext cx="1584325" cy="363537"/>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Parkhausortung</a:t>
            </a:r>
          </a:p>
        </p:txBody>
      </p:sp>
      <p:cxnSp>
        <p:nvCxnSpPr>
          <p:cNvPr id="159" name="Gerade Verbindung mit Pfeil 158"/>
          <p:cNvCxnSpPr>
            <a:stCxn id="18" idx="2"/>
            <a:endCxn id="49" idx="3"/>
          </p:cNvCxnSpPr>
          <p:nvPr/>
        </p:nvCxnSpPr>
        <p:spPr bwMode="auto">
          <a:xfrm flipH="1">
            <a:off x="3931709" y="1384654"/>
            <a:ext cx="783960" cy="360902"/>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63" name="Gerade Verbindung mit Pfeil 162"/>
          <p:cNvCxnSpPr>
            <a:stCxn id="18" idx="2"/>
            <a:endCxn id="62" idx="1"/>
          </p:cNvCxnSpPr>
          <p:nvPr/>
        </p:nvCxnSpPr>
        <p:spPr bwMode="auto">
          <a:xfrm>
            <a:off x="4715669" y="1384654"/>
            <a:ext cx="822587" cy="360902"/>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68" name="Gerade Verbindung mit Pfeil 167"/>
          <p:cNvCxnSpPr>
            <a:stCxn id="144" idx="2"/>
            <a:endCxn id="20" idx="0"/>
          </p:cNvCxnSpPr>
          <p:nvPr/>
        </p:nvCxnSpPr>
        <p:spPr bwMode="auto">
          <a:xfrm>
            <a:off x="4724169" y="2492896"/>
            <a:ext cx="1598844" cy="225969"/>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71" name="Gerade Verbindung mit Pfeil 170"/>
          <p:cNvCxnSpPr>
            <a:stCxn id="144" idx="2"/>
            <a:endCxn id="19" idx="0"/>
          </p:cNvCxnSpPr>
          <p:nvPr/>
        </p:nvCxnSpPr>
        <p:spPr bwMode="auto">
          <a:xfrm flipH="1">
            <a:off x="3132139" y="2492896"/>
            <a:ext cx="1592030" cy="231665"/>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58750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6725" y="476250"/>
            <a:ext cx="8207375" cy="1008063"/>
          </a:xfrm>
        </p:spPr>
        <p:txBody>
          <a:bodyPr/>
          <a:lstStyle/>
          <a:p>
            <a:pPr>
              <a:defRPr/>
            </a:pPr>
            <a:r>
              <a:rPr lang="de-DE" dirty="0" smtClean="0"/>
              <a:t>Entscheidungsparameter</a:t>
            </a:r>
            <a:endParaRPr lang="de-DE" dirty="0"/>
          </a:p>
        </p:txBody>
      </p:sp>
      <p:sp>
        <p:nvSpPr>
          <p:cNvPr id="15363" name="Textplatzhalter 2"/>
          <p:cNvSpPr>
            <a:spLocks noGrp="1"/>
          </p:cNvSpPr>
          <p:nvPr>
            <p:ph type="body" sz="quarter" idx="10"/>
          </p:nvPr>
        </p:nvSpPr>
        <p:spPr>
          <a:xfrm>
            <a:off x="466725" y="1773238"/>
            <a:ext cx="8208963" cy="4248150"/>
          </a:xfrm>
        </p:spPr>
        <p:txBody>
          <a:bodyPr/>
          <a:lstStyle/>
          <a:p>
            <a:pPr marL="358775" indent="-358775"/>
            <a:r>
              <a:rPr lang="de-DE" altLang="de-DE" dirty="0" smtClean="0"/>
              <a:t>Entscheidungsebene 1</a:t>
            </a:r>
          </a:p>
          <a:p>
            <a:pPr marL="719138" lvl="1" indent="-358775"/>
            <a:r>
              <a:rPr lang="de-DE" altLang="de-DE" dirty="0" smtClean="0"/>
              <a:t>Gepäck</a:t>
            </a:r>
          </a:p>
          <a:p>
            <a:pPr marL="719138" lvl="1" indent="-358775"/>
            <a:r>
              <a:rPr lang="de-DE" altLang="de-DE" dirty="0" smtClean="0"/>
              <a:t>Person mitnehmen</a:t>
            </a:r>
          </a:p>
          <a:p>
            <a:pPr marL="719138" lvl="1" indent="-358775"/>
            <a:r>
              <a:rPr lang="de-DE" altLang="de-DE" dirty="0" smtClean="0"/>
              <a:t>Öffentliche Verkehrsmittel nutzen</a:t>
            </a:r>
          </a:p>
          <a:p>
            <a:pPr marL="719138" lvl="1" indent="-358775"/>
            <a:r>
              <a:rPr lang="de-DE" altLang="de-DE" dirty="0" smtClean="0"/>
              <a:t>Wetter (?)</a:t>
            </a:r>
          </a:p>
          <a:p>
            <a:pPr marL="358775" indent="-358775"/>
            <a:r>
              <a:rPr lang="de-DE" altLang="de-DE" dirty="0" smtClean="0"/>
              <a:t>Entscheidungsebene 2</a:t>
            </a:r>
          </a:p>
          <a:p>
            <a:pPr marL="719138" lvl="1" indent="-358775"/>
            <a:r>
              <a:rPr lang="de-DE" altLang="de-DE" dirty="0" smtClean="0"/>
              <a:t>Induktions- oder Kabelladung</a:t>
            </a:r>
          </a:p>
          <a:p>
            <a:pPr marL="719138" lvl="1" indent="-358775"/>
            <a:r>
              <a:rPr lang="de-DE" altLang="de-DE" dirty="0" smtClean="0"/>
              <a:t>Lasergestütztes Positionierungssystem</a:t>
            </a:r>
          </a:p>
        </p:txBody>
      </p:sp>
    </p:spTree>
    <p:extLst>
      <p:ext uri="{BB962C8B-B14F-4D97-AF65-F5344CB8AC3E}">
        <p14:creationId xmlns:p14="http://schemas.microsoft.com/office/powerpoint/2010/main" val="2768045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6725" y="476250"/>
            <a:ext cx="8207375" cy="1008063"/>
          </a:xfrm>
        </p:spPr>
        <p:txBody>
          <a:bodyPr/>
          <a:lstStyle/>
          <a:p>
            <a:pPr eaLnBrk="1" hangingPunct="1">
              <a:defRPr/>
            </a:pPr>
            <a:r>
              <a:rPr lang="de-DE" dirty="0" smtClean="0"/>
              <a:t>Grundidee</a:t>
            </a:r>
            <a:endParaRPr lang="de-DE" dirty="0"/>
          </a:p>
        </p:txBody>
      </p:sp>
      <p:sp>
        <p:nvSpPr>
          <p:cNvPr id="9219" name="Textplatzhalter 2"/>
          <p:cNvSpPr>
            <a:spLocks noGrp="1"/>
          </p:cNvSpPr>
          <p:nvPr>
            <p:ph type="body" sz="quarter" idx="10"/>
          </p:nvPr>
        </p:nvSpPr>
        <p:spPr>
          <a:xfrm>
            <a:off x="466725" y="1773238"/>
            <a:ext cx="8208963" cy="4248150"/>
          </a:xfrm>
        </p:spPr>
        <p:txBody>
          <a:bodyPr/>
          <a:lstStyle/>
          <a:p>
            <a:pPr marL="358775" indent="-358775" eaLnBrk="1" hangingPunct="1">
              <a:defRPr/>
            </a:pPr>
            <a:r>
              <a:rPr lang="de-DE" altLang="de-DE" dirty="0" smtClean="0"/>
              <a:t>Kein unmittelbarer Film</a:t>
            </a:r>
          </a:p>
          <a:p>
            <a:pPr marL="358775" indent="-358775" eaLnBrk="1" hangingPunct="1">
              <a:defRPr/>
            </a:pPr>
            <a:r>
              <a:rPr lang="de-DE" altLang="de-DE" b="1" dirty="0" smtClean="0"/>
              <a:t>Individuelle Aneinanderreihung von Szenen</a:t>
            </a:r>
          </a:p>
          <a:p>
            <a:pPr marL="359138" indent="-358775" eaLnBrk="1" hangingPunct="1">
              <a:defRPr/>
            </a:pPr>
            <a:r>
              <a:rPr lang="de-DE" altLang="de-DE" dirty="0"/>
              <a:t>Messe- &amp; Internettauglich</a:t>
            </a:r>
          </a:p>
          <a:p>
            <a:pPr marL="359138" indent="-358775" eaLnBrk="1" hangingPunct="1">
              <a:defRPr/>
            </a:pPr>
            <a:r>
              <a:rPr lang="de-DE" altLang="de-DE" dirty="0"/>
              <a:t>Technik vorhanden (Adobe Flash</a:t>
            </a:r>
            <a:r>
              <a:rPr lang="de-DE" altLang="de-DE" dirty="0" smtClean="0"/>
              <a:t>)</a:t>
            </a:r>
          </a:p>
          <a:p>
            <a:pPr marL="359138" indent="-358775" eaLnBrk="1" hangingPunct="1">
              <a:defRPr/>
            </a:pPr>
            <a:endParaRPr lang="de-DE" altLang="de-DE" b="1" dirty="0" smtClean="0"/>
          </a:p>
          <a:p>
            <a:pPr marL="358775" indent="-358775" eaLnBrk="1" hangingPunct="1">
              <a:defRPr/>
            </a:pPr>
            <a:endParaRPr lang="de-DE" altLang="de-DE" b="1" dirty="0"/>
          </a:p>
          <a:p>
            <a:pPr marL="358775" indent="-358775" eaLnBrk="1" hangingPunct="1">
              <a:defRPr/>
            </a:pPr>
            <a:r>
              <a:rPr lang="de-DE" altLang="de-DE" b="1" dirty="0" smtClean="0"/>
              <a:t>Interaktive Komponente</a:t>
            </a:r>
          </a:p>
          <a:p>
            <a:pPr marL="719138" lvl="1" indent="-358775" eaLnBrk="1" hangingPunct="1">
              <a:defRPr/>
            </a:pPr>
            <a:r>
              <a:rPr lang="de-DE" altLang="de-DE" dirty="0" smtClean="0"/>
              <a:t>Mehrinformation per Tastendruck</a:t>
            </a:r>
          </a:p>
          <a:p>
            <a:pPr marL="719138" lvl="1" indent="-358775" eaLnBrk="1" hangingPunct="1">
              <a:defRPr/>
            </a:pPr>
            <a:endParaRPr lang="de-DE" altLang="de-DE" dirty="0"/>
          </a:p>
          <a:p>
            <a:pPr marL="359138" indent="-358775" eaLnBrk="1" hangingPunct="1">
              <a:defRPr/>
            </a:pPr>
            <a:endParaRPr lang="de-DE" altLang="de-DE" dirty="0" smtClean="0"/>
          </a:p>
        </p:txBody>
      </p:sp>
      <p:pic>
        <p:nvPicPr>
          <p:cNvPr id="10244" name="Grafik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036209" y="4437112"/>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4818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Tree>
    <p:extLst>
      <p:ext uri="{BB962C8B-B14F-4D97-AF65-F5344CB8AC3E}">
        <p14:creationId xmlns:p14="http://schemas.microsoft.com/office/powerpoint/2010/main" val="1761574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2" name="Legende mit Pfeil nach unten 1"/>
          <p:cNvSpPr/>
          <p:nvPr/>
        </p:nvSpPr>
        <p:spPr bwMode="auto">
          <a:xfrm>
            <a:off x="6948264" y="3789040"/>
            <a:ext cx="2195736" cy="1080120"/>
          </a:xfrm>
          <a:prstGeom prst="downArrowCallout">
            <a:avLst>
              <a:gd name="adj1" fmla="val 25000"/>
              <a:gd name="adj2" fmla="val 26477"/>
              <a:gd name="adj3" fmla="val 23523"/>
              <a:gd name="adj4" fmla="val 64977"/>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40000"/>
              </a:spcAft>
              <a:buClrTx/>
              <a:buSzTx/>
              <a:buFont typeface="Wingdings" pitchFamily="2" charset="2"/>
              <a:buNone/>
              <a:tabLst/>
            </a:pPr>
            <a:r>
              <a:rPr kumimoji="0" lang="de-DE" sz="1400" b="0" i="0" u="none" strike="noStrike" cap="none" normalizeH="0" baseline="0" dirty="0" smtClean="0">
                <a:ln>
                  <a:noFill/>
                </a:ln>
                <a:solidFill>
                  <a:schemeClr val="tx1"/>
                </a:solidFill>
                <a:effectLst/>
                <a:latin typeface="Frutiger LT Com 55 Roman" pitchFamily="34" charset="0"/>
              </a:rPr>
              <a:t>Zeigt die Möglichkeit an, mehr Informationen</a:t>
            </a:r>
            <a:r>
              <a:rPr kumimoji="0" lang="de-DE" sz="1400" b="0" i="0" u="none" strike="noStrike" cap="none" normalizeH="0" dirty="0" smtClean="0">
                <a:ln>
                  <a:noFill/>
                </a:ln>
                <a:solidFill>
                  <a:schemeClr val="tx1"/>
                </a:solidFill>
                <a:effectLst/>
                <a:latin typeface="Frutiger LT Com 55 Roman" pitchFamily="34" charset="0"/>
              </a:rPr>
              <a:t> zu erhalten.</a:t>
            </a:r>
            <a:endParaRPr kumimoji="0" lang="de-DE" sz="1400" b="0" i="0" u="none" strike="noStrike" cap="none" normalizeH="0" baseline="0" dirty="0" smtClean="0">
              <a:ln>
                <a:noFill/>
              </a:ln>
              <a:solidFill>
                <a:schemeClr val="tx1"/>
              </a:solidFill>
              <a:effectLst/>
              <a:latin typeface="Frutiger LT Com 55 Roman" pitchFamily="34" charset="0"/>
            </a:endParaRPr>
          </a:p>
        </p:txBody>
      </p:sp>
      <p:sp>
        <p:nvSpPr>
          <p:cNvPr id="4" name="Legende mit Pfeil nach unten 3"/>
          <p:cNvSpPr/>
          <p:nvPr/>
        </p:nvSpPr>
        <p:spPr bwMode="auto">
          <a:xfrm>
            <a:off x="1475656" y="2708920"/>
            <a:ext cx="2195736" cy="1080120"/>
          </a:xfrm>
          <a:prstGeom prst="downArrowCallout">
            <a:avLst>
              <a:gd name="adj1" fmla="val 25000"/>
              <a:gd name="adj2" fmla="val 26477"/>
              <a:gd name="adj3" fmla="val 23523"/>
              <a:gd name="adj4" fmla="val 64977"/>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40000"/>
              </a:spcAft>
              <a:buClrTx/>
              <a:buSzTx/>
              <a:buFont typeface="Wingdings" pitchFamily="2" charset="2"/>
              <a:buNone/>
              <a:tabLst/>
            </a:pPr>
            <a:r>
              <a:rPr kumimoji="0" lang="de-DE" sz="1400" b="0" i="0" u="none" strike="noStrike" cap="none" normalizeH="0" baseline="0" dirty="0" smtClean="0">
                <a:ln>
                  <a:noFill/>
                </a:ln>
                <a:solidFill>
                  <a:schemeClr val="tx1"/>
                </a:solidFill>
                <a:effectLst/>
                <a:latin typeface="Frutiger LT Com 55 Roman" pitchFamily="34" charset="0"/>
              </a:rPr>
              <a:t>Animation zur Erklärung der Technologie (meist über </a:t>
            </a:r>
            <a:r>
              <a:rPr kumimoji="0" lang="de-DE" sz="1400" b="0" i="0" u="none" strike="noStrike" cap="none" normalizeH="0" baseline="0" dirty="0" err="1" smtClean="0">
                <a:ln>
                  <a:noFill/>
                </a:ln>
                <a:solidFill>
                  <a:schemeClr val="tx1"/>
                </a:solidFill>
                <a:effectLst/>
                <a:latin typeface="Frutiger LT Com 55 Roman" pitchFamily="34" charset="0"/>
              </a:rPr>
              <a:t>Realbild</a:t>
            </a:r>
            <a:r>
              <a:rPr kumimoji="0" lang="de-DE" sz="1400" b="0" i="0" u="none" strike="noStrike" cap="none" normalizeH="0" baseline="0" dirty="0" smtClean="0">
                <a:ln>
                  <a:noFill/>
                </a:ln>
                <a:solidFill>
                  <a:schemeClr val="tx1"/>
                </a:solidFill>
                <a:effectLst/>
                <a:latin typeface="Frutiger LT Com 55 Roman" pitchFamily="34" charset="0"/>
              </a:rPr>
              <a:t>).</a:t>
            </a:r>
          </a:p>
        </p:txBody>
      </p:sp>
    </p:spTree>
    <p:extLst>
      <p:ext uri="{BB962C8B-B14F-4D97-AF65-F5344CB8AC3E}">
        <p14:creationId xmlns:p14="http://schemas.microsoft.com/office/powerpoint/2010/main" val="1116893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uppieren 82"/>
          <p:cNvGrpSpPr/>
          <p:nvPr/>
        </p:nvGrpSpPr>
        <p:grpSpPr>
          <a:xfrm>
            <a:off x="323528" y="1379625"/>
            <a:ext cx="5691467" cy="465199"/>
            <a:chOff x="35496" y="603189"/>
            <a:chExt cx="5691467" cy="465199"/>
          </a:xfrm>
        </p:grpSpPr>
        <p:pic>
          <p:nvPicPr>
            <p:cNvPr id="84" name="Grafik 37"/>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5496" y="603189"/>
              <a:ext cx="3952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Textfeld 84"/>
            <p:cNvSpPr txBox="1"/>
            <p:nvPr/>
          </p:nvSpPr>
          <p:spPr>
            <a:xfrm>
              <a:off x="395313" y="744959"/>
              <a:ext cx="2699296" cy="307777"/>
            </a:xfrm>
            <a:prstGeom prst="rect">
              <a:avLst/>
            </a:prstGeom>
            <a:noFill/>
          </p:spPr>
          <p:txBody>
            <a:bodyPr wrap="square" rtlCol="0">
              <a:spAutoFit/>
            </a:bodyPr>
            <a:lstStyle/>
            <a:p>
              <a:r>
                <a:rPr lang="de-DE" sz="1400" dirty="0" smtClean="0">
                  <a:solidFill>
                    <a:srgbClr val="F37610"/>
                  </a:solidFill>
                </a:rPr>
                <a:t>Lademanagement</a:t>
              </a:r>
              <a:endParaRPr lang="de-DE" sz="1400" dirty="0">
                <a:solidFill>
                  <a:srgbClr val="F37610"/>
                </a:solidFill>
              </a:endParaRPr>
            </a:p>
          </p:txBody>
        </p:sp>
        <p:cxnSp>
          <p:nvCxnSpPr>
            <p:cNvPr id="86" name="Gerade Verbindung 85"/>
            <p:cNvCxnSpPr/>
            <p:nvPr/>
          </p:nvCxnSpPr>
          <p:spPr bwMode="auto">
            <a:xfrm>
              <a:off x="35496" y="1068388"/>
              <a:ext cx="5691467" cy="0"/>
            </a:xfrm>
            <a:prstGeom prst="line">
              <a:avLst/>
            </a:prstGeom>
            <a:noFill/>
            <a:ln w="19050" cap="flat" cmpd="sng" algn="ctr">
              <a:solidFill>
                <a:srgbClr val="F3761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9" name="Gruppieren 58"/>
          <p:cNvGrpSpPr/>
          <p:nvPr/>
        </p:nvGrpSpPr>
        <p:grpSpPr>
          <a:xfrm>
            <a:off x="3206386" y="5412031"/>
            <a:ext cx="3869930" cy="465199"/>
            <a:chOff x="-775321" y="603189"/>
            <a:chExt cx="3869930" cy="465199"/>
          </a:xfrm>
        </p:grpSpPr>
        <p:cxnSp>
          <p:nvCxnSpPr>
            <p:cNvPr id="60" name="Gerade Verbindung 59"/>
            <p:cNvCxnSpPr/>
            <p:nvPr/>
          </p:nvCxnSpPr>
          <p:spPr bwMode="auto">
            <a:xfrm>
              <a:off x="-775321" y="1068388"/>
              <a:ext cx="3096641" cy="0"/>
            </a:xfrm>
            <a:prstGeom prst="line">
              <a:avLst/>
            </a:prstGeom>
            <a:noFill/>
            <a:ln w="19050" cap="flat" cmpd="sng" algn="ctr">
              <a:solidFill>
                <a:srgbClr val="F3761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1" name="Grafik 37"/>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5496" y="603189"/>
              <a:ext cx="3952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feld 63"/>
            <p:cNvSpPr txBox="1"/>
            <p:nvPr/>
          </p:nvSpPr>
          <p:spPr>
            <a:xfrm>
              <a:off x="395313" y="603189"/>
              <a:ext cx="2699296" cy="461665"/>
            </a:xfrm>
            <a:prstGeom prst="rect">
              <a:avLst/>
            </a:prstGeom>
            <a:noFill/>
          </p:spPr>
          <p:txBody>
            <a:bodyPr wrap="square" rtlCol="0">
              <a:spAutoFit/>
            </a:bodyPr>
            <a:lstStyle/>
            <a:p>
              <a:r>
                <a:rPr lang="de-DE" sz="1200" dirty="0" smtClean="0">
                  <a:solidFill>
                    <a:srgbClr val="F37610"/>
                  </a:solidFill>
                </a:rPr>
                <a:t>Induktions-</a:t>
              </a:r>
              <a:br>
                <a:rPr lang="de-DE" sz="1200" dirty="0" smtClean="0">
                  <a:solidFill>
                    <a:srgbClr val="F37610"/>
                  </a:solidFill>
                </a:rPr>
              </a:br>
              <a:r>
                <a:rPr lang="de-DE" sz="1200" dirty="0" err="1" smtClean="0">
                  <a:solidFill>
                    <a:srgbClr val="F37610"/>
                  </a:solidFill>
                </a:rPr>
                <a:t>ladung</a:t>
              </a:r>
              <a:endParaRPr lang="de-DE" sz="1200" dirty="0">
                <a:solidFill>
                  <a:srgbClr val="F37610"/>
                </a:solidFill>
              </a:endParaRPr>
            </a:p>
          </p:txBody>
        </p:sp>
      </p:grpSp>
      <p:grpSp>
        <p:nvGrpSpPr>
          <p:cNvPr id="65" name="Gruppieren 64"/>
          <p:cNvGrpSpPr/>
          <p:nvPr/>
        </p:nvGrpSpPr>
        <p:grpSpPr>
          <a:xfrm>
            <a:off x="1296442" y="4688383"/>
            <a:ext cx="6372199" cy="465199"/>
            <a:chOff x="1296442" y="5033520"/>
            <a:chExt cx="6372199" cy="465199"/>
          </a:xfrm>
        </p:grpSpPr>
        <p:sp>
          <p:nvSpPr>
            <p:cNvPr id="66" name="Textfeld 65"/>
            <p:cNvSpPr txBox="1"/>
            <p:nvPr/>
          </p:nvSpPr>
          <p:spPr>
            <a:xfrm>
              <a:off x="5436096" y="5175290"/>
              <a:ext cx="1968004" cy="307777"/>
            </a:xfrm>
            <a:prstGeom prst="rect">
              <a:avLst/>
            </a:prstGeom>
            <a:solidFill>
              <a:schemeClr val="bg1"/>
            </a:solidFill>
          </p:spPr>
          <p:txBody>
            <a:bodyPr wrap="square" rtlCol="0">
              <a:spAutoFit/>
            </a:bodyPr>
            <a:lstStyle/>
            <a:p>
              <a:r>
                <a:rPr lang="de-DE" sz="1400" dirty="0" smtClean="0">
                  <a:solidFill>
                    <a:srgbClr val="F37610"/>
                  </a:solidFill>
                </a:rPr>
                <a:t>Laserpositionierung</a:t>
              </a:r>
              <a:endParaRPr lang="de-DE" sz="1400" dirty="0">
                <a:solidFill>
                  <a:srgbClr val="F37610"/>
                </a:solidFill>
              </a:endParaRPr>
            </a:p>
          </p:txBody>
        </p:sp>
        <p:cxnSp>
          <p:nvCxnSpPr>
            <p:cNvPr id="67" name="Gerade Verbindung 66"/>
            <p:cNvCxnSpPr/>
            <p:nvPr/>
          </p:nvCxnSpPr>
          <p:spPr bwMode="auto">
            <a:xfrm>
              <a:off x="1296442" y="5483067"/>
              <a:ext cx="6372199" cy="15652"/>
            </a:xfrm>
            <a:prstGeom prst="line">
              <a:avLst/>
            </a:prstGeom>
            <a:noFill/>
            <a:ln w="19050" cap="flat" cmpd="sng" algn="ctr">
              <a:solidFill>
                <a:srgbClr val="F3761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8" name="Grafik 37"/>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250533" y="5033520"/>
              <a:ext cx="3952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7" name="Gruppieren 76"/>
          <p:cNvGrpSpPr/>
          <p:nvPr/>
        </p:nvGrpSpPr>
        <p:grpSpPr>
          <a:xfrm>
            <a:off x="80797" y="3176254"/>
            <a:ext cx="5427307" cy="468770"/>
            <a:chOff x="80797" y="2888222"/>
            <a:chExt cx="5427307" cy="468770"/>
          </a:xfrm>
        </p:grpSpPr>
        <p:sp>
          <p:nvSpPr>
            <p:cNvPr id="78" name="Textfeld 77"/>
            <p:cNvSpPr txBox="1"/>
            <p:nvPr/>
          </p:nvSpPr>
          <p:spPr>
            <a:xfrm>
              <a:off x="440614" y="3049215"/>
              <a:ext cx="2699296" cy="307777"/>
            </a:xfrm>
            <a:prstGeom prst="rect">
              <a:avLst/>
            </a:prstGeom>
            <a:noFill/>
          </p:spPr>
          <p:txBody>
            <a:bodyPr wrap="square" rtlCol="0">
              <a:spAutoFit/>
            </a:bodyPr>
            <a:lstStyle/>
            <a:p>
              <a:r>
                <a:rPr lang="de-DE" sz="1400" dirty="0" err="1" smtClean="0">
                  <a:solidFill>
                    <a:srgbClr val="F37610"/>
                  </a:solidFill>
                </a:rPr>
                <a:t>OnBoard</a:t>
              </a:r>
              <a:r>
                <a:rPr lang="de-DE" sz="1400" dirty="0" smtClean="0">
                  <a:solidFill>
                    <a:srgbClr val="F37610"/>
                  </a:solidFill>
                </a:rPr>
                <a:t>-Unit</a:t>
              </a:r>
            </a:p>
          </p:txBody>
        </p:sp>
        <p:pic>
          <p:nvPicPr>
            <p:cNvPr id="79" name="Grafik 37"/>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80797" y="2888222"/>
              <a:ext cx="3952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 name="Gerade Verbindung 80"/>
            <p:cNvCxnSpPr/>
            <p:nvPr/>
          </p:nvCxnSpPr>
          <p:spPr bwMode="auto">
            <a:xfrm>
              <a:off x="80797" y="3353421"/>
              <a:ext cx="5427307" cy="0"/>
            </a:xfrm>
            <a:prstGeom prst="line">
              <a:avLst/>
            </a:prstGeom>
            <a:noFill/>
            <a:ln w="19050" cap="flat" cmpd="sng" algn="ctr">
              <a:solidFill>
                <a:srgbClr val="F3761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5" name="Gruppieren 54"/>
          <p:cNvGrpSpPr/>
          <p:nvPr/>
        </p:nvGrpSpPr>
        <p:grpSpPr>
          <a:xfrm>
            <a:off x="6084168" y="1412776"/>
            <a:ext cx="3048124" cy="465199"/>
            <a:chOff x="4734520" y="5033520"/>
            <a:chExt cx="3048124" cy="465199"/>
          </a:xfrm>
        </p:grpSpPr>
        <p:sp>
          <p:nvSpPr>
            <p:cNvPr id="56" name="Textfeld 55"/>
            <p:cNvSpPr txBox="1"/>
            <p:nvPr/>
          </p:nvSpPr>
          <p:spPr>
            <a:xfrm>
              <a:off x="5814640" y="5175290"/>
              <a:ext cx="1968004" cy="307777"/>
            </a:xfrm>
            <a:prstGeom prst="rect">
              <a:avLst/>
            </a:prstGeom>
            <a:solidFill>
              <a:schemeClr val="bg1"/>
            </a:solidFill>
          </p:spPr>
          <p:txBody>
            <a:bodyPr wrap="square" rtlCol="0">
              <a:spAutoFit/>
            </a:bodyPr>
            <a:lstStyle/>
            <a:p>
              <a:r>
                <a:rPr lang="de-DE" sz="1400" dirty="0" smtClean="0">
                  <a:solidFill>
                    <a:srgbClr val="F37610"/>
                  </a:solidFill>
                </a:rPr>
                <a:t>Mikromobilität</a:t>
              </a:r>
              <a:endParaRPr lang="de-DE" sz="1400" dirty="0">
                <a:solidFill>
                  <a:srgbClr val="F37610"/>
                </a:solidFill>
              </a:endParaRPr>
            </a:p>
          </p:txBody>
        </p:sp>
        <p:cxnSp>
          <p:nvCxnSpPr>
            <p:cNvPr id="57" name="Gerade Verbindung 56"/>
            <p:cNvCxnSpPr/>
            <p:nvPr/>
          </p:nvCxnSpPr>
          <p:spPr bwMode="auto">
            <a:xfrm>
              <a:off x="4734520" y="5478972"/>
              <a:ext cx="2934121" cy="19747"/>
            </a:xfrm>
            <a:prstGeom prst="line">
              <a:avLst/>
            </a:prstGeom>
            <a:noFill/>
            <a:ln w="19050" cap="flat" cmpd="sng" algn="ctr">
              <a:solidFill>
                <a:srgbClr val="F3761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8" name="Grafik 37"/>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250533" y="5033520"/>
              <a:ext cx="3952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Inhaltsplatzhalter 1"/>
          <p:cNvSpPr>
            <a:spLocks noGrp="1"/>
          </p:cNvSpPr>
          <p:nvPr>
            <p:ph sz="quarter" idx="10"/>
          </p:nvPr>
        </p:nvSpPr>
        <p:spPr/>
        <p:txBody>
          <a:bodyPr/>
          <a:lstStyle/>
          <a:p>
            <a:r>
              <a:rPr lang="de-DE" dirty="0" smtClean="0"/>
              <a:t>Ablaufdiagramm</a:t>
            </a:r>
            <a:endParaRPr lang="de-DE" dirty="0"/>
          </a:p>
        </p:txBody>
      </p:sp>
      <p:sp>
        <p:nvSpPr>
          <p:cNvPr id="82" name="Rechteck 81"/>
          <p:cNvSpPr/>
          <p:nvPr/>
        </p:nvSpPr>
        <p:spPr bwMode="auto">
          <a:xfrm>
            <a:off x="323528" y="419622"/>
            <a:ext cx="2773337" cy="648766"/>
          </a:xfrm>
          <a:prstGeom prst="rect">
            <a:avLst/>
          </a:prstGeom>
          <a:solidFill>
            <a:schemeClr val="bg1"/>
          </a:solidFill>
          <a:ln>
            <a:solidFill>
              <a:schemeClr val="bg1"/>
            </a:solidFill>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40000"/>
              </a:spcAft>
              <a:buClrTx/>
              <a:buSzTx/>
              <a:buFont typeface="Wingdings" pitchFamily="2" charset="2"/>
              <a:buNone/>
              <a:tabLst/>
            </a:pPr>
            <a:endParaRPr kumimoji="0" lang="de-DE" sz="1800" b="0" i="0" u="none" strike="noStrike" cap="none" normalizeH="0" baseline="0" smtClean="0">
              <a:ln>
                <a:noFill/>
              </a:ln>
              <a:solidFill>
                <a:schemeClr val="tx1"/>
              </a:solidFill>
              <a:effectLst/>
              <a:latin typeface="Frutiger LT Com 55 Roman" pitchFamily="34" charset="0"/>
            </a:endParaRPr>
          </a:p>
        </p:txBody>
      </p:sp>
      <p:sp>
        <p:nvSpPr>
          <p:cNvPr id="13314" name="Ellipse 3"/>
          <p:cNvSpPr>
            <a:spLocks noChangeArrowheads="1"/>
          </p:cNvSpPr>
          <p:nvPr/>
        </p:nvSpPr>
        <p:spPr bwMode="auto">
          <a:xfrm>
            <a:off x="3995738" y="1404938"/>
            <a:ext cx="720725" cy="715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spcAft>
                <a:spcPct val="40000"/>
              </a:spcAft>
              <a:buFont typeface="Wingdings" pitchFamily="2" charset="2"/>
              <a:buNone/>
            </a:pPr>
            <a:endParaRPr lang="de-DE" altLang="de-DE" sz="1400"/>
          </a:p>
        </p:txBody>
      </p:sp>
      <p:sp>
        <p:nvSpPr>
          <p:cNvPr id="6" name="Rechteck 5"/>
          <p:cNvSpPr/>
          <p:nvPr/>
        </p:nvSpPr>
        <p:spPr bwMode="auto">
          <a:xfrm>
            <a:off x="3995738" y="393700"/>
            <a:ext cx="1439862" cy="36036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Bahnhof</a:t>
            </a:r>
          </a:p>
        </p:txBody>
      </p:sp>
      <p:cxnSp>
        <p:nvCxnSpPr>
          <p:cNvPr id="8" name="Gerade Verbindung mit Pfeil 7"/>
          <p:cNvCxnSpPr>
            <a:stCxn id="6" idx="2"/>
            <a:endCxn id="18" idx="0"/>
          </p:cNvCxnSpPr>
          <p:nvPr/>
        </p:nvCxnSpPr>
        <p:spPr bwMode="auto">
          <a:xfrm>
            <a:off x="4715669" y="754063"/>
            <a:ext cx="0" cy="267054"/>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18" name="Rechteck 17"/>
          <p:cNvSpPr/>
          <p:nvPr/>
        </p:nvSpPr>
        <p:spPr bwMode="auto">
          <a:xfrm>
            <a:off x="3995738" y="1021117"/>
            <a:ext cx="1439862" cy="363537"/>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U-Bahn</a:t>
            </a:r>
          </a:p>
        </p:txBody>
      </p:sp>
      <p:sp>
        <p:nvSpPr>
          <p:cNvPr id="19" name="Rechteck 18"/>
          <p:cNvSpPr/>
          <p:nvPr/>
        </p:nvSpPr>
        <p:spPr bwMode="auto">
          <a:xfrm>
            <a:off x="2339976" y="2724561"/>
            <a:ext cx="1584325" cy="363537"/>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Caddy</a:t>
            </a:r>
          </a:p>
        </p:txBody>
      </p:sp>
      <p:sp>
        <p:nvSpPr>
          <p:cNvPr id="20" name="Rechteck 19"/>
          <p:cNvSpPr/>
          <p:nvPr/>
        </p:nvSpPr>
        <p:spPr bwMode="auto">
          <a:xfrm>
            <a:off x="5530850" y="2718865"/>
            <a:ext cx="1584325" cy="363538"/>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err="1" smtClean="0">
                <a:solidFill>
                  <a:schemeClr val="tx1"/>
                </a:solidFill>
              </a:rPr>
              <a:t>Twizy</a:t>
            </a:r>
            <a:endParaRPr lang="de-DE" sz="1400" dirty="0">
              <a:solidFill>
                <a:schemeClr val="tx1"/>
              </a:solidFill>
            </a:endParaRPr>
          </a:p>
        </p:txBody>
      </p:sp>
      <p:sp>
        <p:nvSpPr>
          <p:cNvPr id="26" name="Rechteck 25"/>
          <p:cNvSpPr/>
          <p:nvPr/>
        </p:nvSpPr>
        <p:spPr bwMode="auto">
          <a:xfrm>
            <a:off x="2339977" y="3314457"/>
            <a:ext cx="1584325" cy="43021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Einloggen &amp; </a:t>
            </a:r>
            <a:r>
              <a:rPr lang="de-DE" sz="1400" dirty="0" err="1">
                <a:solidFill>
                  <a:schemeClr val="tx1"/>
                </a:solidFill>
              </a:rPr>
              <a:t>autom</a:t>
            </a:r>
            <a:r>
              <a:rPr lang="de-DE" sz="1400" dirty="0">
                <a:solidFill>
                  <a:schemeClr val="tx1"/>
                </a:solidFill>
              </a:rPr>
              <a:t>. Einstellen</a:t>
            </a:r>
          </a:p>
        </p:txBody>
      </p:sp>
      <p:sp>
        <p:nvSpPr>
          <p:cNvPr id="27" name="Rechteck 26"/>
          <p:cNvSpPr/>
          <p:nvPr/>
        </p:nvSpPr>
        <p:spPr bwMode="auto">
          <a:xfrm>
            <a:off x="5530850" y="3328465"/>
            <a:ext cx="1584325" cy="36036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Einloggen</a:t>
            </a:r>
          </a:p>
        </p:txBody>
      </p:sp>
      <p:sp>
        <p:nvSpPr>
          <p:cNvPr id="28" name="Rechteck 27"/>
          <p:cNvSpPr/>
          <p:nvPr/>
        </p:nvSpPr>
        <p:spPr bwMode="auto">
          <a:xfrm>
            <a:off x="5530850" y="4004740"/>
            <a:ext cx="1584325" cy="36036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Fahren</a:t>
            </a:r>
          </a:p>
        </p:txBody>
      </p:sp>
      <p:sp>
        <p:nvSpPr>
          <p:cNvPr id="29" name="Rechteck 28"/>
          <p:cNvSpPr/>
          <p:nvPr/>
        </p:nvSpPr>
        <p:spPr bwMode="auto">
          <a:xfrm>
            <a:off x="2339975" y="4004740"/>
            <a:ext cx="1584325" cy="360364"/>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Fahren</a:t>
            </a:r>
            <a:endParaRPr lang="de-DE" sz="1400" dirty="0">
              <a:solidFill>
                <a:schemeClr val="tx1"/>
              </a:solidFill>
            </a:endParaRPr>
          </a:p>
        </p:txBody>
      </p:sp>
      <p:cxnSp>
        <p:nvCxnSpPr>
          <p:cNvPr id="31" name="Gerade Verbindung mit Pfeil 30"/>
          <p:cNvCxnSpPr>
            <a:stCxn id="19" idx="2"/>
            <a:endCxn id="26" idx="0"/>
          </p:cNvCxnSpPr>
          <p:nvPr/>
        </p:nvCxnSpPr>
        <p:spPr bwMode="auto">
          <a:xfrm>
            <a:off x="3132139" y="3088098"/>
            <a:ext cx="1" cy="226359"/>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33" name="Gerade Verbindung mit Pfeil 32"/>
          <p:cNvCxnSpPr>
            <a:stCxn id="20" idx="2"/>
            <a:endCxn id="27" idx="0"/>
          </p:cNvCxnSpPr>
          <p:nvPr/>
        </p:nvCxnSpPr>
        <p:spPr bwMode="auto">
          <a:xfrm>
            <a:off x="6323013" y="3082403"/>
            <a:ext cx="0" cy="246062"/>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35" name="Gerade Verbindung mit Pfeil 34"/>
          <p:cNvCxnSpPr>
            <a:stCxn id="26" idx="2"/>
            <a:endCxn id="29" idx="0"/>
          </p:cNvCxnSpPr>
          <p:nvPr/>
        </p:nvCxnSpPr>
        <p:spPr bwMode="auto">
          <a:xfrm flipH="1">
            <a:off x="3132138" y="3744670"/>
            <a:ext cx="2" cy="260070"/>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37" name="Gerade Verbindung mit Pfeil 36"/>
          <p:cNvCxnSpPr>
            <a:stCxn id="27" idx="2"/>
            <a:endCxn id="28" idx="0"/>
          </p:cNvCxnSpPr>
          <p:nvPr/>
        </p:nvCxnSpPr>
        <p:spPr bwMode="auto">
          <a:xfrm>
            <a:off x="6323013" y="3688828"/>
            <a:ext cx="0" cy="315912"/>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71" name="Rechteck 70"/>
          <p:cNvSpPr/>
          <p:nvPr/>
        </p:nvSpPr>
        <p:spPr bwMode="auto">
          <a:xfrm>
            <a:off x="2339580" y="5590380"/>
            <a:ext cx="1584325" cy="404812"/>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Laden per Induktion</a:t>
            </a:r>
          </a:p>
        </p:txBody>
      </p:sp>
      <p:sp>
        <p:nvSpPr>
          <p:cNvPr id="72" name="Rechteck 71"/>
          <p:cNvSpPr/>
          <p:nvPr/>
        </p:nvSpPr>
        <p:spPr bwMode="auto">
          <a:xfrm>
            <a:off x="174091" y="5590381"/>
            <a:ext cx="1584325" cy="404812"/>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Laden per</a:t>
            </a:r>
            <a:br>
              <a:rPr lang="de-DE" sz="1400" dirty="0">
                <a:solidFill>
                  <a:schemeClr val="tx1"/>
                </a:solidFill>
              </a:rPr>
            </a:br>
            <a:r>
              <a:rPr lang="de-DE" sz="1400" dirty="0">
                <a:solidFill>
                  <a:schemeClr val="tx1"/>
                </a:solidFill>
              </a:rPr>
              <a:t>Kabel</a:t>
            </a:r>
          </a:p>
        </p:txBody>
      </p:sp>
      <p:sp>
        <p:nvSpPr>
          <p:cNvPr id="73" name="Rechteck 72"/>
          <p:cNvSpPr/>
          <p:nvPr/>
        </p:nvSpPr>
        <p:spPr bwMode="auto">
          <a:xfrm>
            <a:off x="5530850" y="5590381"/>
            <a:ext cx="1584325" cy="404812"/>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Laden per Induktion</a:t>
            </a:r>
          </a:p>
        </p:txBody>
      </p:sp>
      <p:sp>
        <p:nvSpPr>
          <p:cNvPr id="74" name="Rechteck 73"/>
          <p:cNvSpPr/>
          <p:nvPr/>
        </p:nvSpPr>
        <p:spPr bwMode="auto">
          <a:xfrm>
            <a:off x="7404100" y="5590381"/>
            <a:ext cx="1584325" cy="404812"/>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Laden per</a:t>
            </a:r>
            <a:br>
              <a:rPr lang="de-DE" sz="1400" dirty="0">
                <a:solidFill>
                  <a:schemeClr val="tx1"/>
                </a:solidFill>
              </a:rPr>
            </a:br>
            <a:r>
              <a:rPr lang="de-DE" sz="1400" dirty="0">
                <a:solidFill>
                  <a:schemeClr val="tx1"/>
                </a:solidFill>
              </a:rPr>
              <a:t>Kabel</a:t>
            </a:r>
          </a:p>
        </p:txBody>
      </p:sp>
      <p:cxnSp>
        <p:nvCxnSpPr>
          <p:cNvPr id="80" name="Gerade Verbindung mit Pfeil 79"/>
          <p:cNvCxnSpPr>
            <a:stCxn id="28" idx="2"/>
            <a:endCxn id="73" idx="0"/>
          </p:cNvCxnSpPr>
          <p:nvPr/>
        </p:nvCxnSpPr>
        <p:spPr bwMode="auto">
          <a:xfrm>
            <a:off x="6323013" y="4365103"/>
            <a:ext cx="0" cy="1225278"/>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90" name="Rechteck 89"/>
          <p:cNvSpPr/>
          <p:nvPr/>
        </p:nvSpPr>
        <p:spPr bwMode="auto">
          <a:xfrm>
            <a:off x="1050397" y="4800575"/>
            <a:ext cx="1296987" cy="42862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Positionierung mit Laser</a:t>
            </a:r>
          </a:p>
        </p:txBody>
      </p:sp>
      <p:sp>
        <p:nvSpPr>
          <p:cNvPr id="91" name="Rechteck 90"/>
          <p:cNvSpPr/>
          <p:nvPr/>
        </p:nvSpPr>
        <p:spPr bwMode="auto">
          <a:xfrm>
            <a:off x="2491847" y="4800575"/>
            <a:ext cx="1295400" cy="42862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Positionierung ohne Laser</a:t>
            </a:r>
          </a:p>
        </p:txBody>
      </p:sp>
      <p:sp>
        <p:nvSpPr>
          <p:cNvPr id="92" name="Rechteck 91"/>
          <p:cNvSpPr/>
          <p:nvPr/>
        </p:nvSpPr>
        <p:spPr bwMode="auto">
          <a:xfrm>
            <a:off x="3995738" y="6165850"/>
            <a:ext cx="1439862" cy="35877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Daheim</a:t>
            </a:r>
          </a:p>
        </p:txBody>
      </p:sp>
      <p:cxnSp>
        <p:nvCxnSpPr>
          <p:cNvPr id="96" name="Gerade Verbindung mit Pfeil 95"/>
          <p:cNvCxnSpPr>
            <a:stCxn id="90" idx="2"/>
            <a:endCxn id="71" idx="0"/>
          </p:cNvCxnSpPr>
          <p:nvPr/>
        </p:nvCxnSpPr>
        <p:spPr bwMode="auto">
          <a:xfrm>
            <a:off x="1698891" y="5229200"/>
            <a:ext cx="1432852" cy="361180"/>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97" name="Gerade Verbindung mit Pfeil 96"/>
          <p:cNvCxnSpPr>
            <a:stCxn id="91" idx="2"/>
            <a:endCxn id="71" idx="0"/>
          </p:cNvCxnSpPr>
          <p:nvPr/>
        </p:nvCxnSpPr>
        <p:spPr bwMode="auto">
          <a:xfrm flipH="1">
            <a:off x="3131743" y="5229200"/>
            <a:ext cx="7804" cy="361180"/>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00" name="Gerade Verbindung mit Pfeil 99"/>
          <p:cNvCxnSpPr>
            <a:stCxn id="73" idx="2"/>
            <a:endCxn id="92" idx="3"/>
          </p:cNvCxnSpPr>
          <p:nvPr/>
        </p:nvCxnSpPr>
        <p:spPr bwMode="auto">
          <a:xfrm flipH="1">
            <a:off x="5435600" y="5995193"/>
            <a:ext cx="887413" cy="350045"/>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29" name="Gewinkelte Verbindung 128"/>
          <p:cNvCxnSpPr>
            <a:stCxn id="72" idx="2"/>
            <a:endCxn id="92" idx="1"/>
          </p:cNvCxnSpPr>
          <p:nvPr/>
        </p:nvCxnSpPr>
        <p:spPr bwMode="auto">
          <a:xfrm rot="16200000" flipH="1">
            <a:off x="2305974" y="4655473"/>
            <a:ext cx="350045" cy="3029484"/>
          </a:xfrm>
          <a:prstGeom prst="bentConnector2">
            <a:avLst/>
          </a:prstGeom>
          <a:ln>
            <a:tailEnd type="arrow"/>
          </a:ln>
          <a:extLst/>
        </p:spPr>
        <p:style>
          <a:lnRef idx="2">
            <a:schemeClr val="dk1"/>
          </a:lnRef>
          <a:fillRef idx="0">
            <a:schemeClr val="dk1"/>
          </a:fillRef>
          <a:effectRef idx="1">
            <a:schemeClr val="dk1"/>
          </a:effectRef>
          <a:fontRef idx="minor">
            <a:schemeClr val="tx1"/>
          </a:fontRef>
        </p:style>
      </p:cxnSp>
      <p:cxnSp>
        <p:nvCxnSpPr>
          <p:cNvPr id="191" name="Gewinkelte Verbindung 190"/>
          <p:cNvCxnSpPr>
            <a:stCxn id="6" idx="2"/>
            <a:endCxn id="49" idx="0"/>
          </p:cNvCxnSpPr>
          <p:nvPr/>
        </p:nvCxnSpPr>
        <p:spPr bwMode="auto">
          <a:xfrm rot="5400000">
            <a:off x="3553504" y="340106"/>
            <a:ext cx="748209" cy="1576122"/>
          </a:xfrm>
          <a:prstGeom prst="bentConnector3">
            <a:avLst>
              <a:gd name="adj1" fmla="val 17315"/>
            </a:avLst>
          </a:prstGeom>
          <a:ln>
            <a:tailEnd type="arrow"/>
          </a:ln>
          <a:extLst/>
        </p:spPr>
        <p:style>
          <a:lnRef idx="2">
            <a:schemeClr val="dk1"/>
          </a:lnRef>
          <a:fillRef idx="0">
            <a:schemeClr val="dk1"/>
          </a:fillRef>
          <a:effectRef idx="1">
            <a:schemeClr val="dk1"/>
          </a:effectRef>
          <a:fontRef idx="minor">
            <a:schemeClr val="tx1"/>
          </a:fontRef>
        </p:style>
      </p:cxnSp>
      <p:cxnSp>
        <p:nvCxnSpPr>
          <p:cNvPr id="193" name="Gewinkelte Verbindung 192"/>
          <p:cNvCxnSpPr>
            <a:stCxn id="6" idx="2"/>
            <a:endCxn id="62" idx="0"/>
          </p:cNvCxnSpPr>
          <p:nvPr/>
        </p:nvCxnSpPr>
        <p:spPr bwMode="auto">
          <a:xfrm rot="16200000" flipH="1">
            <a:off x="5148940" y="320792"/>
            <a:ext cx="748209" cy="1614750"/>
          </a:xfrm>
          <a:prstGeom prst="bentConnector3">
            <a:avLst>
              <a:gd name="adj1" fmla="val 17315"/>
            </a:avLst>
          </a:prstGeom>
          <a:ln>
            <a:tailEnd type="arrow"/>
          </a:ln>
          <a:extLst/>
        </p:spPr>
        <p:style>
          <a:lnRef idx="2">
            <a:schemeClr val="dk1"/>
          </a:lnRef>
          <a:fillRef idx="0">
            <a:schemeClr val="dk1"/>
          </a:fillRef>
          <a:effectRef idx="1">
            <a:schemeClr val="dk1"/>
          </a:effectRef>
          <a:fontRef idx="minor">
            <a:schemeClr val="tx1"/>
          </a:fontRef>
        </p:style>
      </p:cxnSp>
      <p:cxnSp>
        <p:nvCxnSpPr>
          <p:cNvPr id="207" name="Gewinkelte Verbindung 206"/>
          <p:cNvCxnSpPr>
            <a:stCxn id="74" idx="2"/>
            <a:endCxn id="92" idx="3"/>
          </p:cNvCxnSpPr>
          <p:nvPr/>
        </p:nvCxnSpPr>
        <p:spPr bwMode="auto">
          <a:xfrm rot="5400000">
            <a:off x="6640910" y="4789884"/>
            <a:ext cx="350045" cy="2760663"/>
          </a:xfrm>
          <a:prstGeom prst="bentConnector2">
            <a:avLst/>
          </a:prstGeom>
          <a:ln>
            <a:tailEnd type="arrow"/>
          </a:ln>
          <a:extLst/>
        </p:spPr>
        <p:style>
          <a:lnRef idx="2">
            <a:schemeClr val="dk1"/>
          </a:lnRef>
          <a:fillRef idx="0">
            <a:schemeClr val="dk1"/>
          </a:fillRef>
          <a:effectRef idx="1">
            <a:schemeClr val="dk1"/>
          </a:effectRef>
          <a:fontRef idx="minor">
            <a:schemeClr val="tx1"/>
          </a:fontRef>
        </p:style>
      </p:cxnSp>
      <p:sp>
        <p:nvSpPr>
          <p:cNvPr id="49" name="Rechteck 48"/>
          <p:cNvSpPr/>
          <p:nvPr/>
        </p:nvSpPr>
        <p:spPr bwMode="auto">
          <a:xfrm>
            <a:off x="2347384" y="1502272"/>
            <a:ext cx="1584325" cy="486568"/>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Lademanagement Caddy</a:t>
            </a:r>
          </a:p>
        </p:txBody>
      </p:sp>
      <p:cxnSp>
        <p:nvCxnSpPr>
          <p:cNvPr id="51" name="Gerade Verbindung mit Pfeil 50"/>
          <p:cNvCxnSpPr>
            <a:stCxn id="49" idx="2"/>
            <a:endCxn id="144" idx="1"/>
          </p:cNvCxnSpPr>
          <p:nvPr/>
        </p:nvCxnSpPr>
        <p:spPr bwMode="auto">
          <a:xfrm>
            <a:off x="3139547" y="1988840"/>
            <a:ext cx="792459" cy="322288"/>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41" name="Rechteck 40"/>
          <p:cNvSpPr/>
          <p:nvPr/>
        </p:nvSpPr>
        <p:spPr bwMode="auto">
          <a:xfrm>
            <a:off x="4003147" y="4800389"/>
            <a:ext cx="1295400" cy="42862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Autonome</a:t>
            </a:r>
            <a:br>
              <a:rPr lang="de-DE" sz="1400" dirty="0" smtClean="0">
                <a:solidFill>
                  <a:schemeClr val="tx1"/>
                </a:solidFill>
              </a:rPr>
            </a:br>
            <a:r>
              <a:rPr lang="de-DE" sz="1400" dirty="0" smtClean="0">
                <a:solidFill>
                  <a:schemeClr val="tx1"/>
                </a:solidFill>
              </a:rPr>
              <a:t>Positionierung</a:t>
            </a:r>
            <a:endParaRPr lang="de-DE" sz="1400" dirty="0">
              <a:solidFill>
                <a:schemeClr val="tx1"/>
              </a:solidFill>
            </a:endParaRPr>
          </a:p>
        </p:txBody>
      </p:sp>
      <p:cxnSp>
        <p:nvCxnSpPr>
          <p:cNvPr id="46" name="Gerade Verbindung mit Pfeil 45"/>
          <p:cNvCxnSpPr>
            <a:stCxn id="41" idx="2"/>
            <a:endCxn id="71" idx="0"/>
          </p:cNvCxnSpPr>
          <p:nvPr/>
        </p:nvCxnSpPr>
        <p:spPr bwMode="auto">
          <a:xfrm flipH="1">
            <a:off x="3131743" y="5229014"/>
            <a:ext cx="1519104" cy="361366"/>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62" name="Rechteck 61"/>
          <p:cNvSpPr/>
          <p:nvPr/>
        </p:nvSpPr>
        <p:spPr bwMode="auto">
          <a:xfrm>
            <a:off x="5538256" y="1502272"/>
            <a:ext cx="1584325" cy="486567"/>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Lademanagement </a:t>
            </a:r>
            <a:r>
              <a:rPr lang="de-DE" sz="1400" dirty="0" err="1" smtClean="0">
                <a:solidFill>
                  <a:schemeClr val="tx1"/>
                </a:solidFill>
              </a:rPr>
              <a:t>Twizy</a:t>
            </a:r>
            <a:endParaRPr lang="de-DE" sz="1400" dirty="0" smtClean="0">
              <a:solidFill>
                <a:schemeClr val="tx1"/>
              </a:solidFill>
            </a:endParaRPr>
          </a:p>
        </p:txBody>
      </p:sp>
      <p:cxnSp>
        <p:nvCxnSpPr>
          <p:cNvPr id="63" name="Gerade Verbindung mit Pfeil 62"/>
          <p:cNvCxnSpPr>
            <a:stCxn id="62" idx="2"/>
            <a:endCxn id="144" idx="3"/>
          </p:cNvCxnSpPr>
          <p:nvPr/>
        </p:nvCxnSpPr>
        <p:spPr bwMode="auto">
          <a:xfrm flipH="1">
            <a:off x="5516331" y="1988839"/>
            <a:ext cx="814088" cy="322289"/>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03" name="Gerade Verbindung mit Pfeil 102"/>
          <p:cNvCxnSpPr>
            <a:stCxn id="29" idx="2"/>
            <a:endCxn id="91" idx="0"/>
          </p:cNvCxnSpPr>
          <p:nvPr/>
        </p:nvCxnSpPr>
        <p:spPr bwMode="auto">
          <a:xfrm>
            <a:off x="3132138" y="4365104"/>
            <a:ext cx="7409" cy="435471"/>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23" name="Gerade Verbindung mit Pfeil 122"/>
          <p:cNvCxnSpPr>
            <a:stCxn id="71" idx="2"/>
            <a:endCxn id="92" idx="1"/>
          </p:cNvCxnSpPr>
          <p:nvPr/>
        </p:nvCxnSpPr>
        <p:spPr bwMode="auto">
          <a:xfrm>
            <a:off x="3131743" y="5995192"/>
            <a:ext cx="863995" cy="350046"/>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26" name="Gewinkelte Verbindung 125"/>
          <p:cNvCxnSpPr>
            <a:stCxn id="29" idx="1"/>
            <a:endCxn id="72" idx="0"/>
          </p:cNvCxnSpPr>
          <p:nvPr/>
        </p:nvCxnSpPr>
        <p:spPr bwMode="auto">
          <a:xfrm rot="10800000" flipV="1">
            <a:off x="966255" y="4184921"/>
            <a:ext cx="1373721" cy="1405459"/>
          </a:xfrm>
          <a:prstGeom prst="bentConnector2">
            <a:avLst/>
          </a:prstGeom>
          <a:ln>
            <a:tailEnd type="arrow"/>
          </a:ln>
          <a:extLst/>
        </p:spPr>
        <p:style>
          <a:lnRef idx="2">
            <a:schemeClr val="dk1"/>
          </a:lnRef>
          <a:fillRef idx="0">
            <a:schemeClr val="dk1"/>
          </a:fillRef>
          <a:effectRef idx="1">
            <a:schemeClr val="dk1"/>
          </a:effectRef>
          <a:fontRef idx="minor">
            <a:schemeClr val="tx1"/>
          </a:fontRef>
        </p:style>
      </p:cxnSp>
      <p:cxnSp>
        <p:nvCxnSpPr>
          <p:cNvPr id="130" name="Gerade Verbindung mit Pfeil 129"/>
          <p:cNvCxnSpPr>
            <a:stCxn id="29" idx="2"/>
            <a:endCxn id="90" idx="0"/>
          </p:cNvCxnSpPr>
          <p:nvPr/>
        </p:nvCxnSpPr>
        <p:spPr bwMode="auto">
          <a:xfrm flipH="1">
            <a:off x="1698891" y="4365104"/>
            <a:ext cx="1433247" cy="435471"/>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33" name="Gerade Verbindung mit Pfeil 132"/>
          <p:cNvCxnSpPr>
            <a:stCxn id="29" idx="2"/>
            <a:endCxn id="41" idx="0"/>
          </p:cNvCxnSpPr>
          <p:nvPr/>
        </p:nvCxnSpPr>
        <p:spPr bwMode="auto">
          <a:xfrm>
            <a:off x="3132138" y="4365104"/>
            <a:ext cx="1518709" cy="435285"/>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37" name="Gewinkelte Verbindung 136"/>
          <p:cNvCxnSpPr>
            <a:stCxn id="28" idx="3"/>
            <a:endCxn id="74" idx="0"/>
          </p:cNvCxnSpPr>
          <p:nvPr/>
        </p:nvCxnSpPr>
        <p:spPr bwMode="auto">
          <a:xfrm>
            <a:off x="7115175" y="4184922"/>
            <a:ext cx="1081088" cy="1405459"/>
          </a:xfrm>
          <a:prstGeom prst="bentConnector2">
            <a:avLst/>
          </a:prstGeom>
          <a:ln>
            <a:tailEnd type="arrow"/>
          </a:ln>
          <a:extLst/>
        </p:spPr>
        <p:style>
          <a:lnRef idx="2">
            <a:schemeClr val="dk1"/>
          </a:lnRef>
          <a:fillRef idx="0">
            <a:schemeClr val="dk1"/>
          </a:fillRef>
          <a:effectRef idx="1">
            <a:schemeClr val="dk1"/>
          </a:effectRef>
          <a:fontRef idx="minor">
            <a:schemeClr val="tx1"/>
          </a:fontRef>
        </p:style>
      </p:cxnSp>
      <p:sp>
        <p:nvSpPr>
          <p:cNvPr id="144" name="Rechteck 143"/>
          <p:cNvSpPr/>
          <p:nvPr/>
        </p:nvSpPr>
        <p:spPr bwMode="auto">
          <a:xfrm>
            <a:off x="3932006" y="2129359"/>
            <a:ext cx="1584325" cy="363537"/>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Parkhausortung</a:t>
            </a:r>
          </a:p>
        </p:txBody>
      </p:sp>
      <p:cxnSp>
        <p:nvCxnSpPr>
          <p:cNvPr id="159" name="Gerade Verbindung mit Pfeil 158"/>
          <p:cNvCxnSpPr>
            <a:stCxn id="18" idx="2"/>
            <a:endCxn id="49" idx="3"/>
          </p:cNvCxnSpPr>
          <p:nvPr/>
        </p:nvCxnSpPr>
        <p:spPr bwMode="auto">
          <a:xfrm flipH="1">
            <a:off x="3931709" y="1384654"/>
            <a:ext cx="783960" cy="360902"/>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63" name="Gerade Verbindung mit Pfeil 162"/>
          <p:cNvCxnSpPr>
            <a:stCxn id="18" idx="2"/>
            <a:endCxn id="62" idx="1"/>
          </p:cNvCxnSpPr>
          <p:nvPr/>
        </p:nvCxnSpPr>
        <p:spPr bwMode="auto">
          <a:xfrm>
            <a:off x="4715669" y="1384654"/>
            <a:ext cx="822587" cy="360902"/>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68" name="Gerade Verbindung mit Pfeil 167"/>
          <p:cNvCxnSpPr>
            <a:stCxn id="144" idx="2"/>
            <a:endCxn id="20" idx="0"/>
          </p:cNvCxnSpPr>
          <p:nvPr/>
        </p:nvCxnSpPr>
        <p:spPr bwMode="auto">
          <a:xfrm>
            <a:off x="4724169" y="2492896"/>
            <a:ext cx="1598844" cy="225969"/>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71" name="Gerade Verbindung mit Pfeil 170"/>
          <p:cNvCxnSpPr>
            <a:stCxn id="144" idx="2"/>
            <a:endCxn id="19" idx="0"/>
          </p:cNvCxnSpPr>
          <p:nvPr/>
        </p:nvCxnSpPr>
        <p:spPr bwMode="auto">
          <a:xfrm flipH="1">
            <a:off x="3132139" y="2492896"/>
            <a:ext cx="1592030" cy="231665"/>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grpSp>
        <p:nvGrpSpPr>
          <p:cNvPr id="50" name="Gruppieren 49"/>
          <p:cNvGrpSpPr/>
          <p:nvPr/>
        </p:nvGrpSpPr>
        <p:grpSpPr>
          <a:xfrm>
            <a:off x="936625" y="221979"/>
            <a:ext cx="3096641" cy="465199"/>
            <a:chOff x="35496" y="603189"/>
            <a:chExt cx="3096641" cy="465199"/>
          </a:xfrm>
        </p:grpSpPr>
        <p:pic>
          <p:nvPicPr>
            <p:cNvPr id="52" name="Grafik 37"/>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5496" y="603189"/>
              <a:ext cx="3952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feld 52"/>
            <p:cNvSpPr txBox="1"/>
            <p:nvPr/>
          </p:nvSpPr>
          <p:spPr>
            <a:xfrm>
              <a:off x="395313" y="744959"/>
              <a:ext cx="2699296" cy="307777"/>
            </a:xfrm>
            <a:prstGeom prst="rect">
              <a:avLst/>
            </a:prstGeom>
            <a:noFill/>
          </p:spPr>
          <p:txBody>
            <a:bodyPr wrap="square" rtlCol="0">
              <a:spAutoFit/>
            </a:bodyPr>
            <a:lstStyle/>
            <a:p>
              <a:r>
                <a:rPr lang="de-DE" sz="1400" dirty="0" err="1" smtClean="0">
                  <a:solidFill>
                    <a:srgbClr val="F37610"/>
                  </a:solidFill>
                </a:rPr>
                <a:t>Mobilitätscloud</a:t>
              </a:r>
              <a:r>
                <a:rPr lang="de-DE" sz="1400" dirty="0" smtClean="0">
                  <a:solidFill>
                    <a:srgbClr val="F37610"/>
                  </a:solidFill>
                </a:rPr>
                <a:t> / -dienste</a:t>
              </a:r>
              <a:endParaRPr lang="de-DE" sz="1400" dirty="0">
                <a:solidFill>
                  <a:srgbClr val="F37610"/>
                </a:solidFill>
              </a:endParaRPr>
            </a:p>
          </p:txBody>
        </p:sp>
        <p:cxnSp>
          <p:nvCxnSpPr>
            <p:cNvPr id="54" name="Gerade Verbindung 53"/>
            <p:cNvCxnSpPr/>
            <p:nvPr/>
          </p:nvCxnSpPr>
          <p:spPr bwMode="auto">
            <a:xfrm>
              <a:off x="35496" y="1068388"/>
              <a:ext cx="3096641" cy="0"/>
            </a:xfrm>
            <a:prstGeom prst="line">
              <a:avLst/>
            </a:prstGeom>
            <a:noFill/>
            <a:ln w="19050" cap="flat" cmpd="sng" algn="ctr">
              <a:solidFill>
                <a:srgbClr val="F3761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 name="Gruppieren 68"/>
          <p:cNvGrpSpPr/>
          <p:nvPr/>
        </p:nvGrpSpPr>
        <p:grpSpPr>
          <a:xfrm>
            <a:off x="846957" y="1948516"/>
            <a:ext cx="3096641" cy="465199"/>
            <a:chOff x="35496" y="603189"/>
            <a:chExt cx="3096641" cy="465199"/>
          </a:xfrm>
        </p:grpSpPr>
        <p:pic>
          <p:nvPicPr>
            <p:cNvPr id="70" name="Grafik 37"/>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5496" y="603189"/>
              <a:ext cx="3952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Textfeld 74"/>
            <p:cNvSpPr txBox="1"/>
            <p:nvPr/>
          </p:nvSpPr>
          <p:spPr>
            <a:xfrm>
              <a:off x="395313" y="744959"/>
              <a:ext cx="2699296" cy="307777"/>
            </a:xfrm>
            <a:prstGeom prst="rect">
              <a:avLst/>
            </a:prstGeom>
            <a:noFill/>
          </p:spPr>
          <p:txBody>
            <a:bodyPr wrap="square" rtlCol="0">
              <a:spAutoFit/>
            </a:bodyPr>
            <a:lstStyle/>
            <a:p>
              <a:r>
                <a:rPr lang="de-DE" sz="1400" dirty="0" smtClean="0">
                  <a:solidFill>
                    <a:srgbClr val="F37610"/>
                  </a:solidFill>
                </a:rPr>
                <a:t>Ortungssystem</a:t>
              </a:r>
              <a:endParaRPr lang="de-DE" sz="1400" dirty="0">
                <a:solidFill>
                  <a:srgbClr val="F37610"/>
                </a:solidFill>
              </a:endParaRPr>
            </a:p>
          </p:txBody>
        </p:sp>
        <p:cxnSp>
          <p:nvCxnSpPr>
            <p:cNvPr id="76" name="Gerade Verbindung 75"/>
            <p:cNvCxnSpPr/>
            <p:nvPr/>
          </p:nvCxnSpPr>
          <p:spPr bwMode="auto">
            <a:xfrm>
              <a:off x="35496" y="1068388"/>
              <a:ext cx="3096641" cy="0"/>
            </a:xfrm>
            <a:prstGeom prst="line">
              <a:avLst/>
            </a:prstGeom>
            <a:noFill/>
            <a:ln w="19050" cap="flat" cmpd="sng" algn="ctr">
              <a:solidFill>
                <a:srgbClr val="F3761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06620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6725" y="476250"/>
            <a:ext cx="8207375" cy="1008063"/>
          </a:xfrm>
        </p:spPr>
        <p:txBody>
          <a:bodyPr/>
          <a:lstStyle/>
          <a:p>
            <a:pPr eaLnBrk="1" hangingPunct="1">
              <a:defRPr/>
            </a:pPr>
            <a:r>
              <a:rPr lang="de-DE" dirty="0" smtClean="0"/>
              <a:t>Verwertungsrahmen</a:t>
            </a:r>
            <a:endParaRPr lang="de-DE" dirty="0"/>
          </a:p>
        </p:txBody>
      </p:sp>
      <p:sp>
        <p:nvSpPr>
          <p:cNvPr id="9219" name="Textplatzhalter 2"/>
          <p:cNvSpPr>
            <a:spLocks noGrp="1"/>
          </p:cNvSpPr>
          <p:nvPr>
            <p:ph type="body" sz="quarter" idx="10"/>
          </p:nvPr>
        </p:nvSpPr>
        <p:spPr>
          <a:xfrm>
            <a:off x="466725" y="1773238"/>
            <a:ext cx="8208963" cy="4248150"/>
          </a:xfrm>
        </p:spPr>
        <p:txBody>
          <a:bodyPr/>
          <a:lstStyle/>
          <a:p>
            <a:pPr marL="358775" indent="-358775" eaLnBrk="1" hangingPunct="1">
              <a:defRPr/>
            </a:pPr>
            <a:r>
              <a:rPr lang="de-DE" altLang="de-DE" b="1" dirty="0" smtClean="0"/>
              <a:t>Mehrfachauswertung / Modularität</a:t>
            </a:r>
          </a:p>
          <a:p>
            <a:pPr marL="719138" lvl="1" indent="-358775" eaLnBrk="1" hangingPunct="1">
              <a:defRPr/>
            </a:pPr>
            <a:r>
              <a:rPr lang="de-DE" altLang="de-DE" dirty="0" smtClean="0"/>
              <a:t>Konfigurationsfilm (2 Entscheidungsebenen)</a:t>
            </a:r>
          </a:p>
          <a:p>
            <a:pPr marL="719138" lvl="1" indent="-358775" eaLnBrk="1" hangingPunct="1">
              <a:defRPr/>
            </a:pPr>
            <a:r>
              <a:rPr lang="de-DE" altLang="de-DE" dirty="0" smtClean="0"/>
              <a:t>Präsentationsfunktion (mit fixen Entscheidungen)</a:t>
            </a:r>
          </a:p>
          <a:p>
            <a:pPr marL="719138" lvl="1" indent="-358775" eaLnBrk="1" hangingPunct="1">
              <a:defRPr/>
            </a:pPr>
            <a:r>
              <a:rPr lang="de-DE" altLang="de-DE" dirty="0" smtClean="0"/>
              <a:t>Technikspezifische Kurzfilme (ableitbar)</a:t>
            </a:r>
          </a:p>
          <a:p>
            <a:pPr marL="719138" lvl="1" indent="-358775" eaLnBrk="1" hangingPunct="1">
              <a:defRPr/>
            </a:pPr>
            <a:endParaRPr lang="de-DE" altLang="de-DE" dirty="0"/>
          </a:p>
          <a:p>
            <a:pPr marL="719138" lvl="1" indent="-358775" eaLnBrk="1" hangingPunct="1">
              <a:defRPr/>
            </a:pPr>
            <a:r>
              <a:rPr lang="de-DE" altLang="de-DE" dirty="0" smtClean="0"/>
              <a:t>Beliebige Kombination mit Interaktion möglich</a:t>
            </a:r>
          </a:p>
        </p:txBody>
      </p:sp>
    </p:spTree>
    <p:extLst>
      <p:ext uri="{BB962C8B-B14F-4D97-AF65-F5344CB8AC3E}">
        <p14:creationId xmlns:p14="http://schemas.microsoft.com/office/powerpoint/2010/main" val="1769110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bwMode="auto">
          <a:xfrm>
            <a:off x="4644008" y="1844824"/>
            <a:ext cx="3960440" cy="2808312"/>
          </a:xfrm>
          <a:prstGeom prst="rect">
            <a:avLst/>
          </a:prstGeom>
          <a:noFill/>
          <a:ln w="57150" cap="flat" cmpd="sng" algn="ctr">
            <a:solidFill>
              <a:srgbClr val="5CBAA4"/>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40000"/>
              </a:spcAft>
              <a:buClrTx/>
              <a:buSzTx/>
              <a:buFont typeface="Wingdings" pitchFamily="2" charset="2"/>
              <a:buNone/>
              <a:tabLst/>
            </a:pPr>
            <a:r>
              <a:rPr kumimoji="0" lang="de-DE" sz="1800" b="0" i="0" u="none" strike="noStrike" cap="none" normalizeH="0" baseline="0" dirty="0" smtClean="0">
                <a:ln>
                  <a:noFill/>
                </a:ln>
                <a:solidFill>
                  <a:schemeClr val="tx1"/>
                </a:solidFill>
                <a:effectLst/>
                <a:latin typeface="Frutiger LT Com 55 Roman" pitchFamily="34" charset="0"/>
              </a:rPr>
              <a:t>Web</a:t>
            </a:r>
          </a:p>
        </p:txBody>
      </p:sp>
      <p:sp>
        <p:nvSpPr>
          <p:cNvPr id="7" name="Rechteck 6"/>
          <p:cNvSpPr/>
          <p:nvPr/>
        </p:nvSpPr>
        <p:spPr bwMode="auto">
          <a:xfrm>
            <a:off x="593195" y="1844824"/>
            <a:ext cx="4050813" cy="2808312"/>
          </a:xfrm>
          <a:prstGeom prst="rect">
            <a:avLst/>
          </a:prstGeom>
          <a:noFill/>
          <a:ln w="57150" cap="flat" cmpd="sng" algn="ctr">
            <a:solidFill>
              <a:srgbClr val="5CBAA4"/>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40000"/>
              </a:spcAft>
              <a:buClrTx/>
              <a:buSzTx/>
              <a:buFont typeface="Wingdings" pitchFamily="2" charset="2"/>
              <a:buNone/>
              <a:tabLst/>
            </a:pPr>
            <a:r>
              <a:rPr kumimoji="0" lang="de-DE" sz="1800" b="0" i="0" u="none" strike="noStrike" cap="none" normalizeH="0" baseline="0" dirty="0" smtClean="0">
                <a:ln>
                  <a:noFill/>
                </a:ln>
                <a:solidFill>
                  <a:schemeClr val="tx1"/>
                </a:solidFill>
                <a:effectLst/>
                <a:latin typeface="Frutiger LT Com 55 Roman" pitchFamily="34" charset="0"/>
              </a:rPr>
              <a:t>Messe</a:t>
            </a:r>
          </a:p>
        </p:txBody>
      </p:sp>
      <p:sp>
        <p:nvSpPr>
          <p:cNvPr id="2" name="Titel 1"/>
          <p:cNvSpPr>
            <a:spLocks noGrp="1"/>
          </p:cNvSpPr>
          <p:nvPr>
            <p:ph type="ctrTitle"/>
          </p:nvPr>
        </p:nvSpPr>
        <p:spPr/>
        <p:txBody>
          <a:bodyPr/>
          <a:lstStyle/>
          <a:p>
            <a:r>
              <a:rPr lang="de-DE" dirty="0" smtClean="0"/>
              <a:t>Verwertungsrahmen</a:t>
            </a:r>
            <a:endParaRPr lang="de-DE" dirty="0"/>
          </a:p>
        </p:txBody>
      </p:sp>
      <p:sp>
        <p:nvSpPr>
          <p:cNvPr id="4" name="Rechteck 3"/>
          <p:cNvSpPr/>
          <p:nvPr/>
        </p:nvSpPr>
        <p:spPr bwMode="auto">
          <a:xfrm>
            <a:off x="818728" y="2780928"/>
            <a:ext cx="1944216" cy="1440160"/>
          </a:xfrm>
          <a:prstGeom prst="rect">
            <a:avLst/>
          </a:prstGeom>
          <a:noFill/>
          <a:ln w="57150" cap="flat" cmpd="sng" algn="ctr">
            <a:solidFill>
              <a:srgbClr val="5CBAA4"/>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40000"/>
              </a:spcAft>
              <a:buClrTx/>
              <a:buSzTx/>
              <a:buFont typeface="Wingdings" pitchFamily="2" charset="2"/>
              <a:buNone/>
              <a:tabLst/>
            </a:pPr>
            <a:r>
              <a:rPr kumimoji="0" lang="de-DE" sz="1800" b="1" i="0" u="none" strike="noStrike" cap="none" normalizeH="0" baseline="0" dirty="0" smtClean="0">
                <a:ln>
                  <a:noFill/>
                </a:ln>
                <a:solidFill>
                  <a:schemeClr val="tx1"/>
                </a:solidFill>
                <a:effectLst/>
                <a:latin typeface="Frutiger LT Com 55 Roman" pitchFamily="34" charset="0"/>
              </a:rPr>
              <a:t>Präsentations-film</a:t>
            </a:r>
          </a:p>
          <a:p>
            <a:pPr marL="0" marR="0" indent="0" algn="ctr" defTabSz="914400" rtl="0" eaLnBrk="1" fontAlgn="base" latinLnBrk="0" hangingPunct="1">
              <a:lnSpc>
                <a:spcPct val="100000"/>
              </a:lnSpc>
              <a:spcBef>
                <a:spcPct val="0"/>
              </a:spcBef>
              <a:spcAft>
                <a:spcPct val="40000"/>
              </a:spcAft>
              <a:buClrTx/>
              <a:buSzTx/>
              <a:buFont typeface="Wingdings" pitchFamily="2" charset="2"/>
              <a:buNone/>
              <a:tabLst/>
            </a:pPr>
            <a:r>
              <a:rPr lang="de-DE" b="1" dirty="0" err="1" smtClean="0"/>
              <a:t>Technikspez</a:t>
            </a:r>
            <a:r>
              <a:rPr lang="de-DE" b="1" dirty="0" smtClean="0"/>
              <a:t>.</a:t>
            </a:r>
            <a:br>
              <a:rPr lang="de-DE" b="1" dirty="0" smtClean="0"/>
            </a:br>
            <a:r>
              <a:rPr lang="de-DE" b="1" dirty="0" smtClean="0"/>
              <a:t>Filme</a:t>
            </a:r>
            <a:endParaRPr kumimoji="0" lang="de-DE" sz="1800" b="1" i="0" u="none" strike="noStrike" cap="none" normalizeH="0" baseline="0" dirty="0" smtClean="0">
              <a:ln>
                <a:noFill/>
              </a:ln>
              <a:solidFill>
                <a:schemeClr val="tx1"/>
              </a:solidFill>
              <a:effectLst/>
              <a:latin typeface="Frutiger LT Com 55 Roman" pitchFamily="34" charset="0"/>
            </a:endParaRPr>
          </a:p>
        </p:txBody>
      </p:sp>
      <p:sp>
        <p:nvSpPr>
          <p:cNvPr id="5" name="Rechteck 4"/>
          <p:cNvSpPr/>
          <p:nvPr/>
        </p:nvSpPr>
        <p:spPr bwMode="auto">
          <a:xfrm>
            <a:off x="3671900" y="2780928"/>
            <a:ext cx="1944216" cy="1440160"/>
          </a:xfrm>
          <a:prstGeom prst="rect">
            <a:avLst/>
          </a:prstGeom>
          <a:solidFill>
            <a:schemeClr val="bg1"/>
          </a:solidFill>
          <a:ln w="57150" cap="flat" cmpd="sng" algn="ctr">
            <a:solidFill>
              <a:srgbClr val="5CBAA4"/>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40000"/>
              </a:spcAft>
              <a:buClrTx/>
              <a:buSzTx/>
              <a:buFont typeface="Wingdings" pitchFamily="2" charset="2"/>
              <a:buNone/>
              <a:tabLst/>
            </a:pPr>
            <a:r>
              <a:rPr kumimoji="0" lang="de-DE" sz="1800" b="1" i="0" u="none" strike="noStrike" cap="none" normalizeH="0" baseline="0" dirty="0" smtClean="0">
                <a:ln>
                  <a:noFill/>
                </a:ln>
                <a:solidFill>
                  <a:schemeClr val="tx1"/>
                </a:solidFill>
                <a:effectLst/>
                <a:latin typeface="Frutiger LT Com 55 Roman" pitchFamily="34" charset="0"/>
              </a:rPr>
              <a:t>Tablet</a:t>
            </a:r>
          </a:p>
          <a:p>
            <a:pPr marL="0" marR="0" indent="0" algn="ctr" defTabSz="914400" rtl="0" eaLnBrk="1" fontAlgn="base" latinLnBrk="0" hangingPunct="1">
              <a:lnSpc>
                <a:spcPct val="100000"/>
              </a:lnSpc>
              <a:spcBef>
                <a:spcPct val="0"/>
              </a:spcBef>
              <a:spcAft>
                <a:spcPct val="40000"/>
              </a:spcAft>
              <a:buClrTx/>
              <a:buSzTx/>
              <a:buFont typeface="Wingdings" pitchFamily="2" charset="2"/>
              <a:buNone/>
              <a:tabLst/>
            </a:pPr>
            <a:r>
              <a:rPr lang="de-DE" i="1" dirty="0" err="1" smtClean="0"/>
              <a:t>Konfigurativ</a:t>
            </a:r>
            <a:endParaRPr kumimoji="0" lang="de-DE" sz="1800" i="1" u="none" strike="noStrike" cap="none" normalizeH="0" baseline="0" dirty="0" smtClean="0">
              <a:ln>
                <a:noFill/>
              </a:ln>
              <a:solidFill>
                <a:schemeClr val="tx1"/>
              </a:solidFill>
              <a:effectLst/>
            </a:endParaRPr>
          </a:p>
        </p:txBody>
      </p:sp>
      <p:sp>
        <p:nvSpPr>
          <p:cNvPr id="6" name="Rechteck 5"/>
          <p:cNvSpPr/>
          <p:nvPr/>
        </p:nvSpPr>
        <p:spPr bwMode="auto">
          <a:xfrm>
            <a:off x="6425843" y="2780928"/>
            <a:ext cx="1944216" cy="1440160"/>
          </a:xfrm>
          <a:prstGeom prst="rect">
            <a:avLst/>
          </a:prstGeom>
          <a:noFill/>
          <a:ln w="57150" cap="flat" cmpd="sng" algn="ctr">
            <a:solidFill>
              <a:srgbClr val="5CBAA4"/>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40000"/>
              </a:spcAft>
              <a:buClrTx/>
              <a:buSzTx/>
              <a:buFont typeface="Wingdings" pitchFamily="2" charset="2"/>
              <a:buNone/>
              <a:tabLst/>
            </a:pPr>
            <a:r>
              <a:rPr kumimoji="0" lang="de-DE" sz="1800" b="1" i="0" u="none" strike="noStrike" cap="none" normalizeH="0" baseline="0" dirty="0" smtClean="0">
                <a:ln>
                  <a:noFill/>
                </a:ln>
                <a:solidFill>
                  <a:schemeClr val="tx1"/>
                </a:solidFill>
                <a:effectLst/>
                <a:latin typeface="Frutiger LT Com 55 Roman" pitchFamily="34" charset="0"/>
              </a:rPr>
              <a:t>Homepage</a:t>
            </a:r>
          </a:p>
          <a:p>
            <a:pPr marL="0" marR="0" indent="0" algn="ctr" defTabSz="914400" rtl="0" eaLnBrk="1" fontAlgn="base" latinLnBrk="0" hangingPunct="1">
              <a:lnSpc>
                <a:spcPct val="100000"/>
              </a:lnSpc>
              <a:spcBef>
                <a:spcPct val="0"/>
              </a:spcBef>
              <a:spcAft>
                <a:spcPct val="40000"/>
              </a:spcAft>
              <a:buClrTx/>
              <a:buSzTx/>
              <a:buFont typeface="Wingdings" pitchFamily="2" charset="2"/>
              <a:buNone/>
              <a:tabLst/>
            </a:pPr>
            <a:r>
              <a:rPr lang="de-DE" i="1" dirty="0" err="1" smtClean="0"/>
              <a:t>Konfigurativ</a:t>
            </a:r>
            <a:endParaRPr kumimoji="0" lang="de-DE" sz="1800" i="1" u="none" strike="noStrike" cap="none" normalizeH="0" baseline="0" dirty="0" smtClean="0">
              <a:ln>
                <a:noFill/>
              </a:ln>
              <a:solidFill>
                <a:schemeClr val="tx1"/>
              </a:solidFill>
              <a:effectLst/>
            </a:endParaRPr>
          </a:p>
        </p:txBody>
      </p:sp>
      <p:grpSp>
        <p:nvGrpSpPr>
          <p:cNvPr id="11" name="Gruppieren 10"/>
          <p:cNvGrpSpPr/>
          <p:nvPr/>
        </p:nvGrpSpPr>
        <p:grpSpPr>
          <a:xfrm>
            <a:off x="6797286" y="5193196"/>
            <a:ext cx="1368152" cy="642265"/>
            <a:chOff x="6876256" y="5193196"/>
            <a:chExt cx="1368152" cy="642265"/>
          </a:xfrm>
        </p:grpSpPr>
        <p:pic>
          <p:nvPicPr>
            <p:cNvPr id="1026" name="Picture 2" descr="https://www.alamo.edu/uploadedImages/NVC/Website_Assets/Images/News_and_Events_Sets/youtube-logo.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150364" y="5193196"/>
              <a:ext cx="661996" cy="468052"/>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p:cNvSpPr txBox="1"/>
            <p:nvPr/>
          </p:nvSpPr>
          <p:spPr>
            <a:xfrm>
              <a:off x="6876256" y="5589240"/>
              <a:ext cx="1368152" cy="246221"/>
            </a:xfrm>
            <a:prstGeom prst="rect">
              <a:avLst/>
            </a:prstGeom>
            <a:noFill/>
          </p:spPr>
          <p:txBody>
            <a:bodyPr wrap="square" rtlCol="0">
              <a:spAutoFit/>
            </a:bodyPr>
            <a:lstStyle/>
            <a:p>
              <a:pPr algn="ctr"/>
              <a:r>
                <a:rPr lang="de-DE" sz="1000" i="1" dirty="0" smtClean="0"/>
                <a:t>Kurzer Projektfilm</a:t>
              </a:r>
              <a:endParaRPr lang="de-DE" sz="1000" i="1" dirty="0"/>
            </a:p>
          </p:txBody>
        </p:sp>
      </p:grpSp>
      <p:cxnSp>
        <p:nvCxnSpPr>
          <p:cNvPr id="10" name="Gerade Verbindung mit Pfeil 9"/>
          <p:cNvCxnSpPr>
            <a:stCxn id="1026" idx="0"/>
            <a:endCxn id="6" idx="2"/>
          </p:cNvCxnSpPr>
          <p:nvPr/>
        </p:nvCxnSpPr>
        <p:spPr bwMode="auto">
          <a:xfrm flipH="1" flipV="1">
            <a:off x="7397951" y="4221088"/>
            <a:ext cx="4441" cy="972108"/>
          </a:xfrm>
          <a:prstGeom prst="straightConnector1">
            <a:avLst/>
          </a:prstGeom>
          <a:ln>
            <a:tailEnd type="arrow"/>
          </a:ln>
          <a:effectLst/>
          <a:ex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50727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Möglichkeiten der </a:t>
            </a:r>
            <a:r>
              <a:rPr lang="de-DE" dirty="0" err="1" smtClean="0"/>
              <a:t>Auwertung</a:t>
            </a:r>
            <a:endParaRPr lang="de-DE" dirty="0"/>
          </a:p>
        </p:txBody>
      </p:sp>
      <p:sp>
        <p:nvSpPr>
          <p:cNvPr id="3" name="Textplatzhalter 2"/>
          <p:cNvSpPr>
            <a:spLocks noGrp="1"/>
          </p:cNvSpPr>
          <p:nvPr>
            <p:ph type="body" sz="quarter" idx="10"/>
          </p:nvPr>
        </p:nvSpPr>
        <p:spPr/>
        <p:txBody>
          <a:bodyPr/>
          <a:lstStyle/>
          <a:p>
            <a:r>
              <a:rPr lang="de-DE" b="1" dirty="0" smtClean="0"/>
              <a:t>Normaler Film</a:t>
            </a:r>
            <a:endParaRPr lang="de-DE" dirty="0"/>
          </a:p>
          <a:p>
            <a:endParaRPr lang="de-DE" dirty="0"/>
          </a:p>
          <a:p>
            <a:r>
              <a:rPr lang="de-DE" b="1" dirty="0" err="1" smtClean="0"/>
              <a:t>Konfigurative</a:t>
            </a:r>
            <a:r>
              <a:rPr lang="de-DE" b="1" dirty="0" smtClean="0"/>
              <a:t> Eigenschaft</a:t>
            </a:r>
          </a:p>
          <a:p>
            <a:endParaRPr lang="de-DE" b="1" dirty="0" smtClean="0"/>
          </a:p>
          <a:p>
            <a:r>
              <a:rPr lang="de-DE" b="1" dirty="0" smtClean="0"/>
              <a:t>Interaktive Eigenschaft</a:t>
            </a:r>
          </a:p>
          <a:p>
            <a:endParaRPr lang="de-DE" b="1" dirty="0"/>
          </a:p>
        </p:txBody>
      </p:sp>
      <p:pic>
        <p:nvPicPr>
          <p:cNvPr id="4" name="Grafik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800044" y="3323332"/>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uppieren 11"/>
          <p:cNvGrpSpPr/>
          <p:nvPr/>
        </p:nvGrpSpPr>
        <p:grpSpPr>
          <a:xfrm>
            <a:off x="4073007" y="2531244"/>
            <a:ext cx="766812" cy="368424"/>
            <a:chOff x="4137608" y="2276872"/>
            <a:chExt cx="766812" cy="368424"/>
          </a:xfrm>
        </p:grpSpPr>
        <p:sp>
          <p:nvSpPr>
            <p:cNvPr id="5" name="Rechteck 4"/>
            <p:cNvSpPr/>
            <p:nvPr/>
          </p:nvSpPr>
          <p:spPr bwMode="auto">
            <a:xfrm>
              <a:off x="4427984" y="2276872"/>
              <a:ext cx="216024" cy="108012"/>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40000"/>
                </a:spcAft>
                <a:buClrTx/>
                <a:buSzTx/>
                <a:buFont typeface="Wingdings" pitchFamily="2" charset="2"/>
                <a:buNone/>
                <a:tabLst/>
              </a:pPr>
              <a:endParaRPr kumimoji="0" lang="de-DE" sz="1800" b="0" i="0" u="none" strike="noStrike" cap="none" normalizeH="0" baseline="0" smtClean="0">
                <a:ln>
                  <a:noFill/>
                </a:ln>
                <a:solidFill>
                  <a:schemeClr val="tx1"/>
                </a:solidFill>
                <a:effectLst/>
                <a:latin typeface="Frutiger LT Com 55 Roman" pitchFamily="34" charset="0"/>
              </a:endParaRPr>
            </a:p>
          </p:txBody>
        </p:sp>
        <p:sp>
          <p:nvSpPr>
            <p:cNvPr id="6" name="Rechteck 5"/>
            <p:cNvSpPr/>
            <p:nvPr/>
          </p:nvSpPr>
          <p:spPr bwMode="auto">
            <a:xfrm>
              <a:off x="4688396" y="2537284"/>
              <a:ext cx="216024" cy="108012"/>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40000"/>
                </a:spcAft>
                <a:buClrTx/>
                <a:buSzTx/>
                <a:buFont typeface="Wingdings" pitchFamily="2" charset="2"/>
                <a:buNone/>
                <a:tabLst/>
              </a:pPr>
              <a:endParaRPr kumimoji="0" lang="de-DE" sz="1800" b="0" i="0" u="none" strike="noStrike" cap="none" normalizeH="0" baseline="0" smtClean="0">
                <a:ln>
                  <a:noFill/>
                </a:ln>
                <a:solidFill>
                  <a:schemeClr val="tx1"/>
                </a:solidFill>
                <a:effectLst/>
                <a:latin typeface="Frutiger LT Com 55 Roman" pitchFamily="34" charset="0"/>
              </a:endParaRPr>
            </a:p>
          </p:txBody>
        </p:sp>
        <p:sp>
          <p:nvSpPr>
            <p:cNvPr id="7" name="Rechteck 6"/>
            <p:cNvSpPr/>
            <p:nvPr/>
          </p:nvSpPr>
          <p:spPr bwMode="auto">
            <a:xfrm>
              <a:off x="4137608" y="2537284"/>
              <a:ext cx="216024" cy="108012"/>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40000"/>
                </a:spcAft>
                <a:buClrTx/>
                <a:buSzTx/>
                <a:buFont typeface="Wingdings" pitchFamily="2" charset="2"/>
                <a:buNone/>
                <a:tabLst/>
              </a:pPr>
              <a:endParaRPr kumimoji="0" lang="de-DE" sz="1800" b="0" i="0" u="none" strike="noStrike" cap="none" normalizeH="0" baseline="0" smtClean="0">
                <a:ln>
                  <a:noFill/>
                </a:ln>
                <a:solidFill>
                  <a:schemeClr val="tx1"/>
                </a:solidFill>
                <a:effectLst/>
                <a:latin typeface="Frutiger LT Com 55 Roman" pitchFamily="34" charset="0"/>
              </a:endParaRPr>
            </a:p>
          </p:txBody>
        </p:sp>
        <p:cxnSp>
          <p:nvCxnSpPr>
            <p:cNvPr id="9" name="Gerade Verbindung mit Pfeil 8"/>
            <p:cNvCxnSpPr>
              <a:stCxn id="5" idx="1"/>
              <a:endCxn id="7" idx="0"/>
            </p:cNvCxnSpPr>
            <p:nvPr/>
          </p:nvCxnSpPr>
          <p:spPr bwMode="auto">
            <a:xfrm flipH="1">
              <a:off x="4245620" y="2330878"/>
              <a:ext cx="182364" cy="206406"/>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1" name="Gerade Verbindung mit Pfeil 10"/>
            <p:cNvCxnSpPr>
              <a:stCxn id="5" idx="3"/>
              <a:endCxn id="6" idx="0"/>
            </p:cNvCxnSpPr>
            <p:nvPr/>
          </p:nvCxnSpPr>
          <p:spPr bwMode="auto">
            <a:xfrm>
              <a:off x="4644008" y="2330878"/>
              <a:ext cx="152400" cy="206406"/>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grpSp>
      <p:cxnSp>
        <p:nvCxnSpPr>
          <p:cNvPr id="14" name="Gerade Verbindung mit Pfeil 13"/>
          <p:cNvCxnSpPr/>
          <p:nvPr/>
        </p:nvCxnSpPr>
        <p:spPr bwMode="auto">
          <a:xfrm>
            <a:off x="2699792" y="1811164"/>
            <a:ext cx="216024" cy="216024"/>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5691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6725" y="476250"/>
            <a:ext cx="8207375" cy="1008063"/>
          </a:xfrm>
        </p:spPr>
        <p:txBody>
          <a:bodyPr/>
          <a:lstStyle/>
          <a:p>
            <a:pPr eaLnBrk="1" hangingPunct="1">
              <a:defRPr/>
            </a:pPr>
            <a:r>
              <a:rPr lang="de-DE" dirty="0" smtClean="0"/>
              <a:t>Bsp. Handlungsstrang</a:t>
            </a:r>
            <a:endParaRPr lang="de-DE" dirty="0"/>
          </a:p>
        </p:txBody>
      </p:sp>
      <p:sp>
        <p:nvSpPr>
          <p:cNvPr id="19459" name="Textplatzhalter 2"/>
          <p:cNvSpPr>
            <a:spLocks noGrp="1"/>
          </p:cNvSpPr>
          <p:nvPr>
            <p:ph type="body" sz="quarter" idx="10"/>
          </p:nvPr>
        </p:nvSpPr>
        <p:spPr>
          <a:xfrm>
            <a:off x="466725" y="1773238"/>
            <a:ext cx="8208963" cy="4248150"/>
          </a:xfrm>
        </p:spPr>
        <p:txBody>
          <a:bodyPr/>
          <a:lstStyle/>
          <a:p>
            <a:pPr marL="358775" indent="-358775" eaLnBrk="1" hangingPunct="1"/>
            <a:r>
              <a:rPr lang="de-DE" altLang="de-DE" b="1" dirty="0" smtClean="0"/>
              <a:t>Beispiel</a:t>
            </a:r>
          </a:p>
          <a:p>
            <a:pPr marL="717550" lvl="1" indent="-358775" eaLnBrk="1" hangingPunct="1"/>
            <a:r>
              <a:rPr lang="de-DE" altLang="de-DE" dirty="0" smtClean="0"/>
              <a:t>Viel Gepäck</a:t>
            </a:r>
          </a:p>
          <a:p>
            <a:pPr marL="717550" lvl="1" indent="-358775" eaLnBrk="1" hangingPunct="1"/>
            <a:r>
              <a:rPr lang="de-DE" altLang="de-DE" dirty="0" smtClean="0"/>
              <a:t>Öffentliche Verkehrsmittel</a:t>
            </a:r>
          </a:p>
          <a:p>
            <a:pPr marL="717550" lvl="1" indent="-358775" eaLnBrk="1" hangingPunct="1"/>
            <a:r>
              <a:rPr lang="de-DE" altLang="de-DE" dirty="0" smtClean="0"/>
              <a:t>Niemanden mitnehmen</a:t>
            </a:r>
          </a:p>
          <a:p>
            <a:pPr marL="717550" lvl="1" indent="-358775" eaLnBrk="1" hangingPunct="1"/>
            <a:r>
              <a:rPr lang="de-DE" altLang="de-DE" dirty="0" smtClean="0"/>
              <a:t>Gutes Wetter</a:t>
            </a:r>
          </a:p>
          <a:p>
            <a:pPr marL="717550" lvl="1" indent="-358775" eaLnBrk="1" hangingPunct="1"/>
            <a:r>
              <a:rPr lang="de-DE" altLang="de-DE" dirty="0" smtClean="0"/>
              <a:t>Induktionsladung</a:t>
            </a:r>
          </a:p>
          <a:p>
            <a:pPr marL="717550" lvl="1" indent="-358775" eaLnBrk="1" hangingPunct="1"/>
            <a:r>
              <a:rPr lang="de-DE" altLang="de-DE" dirty="0" smtClean="0"/>
              <a:t>Autonome Positionierung mit Laser</a:t>
            </a:r>
          </a:p>
        </p:txBody>
      </p:sp>
    </p:spTree>
    <p:extLst>
      <p:ext uri="{BB962C8B-B14F-4D97-AF65-F5344CB8AC3E}">
        <p14:creationId xmlns:p14="http://schemas.microsoft.com/office/powerpoint/2010/main" val="2926471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ctrTitle"/>
          </p:nvPr>
        </p:nvSpPr>
        <p:spPr>
          <a:xfrm>
            <a:off x="466725" y="476250"/>
            <a:ext cx="8207375" cy="1008063"/>
          </a:xfrm>
        </p:spPr>
        <p:txBody>
          <a:bodyPr/>
          <a:lstStyle/>
          <a:p>
            <a:pPr eaLnBrk="1" hangingPunct="1">
              <a:defRPr/>
            </a:pPr>
            <a:r>
              <a:rPr lang="de-DE" dirty="0" smtClean="0"/>
              <a:t>Zentrale Aussage</a:t>
            </a:r>
            <a:endParaRPr lang="de-DE" dirty="0"/>
          </a:p>
        </p:txBody>
      </p:sp>
      <p:sp>
        <p:nvSpPr>
          <p:cNvPr id="6147" name="Textplatzhalter 12"/>
          <p:cNvSpPr>
            <a:spLocks noGrp="1"/>
          </p:cNvSpPr>
          <p:nvPr>
            <p:ph type="body" sz="quarter" idx="10"/>
          </p:nvPr>
        </p:nvSpPr>
        <p:spPr>
          <a:xfrm>
            <a:off x="466725" y="1773238"/>
            <a:ext cx="8208963" cy="4248150"/>
          </a:xfrm>
        </p:spPr>
        <p:txBody>
          <a:bodyPr/>
          <a:lstStyle/>
          <a:p>
            <a:pPr marL="358775" indent="-358775" eaLnBrk="1" hangingPunct="1"/>
            <a:r>
              <a:rPr lang="de-DE" altLang="de-DE" dirty="0" smtClean="0"/>
              <a:t>„</a:t>
            </a:r>
            <a:r>
              <a:rPr lang="de-DE" dirty="0"/>
              <a:t>Elektro-Car-Sharing wird in Zukunft eine etablierte Mobilitätsform </a:t>
            </a:r>
            <a:r>
              <a:rPr lang="de-DE" dirty="0" smtClean="0"/>
              <a:t>für den urbanen Raum sein.</a:t>
            </a:r>
            <a:r>
              <a:rPr lang="de-DE" altLang="de-DE" dirty="0" smtClean="0"/>
              <a:t> Die Fraunhofer-Institute ESK, FOKUS , IAO, IIS, ISE und IVI forschen daran und bauen dafür Kompetenzen in den folgenden Bereichen auf:</a:t>
            </a:r>
          </a:p>
          <a:p>
            <a:pPr marL="719138" lvl="1" indent="-358775" eaLnBrk="1" hangingPunct="1"/>
            <a:r>
              <a:rPr lang="de-DE" altLang="de-DE" dirty="0" smtClean="0"/>
              <a:t>Mobilitätsdaten-Cloud / Mobilitätsdienste</a:t>
            </a:r>
          </a:p>
          <a:p>
            <a:pPr marL="719138" lvl="1" indent="-358775" eaLnBrk="1" hangingPunct="1"/>
            <a:r>
              <a:rPr lang="de-DE" altLang="de-DE" dirty="0" smtClean="0"/>
              <a:t>On-Board-Unit</a:t>
            </a:r>
          </a:p>
          <a:p>
            <a:pPr marL="719138" lvl="1" indent="-358775" eaLnBrk="1" hangingPunct="1"/>
            <a:r>
              <a:rPr lang="de-DE" altLang="de-DE" dirty="0" smtClean="0"/>
              <a:t>Induktive Hochleistungs-Ladevorgänge</a:t>
            </a:r>
          </a:p>
          <a:p>
            <a:pPr marL="719138" lvl="1" indent="-358775" eaLnBrk="1" hangingPunct="1"/>
            <a:r>
              <a:rPr lang="de-DE" altLang="de-DE" dirty="0" smtClean="0"/>
              <a:t>Lasergestütztes Positionierungssystem</a:t>
            </a:r>
          </a:p>
          <a:p>
            <a:pPr marL="719138" lvl="1" indent="-358775" eaLnBrk="1" hangingPunct="1"/>
            <a:r>
              <a:rPr lang="de-DE" altLang="de-DE" dirty="0" smtClean="0"/>
              <a:t>Verbesserte Ortungsmöglichkeiten“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2" name="Textfeld 1"/>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Logo und Slogan</a:t>
            </a:r>
            <a:endParaRPr lang="de-DE"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646331"/>
          </a:xfrm>
          <a:prstGeom prst="rect">
            <a:avLst/>
          </a:prstGeom>
          <a:noFill/>
        </p:spPr>
        <p:txBody>
          <a:bodyPr wrap="square" rtlCol="0">
            <a:spAutoFit/>
          </a:bodyPr>
          <a:lstStyle/>
          <a:p>
            <a:pPr algn="ctr"/>
            <a:r>
              <a:rPr lang="de-DE" dirty="0" smtClean="0">
                <a:solidFill>
                  <a:schemeClr val="bg1"/>
                </a:solidFill>
              </a:rPr>
              <a:t>Totale zur Szeneneröffnung: Ein möglichst futuristischer Bahnhof.</a:t>
            </a:r>
          </a:p>
          <a:p>
            <a:pPr algn="ctr"/>
            <a:r>
              <a:rPr lang="de-DE" dirty="0" smtClean="0">
                <a:solidFill>
                  <a:schemeClr val="bg1"/>
                </a:solidFill>
              </a:rPr>
              <a:t>Erklärung der i-Funktion für den Zuschauer.</a:t>
            </a:r>
            <a:endParaRPr lang="de-DE" dirty="0">
              <a:solidFill>
                <a:schemeClr val="bg1"/>
              </a:solidFill>
            </a:endParaRPr>
          </a:p>
        </p:txBody>
      </p:sp>
    </p:spTree>
    <p:extLst>
      <p:ext uri="{BB962C8B-B14F-4D97-AF65-F5344CB8AC3E}">
        <p14:creationId xmlns:p14="http://schemas.microsoft.com/office/powerpoint/2010/main" val="3300105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Protagonist steigt mit einem </a:t>
            </a:r>
            <a:r>
              <a:rPr lang="de-DE" dirty="0" err="1" smtClean="0">
                <a:solidFill>
                  <a:schemeClr val="bg1"/>
                </a:solidFill>
              </a:rPr>
              <a:t>Trolley</a:t>
            </a:r>
            <a:r>
              <a:rPr lang="de-DE" dirty="0" smtClean="0">
                <a:solidFill>
                  <a:schemeClr val="bg1"/>
                </a:solidFill>
              </a:rPr>
              <a:t> aus dem einfahrenden Zug aus.</a:t>
            </a:r>
            <a:endParaRPr lang="de-DE" dirty="0">
              <a:solidFill>
                <a:schemeClr val="bg1"/>
              </a:solidFill>
            </a:endParaRPr>
          </a:p>
        </p:txBody>
      </p:sp>
    </p:spTree>
    <p:extLst>
      <p:ext uri="{BB962C8B-B14F-4D97-AF65-F5344CB8AC3E}">
        <p14:creationId xmlns:p14="http://schemas.microsoft.com/office/powerpoint/2010/main" val="3124238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Protagonist begibt sich auf den Weg aus dem Bahnhof hinaus.</a:t>
            </a:r>
            <a:endParaRPr lang="de-DE" dirty="0">
              <a:solidFill>
                <a:schemeClr val="bg1"/>
              </a:solidFill>
            </a:endParaRPr>
          </a:p>
        </p:txBody>
      </p:sp>
    </p:spTree>
    <p:extLst>
      <p:ext uri="{BB962C8B-B14F-4D97-AF65-F5344CB8AC3E}">
        <p14:creationId xmlns:p14="http://schemas.microsoft.com/office/powerpoint/2010/main" val="18521005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Während des Laufens (Endlosschleife) werden die Entscheidungen getroffen.</a:t>
            </a:r>
            <a:endParaRPr lang="de-DE" dirty="0">
              <a:solidFill>
                <a:schemeClr val="bg1"/>
              </a:solidFill>
            </a:endParaRPr>
          </a:p>
        </p:txBody>
      </p:sp>
    </p:spTree>
    <p:extLst>
      <p:ext uri="{BB962C8B-B14F-4D97-AF65-F5344CB8AC3E}">
        <p14:creationId xmlns:p14="http://schemas.microsoft.com/office/powerpoint/2010/main" val="2566441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646331"/>
          </a:xfrm>
          <a:prstGeom prst="rect">
            <a:avLst/>
          </a:prstGeom>
          <a:noFill/>
        </p:spPr>
        <p:txBody>
          <a:bodyPr wrap="square" rtlCol="0">
            <a:spAutoFit/>
          </a:bodyPr>
          <a:lstStyle/>
          <a:p>
            <a:pPr algn="ctr"/>
            <a:r>
              <a:rPr lang="de-DE" dirty="0" smtClean="0">
                <a:solidFill>
                  <a:schemeClr val="bg1"/>
                </a:solidFill>
              </a:rPr>
              <a:t>Da viel Gepäck gewählt wurde, holt der Protagonist noch Gepäck aus einem Bahnhofsschließfach.</a:t>
            </a:r>
            <a:endParaRPr lang="de-DE" dirty="0">
              <a:solidFill>
                <a:schemeClr val="bg1"/>
              </a:solidFill>
            </a:endParaRPr>
          </a:p>
        </p:txBody>
      </p:sp>
    </p:spTree>
    <p:extLst>
      <p:ext uri="{BB962C8B-B14F-4D97-AF65-F5344CB8AC3E}">
        <p14:creationId xmlns:p14="http://schemas.microsoft.com/office/powerpoint/2010/main" val="39954942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Der Protagonist verlässt den Bahnhof.</a:t>
            </a:r>
            <a:endParaRPr lang="de-DE" dirty="0">
              <a:solidFill>
                <a:schemeClr val="bg1"/>
              </a:solidFill>
            </a:endParaRPr>
          </a:p>
        </p:txBody>
      </p:sp>
    </p:spTree>
    <p:extLst>
      <p:ext uri="{BB962C8B-B14F-4D97-AF65-F5344CB8AC3E}">
        <p14:creationId xmlns:p14="http://schemas.microsoft.com/office/powerpoint/2010/main" val="3399612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Und bleibt davor stehen.</a:t>
            </a:r>
            <a:endParaRPr lang="de-DE" dirty="0">
              <a:solidFill>
                <a:schemeClr val="bg1"/>
              </a:solidFill>
            </a:endParaRPr>
          </a:p>
        </p:txBody>
      </p:sp>
    </p:spTree>
    <p:extLst>
      <p:ext uri="{BB962C8B-B14F-4D97-AF65-F5344CB8AC3E}">
        <p14:creationId xmlns:p14="http://schemas.microsoft.com/office/powerpoint/2010/main" val="38036650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646331"/>
          </a:xfrm>
          <a:prstGeom prst="rect">
            <a:avLst/>
          </a:prstGeom>
          <a:noFill/>
        </p:spPr>
        <p:txBody>
          <a:bodyPr wrap="square" rtlCol="0">
            <a:spAutoFit/>
          </a:bodyPr>
          <a:lstStyle/>
          <a:p>
            <a:pPr algn="ctr"/>
            <a:r>
              <a:rPr lang="de-DE" dirty="0" smtClean="0">
                <a:solidFill>
                  <a:schemeClr val="bg1"/>
                </a:solidFill>
              </a:rPr>
              <a:t>Die entsprechenden Daten werden vom Protagonisten in die App eingegeben. </a:t>
            </a:r>
            <a:r>
              <a:rPr lang="de-DE" i="1" dirty="0" smtClean="0">
                <a:solidFill>
                  <a:schemeClr val="bg1"/>
                </a:solidFill>
              </a:rPr>
              <a:t>(Konsistentes Design der App, Entscheidungen und Animationen erwünscht.)</a:t>
            </a:r>
            <a:endParaRPr lang="de-DE" i="1" dirty="0">
              <a:solidFill>
                <a:schemeClr val="bg1"/>
              </a:solidFill>
            </a:endParaRPr>
          </a:p>
        </p:txBody>
      </p:sp>
    </p:spTree>
    <p:extLst>
      <p:ext uri="{BB962C8B-B14F-4D97-AF65-F5344CB8AC3E}">
        <p14:creationId xmlns:p14="http://schemas.microsoft.com/office/powerpoint/2010/main" val="17390655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646331"/>
          </a:xfrm>
          <a:prstGeom prst="rect">
            <a:avLst/>
          </a:prstGeom>
          <a:noFill/>
        </p:spPr>
        <p:txBody>
          <a:bodyPr wrap="square" rtlCol="0">
            <a:spAutoFit/>
          </a:bodyPr>
          <a:lstStyle/>
          <a:p>
            <a:pPr algn="ctr"/>
            <a:r>
              <a:rPr lang="de-DE" dirty="0" smtClean="0">
                <a:solidFill>
                  <a:schemeClr val="bg1"/>
                </a:solidFill>
              </a:rPr>
              <a:t>Animation und Erklärung der </a:t>
            </a:r>
            <a:r>
              <a:rPr lang="de-DE" dirty="0" err="1" smtClean="0">
                <a:solidFill>
                  <a:schemeClr val="bg1"/>
                </a:solidFill>
              </a:rPr>
              <a:t>Mobilitätsdatencloud</a:t>
            </a:r>
            <a:r>
              <a:rPr lang="de-DE" dirty="0" smtClean="0">
                <a:solidFill>
                  <a:schemeClr val="bg1"/>
                </a:solidFill>
              </a:rPr>
              <a:t>.</a:t>
            </a:r>
          </a:p>
          <a:p>
            <a:pPr algn="ctr"/>
            <a:r>
              <a:rPr lang="de-DE" i="1" dirty="0" smtClean="0">
                <a:solidFill>
                  <a:schemeClr val="bg1"/>
                </a:solidFill>
              </a:rPr>
              <a:t>(Genauer: Siehe Anhang)</a:t>
            </a:r>
            <a:endParaRPr lang="de-DE" i="1" dirty="0">
              <a:solidFill>
                <a:schemeClr val="bg1"/>
              </a:solidFill>
            </a:endParaRPr>
          </a:p>
        </p:txBody>
      </p:sp>
    </p:spTree>
    <p:extLst>
      <p:ext uri="{BB962C8B-B14F-4D97-AF65-F5344CB8AC3E}">
        <p14:creationId xmlns:p14="http://schemas.microsoft.com/office/powerpoint/2010/main" val="3337805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3"/>
          <p:cNvSpPr>
            <a:spLocks noGrp="1"/>
          </p:cNvSpPr>
          <p:nvPr>
            <p:ph type="title"/>
          </p:nvPr>
        </p:nvSpPr>
        <p:spPr>
          <a:xfrm>
            <a:off x="466725" y="334963"/>
            <a:ext cx="8207375" cy="369887"/>
          </a:xfrm>
        </p:spPr>
        <p:txBody>
          <a:bodyPr/>
          <a:lstStyle/>
          <a:p>
            <a:pPr defTabSz="503238" eaLnBrk="1" hangingPunct="1"/>
            <a:r>
              <a:rPr lang="de-DE" altLang="de-DE" dirty="0" smtClean="0"/>
              <a:t>Erklärung folgender Technologien</a:t>
            </a:r>
          </a:p>
        </p:txBody>
      </p:sp>
      <p:pic>
        <p:nvPicPr>
          <p:cNvPr id="7171" name="Inhaltsplatzhalter 5"/>
          <p:cNvPicPr>
            <a:picLocks noGrp="1" noChangeAspect="1"/>
          </p:cNvPicPr>
          <p:nvPr>
            <p:ph idx="1"/>
          </p:nvPr>
        </p:nvPicPr>
        <p:blipFill>
          <a:blip r:embed="rId3" cstate="email">
            <a:extLst>
              <a:ext uri="{28A0092B-C50C-407E-A947-70E740481C1C}">
                <a14:useLocalDpi xmlns:a14="http://schemas.microsoft.com/office/drawing/2010/main"/>
              </a:ext>
            </a:extLst>
          </a:blip>
          <a:srcRect/>
          <a:stretch>
            <a:fillRect/>
          </a:stretch>
        </p:blipFill>
        <p:spPr>
          <a:xfrm>
            <a:off x="701675" y="1773238"/>
            <a:ext cx="7737475" cy="4248150"/>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646331"/>
          </a:xfrm>
          <a:prstGeom prst="rect">
            <a:avLst/>
          </a:prstGeom>
          <a:noFill/>
        </p:spPr>
        <p:txBody>
          <a:bodyPr wrap="square" rtlCol="0">
            <a:spAutoFit/>
          </a:bodyPr>
          <a:lstStyle/>
          <a:p>
            <a:pPr algn="ctr"/>
            <a:r>
              <a:rPr lang="de-DE" dirty="0" smtClean="0">
                <a:solidFill>
                  <a:schemeClr val="bg1"/>
                </a:solidFill>
              </a:rPr>
              <a:t>Mit Übergang zur Erklärung und Animation der Mobilitätsdienste.</a:t>
            </a:r>
          </a:p>
          <a:p>
            <a:pPr algn="ctr"/>
            <a:r>
              <a:rPr lang="de-DE" i="1" dirty="0" smtClean="0">
                <a:solidFill>
                  <a:schemeClr val="bg1"/>
                </a:solidFill>
              </a:rPr>
              <a:t>(Genauer: Siehe Anhang)</a:t>
            </a:r>
            <a:endParaRPr lang="de-DE" i="1" dirty="0">
              <a:solidFill>
                <a:schemeClr val="bg1"/>
              </a:solidFill>
            </a:endParaRPr>
          </a:p>
        </p:txBody>
      </p:sp>
    </p:spTree>
    <p:extLst>
      <p:ext uri="{BB962C8B-B14F-4D97-AF65-F5344CB8AC3E}">
        <p14:creationId xmlns:p14="http://schemas.microsoft.com/office/powerpoint/2010/main" val="4271021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Der Protagonist erhält nun Anweisungen über das Handy.</a:t>
            </a:r>
            <a:endParaRPr lang="de-DE" dirty="0">
              <a:solidFill>
                <a:schemeClr val="bg1"/>
              </a:solidFill>
            </a:endParaRPr>
          </a:p>
        </p:txBody>
      </p:sp>
    </p:spTree>
    <p:extLst>
      <p:ext uri="{BB962C8B-B14F-4D97-AF65-F5344CB8AC3E}">
        <p14:creationId xmlns:p14="http://schemas.microsoft.com/office/powerpoint/2010/main" val="33836015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Er steckt das Handy weg und begibt sich auf den Weg zur U-Bahn.</a:t>
            </a:r>
            <a:endParaRPr lang="de-DE" dirty="0">
              <a:solidFill>
                <a:schemeClr val="bg1"/>
              </a:solidFill>
            </a:endParaRPr>
          </a:p>
        </p:txBody>
      </p:sp>
    </p:spTree>
    <p:extLst>
      <p:ext uri="{BB962C8B-B14F-4D97-AF65-F5344CB8AC3E}">
        <p14:creationId xmlns:p14="http://schemas.microsoft.com/office/powerpoint/2010/main" val="35765650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a:ln w="38100">
            <a:noFill/>
          </a:ln>
        </p:spPr>
      </p:pic>
      <p:sp>
        <p:nvSpPr>
          <p:cNvPr id="3" name="Textfeld 2"/>
          <p:cNvSpPr txBox="1"/>
          <p:nvPr/>
        </p:nvSpPr>
        <p:spPr>
          <a:xfrm>
            <a:off x="0" y="6237312"/>
            <a:ext cx="9144000" cy="646331"/>
          </a:xfrm>
          <a:prstGeom prst="rect">
            <a:avLst/>
          </a:prstGeom>
          <a:noFill/>
        </p:spPr>
        <p:txBody>
          <a:bodyPr wrap="square" rtlCol="0">
            <a:spAutoFit/>
          </a:bodyPr>
          <a:lstStyle/>
          <a:p>
            <a:pPr algn="ctr"/>
            <a:r>
              <a:rPr lang="de-DE" dirty="0" smtClean="0">
                <a:solidFill>
                  <a:schemeClr val="bg1"/>
                </a:solidFill>
              </a:rPr>
              <a:t>Sprung in das Parkhaus. Man sieht drei Elektroautos (inkl. Caddy) dort stehen und laden. </a:t>
            </a:r>
            <a:endParaRPr lang="de-DE" dirty="0">
              <a:solidFill>
                <a:schemeClr val="bg1"/>
              </a:solidFill>
            </a:endParaRPr>
          </a:p>
        </p:txBody>
      </p:sp>
    </p:spTree>
    <p:extLst>
      <p:ext uri="{BB962C8B-B14F-4D97-AF65-F5344CB8AC3E}">
        <p14:creationId xmlns:p14="http://schemas.microsoft.com/office/powerpoint/2010/main" val="1351456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a:ln w="38100">
            <a:noFill/>
          </a:ln>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Der Caddy empfängt eine Reservierung.</a:t>
            </a:r>
            <a:endParaRPr lang="de-DE" dirty="0">
              <a:solidFill>
                <a:schemeClr val="bg1"/>
              </a:solidFill>
            </a:endParaRPr>
          </a:p>
        </p:txBody>
      </p:sp>
    </p:spTree>
    <p:extLst>
      <p:ext uri="{BB962C8B-B14F-4D97-AF65-F5344CB8AC3E}">
        <p14:creationId xmlns:p14="http://schemas.microsoft.com/office/powerpoint/2010/main" val="32949700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a:ln w="38100">
            <a:noFill/>
          </a:ln>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Seine Ladepriorität wird hinaufgesetzt.</a:t>
            </a:r>
            <a:endParaRPr lang="de-DE" dirty="0">
              <a:solidFill>
                <a:schemeClr val="bg1"/>
              </a:solidFill>
            </a:endParaRPr>
          </a:p>
        </p:txBody>
      </p:sp>
    </p:spTree>
    <p:extLst>
      <p:ext uri="{BB962C8B-B14F-4D97-AF65-F5344CB8AC3E}">
        <p14:creationId xmlns:p14="http://schemas.microsoft.com/office/powerpoint/2010/main" val="13006976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a:ln w="38100">
            <a:noFill/>
          </a:ln>
        </p:spPr>
      </p:pic>
      <p:sp>
        <p:nvSpPr>
          <p:cNvPr id="3" name="Textfeld 2"/>
          <p:cNvSpPr txBox="1"/>
          <p:nvPr/>
        </p:nvSpPr>
        <p:spPr>
          <a:xfrm>
            <a:off x="0" y="6237312"/>
            <a:ext cx="9144000" cy="646331"/>
          </a:xfrm>
          <a:prstGeom prst="rect">
            <a:avLst/>
          </a:prstGeom>
          <a:noFill/>
        </p:spPr>
        <p:txBody>
          <a:bodyPr wrap="square" rtlCol="0">
            <a:spAutoFit/>
          </a:bodyPr>
          <a:lstStyle/>
          <a:p>
            <a:pPr algn="ctr"/>
            <a:r>
              <a:rPr lang="de-DE" dirty="0" smtClean="0">
                <a:solidFill>
                  <a:schemeClr val="bg1"/>
                </a:solidFill>
              </a:rPr>
              <a:t>Die der anderen wird hinuntergesetzt. Parallel dazu Erklärung und Animation des Lademanagements für Fahrzeugflotten </a:t>
            </a:r>
            <a:r>
              <a:rPr lang="de-DE" i="1" dirty="0" smtClean="0">
                <a:solidFill>
                  <a:schemeClr val="bg1"/>
                </a:solidFill>
              </a:rPr>
              <a:t>(Genaueres: siehe Anhang)</a:t>
            </a:r>
            <a:endParaRPr lang="de-DE" i="1" dirty="0">
              <a:solidFill>
                <a:schemeClr val="bg1"/>
              </a:solidFill>
            </a:endParaRPr>
          </a:p>
        </p:txBody>
      </p:sp>
    </p:spTree>
    <p:extLst>
      <p:ext uri="{BB962C8B-B14F-4D97-AF65-F5344CB8AC3E}">
        <p14:creationId xmlns:p14="http://schemas.microsoft.com/office/powerpoint/2010/main" val="32564537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rcRect/>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Zurück zum Protagonist, der aus der U-Bahn aussteigt.</a:t>
            </a:r>
            <a:endParaRPr lang="de-DE" i="1" dirty="0">
              <a:solidFill>
                <a:schemeClr val="bg1"/>
              </a:solidFill>
            </a:endParaRPr>
          </a:p>
        </p:txBody>
      </p:sp>
    </p:spTree>
    <p:extLst>
      <p:ext uri="{BB962C8B-B14F-4D97-AF65-F5344CB8AC3E}">
        <p14:creationId xmlns:p14="http://schemas.microsoft.com/office/powerpoint/2010/main" val="9764326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Und die U-Bahn-Station verlässt.</a:t>
            </a:r>
            <a:endParaRPr lang="de-DE" i="1" dirty="0">
              <a:solidFill>
                <a:schemeClr val="bg1"/>
              </a:solidFill>
            </a:endParaRPr>
          </a:p>
        </p:txBody>
      </p:sp>
    </p:spTree>
    <p:extLst>
      <p:ext uri="{BB962C8B-B14F-4D97-AF65-F5344CB8AC3E}">
        <p14:creationId xmlns:p14="http://schemas.microsoft.com/office/powerpoint/2010/main" val="40058737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646331"/>
          </a:xfrm>
          <a:prstGeom prst="rect">
            <a:avLst/>
          </a:prstGeom>
          <a:noFill/>
        </p:spPr>
        <p:txBody>
          <a:bodyPr wrap="square" rtlCol="0">
            <a:spAutoFit/>
          </a:bodyPr>
          <a:lstStyle/>
          <a:p>
            <a:pPr algn="ctr"/>
            <a:r>
              <a:rPr lang="de-DE" dirty="0" smtClean="0">
                <a:solidFill>
                  <a:schemeClr val="bg1"/>
                </a:solidFill>
              </a:rPr>
              <a:t>Der Protagonist schaut für die weitere Wegbeschreibung auf das Handy und sieht seinen </a:t>
            </a:r>
            <a:r>
              <a:rPr lang="de-DE" smtClean="0">
                <a:solidFill>
                  <a:schemeClr val="bg1"/>
                </a:solidFill>
              </a:rPr>
              <a:t>eigenen Standort </a:t>
            </a:r>
            <a:r>
              <a:rPr lang="de-DE" dirty="0" smtClean="0">
                <a:solidFill>
                  <a:schemeClr val="bg1"/>
                </a:solidFill>
              </a:rPr>
              <a:t>inkl. Wegbeschreibung.</a:t>
            </a:r>
            <a:endParaRPr lang="de-DE" i="1" dirty="0">
              <a:solidFill>
                <a:schemeClr val="bg1"/>
              </a:solidFill>
            </a:endParaRPr>
          </a:p>
        </p:txBody>
      </p:sp>
    </p:spTree>
    <p:extLst>
      <p:ext uri="{BB962C8B-B14F-4D97-AF65-F5344CB8AC3E}">
        <p14:creationId xmlns:p14="http://schemas.microsoft.com/office/powerpoint/2010/main" val="2254901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6725" y="476250"/>
            <a:ext cx="8207375" cy="1008063"/>
          </a:xfrm>
        </p:spPr>
        <p:txBody>
          <a:bodyPr/>
          <a:lstStyle/>
          <a:p>
            <a:pPr eaLnBrk="1" hangingPunct="1">
              <a:defRPr/>
            </a:pPr>
            <a:r>
              <a:rPr lang="de-DE" dirty="0" smtClean="0"/>
              <a:t>Kriterien</a:t>
            </a:r>
            <a:endParaRPr lang="de-DE" dirty="0"/>
          </a:p>
        </p:txBody>
      </p:sp>
      <p:sp>
        <p:nvSpPr>
          <p:cNvPr id="8195" name="Inhaltsplatzhalter 2"/>
          <p:cNvSpPr>
            <a:spLocks noGrp="1"/>
          </p:cNvSpPr>
          <p:nvPr>
            <p:ph type="body" sz="quarter" idx="10"/>
          </p:nvPr>
        </p:nvSpPr>
        <p:spPr>
          <a:xfrm>
            <a:off x="466725" y="1773238"/>
            <a:ext cx="8208963" cy="4248150"/>
          </a:xfrm>
        </p:spPr>
        <p:txBody>
          <a:bodyPr/>
          <a:lstStyle/>
          <a:p>
            <a:pPr marL="358775" indent="-358775" eaLnBrk="1" hangingPunct="1">
              <a:defRPr/>
            </a:pPr>
            <a:r>
              <a:rPr lang="de-DE" altLang="de-DE" b="1" dirty="0" smtClean="0"/>
              <a:t>Ziel: Darstellung der Einzel- und Gesamtkompetenz</a:t>
            </a:r>
          </a:p>
          <a:p>
            <a:pPr marL="358775" indent="-358775" eaLnBrk="1" hangingPunct="1">
              <a:defRPr/>
            </a:pPr>
            <a:r>
              <a:rPr lang="de-DE" altLang="de-DE" dirty="0" smtClean="0"/>
              <a:t>Messe- und Interneteinsatz</a:t>
            </a:r>
          </a:p>
          <a:p>
            <a:pPr marL="358775" indent="-358775" eaLnBrk="1" hangingPunct="1">
              <a:defRPr/>
            </a:pPr>
            <a:r>
              <a:rPr lang="de-DE" altLang="de-DE" dirty="0" smtClean="0"/>
              <a:t>Zielgruppe: Endkonsument &amp; Industrie</a:t>
            </a:r>
          </a:p>
          <a:p>
            <a:pPr marL="358775" indent="-358775" eaLnBrk="1" hangingPunct="1">
              <a:defRPr/>
            </a:pPr>
            <a:endParaRPr lang="de-DE" altLang="de-DE" dirty="0" smtClean="0"/>
          </a:p>
          <a:p>
            <a:pPr marL="358775" indent="-358775" eaLnBrk="1" hangingPunct="1">
              <a:defRPr/>
            </a:pPr>
            <a:r>
              <a:rPr lang="de-DE" altLang="de-DE" dirty="0" smtClean="0"/>
              <a:t>Abgrenzung zum Ist-Zustand</a:t>
            </a:r>
          </a:p>
          <a:p>
            <a:pPr marL="718775" lvl="1" indent="-358775" eaLnBrk="1" hangingPunct="1">
              <a:defRPr/>
            </a:pPr>
            <a:r>
              <a:rPr lang="de-DE" altLang="de-DE" dirty="0" smtClean="0"/>
              <a:t>„Verbesserungsproblem“</a:t>
            </a:r>
          </a:p>
          <a:p>
            <a:pPr marL="718775" lvl="1" indent="-358775" eaLnBrk="1" hangingPunct="1">
              <a:defRPr/>
            </a:pPr>
            <a:r>
              <a:rPr lang="de-DE" altLang="de-DE" dirty="0" err="1" smtClean="0"/>
              <a:t>Use</a:t>
            </a:r>
            <a:r>
              <a:rPr lang="de-DE" altLang="de-DE" dirty="0" smtClean="0"/>
              <a:t>-Cases</a:t>
            </a:r>
          </a:p>
          <a:p>
            <a:pPr marL="718775" lvl="1" indent="-358775" eaLnBrk="1" hangingPunct="1">
              <a:defRPr/>
            </a:pPr>
            <a:r>
              <a:rPr lang="de-DE" altLang="de-DE" dirty="0" smtClean="0"/>
              <a:t>Zukunftsorientierung</a:t>
            </a:r>
          </a:p>
          <a:p>
            <a:pPr marL="358775" indent="-358775" eaLnBrk="1" hangingPunct="1">
              <a:defRPr/>
            </a:pPr>
            <a:endParaRPr lang="de-DE" altLang="de-DE" dirty="0" smtClean="0"/>
          </a:p>
          <a:p>
            <a:pPr marL="358775" indent="-358775" eaLnBrk="1" hangingPunct="1">
              <a:defRPr/>
            </a:pPr>
            <a:r>
              <a:rPr lang="de-DE" altLang="de-DE" b="1" dirty="0" smtClean="0"/>
              <a:t>Modularität</a:t>
            </a:r>
          </a:p>
          <a:p>
            <a:pPr marL="358775" indent="-358775" eaLnBrk="1" hangingPunct="1">
              <a:defRPr/>
            </a:pPr>
            <a:r>
              <a:rPr lang="de-DE" altLang="de-DE" b="1" dirty="0" smtClean="0"/>
              <a:t>Imagefilm vs. Messefilm vs. Informationsfilm</a:t>
            </a:r>
          </a:p>
          <a:p>
            <a:pPr marL="0" indent="0" eaLnBrk="1" hangingPunct="1">
              <a:buFont typeface="Wingdings" pitchFamily="2" charset="2"/>
              <a:buNone/>
              <a:defRPr/>
            </a:pPr>
            <a:endParaRPr lang="de-DE" altLang="de-DE" b="1"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Er macht sich auf den Weg zum Parkhaus.</a:t>
            </a:r>
            <a:endParaRPr lang="de-DE" i="1" dirty="0">
              <a:solidFill>
                <a:schemeClr val="bg1"/>
              </a:solidFill>
            </a:endParaRPr>
          </a:p>
        </p:txBody>
      </p:sp>
    </p:spTree>
    <p:extLst>
      <p:ext uri="{BB962C8B-B14F-4D97-AF65-F5344CB8AC3E}">
        <p14:creationId xmlns:p14="http://schemas.microsoft.com/office/powerpoint/2010/main" val="36799817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646331"/>
          </a:xfrm>
          <a:prstGeom prst="rect">
            <a:avLst/>
          </a:prstGeom>
          <a:noFill/>
        </p:spPr>
        <p:txBody>
          <a:bodyPr wrap="square" rtlCol="0">
            <a:spAutoFit/>
          </a:bodyPr>
          <a:lstStyle/>
          <a:p>
            <a:pPr algn="ctr"/>
            <a:r>
              <a:rPr lang="de-DE" dirty="0" smtClean="0">
                <a:solidFill>
                  <a:schemeClr val="bg1"/>
                </a:solidFill>
              </a:rPr>
              <a:t>Beim Betreten des Parkhauses stellt die App auf die Innenansicht des Parkhauses um, der Protagonist bleibt weiter geortet und bekommt den Weg gezeigt.</a:t>
            </a:r>
            <a:endParaRPr lang="de-DE" i="1" dirty="0">
              <a:solidFill>
                <a:schemeClr val="bg1"/>
              </a:solidFill>
            </a:endParaRPr>
          </a:p>
        </p:txBody>
      </p:sp>
    </p:spTree>
    <p:extLst>
      <p:ext uri="{BB962C8B-B14F-4D97-AF65-F5344CB8AC3E}">
        <p14:creationId xmlns:p14="http://schemas.microsoft.com/office/powerpoint/2010/main" val="2070344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4" name="Textfeld 3"/>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Erklärung und Animation des Ortungssystems. </a:t>
            </a:r>
            <a:r>
              <a:rPr lang="de-DE" i="1" dirty="0" smtClean="0">
                <a:solidFill>
                  <a:schemeClr val="bg1"/>
                </a:solidFill>
              </a:rPr>
              <a:t>(Genauer: siehe Anhang)</a:t>
            </a:r>
          </a:p>
        </p:txBody>
      </p:sp>
    </p:spTree>
    <p:extLst>
      <p:ext uri="{BB962C8B-B14F-4D97-AF65-F5344CB8AC3E}">
        <p14:creationId xmlns:p14="http://schemas.microsoft.com/office/powerpoint/2010/main" val="10971791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a:ln w="38100">
            <a:noFill/>
          </a:ln>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Der Protagonist findet einfach und schnell den Caddy.</a:t>
            </a:r>
            <a:endParaRPr lang="de-DE" dirty="0">
              <a:solidFill>
                <a:schemeClr val="bg1"/>
              </a:solidFill>
            </a:endParaRPr>
          </a:p>
        </p:txBody>
      </p:sp>
    </p:spTree>
    <p:extLst>
      <p:ext uri="{BB962C8B-B14F-4D97-AF65-F5344CB8AC3E}">
        <p14:creationId xmlns:p14="http://schemas.microsoft.com/office/powerpoint/2010/main" val="15311251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Der Caddy wird über die App entriegelt,…</a:t>
            </a:r>
            <a:endParaRPr lang="de-DE" i="1" dirty="0">
              <a:solidFill>
                <a:schemeClr val="bg1"/>
              </a:solidFill>
            </a:endParaRPr>
          </a:p>
        </p:txBody>
      </p:sp>
    </p:spTree>
    <p:extLst>
      <p:ext uri="{BB962C8B-B14F-4D97-AF65-F5344CB8AC3E}">
        <p14:creationId xmlns:p14="http://schemas.microsoft.com/office/powerpoint/2010/main" val="8502239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…blinkt kurz auf…</a:t>
            </a:r>
            <a:endParaRPr lang="de-DE" i="1" dirty="0">
              <a:solidFill>
                <a:schemeClr val="bg1"/>
              </a:solidFill>
            </a:endParaRPr>
          </a:p>
        </p:txBody>
      </p:sp>
    </p:spTree>
    <p:extLst>
      <p:ext uri="{BB962C8B-B14F-4D97-AF65-F5344CB8AC3E}">
        <p14:creationId xmlns:p14="http://schemas.microsoft.com/office/powerpoint/2010/main" val="23176819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…und der Protagonist kann einsteigen.</a:t>
            </a:r>
            <a:endParaRPr lang="de-DE" i="1" dirty="0">
              <a:solidFill>
                <a:schemeClr val="bg1"/>
              </a:solidFill>
            </a:endParaRPr>
          </a:p>
        </p:txBody>
      </p:sp>
    </p:spTree>
    <p:extLst>
      <p:ext uri="{BB962C8B-B14F-4D97-AF65-F5344CB8AC3E}">
        <p14:creationId xmlns:p14="http://schemas.microsoft.com/office/powerpoint/2010/main" val="19658383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a:ln w="38100">
            <a:noFill/>
          </a:ln>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Anschließend stellt das Auto selbstständig Sitzposition, Lenkrad,…</a:t>
            </a:r>
            <a:endParaRPr lang="de-DE" i="1" dirty="0">
              <a:solidFill>
                <a:schemeClr val="bg1"/>
              </a:solidFill>
            </a:endParaRPr>
          </a:p>
        </p:txBody>
      </p:sp>
    </p:spTree>
    <p:extLst>
      <p:ext uri="{BB962C8B-B14F-4D97-AF65-F5344CB8AC3E}">
        <p14:creationId xmlns:p14="http://schemas.microsoft.com/office/powerpoint/2010/main" val="13823138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a:ln w="38100">
            <a:noFill/>
          </a:ln>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 und Spiegel ein.</a:t>
            </a:r>
            <a:endParaRPr lang="de-DE" i="1" dirty="0">
              <a:solidFill>
                <a:schemeClr val="bg1"/>
              </a:solidFill>
            </a:endParaRPr>
          </a:p>
        </p:txBody>
      </p:sp>
    </p:spTree>
    <p:extLst>
      <p:ext uri="{BB962C8B-B14F-4D97-AF65-F5344CB8AC3E}">
        <p14:creationId xmlns:p14="http://schemas.microsoft.com/office/powerpoint/2010/main" val="25310727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646331"/>
          </a:xfrm>
          <a:prstGeom prst="rect">
            <a:avLst/>
          </a:prstGeom>
          <a:noFill/>
        </p:spPr>
        <p:txBody>
          <a:bodyPr wrap="square" rtlCol="0">
            <a:spAutoFit/>
          </a:bodyPr>
          <a:lstStyle/>
          <a:p>
            <a:pPr algn="ctr"/>
            <a:r>
              <a:rPr lang="de-DE" dirty="0" smtClean="0">
                <a:solidFill>
                  <a:schemeClr val="bg1"/>
                </a:solidFill>
              </a:rPr>
              <a:t>Parallel dazu Erklärung der </a:t>
            </a:r>
            <a:r>
              <a:rPr lang="de-DE" dirty="0" err="1" smtClean="0">
                <a:solidFill>
                  <a:schemeClr val="bg1"/>
                </a:solidFill>
              </a:rPr>
              <a:t>ARTiS</a:t>
            </a:r>
            <a:r>
              <a:rPr lang="de-DE" dirty="0" smtClean="0">
                <a:solidFill>
                  <a:schemeClr val="bg1"/>
                </a:solidFill>
              </a:rPr>
              <a:t> </a:t>
            </a:r>
            <a:r>
              <a:rPr lang="de-DE" dirty="0" err="1" smtClean="0">
                <a:solidFill>
                  <a:schemeClr val="bg1"/>
                </a:solidFill>
              </a:rPr>
              <a:t>OnBoard</a:t>
            </a:r>
            <a:r>
              <a:rPr lang="de-DE" dirty="0" smtClean="0">
                <a:solidFill>
                  <a:schemeClr val="bg1"/>
                </a:solidFill>
              </a:rPr>
              <a:t>-Unit.</a:t>
            </a:r>
          </a:p>
          <a:p>
            <a:pPr algn="ctr"/>
            <a:r>
              <a:rPr lang="de-DE" i="1" dirty="0" smtClean="0">
                <a:solidFill>
                  <a:schemeClr val="bg1"/>
                </a:solidFill>
              </a:rPr>
              <a:t>(Genauer: siehe Anhang)</a:t>
            </a:r>
            <a:endParaRPr lang="de-DE" i="1" dirty="0">
              <a:solidFill>
                <a:schemeClr val="bg1"/>
              </a:solidFill>
            </a:endParaRPr>
          </a:p>
        </p:txBody>
      </p:sp>
    </p:spTree>
    <p:extLst>
      <p:ext uri="{BB962C8B-B14F-4D97-AF65-F5344CB8AC3E}">
        <p14:creationId xmlns:p14="http://schemas.microsoft.com/office/powerpoint/2010/main" val="3784874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6725" y="476250"/>
            <a:ext cx="8207375" cy="1008063"/>
          </a:xfrm>
        </p:spPr>
        <p:txBody>
          <a:bodyPr/>
          <a:lstStyle/>
          <a:p>
            <a:pPr eaLnBrk="1" hangingPunct="1">
              <a:defRPr/>
            </a:pPr>
            <a:r>
              <a:rPr lang="de-DE" dirty="0" smtClean="0"/>
              <a:t>Problematik</a:t>
            </a:r>
            <a:endParaRPr lang="de-DE" dirty="0"/>
          </a:p>
        </p:txBody>
      </p:sp>
      <p:sp>
        <p:nvSpPr>
          <p:cNvPr id="9219" name="Inhaltsplatzhalter 2"/>
          <p:cNvSpPr>
            <a:spLocks noGrp="1"/>
          </p:cNvSpPr>
          <p:nvPr>
            <p:ph type="body" sz="quarter" idx="10"/>
          </p:nvPr>
        </p:nvSpPr>
        <p:spPr>
          <a:xfrm>
            <a:off x="466725" y="1773238"/>
            <a:ext cx="8208963" cy="4248150"/>
          </a:xfrm>
        </p:spPr>
        <p:txBody>
          <a:bodyPr/>
          <a:lstStyle/>
          <a:p>
            <a:pPr marL="358775" indent="-358775" eaLnBrk="1" hangingPunct="1"/>
            <a:r>
              <a:rPr lang="de-DE" altLang="de-DE" b="1" dirty="0" smtClean="0"/>
              <a:t>Aber:</a:t>
            </a:r>
          </a:p>
          <a:p>
            <a:pPr marL="717550" lvl="1" indent="-358775" eaLnBrk="1" hangingPunct="1"/>
            <a:r>
              <a:rPr lang="de-DE" altLang="de-DE" dirty="0" smtClean="0"/>
              <a:t>Zuviel Information für einen kurzen Imagefilm (v.a. Laien)</a:t>
            </a:r>
            <a:endParaRPr lang="de-DE" altLang="de-DE" b="1" dirty="0" smtClean="0"/>
          </a:p>
          <a:p>
            <a:pPr marL="717550" lvl="1" indent="-358775" eaLnBrk="1" hangingPunct="1"/>
            <a:r>
              <a:rPr lang="de-DE" altLang="de-DE" dirty="0" smtClean="0"/>
              <a:t>Abgrenzung zum Ist-Zustand nur durch direkten Vergleich möglich</a:t>
            </a:r>
          </a:p>
          <a:p>
            <a:pPr marL="358775" indent="-358775" eaLnBrk="1" hangingPunct="1"/>
            <a:r>
              <a:rPr lang="de-DE" altLang="de-DE" b="1" dirty="0" smtClean="0"/>
              <a:t>Idee: Interaktiver (Konfigurations-)Imagefilm</a:t>
            </a:r>
          </a:p>
          <a:p>
            <a:pPr marL="717550" lvl="1" indent="-358775" eaLnBrk="1" hangingPunct="1"/>
            <a:r>
              <a:rPr lang="de-DE" altLang="de-DE" dirty="0" smtClean="0"/>
              <a:t>Zuschauer trifft zweimal Entscheidungen</a:t>
            </a:r>
          </a:p>
          <a:p>
            <a:pPr marL="717550" lvl="1" indent="-358775" eaLnBrk="1" hangingPunct="1"/>
            <a:r>
              <a:rPr lang="de-DE" altLang="de-DE" dirty="0" smtClean="0"/>
              <a:t>Zustand mit oder ohne Fraunhofer-Technologie</a:t>
            </a:r>
          </a:p>
          <a:p>
            <a:pPr marL="717550" lvl="1" indent="-358775" eaLnBrk="1" hangingPunct="1"/>
            <a:r>
              <a:rPr lang="de-DE" altLang="de-DE" dirty="0" smtClean="0"/>
              <a:t>Möglichkeit jederzeit zurückzuspringen</a:t>
            </a:r>
          </a:p>
          <a:p>
            <a:pPr marL="358775" indent="-358775" eaLnBrk="1" hangingPunct="1"/>
            <a:r>
              <a:rPr lang="de-DE" altLang="de-DE" b="1" dirty="0" smtClean="0"/>
              <a:t>Vorteil: Individueller Vergleich Ist-Zustand</a:t>
            </a:r>
          </a:p>
          <a:p>
            <a:pPr marL="717550" lvl="1" indent="-358775" eaLnBrk="1" hangingPunct="1"/>
            <a:r>
              <a:rPr lang="de-DE" altLang="de-DE" dirty="0" smtClean="0"/>
              <a:t>Information selbstgefiltert</a:t>
            </a:r>
          </a:p>
          <a:p>
            <a:pPr marL="717550" lvl="1" indent="-358775" eaLnBrk="1" hangingPunct="1"/>
            <a:r>
              <a:rPr lang="de-DE" altLang="de-DE" dirty="0" smtClean="0"/>
              <a:t>Zuschauer wartet auf Rückmeldung -&gt; Höhere Aufnahmebereitschaft</a:t>
            </a:r>
          </a:p>
          <a:p>
            <a:pPr marL="717550" lvl="1" indent="-358775" eaLnBrk="1" hangingPunct="1"/>
            <a:r>
              <a:rPr lang="de-DE" altLang="de-DE" dirty="0" smtClean="0"/>
              <a:t>Interaktion erhöht Aufmerksamkeitsspanne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Der Protagonist kann nun losfahren…</a:t>
            </a:r>
            <a:endParaRPr lang="de-DE" i="1" dirty="0">
              <a:solidFill>
                <a:schemeClr val="bg1"/>
              </a:solidFill>
            </a:endParaRPr>
          </a:p>
        </p:txBody>
      </p:sp>
    </p:spTree>
    <p:extLst>
      <p:ext uri="{BB962C8B-B14F-4D97-AF65-F5344CB8AC3E}">
        <p14:creationId xmlns:p14="http://schemas.microsoft.com/office/powerpoint/2010/main" val="7864177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a:ln w="38100">
            <a:noFill/>
          </a:ln>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 und fährt aus dem Parkhaus hinaus.</a:t>
            </a:r>
            <a:endParaRPr lang="de-DE" i="1" dirty="0">
              <a:solidFill>
                <a:schemeClr val="bg1"/>
              </a:solidFill>
            </a:endParaRPr>
          </a:p>
        </p:txBody>
      </p:sp>
    </p:spTree>
    <p:extLst>
      <p:ext uri="{BB962C8B-B14F-4D97-AF65-F5344CB8AC3E}">
        <p14:creationId xmlns:p14="http://schemas.microsoft.com/office/powerpoint/2010/main" val="2219080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a:ln w="38100">
            <a:noFill/>
          </a:ln>
        </p:spPr>
      </p:pic>
    </p:spTree>
    <p:extLst>
      <p:ext uri="{BB962C8B-B14F-4D97-AF65-F5344CB8AC3E}">
        <p14:creationId xmlns:p14="http://schemas.microsoft.com/office/powerpoint/2010/main" val="32128420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Tree>
    <p:extLst>
      <p:ext uri="{BB962C8B-B14F-4D97-AF65-F5344CB8AC3E}">
        <p14:creationId xmlns:p14="http://schemas.microsoft.com/office/powerpoint/2010/main" val="40858119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Während der Fahr können die letzten Entscheidungen getroffen werden.</a:t>
            </a:r>
            <a:endParaRPr lang="de-DE" i="1" dirty="0">
              <a:solidFill>
                <a:schemeClr val="bg1"/>
              </a:solidFill>
            </a:endParaRPr>
          </a:p>
        </p:txBody>
      </p:sp>
    </p:spTree>
    <p:extLst>
      <p:ext uri="{BB962C8B-B14F-4D97-AF65-F5344CB8AC3E}">
        <p14:creationId xmlns:p14="http://schemas.microsoft.com/office/powerpoint/2010/main" val="4836416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Der Caddy fährt in ein Wohngebiet und hält vor einem öffentlichen Parkplatz.</a:t>
            </a:r>
            <a:endParaRPr lang="de-DE" i="1" dirty="0">
              <a:solidFill>
                <a:schemeClr val="bg1"/>
              </a:solidFill>
            </a:endParaRPr>
          </a:p>
        </p:txBody>
      </p:sp>
    </p:spTree>
    <p:extLst>
      <p:ext uri="{BB962C8B-B14F-4D97-AF65-F5344CB8AC3E}">
        <p14:creationId xmlns:p14="http://schemas.microsoft.com/office/powerpoint/2010/main" val="15431046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Der Protagonist steigt aus und das Auto fährt selbstständig in die Lücke hinein.</a:t>
            </a:r>
            <a:endParaRPr lang="de-DE" i="1" dirty="0">
              <a:solidFill>
                <a:schemeClr val="bg1"/>
              </a:solidFill>
            </a:endParaRPr>
          </a:p>
        </p:txBody>
      </p:sp>
    </p:spTree>
    <p:extLst>
      <p:ext uri="{BB962C8B-B14F-4D97-AF65-F5344CB8AC3E}">
        <p14:creationId xmlns:p14="http://schemas.microsoft.com/office/powerpoint/2010/main" val="1977205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646331"/>
          </a:xfrm>
          <a:prstGeom prst="rect">
            <a:avLst/>
          </a:prstGeom>
          <a:noFill/>
        </p:spPr>
        <p:txBody>
          <a:bodyPr wrap="square" rtlCol="0">
            <a:spAutoFit/>
          </a:bodyPr>
          <a:lstStyle/>
          <a:p>
            <a:pPr algn="ctr"/>
            <a:r>
              <a:rPr lang="de-DE" dirty="0" smtClean="0">
                <a:solidFill>
                  <a:schemeClr val="bg1"/>
                </a:solidFill>
              </a:rPr>
              <a:t>Parallel dazu Erklärung des Laser-Positionierungssystems.</a:t>
            </a:r>
          </a:p>
          <a:p>
            <a:pPr algn="ctr"/>
            <a:r>
              <a:rPr lang="de-DE" i="1" dirty="0" smtClean="0">
                <a:solidFill>
                  <a:schemeClr val="bg1"/>
                </a:solidFill>
              </a:rPr>
              <a:t>(Genauer: Siehe Anhang)</a:t>
            </a:r>
            <a:endParaRPr lang="de-DE" i="1" dirty="0">
              <a:solidFill>
                <a:schemeClr val="bg1"/>
              </a:solidFill>
            </a:endParaRPr>
          </a:p>
        </p:txBody>
      </p:sp>
    </p:spTree>
    <p:extLst>
      <p:ext uri="{BB962C8B-B14F-4D97-AF65-F5344CB8AC3E}">
        <p14:creationId xmlns:p14="http://schemas.microsoft.com/office/powerpoint/2010/main" val="32722070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Der Protagonist schließt den Caddy ab,…</a:t>
            </a:r>
            <a:endParaRPr lang="de-DE" i="1" dirty="0">
              <a:solidFill>
                <a:schemeClr val="bg1"/>
              </a:solidFill>
            </a:endParaRPr>
          </a:p>
        </p:txBody>
      </p:sp>
    </p:spTree>
    <p:extLst>
      <p:ext uri="{BB962C8B-B14F-4D97-AF65-F5344CB8AC3E}">
        <p14:creationId xmlns:p14="http://schemas.microsoft.com/office/powerpoint/2010/main" val="7225680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 er blinkt.</a:t>
            </a:r>
            <a:endParaRPr lang="de-DE" i="1" dirty="0">
              <a:solidFill>
                <a:schemeClr val="bg1"/>
              </a:solidFill>
            </a:endParaRPr>
          </a:p>
        </p:txBody>
      </p:sp>
    </p:spTree>
    <p:extLst>
      <p:ext uri="{BB962C8B-B14F-4D97-AF65-F5344CB8AC3E}">
        <p14:creationId xmlns:p14="http://schemas.microsoft.com/office/powerpoint/2010/main" val="3283735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6725" y="476250"/>
            <a:ext cx="8207375" cy="1008063"/>
          </a:xfrm>
        </p:spPr>
        <p:txBody>
          <a:bodyPr/>
          <a:lstStyle/>
          <a:p>
            <a:pPr eaLnBrk="1" hangingPunct="1">
              <a:defRPr/>
            </a:pPr>
            <a:r>
              <a:rPr lang="de-DE" dirty="0" smtClean="0"/>
              <a:t>Grundidee</a:t>
            </a:r>
            <a:endParaRPr lang="de-DE" dirty="0"/>
          </a:p>
        </p:txBody>
      </p:sp>
      <p:sp>
        <p:nvSpPr>
          <p:cNvPr id="9219" name="Textplatzhalter 2"/>
          <p:cNvSpPr>
            <a:spLocks noGrp="1"/>
          </p:cNvSpPr>
          <p:nvPr>
            <p:ph type="body" sz="quarter" idx="10"/>
          </p:nvPr>
        </p:nvSpPr>
        <p:spPr>
          <a:xfrm>
            <a:off x="466725" y="1773238"/>
            <a:ext cx="8208963" cy="4248150"/>
          </a:xfrm>
        </p:spPr>
        <p:txBody>
          <a:bodyPr/>
          <a:lstStyle/>
          <a:p>
            <a:pPr marL="358775" indent="-358775" eaLnBrk="1" hangingPunct="1">
              <a:defRPr/>
            </a:pPr>
            <a:r>
              <a:rPr lang="de-DE" altLang="de-DE" dirty="0" smtClean="0"/>
              <a:t>Kein unmittelbarer Film</a:t>
            </a:r>
          </a:p>
          <a:p>
            <a:pPr marL="358775" indent="-358775" eaLnBrk="1" hangingPunct="1">
              <a:defRPr/>
            </a:pPr>
            <a:r>
              <a:rPr lang="de-DE" altLang="de-DE" b="1" dirty="0" smtClean="0"/>
              <a:t>Individuelle Aneinanderreihung von Szenen</a:t>
            </a:r>
          </a:p>
          <a:p>
            <a:pPr marL="359138" indent="-358775" eaLnBrk="1" hangingPunct="1">
              <a:defRPr/>
            </a:pPr>
            <a:r>
              <a:rPr lang="de-DE" altLang="de-DE" dirty="0"/>
              <a:t>Messe- &amp; Internettauglich</a:t>
            </a:r>
          </a:p>
          <a:p>
            <a:pPr marL="359138" indent="-358775" eaLnBrk="1" hangingPunct="1">
              <a:defRPr/>
            </a:pPr>
            <a:r>
              <a:rPr lang="de-DE" altLang="de-DE" dirty="0"/>
              <a:t>Technik vorhanden </a:t>
            </a:r>
            <a:r>
              <a:rPr lang="de-DE" altLang="de-DE" dirty="0" smtClean="0"/>
              <a:t>(HTML5 + </a:t>
            </a:r>
            <a:r>
              <a:rPr lang="de-DE" altLang="de-DE" dirty="0" err="1" smtClean="0"/>
              <a:t>Javascript</a:t>
            </a:r>
            <a:r>
              <a:rPr lang="de-DE" altLang="de-DE" dirty="0" smtClean="0"/>
              <a:t>)</a:t>
            </a:r>
          </a:p>
          <a:p>
            <a:pPr marL="359138" indent="-358775" eaLnBrk="1" hangingPunct="1">
              <a:defRPr/>
            </a:pPr>
            <a:endParaRPr lang="de-DE" altLang="de-DE" b="1" dirty="0" smtClean="0"/>
          </a:p>
          <a:p>
            <a:pPr marL="358775" indent="-358775" eaLnBrk="1" hangingPunct="1">
              <a:defRPr/>
            </a:pPr>
            <a:endParaRPr lang="de-DE" altLang="de-DE" b="1" dirty="0"/>
          </a:p>
          <a:p>
            <a:pPr marL="358775" indent="-358775" eaLnBrk="1" hangingPunct="1">
              <a:defRPr/>
            </a:pPr>
            <a:r>
              <a:rPr lang="de-DE" altLang="de-DE" b="1" dirty="0" smtClean="0"/>
              <a:t>Interaktive Komponente</a:t>
            </a:r>
          </a:p>
          <a:p>
            <a:pPr marL="719138" lvl="1" indent="-358775" eaLnBrk="1" hangingPunct="1">
              <a:defRPr/>
            </a:pPr>
            <a:r>
              <a:rPr lang="de-DE" altLang="de-DE" dirty="0" smtClean="0"/>
              <a:t>Mehrinformation per Tastendruck</a:t>
            </a:r>
          </a:p>
          <a:p>
            <a:pPr marL="719138" lvl="1" indent="-358775" eaLnBrk="1" hangingPunct="1">
              <a:defRPr/>
            </a:pPr>
            <a:r>
              <a:rPr lang="de-DE" altLang="de-DE" dirty="0" smtClean="0"/>
              <a:t>Popup mit Audiohinterlegung und ev. </a:t>
            </a:r>
            <a:r>
              <a:rPr lang="de-DE" altLang="de-DE" dirty="0"/>
              <a:t>k</a:t>
            </a:r>
            <a:r>
              <a:rPr lang="de-DE" altLang="de-DE" dirty="0" smtClean="0"/>
              <a:t>urzem Film/Animation</a:t>
            </a:r>
          </a:p>
          <a:p>
            <a:pPr marL="719138" lvl="1" indent="-358775" eaLnBrk="1" hangingPunct="1">
              <a:defRPr/>
            </a:pPr>
            <a:endParaRPr lang="de-DE" altLang="de-DE" dirty="0"/>
          </a:p>
          <a:p>
            <a:pPr marL="359138" indent="-358775" eaLnBrk="1" hangingPunct="1">
              <a:defRPr/>
            </a:pPr>
            <a:endParaRPr lang="de-DE" altLang="de-DE" dirty="0" smtClean="0"/>
          </a:p>
        </p:txBody>
      </p:sp>
      <p:pic>
        <p:nvPicPr>
          <p:cNvPr id="10244" name="Grafik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036209" y="4437112"/>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45263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Tree>
    <p:extLst>
      <p:ext uri="{BB962C8B-B14F-4D97-AF65-F5344CB8AC3E}">
        <p14:creationId xmlns:p14="http://schemas.microsoft.com/office/powerpoint/2010/main" val="9957745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646331"/>
          </a:xfrm>
          <a:prstGeom prst="rect">
            <a:avLst/>
          </a:prstGeom>
          <a:noFill/>
        </p:spPr>
        <p:txBody>
          <a:bodyPr wrap="square" rtlCol="0">
            <a:spAutoFit/>
          </a:bodyPr>
          <a:lstStyle/>
          <a:p>
            <a:pPr algn="ctr"/>
            <a:r>
              <a:rPr lang="de-DE" dirty="0" smtClean="0">
                <a:solidFill>
                  <a:schemeClr val="bg1"/>
                </a:solidFill>
              </a:rPr>
              <a:t>Erklärung und Animation des induktiven Ladesystems.</a:t>
            </a:r>
          </a:p>
          <a:p>
            <a:pPr algn="ctr"/>
            <a:r>
              <a:rPr lang="de-DE" i="1" dirty="0" smtClean="0">
                <a:solidFill>
                  <a:schemeClr val="bg1"/>
                </a:solidFill>
              </a:rPr>
              <a:t>(Genauer: siehe Anhang)</a:t>
            </a:r>
            <a:endParaRPr lang="de-DE" i="1" dirty="0">
              <a:solidFill>
                <a:schemeClr val="bg1"/>
              </a:solidFill>
            </a:endParaRPr>
          </a:p>
        </p:txBody>
      </p:sp>
    </p:spTree>
    <p:extLst>
      <p:ext uri="{BB962C8B-B14F-4D97-AF65-F5344CB8AC3E}">
        <p14:creationId xmlns:p14="http://schemas.microsoft.com/office/powerpoint/2010/main" val="26034679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646331"/>
          </a:xfrm>
          <a:prstGeom prst="rect">
            <a:avLst/>
          </a:prstGeom>
          <a:noFill/>
        </p:spPr>
        <p:txBody>
          <a:bodyPr wrap="square" rtlCol="0">
            <a:spAutoFit/>
          </a:bodyPr>
          <a:lstStyle/>
          <a:p>
            <a:pPr algn="ctr"/>
            <a:r>
              <a:rPr lang="de-DE" dirty="0" smtClean="0">
                <a:solidFill>
                  <a:schemeClr val="bg1"/>
                </a:solidFill>
              </a:rPr>
              <a:t>Anschließend: Erklärung und </a:t>
            </a:r>
            <a:r>
              <a:rPr lang="de-DE" dirty="0">
                <a:solidFill>
                  <a:schemeClr val="bg1"/>
                </a:solidFill>
              </a:rPr>
              <a:t>Animation </a:t>
            </a:r>
            <a:r>
              <a:rPr lang="de-DE" dirty="0" smtClean="0">
                <a:solidFill>
                  <a:schemeClr val="bg1"/>
                </a:solidFill>
              </a:rPr>
              <a:t>der Stadtbilderhaltung durch versteckte </a:t>
            </a:r>
            <a:r>
              <a:rPr lang="de-DE" dirty="0">
                <a:solidFill>
                  <a:schemeClr val="bg1"/>
                </a:solidFill>
              </a:rPr>
              <a:t>Ladeinfrastruktur</a:t>
            </a:r>
            <a:r>
              <a:rPr lang="de-DE" dirty="0" smtClean="0">
                <a:solidFill>
                  <a:schemeClr val="bg1"/>
                </a:solidFill>
              </a:rPr>
              <a:t>). </a:t>
            </a:r>
            <a:r>
              <a:rPr lang="de-DE" i="1" dirty="0" smtClean="0">
                <a:solidFill>
                  <a:schemeClr val="bg1"/>
                </a:solidFill>
              </a:rPr>
              <a:t>(Genauer: siehe Anhang)</a:t>
            </a:r>
            <a:endParaRPr lang="de-DE" i="1" dirty="0">
              <a:solidFill>
                <a:schemeClr val="bg1"/>
              </a:solidFill>
            </a:endParaRPr>
          </a:p>
        </p:txBody>
      </p:sp>
    </p:spTree>
    <p:extLst>
      <p:ext uri="{BB962C8B-B14F-4D97-AF65-F5344CB8AC3E}">
        <p14:creationId xmlns:p14="http://schemas.microsoft.com/office/powerpoint/2010/main" val="2363554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4" name="Textfeld 3"/>
          <p:cNvSpPr txBox="1"/>
          <p:nvPr/>
        </p:nvSpPr>
        <p:spPr>
          <a:xfrm>
            <a:off x="0" y="6237312"/>
            <a:ext cx="9144000" cy="646331"/>
          </a:xfrm>
          <a:prstGeom prst="rect">
            <a:avLst/>
          </a:prstGeom>
          <a:noFill/>
        </p:spPr>
        <p:txBody>
          <a:bodyPr wrap="square" rtlCol="0">
            <a:spAutoFit/>
          </a:bodyPr>
          <a:lstStyle/>
          <a:p>
            <a:pPr algn="ctr"/>
            <a:r>
              <a:rPr lang="de-DE" dirty="0" smtClean="0">
                <a:solidFill>
                  <a:schemeClr val="bg1"/>
                </a:solidFill>
              </a:rPr>
              <a:t>Das Handy des Protagonisten, der das Auto inzwischen hinter sich gelassen hat, vibriert.</a:t>
            </a:r>
            <a:endParaRPr lang="de-DE" i="1" dirty="0">
              <a:solidFill>
                <a:schemeClr val="bg1"/>
              </a:solidFill>
            </a:endParaRPr>
          </a:p>
        </p:txBody>
      </p:sp>
    </p:spTree>
    <p:extLst>
      <p:ext uri="{BB962C8B-B14F-4D97-AF65-F5344CB8AC3E}">
        <p14:creationId xmlns:p14="http://schemas.microsoft.com/office/powerpoint/2010/main" val="38928099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err="1" smtClean="0">
                <a:solidFill>
                  <a:schemeClr val="bg1"/>
                </a:solidFill>
              </a:rPr>
              <a:t>Bite</a:t>
            </a:r>
            <a:r>
              <a:rPr lang="de-DE" dirty="0" smtClean="0">
                <a:solidFill>
                  <a:schemeClr val="bg1"/>
                </a:solidFill>
              </a:rPr>
              <a:t> </a:t>
            </a:r>
            <a:r>
              <a:rPr lang="de-DE" dirty="0" err="1" smtClean="0">
                <a:solidFill>
                  <a:schemeClr val="bg1"/>
                </a:solidFill>
              </a:rPr>
              <a:t>and</a:t>
            </a:r>
            <a:r>
              <a:rPr lang="de-DE" dirty="0" smtClean="0">
                <a:solidFill>
                  <a:schemeClr val="bg1"/>
                </a:solidFill>
              </a:rPr>
              <a:t> </a:t>
            </a:r>
            <a:r>
              <a:rPr lang="de-DE" dirty="0" err="1" smtClean="0">
                <a:solidFill>
                  <a:schemeClr val="bg1"/>
                </a:solidFill>
              </a:rPr>
              <a:t>Smile</a:t>
            </a:r>
            <a:r>
              <a:rPr lang="de-DE" dirty="0" smtClean="0">
                <a:solidFill>
                  <a:schemeClr val="bg1"/>
                </a:solidFill>
              </a:rPr>
              <a:t>.</a:t>
            </a:r>
            <a:endParaRPr lang="de-DE" i="1" dirty="0">
              <a:solidFill>
                <a:schemeClr val="bg1"/>
              </a:solidFill>
            </a:endParaRPr>
          </a:p>
        </p:txBody>
      </p:sp>
    </p:spTree>
    <p:extLst>
      <p:ext uri="{BB962C8B-B14F-4D97-AF65-F5344CB8AC3E}">
        <p14:creationId xmlns:p14="http://schemas.microsoft.com/office/powerpoint/2010/main" val="29781593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Der Protagonist kommt daheim an.</a:t>
            </a:r>
            <a:endParaRPr lang="de-DE" i="1" dirty="0">
              <a:solidFill>
                <a:schemeClr val="bg1"/>
              </a:solidFill>
            </a:endParaRPr>
          </a:p>
        </p:txBody>
      </p:sp>
    </p:spTree>
    <p:extLst>
      <p:ext uri="{BB962C8B-B14F-4D97-AF65-F5344CB8AC3E}">
        <p14:creationId xmlns:p14="http://schemas.microsoft.com/office/powerpoint/2010/main" val="17298534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nhaltsplatzhalter 7"/>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0" y="877888"/>
            <a:ext cx="9144000" cy="5143500"/>
          </a:xfrm>
        </p:spPr>
      </p:pic>
      <p:sp>
        <p:nvSpPr>
          <p:cNvPr id="3" name="Textfeld 2"/>
          <p:cNvSpPr txBox="1"/>
          <p:nvPr/>
        </p:nvSpPr>
        <p:spPr>
          <a:xfrm>
            <a:off x="0" y="6237312"/>
            <a:ext cx="9144000" cy="369332"/>
          </a:xfrm>
          <a:prstGeom prst="rect">
            <a:avLst/>
          </a:prstGeom>
          <a:noFill/>
        </p:spPr>
        <p:txBody>
          <a:bodyPr wrap="square" rtlCol="0">
            <a:spAutoFit/>
          </a:bodyPr>
          <a:lstStyle/>
          <a:p>
            <a:pPr algn="ctr"/>
            <a:r>
              <a:rPr lang="de-DE" dirty="0" smtClean="0">
                <a:solidFill>
                  <a:schemeClr val="bg1"/>
                </a:solidFill>
              </a:rPr>
              <a:t>Slogan, Logo der </a:t>
            </a:r>
            <a:r>
              <a:rPr lang="de-DE" dirty="0" err="1" smtClean="0">
                <a:solidFill>
                  <a:schemeClr val="bg1"/>
                </a:solidFill>
              </a:rPr>
              <a:t>Gemo</a:t>
            </a:r>
            <a:r>
              <a:rPr lang="de-DE" dirty="0" smtClean="0">
                <a:solidFill>
                  <a:schemeClr val="bg1"/>
                </a:solidFill>
              </a:rPr>
              <a:t> sowie der einzelnen Institute als kurzen Abspann.</a:t>
            </a:r>
            <a:endParaRPr lang="de-DE" i="1" dirty="0">
              <a:solidFill>
                <a:schemeClr val="bg1"/>
              </a:solidFill>
            </a:endParaRPr>
          </a:p>
        </p:txBody>
      </p:sp>
    </p:spTree>
    <p:extLst>
      <p:ext uri="{BB962C8B-B14F-4D97-AF65-F5344CB8AC3E}">
        <p14:creationId xmlns:p14="http://schemas.microsoft.com/office/powerpoint/2010/main" val="42166501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6725" y="476250"/>
            <a:ext cx="8207375" cy="1008063"/>
          </a:xfrm>
        </p:spPr>
        <p:txBody>
          <a:bodyPr/>
          <a:lstStyle/>
          <a:p>
            <a:pPr eaLnBrk="1" hangingPunct="1">
              <a:defRPr/>
            </a:pPr>
            <a:r>
              <a:rPr lang="de-DE" dirty="0" smtClean="0"/>
              <a:t>Anhang (Technologien)</a:t>
            </a:r>
            <a:endParaRPr lang="de-DE" dirty="0"/>
          </a:p>
        </p:txBody>
      </p:sp>
      <p:sp>
        <p:nvSpPr>
          <p:cNvPr id="43011" name="Textplatzhalter 2"/>
          <p:cNvSpPr>
            <a:spLocks noGrp="1"/>
          </p:cNvSpPr>
          <p:nvPr>
            <p:ph type="body" sz="quarter" idx="10"/>
          </p:nvPr>
        </p:nvSpPr>
        <p:spPr>
          <a:xfrm>
            <a:off x="466725" y="1773238"/>
            <a:ext cx="8208963" cy="4248150"/>
          </a:xfrm>
        </p:spPr>
        <p:txBody>
          <a:bodyPr/>
          <a:lstStyle/>
          <a:p>
            <a:pPr marL="358775" indent="-358775" eaLnBrk="1" hangingPunct="1"/>
            <a:r>
              <a:rPr lang="de-DE" altLang="de-DE" dirty="0" smtClean="0"/>
              <a:t>Technologieelemente und Animationsvorschläge</a:t>
            </a:r>
          </a:p>
          <a:p>
            <a:pPr marL="358775" indent="-358775" eaLnBrk="1" hangingPunct="1"/>
            <a:r>
              <a:rPr lang="de-DE" altLang="de-DE" dirty="0" smtClean="0"/>
              <a:t>Genannte Technologien sollten im Film betitelt und hervorgehoben werden.</a:t>
            </a:r>
          </a:p>
          <a:p>
            <a:pPr marL="358775" indent="-358775" eaLnBrk="1" hangingPunct="1"/>
            <a:r>
              <a:rPr lang="de-DE" altLang="de-DE" dirty="0" smtClean="0"/>
              <a:t>Möglichkeiten des Interaktionseinstieges (mehr Infos per „i“) bei allen folgenden Technologien sollte möglich sein.</a:t>
            </a:r>
          </a:p>
        </p:txBody>
      </p:sp>
    </p:spTree>
    <p:extLst>
      <p:ext uri="{BB962C8B-B14F-4D97-AF65-F5344CB8AC3E}">
        <p14:creationId xmlns:p14="http://schemas.microsoft.com/office/powerpoint/2010/main" val="33365717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Mobilitätsdatencloud</a:t>
            </a:r>
            <a:r>
              <a:rPr lang="de-DE" dirty="0" smtClean="0"/>
              <a:t> (FOKUS)</a:t>
            </a:r>
            <a:endParaRPr lang="de-DE" dirty="0"/>
          </a:p>
        </p:txBody>
      </p:sp>
      <p:sp>
        <p:nvSpPr>
          <p:cNvPr id="3" name="Textplatzhalter 2"/>
          <p:cNvSpPr>
            <a:spLocks noGrp="1"/>
          </p:cNvSpPr>
          <p:nvPr>
            <p:ph type="body" sz="quarter" idx="10"/>
          </p:nvPr>
        </p:nvSpPr>
        <p:spPr/>
        <p:txBody>
          <a:bodyPr/>
          <a:lstStyle/>
          <a:p>
            <a:r>
              <a:rPr lang="de-DE" dirty="0" smtClean="0"/>
              <a:t>Kernpunkt: Eine hardware- sowie softwareseitige Infrastruktur die in der Lage ist, verschiedene Dienste aufzurufen und zu kombinieren (~Backend der Mobilitätsdienste).</a:t>
            </a:r>
          </a:p>
          <a:p>
            <a:r>
              <a:rPr lang="de-DE" dirty="0" smtClean="0"/>
              <a:t>Darstellung: Darstellung des Übermittlungsflusses der Daten vom Handy des Benutzers aus (als Farbfluss) hin zum Rechenzentrum von FOKUS und von dort weiter zu anderen Diensten inkl. Rückkehr. Aus diesen Daten baut sich visuell anschließend die Erklärung der Mobilitätsdienste auf.</a:t>
            </a:r>
            <a:endParaRPr lang="de-DE" dirty="0"/>
          </a:p>
        </p:txBody>
      </p:sp>
    </p:spTree>
    <p:extLst>
      <p:ext uri="{BB962C8B-B14F-4D97-AF65-F5344CB8AC3E}">
        <p14:creationId xmlns:p14="http://schemas.microsoft.com/office/powerpoint/2010/main" val="14177643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Mobilitätsdienste (IVI)</a:t>
            </a:r>
            <a:endParaRPr lang="de-DE" dirty="0"/>
          </a:p>
        </p:txBody>
      </p:sp>
      <p:sp>
        <p:nvSpPr>
          <p:cNvPr id="3" name="Textplatzhalter 2"/>
          <p:cNvSpPr>
            <a:spLocks noGrp="1"/>
          </p:cNvSpPr>
          <p:nvPr>
            <p:ph type="body" sz="quarter" idx="10"/>
          </p:nvPr>
        </p:nvSpPr>
        <p:spPr/>
        <p:txBody>
          <a:bodyPr/>
          <a:lstStyle/>
          <a:p>
            <a:r>
              <a:rPr lang="de-DE" dirty="0" smtClean="0"/>
              <a:t>Kernpunkt: Auswahl eines Fahrzeuges nicht nur durch den Benutzer, sondern in Abhängigkeit der Gegebenheiten und Einbezug externer Faktoren beim Ladestand. Sprich: Genügt der Ladestand bei folgendem Höhenprofil und Wetter um das Ziel zu erreichen.</a:t>
            </a:r>
          </a:p>
          <a:p>
            <a:r>
              <a:rPr lang="de-DE" dirty="0" smtClean="0"/>
              <a:t>Darstellung: Stadtkarte von oben. Es erscheinen viele Elektroautos (vgl. Car2Go-App), die anschließend zuerst nach dem Kriterium Gepäck aussortiert werden. Anschließend wird das Höhenprofil angezeigt und weitere Autos fallen mit der Meldung „Zu niedriger Batteriestand“ weg. Abschließend bleibt ein Auto übrig und es wird die entsprechende U-Bahn-Linie angezeigt (wenn Öffentliche Verkehrsmittel ermöglicht wurden)</a:t>
            </a:r>
            <a:endParaRPr lang="de-DE" dirty="0"/>
          </a:p>
        </p:txBody>
      </p:sp>
    </p:spTree>
    <p:extLst>
      <p:ext uri="{BB962C8B-B14F-4D97-AF65-F5344CB8AC3E}">
        <p14:creationId xmlns:p14="http://schemas.microsoft.com/office/powerpoint/2010/main" val="3784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bwMode="auto">
          <a:xfrm>
            <a:off x="3995738" y="393700"/>
            <a:ext cx="1439862" cy="36036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Bahnhof</a:t>
            </a:r>
          </a:p>
        </p:txBody>
      </p:sp>
      <p:cxnSp>
        <p:nvCxnSpPr>
          <p:cNvPr id="8" name="Gerade Verbindung mit Pfeil 7"/>
          <p:cNvCxnSpPr>
            <a:stCxn id="6" idx="2"/>
            <a:endCxn id="92" idx="0"/>
          </p:cNvCxnSpPr>
          <p:nvPr/>
        </p:nvCxnSpPr>
        <p:spPr bwMode="auto">
          <a:xfrm>
            <a:off x="4716463" y="754063"/>
            <a:ext cx="0" cy="5411787"/>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92" name="Rechteck 91"/>
          <p:cNvSpPr/>
          <p:nvPr/>
        </p:nvSpPr>
        <p:spPr bwMode="auto">
          <a:xfrm>
            <a:off x="3995738" y="6165850"/>
            <a:ext cx="1439862" cy="35877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Daheim</a:t>
            </a:r>
          </a:p>
        </p:txBody>
      </p:sp>
      <p:sp>
        <p:nvSpPr>
          <p:cNvPr id="2" name="Inhaltsplatzhalter 1"/>
          <p:cNvSpPr>
            <a:spLocks noGrp="1"/>
          </p:cNvSpPr>
          <p:nvPr>
            <p:ph sz="quarter" idx="10"/>
          </p:nvPr>
        </p:nvSpPr>
        <p:spPr/>
        <p:txBody>
          <a:bodyPr/>
          <a:lstStyle/>
          <a:p>
            <a:r>
              <a:rPr lang="de-DE" dirty="0" smtClean="0"/>
              <a:t>Ablaufdiagramm</a:t>
            </a:r>
            <a:endParaRPr lang="de-DE" dirty="0"/>
          </a:p>
        </p:txBody>
      </p:sp>
    </p:spTree>
    <p:extLst>
      <p:ext uri="{BB962C8B-B14F-4D97-AF65-F5344CB8AC3E}">
        <p14:creationId xmlns:p14="http://schemas.microsoft.com/office/powerpoint/2010/main" val="3609117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Lademanagement für Fahrzeugflotten </a:t>
            </a:r>
            <a:r>
              <a:rPr lang="de-DE" dirty="0" smtClean="0"/>
              <a:t> (ISE/IES)</a:t>
            </a:r>
            <a:endParaRPr lang="de-DE" dirty="0"/>
          </a:p>
        </p:txBody>
      </p:sp>
      <p:sp>
        <p:nvSpPr>
          <p:cNvPr id="3" name="Textplatzhalter 2"/>
          <p:cNvSpPr>
            <a:spLocks noGrp="1"/>
          </p:cNvSpPr>
          <p:nvPr>
            <p:ph type="body" sz="quarter" idx="10"/>
          </p:nvPr>
        </p:nvSpPr>
        <p:spPr/>
        <p:txBody>
          <a:bodyPr/>
          <a:lstStyle/>
          <a:p>
            <a:r>
              <a:rPr lang="de-DE" dirty="0" smtClean="0"/>
              <a:t>Kernpunkt: Um Spitzenlasten auszugleichen werden Fahrzeuge entsprechend einer festgelegten Priorität geladen und entladen um in der Summe einen verträglichen Verbrauch zu erhalten.</a:t>
            </a:r>
          </a:p>
          <a:p>
            <a:r>
              <a:rPr lang="de-DE" dirty="0" smtClean="0"/>
              <a:t>Darstellung: Über jedem der drei im Parkhaus geparkten Autos sieht man einen Balken mit dem aktuellen Ladestand. Alle drei Fahrzeuge haben die gleiche Höhe. Man sieht den Bildschirm des Caddy mit folgender Meldung: „Reservierung erhalten. Einsatz in 10 Minuten. Ladepriorität erhöht.“ Man sieht nun wieder alle drei Fahrzeuge und der Ladestand des Caddy steigt und deutlich an, während die der anderen beiden Fahrzeuge sinken.</a:t>
            </a:r>
            <a:endParaRPr lang="de-DE" dirty="0"/>
          </a:p>
        </p:txBody>
      </p:sp>
    </p:spTree>
    <p:extLst>
      <p:ext uri="{BB962C8B-B14F-4D97-AF65-F5344CB8AC3E}">
        <p14:creationId xmlns:p14="http://schemas.microsoft.com/office/powerpoint/2010/main" val="8419829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Ortung überall (IIS)</a:t>
            </a:r>
            <a:endParaRPr lang="de-DE" dirty="0"/>
          </a:p>
        </p:txBody>
      </p:sp>
      <p:sp>
        <p:nvSpPr>
          <p:cNvPr id="3" name="Textplatzhalter 2"/>
          <p:cNvSpPr>
            <a:spLocks noGrp="1"/>
          </p:cNvSpPr>
          <p:nvPr>
            <p:ph type="body" sz="quarter" idx="10"/>
          </p:nvPr>
        </p:nvSpPr>
        <p:spPr/>
        <p:txBody>
          <a:bodyPr/>
          <a:lstStyle/>
          <a:p>
            <a:r>
              <a:rPr lang="de-DE" dirty="0" smtClean="0"/>
              <a:t>Kernpunkt: Die Ortung erfolgt überall per GPS und W-</a:t>
            </a:r>
            <a:r>
              <a:rPr lang="de-DE" dirty="0" err="1" smtClean="0"/>
              <a:t>Lan</a:t>
            </a:r>
            <a:r>
              <a:rPr lang="de-DE" dirty="0" smtClean="0"/>
              <a:t> (auch in Gebäuden)</a:t>
            </a:r>
          </a:p>
          <a:p>
            <a:r>
              <a:rPr lang="de-DE" dirty="0" smtClean="0"/>
              <a:t>Darstellung: Die App des Protagonisten leitet ihn zum Parkhaus und auch im Parkhaus bis direkt an das Auto.</a:t>
            </a:r>
          </a:p>
          <a:p>
            <a:r>
              <a:rPr lang="de-DE" dirty="0" smtClean="0"/>
              <a:t>Fokus hierbei auf den Übergang nach drinnen: Wie die Karte von der Stadt- zur Gebäudekarte wird.</a:t>
            </a:r>
          </a:p>
          <a:p>
            <a:r>
              <a:rPr lang="de-DE" dirty="0" smtClean="0"/>
              <a:t>Weiterer Fokus auf die Navigation im Gebäude selbst.</a:t>
            </a:r>
          </a:p>
          <a:p>
            <a:endParaRPr lang="de-DE" dirty="0"/>
          </a:p>
          <a:p>
            <a:r>
              <a:rPr lang="de-DE" dirty="0"/>
              <a:t>Videovergleich: http://www.iis.fraunhofer.de/de/bf/ln/technologie/rssi/nnv.html</a:t>
            </a:r>
          </a:p>
        </p:txBody>
      </p:sp>
    </p:spTree>
    <p:extLst>
      <p:ext uri="{BB962C8B-B14F-4D97-AF65-F5344CB8AC3E}">
        <p14:creationId xmlns:p14="http://schemas.microsoft.com/office/powerpoint/2010/main" val="10742437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z="2800" dirty="0"/>
              <a:t>Integrierte Multi-Technologie Steuer- und </a:t>
            </a:r>
            <a:r>
              <a:rPr lang="de-DE" sz="2800" dirty="0" err="1" smtClean="0"/>
              <a:t>KommunikationsplattfoRM</a:t>
            </a:r>
            <a:r>
              <a:rPr lang="de-DE" sz="2800" dirty="0" smtClean="0"/>
              <a:t> (ESK)</a:t>
            </a:r>
            <a:endParaRPr lang="de-DE" sz="2800" dirty="0"/>
          </a:p>
        </p:txBody>
      </p:sp>
      <p:sp>
        <p:nvSpPr>
          <p:cNvPr id="3" name="Textplatzhalter 2"/>
          <p:cNvSpPr>
            <a:spLocks noGrp="1"/>
          </p:cNvSpPr>
          <p:nvPr>
            <p:ph type="body" sz="quarter" idx="10"/>
          </p:nvPr>
        </p:nvSpPr>
        <p:spPr/>
        <p:txBody>
          <a:bodyPr/>
          <a:lstStyle/>
          <a:p>
            <a:r>
              <a:rPr lang="de-DE" dirty="0" smtClean="0"/>
              <a:t>Kernpunkt: Eine neuartige Steuereinheit, die besser als bisherige Einheiten, die Kommunikation einzelner Komponenten im Auto steuert (z.B. zwischen Antennen, Laserscanner, Bluetooth-Schnittstelle für das Handy usw.)</a:t>
            </a:r>
          </a:p>
          <a:p>
            <a:r>
              <a:rPr lang="de-DE" dirty="0" smtClean="0"/>
              <a:t>Darstellung: Während sich das Auto auf den Fahrer einstellt werden die Informationsflüsse zu und von dieser Einheit per Animation dargestellt.</a:t>
            </a:r>
            <a:endParaRPr lang="de-DE" dirty="0"/>
          </a:p>
        </p:txBody>
      </p:sp>
    </p:spTree>
    <p:extLst>
      <p:ext uri="{BB962C8B-B14F-4D97-AF65-F5344CB8AC3E}">
        <p14:creationId xmlns:p14="http://schemas.microsoft.com/office/powerpoint/2010/main" val="7895998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Effizientes, Laserscanner-basiertes Parksystem (ESK)</a:t>
            </a:r>
            <a:endParaRPr lang="de-DE" dirty="0"/>
          </a:p>
        </p:txBody>
      </p:sp>
      <p:sp>
        <p:nvSpPr>
          <p:cNvPr id="3" name="Textplatzhalter 2"/>
          <p:cNvSpPr>
            <a:spLocks noGrp="1"/>
          </p:cNvSpPr>
          <p:nvPr>
            <p:ph type="body" sz="quarter" idx="10"/>
          </p:nvPr>
        </p:nvSpPr>
        <p:spPr/>
        <p:txBody>
          <a:bodyPr/>
          <a:lstStyle/>
          <a:p>
            <a:r>
              <a:rPr lang="de-DE" dirty="0" smtClean="0"/>
              <a:t>Kernpunkt: Durch einen Laserscanner im vorderen Fahrzeugbereich kann sich das Fahrzeug am Parkplatz orientieren und ermöglicht dadurch eine genauer Positionierung.</a:t>
            </a:r>
          </a:p>
          <a:p>
            <a:pPr lvl="0"/>
            <a:r>
              <a:rPr lang="de-DE" dirty="0" smtClean="0"/>
              <a:t>Darstellung: </a:t>
            </a:r>
            <a:r>
              <a:rPr lang="de-DE" dirty="0"/>
              <a:t>Fahrzeug fährt zum Parkplatz hin, Umriss der </a:t>
            </a:r>
            <a:r>
              <a:rPr lang="de-DE" dirty="0" smtClean="0"/>
              <a:t>Induktionsspule </a:t>
            </a:r>
            <a:r>
              <a:rPr lang="de-DE" dirty="0"/>
              <a:t>im Boden sichtbar (verschwindet dann), Animation des Abtastbereichs (eine Ebene, die ganze Zeit während des Einparkens, 110° Abtastbereich), nächste Ansicht von innen, auf Display wird Positionierung über </a:t>
            </a:r>
            <a:r>
              <a:rPr lang="de-DE" dirty="0" smtClean="0"/>
              <a:t>Spule für den Fahrer angezeigt (Entweder autonom oder, wenn Fahrer fährt Hände am Lenkrad </a:t>
            </a:r>
            <a:r>
              <a:rPr lang="de-DE" dirty="0"/>
              <a:t>sichtbar)</a:t>
            </a:r>
          </a:p>
          <a:p>
            <a:endParaRPr lang="de-DE" dirty="0"/>
          </a:p>
        </p:txBody>
      </p:sp>
    </p:spTree>
    <p:extLst>
      <p:ext uri="{BB962C8B-B14F-4D97-AF65-F5344CB8AC3E}">
        <p14:creationId xmlns:p14="http://schemas.microsoft.com/office/powerpoint/2010/main" val="5822452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Hohe </a:t>
            </a:r>
            <a:r>
              <a:rPr lang="de-DE" dirty="0" err="1" smtClean="0"/>
              <a:t>konduktive</a:t>
            </a:r>
            <a:r>
              <a:rPr lang="de-DE" dirty="0" smtClean="0"/>
              <a:t> und induktive Ladeleistung (ISE/ELE)</a:t>
            </a:r>
            <a:endParaRPr lang="de-DE" dirty="0"/>
          </a:p>
        </p:txBody>
      </p:sp>
      <p:sp>
        <p:nvSpPr>
          <p:cNvPr id="3" name="Textplatzhalter 2"/>
          <p:cNvSpPr>
            <a:spLocks noGrp="1"/>
          </p:cNvSpPr>
          <p:nvPr>
            <p:ph type="body" sz="quarter" idx="10"/>
          </p:nvPr>
        </p:nvSpPr>
        <p:spPr/>
        <p:txBody>
          <a:bodyPr/>
          <a:lstStyle/>
          <a:p>
            <a:r>
              <a:rPr lang="de-DE" dirty="0" smtClean="0"/>
              <a:t>Kernpunkt: Eine zentrale Einheit die Laden mit hohem Stromfluss und hohem Wirkungsgrad sowohl induktiv als auch </a:t>
            </a:r>
            <a:r>
              <a:rPr lang="de-DE" dirty="0" err="1" smtClean="0"/>
              <a:t>konduktiv</a:t>
            </a:r>
            <a:r>
              <a:rPr lang="de-DE" dirty="0" smtClean="0"/>
              <a:t> beherrscht.</a:t>
            </a:r>
          </a:p>
          <a:p>
            <a:r>
              <a:rPr lang="de-DE" dirty="0" smtClean="0"/>
              <a:t>Darstellung: Darstellung des Stromflusses im Auto (je nach Ladetechnologie mit Induktionsanimation über die Spule oder über das Kabel) hin zur Einheit. Zeigen der Anzeige des Fahrzeuges mit Ladevorgang und hohem Wirkungsgrad.</a:t>
            </a:r>
            <a:endParaRPr lang="de-DE" dirty="0"/>
          </a:p>
        </p:txBody>
      </p:sp>
    </p:spTree>
    <p:extLst>
      <p:ext uri="{BB962C8B-B14F-4D97-AF65-F5344CB8AC3E}">
        <p14:creationId xmlns:p14="http://schemas.microsoft.com/office/powerpoint/2010/main" val="10710547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Stadtbilderhaltung durch versteckte Ladeinfrastruktur (IAO)</a:t>
            </a:r>
            <a:endParaRPr lang="de-DE" dirty="0"/>
          </a:p>
        </p:txBody>
      </p:sp>
      <p:sp>
        <p:nvSpPr>
          <p:cNvPr id="3" name="Textplatzhalter 2"/>
          <p:cNvSpPr>
            <a:spLocks noGrp="1"/>
          </p:cNvSpPr>
          <p:nvPr>
            <p:ph type="body" sz="quarter" idx="10"/>
          </p:nvPr>
        </p:nvSpPr>
        <p:spPr/>
        <p:txBody>
          <a:bodyPr/>
          <a:lstStyle/>
          <a:p>
            <a:r>
              <a:rPr lang="de-DE" dirty="0" smtClean="0"/>
              <a:t>Kernpunkt: Die komplette Ladeinfrastruktur (Ladesäulen etc.) verschwindet in einem Schacht im Boden.</a:t>
            </a:r>
          </a:p>
          <a:p>
            <a:r>
              <a:rPr lang="de-DE" dirty="0" smtClean="0"/>
              <a:t>Darstellung: Halb durchsichtig über dem </a:t>
            </a:r>
            <a:r>
              <a:rPr lang="de-DE" dirty="0" err="1" smtClean="0"/>
              <a:t>Realbild</a:t>
            </a:r>
            <a:r>
              <a:rPr lang="de-DE" dirty="0" smtClean="0"/>
              <a:t> wird der Schacht mit den Innereien angezeigt.</a:t>
            </a:r>
            <a:endParaRPr lang="de-DE" dirty="0"/>
          </a:p>
        </p:txBody>
      </p:sp>
    </p:spTree>
    <p:extLst>
      <p:ext uri="{BB962C8B-B14F-4D97-AF65-F5344CB8AC3E}">
        <p14:creationId xmlns:p14="http://schemas.microsoft.com/office/powerpoint/2010/main" val="23875702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Mirkomobilität</a:t>
            </a:r>
            <a:r>
              <a:rPr lang="de-DE" dirty="0" smtClean="0"/>
              <a:t>	 (IAO)</a:t>
            </a:r>
            <a:endParaRPr lang="de-DE" dirty="0"/>
          </a:p>
        </p:txBody>
      </p:sp>
      <p:sp>
        <p:nvSpPr>
          <p:cNvPr id="3" name="Textplatzhalter 2"/>
          <p:cNvSpPr>
            <a:spLocks noGrp="1"/>
          </p:cNvSpPr>
          <p:nvPr>
            <p:ph type="body" sz="quarter" idx="10"/>
          </p:nvPr>
        </p:nvSpPr>
        <p:spPr/>
        <p:txBody>
          <a:bodyPr/>
          <a:lstStyle/>
          <a:p>
            <a:r>
              <a:rPr lang="de-DE" dirty="0" smtClean="0"/>
              <a:t>Wenn der Roller ins Spiel kommt wird lediglich ein i-Punkt angezeigt, dass man sich weitere Informationen hierzu holen kann.</a:t>
            </a:r>
          </a:p>
          <a:p>
            <a:r>
              <a:rPr lang="de-DE" dirty="0" smtClean="0"/>
              <a:t>Ansonsten keine weitere Beschreibung durch Animationen oder ähnliches.</a:t>
            </a:r>
            <a:endParaRPr lang="de-DE" dirty="0"/>
          </a:p>
        </p:txBody>
      </p:sp>
    </p:spTree>
    <p:extLst>
      <p:ext uri="{BB962C8B-B14F-4D97-AF65-F5344CB8AC3E}">
        <p14:creationId xmlns:p14="http://schemas.microsoft.com/office/powerpoint/2010/main" val="14644497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6725" y="476250"/>
            <a:ext cx="8207375" cy="1008063"/>
          </a:xfrm>
        </p:spPr>
        <p:txBody>
          <a:bodyPr/>
          <a:lstStyle/>
          <a:p>
            <a:pPr eaLnBrk="1" hangingPunct="1">
              <a:defRPr/>
            </a:pPr>
            <a:r>
              <a:rPr lang="de-DE" dirty="0" smtClean="0"/>
              <a:t>Anhang (Drehorte)</a:t>
            </a:r>
            <a:endParaRPr lang="de-DE" dirty="0"/>
          </a:p>
        </p:txBody>
      </p:sp>
      <p:sp>
        <p:nvSpPr>
          <p:cNvPr id="43011" name="Textplatzhalter 2"/>
          <p:cNvSpPr>
            <a:spLocks noGrp="1"/>
          </p:cNvSpPr>
          <p:nvPr>
            <p:ph type="body" sz="quarter" idx="10"/>
          </p:nvPr>
        </p:nvSpPr>
        <p:spPr>
          <a:xfrm>
            <a:off x="466725" y="1773238"/>
            <a:ext cx="8208963" cy="4248150"/>
          </a:xfrm>
        </p:spPr>
        <p:txBody>
          <a:bodyPr/>
          <a:lstStyle/>
          <a:p>
            <a:pPr marL="358775" indent="-358775" eaLnBrk="1" hangingPunct="1"/>
            <a:r>
              <a:rPr lang="de-DE" altLang="de-DE" dirty="0" smtClean="0"/>
              <a:t>Stuttgart</a:t>
            </a:r>
          </a:p>
          <a:p>
            <a:pPr marL="718775" lvl="1" indent="-358775" eaLnBrk="1" hangingPunct="1"/>
            <a:r>
              <a:rPr lang="de-DE" altLang="de-DE" dirty="0" smtClean="0"/>
              <a:t>IAO</a:t>
            </a:r>
          </a:p>
          <a:p>
            <a:pPr marL="1078775" lvl="2" eaLnBrk="1" hangingPunct="1"/>
            <a:r>
              <a:rPr lang="de-DE" altLang="de-DE" dirty="0" smtClean="0"/>
              <a:t>Parkhaus</a:t>
            </a:r>
          </a:p>
          <a:p>
            <a:pPr marL="1078775" lvl="2" eaLnBrk="1" hangingPunct="1"/>
            <a:r>
              <a:rPr lang="de-DE" altLang="de-DE" dirty="0" smtClean="0"/>
              <a:t>Abschließendes Parken im Wohnviertel</a:t>
            </a:r>
          </a:p>
          <a:p>
            <a:pPr marL="1078775" lvl="2" eaLnBrk="1" hangingPunct="1"/>
            <a:r>
              <a:rPr lang="de-DE" altLang="de-DE" dirty="0" smtClean="0"/>
              <a:t>Weitere Szenen am ZVE (Zentrum für virtuelles Engineering) </a:t>
            </a:r>
          </a:p>
          <a:p>
            <a:pPr marL="718775" lvl="1" eaLnBrk="1" hangingPunct="1"/>
            <a:r>
              <a:rPr lang="de-DE" altLang="de-DE" dirty="0" smtClean="0"/>
              <a:t>U-Bahn</a:t>
            </a:r>
          </a:p>
        </p:txBody>
      </p:sp>
    </p:spTree>
    <p:extLst>
      <p:ext uri="{BB962C8B-B14F-4D97-AF65-F5344CB8AC3E}">
        <p14:creationId xmlns:p14="http://schemas.microsoft.com/office/powerpoint/2010/main" val="16405516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ZVE</a:t>
            </a:r>
            <a:endParaRPr lang="de-DE" dirty="0"/>
          </a:p>
        </p:txBody>
      </p:sp>
      <p:sp>
        <p:nvSpPr>
          <p:cNvPr id="3" name="Textplatzhalter 2"/>
          <p:cNvSpPr>
            <a:spLocks noGrp="1"/>
          </p:cNvSpPr>
          <p:nvPr>
            <p:ph type="body" sz="quarter" idx="10"/>
          </p:nvPr>
        </p:nvSpPr>
        <p:spPr/>
        <p:txBody>
          <a:bodyPr/>
          <a:lstStyle/>
          <a:p>
            <a:endParaRPr lang="de-DE"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99592" y="2492896"/>
            <a:ext cx="7386152" cy="3212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486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llipse 3"/>
          <p:cNvSpPr>
            <a:spLocks noChangeArrowheads="1"/>
          </p:cNvSpPr>
          <p:nvPr/>
        </p:nvSpPr>
        <p:spPr bwMode="auto">
          <a:xfrm>
            <a:off x="3995738" y="1404938"/>
            <a:ext cx="720725" cy="715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spcAft>
                <a:spcPct val="40000"/>
              </a:spcAft>
              <a:buFont typeface="Wingdings" pitchFamily="2" charset="2"/>
              <a:buNone/>
            </a:pPr>
            <a:endParaRPr lang="de-DE" altLang="de-DE" sz="1400"/>
          </a:p>
        </p:txBody>
      </p:sp>
      <p:sp>
        <p:nvSpPr>
          <p:cNvPr id="6" name="Rechteck 5"/>
          <p:cNvSpPr/>
          <p:nvPr/>
        </p:nvSpPr>
        <p:spPr bwMode="auto">
          <a:xfrm>
            <a:off x="3995738" y="393700"/>
            <a:ext cx="1439862" cy="36036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Bahnhof</a:t>
            </a:r>
          </a:p>
        </p:txBody>
      </p:sp>
      <p:cxnSp>
        <p:nvCxnSpPr>
          <p:cNvPr id="8" name="Gerade Verbindung mit Pfeil 7"/>
          <p:cNvCxnSpPr>
            <a:stCxn id="6" idx="2"/>
            <a:endCxn id="18" idx="0"/>
          </p:cNvCxnSpPr>
          <p:nvPr/>
        </p:nvCxnSpPr>
        <p:spPr bwMode="auto">
          <a:xfrm>
            <a:off x="4715669" y="754063"/>
            <a:ext cx="0" cy="267054"/>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18" name="Rechteck 17"/>
          <p:cNvSpPr/>
          <p:nvPr/>
        </p:nvSpPr>
        <p:spPr bwMode="auto">
          <a:xfrm>
            <a:off x="3995738" y="1021117"/>
            <a:ext cx="1439862" cy="363537"/>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U-Bahn</a:t>
            </a:r>
          </a:p>
        </p:txBody>
      </p:sp>
      <p:sp>
        <p:nvSpPr>
          <p:cNvPr id="19" name="Rechteck 18"/>
          <p:cNvSpPr/>
          <p:nvPr/>
        </p:nvSpPr>
        <p:spPr bwMode="auto">
          <a:xfrm>
            <a:off x="2339976" y="2724561"/>
            <a:ext cx="1584325" cy="363537"/>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Caddy</a:t>
            </a:r>
          </a:p>
        </p:txBody>
      </p:sp>
      <p:sp>
        <p:nvSpPr>
          <p:cNvPr id="20" name="Rechteck 19"/>
          <p:cNvSpPr/>
          <p:nvPr/>
        </p:nvSpPr>
        <p:spPr bwMode="auto">
          <a:xfrm>
            <a:off x="5530850" y="2718865"/>
            <a:ext cx="1584325" cy="363538"/>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err="1" smtClean="0">
                <a:solidFill>
                  <a:schemeClr val="tx1"/>
                </a:solidFill>
              </a:rPr>
              <a:t>Twizy</a:t>
            </a:r>
            <a:endParaRPr lang="de-DE" sz="1400" dirty="0">
              <a:solidFill>
                <a:schemeClr val="tx1"/>
              </a:solidFill>
            </a:endParaRPr>
          </a:p>
        </p:txBody>
      </p:sp>
      <p:sp>
        <p:nvSpPr>
          <p:cNvPr id="26" name="Rechteck 25"/>
          <p:cNvSpPr/>
          <p:nvPr/>
        </p:nvSpPr>
        <p:spPr bwMode="auto">
          <a:xfrm>
            <a:off x="2339977" y="3314457"/>
            <a:ext cx="1584325" cy="43021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Einloggen &amp; </a:t>
            </a:r>
            <a:r>
              <a:rPr lang="de-DE" sz="1400" dirty="0" err="1">
                <a:solidFill>
                  <a:schemeClr val="tx1"/>
                </a:solidFill>
              </a:rPr>
              <a:t>autom</a:t>
            </a:r>
            <a:r>
              <a:rPr lang="de-DE" sz="1400" dirty="0">
                <a:solidFill>
                  <a:schemeClr val="tx1"/>
                </a:solidFill>
              </a:rPr>
              <a:t>. Einstellen</a:t>
            </a:r>
          </a:p>
        </p:txBody>
      </p:sp>
      <p:sp>
        <p:nvSpPr>
          <p:cNvPr id="27" name="Rechteck 26"/>
          <p:cNvSpPr/>
          <p:nvPr/>
        </p:nvSpPr>
        <p:spPr bwMode="auto">
          <a:xfrm>
            <a:off x="5530850" y="3328465"/>
            <a:ext cx="1584325" cy="36036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Einloggen</a:t>
            </a:r>
          </a:p>
        </p:txBody>
      </p:sp>
      <p:sp>
        <p:nvSpPr>
          <p:cNvPr id="28" name="Rechteck 27"/>
          <p:cNvSpPr/>
          <p:nvPr/>
        </p:nvSpPr>
        <p:spPr bwMode="auto">
          <a:xfrm>
            <a:off x="5530850" y="4004740"/>
            <a:ext cx="1584325" cy="36036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Fahren</a:t>
            </a:r>
          </a:p>
        </p:txBody>
      </p:sp>
      <p:sp>
        <p:nvSpPr>
          <p:cNvPr id="29" name="Rechteck 28"/>
          <p:cNvSpPr/>
          <p:nvPr/>
        </p:nvSpPr>
        <p:spPr bwMode="auto">
          <a:xfrm>
            <a:off x="2339975" y="4004740"/>
            <a:ext cx="1584325" cy="360364"/>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Fahren</a:t>
            </a:r>
            <a:endParaRPr lang="de-DE" sz="1400" dirty="0">
              <a:solidFill>
                <a:schemeClr val="tx1"/>
              </a:solidFill>
            </a:endParaRPr>
          </a:p>
        </p:txBody>
      </p:sp>
      <p:cxnSp>
        <p:nvCxnSpPr>
          <p:cNvPr id="31" name="Gerade Verbindung mit Pfeil 30"/>
          <p:cNvCxnSpPr>
            <a:stCxn id="19" idx="2"/>
            <a:endCxn id="26" idx="0"/>
          </p:cNvCxnSpPr>
          <p:nvPr/>
        </p:nvCxnSpPr>
        <p:spPr bwMode="auto">
          <a:xfrm>
            <a:off x="3132139" y="3088098"/>
            <a:ext cx="1" cy="226359"/>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33" name="Gerade Verbindung mit Pfeil 32"/>
          <p:cNvCxnSpPr>
            <a:stCxn id="20" idx="2"/>
            <a:endCxn id="27" idx="0"/>
          </p:cNvCxnSpPr>
          <p:nvPr/>
        </p:nvCxnSpPr>
        <p:spPr bwMode="auto">
          <a:xfrm>
            <a:off x="6323013" y="3082403"/>
            <a:ext cx="0" cy="246062"/>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35" name="Gerade Verbindung mit Pfeil 34"/>
          <p:cNvCxnSpPr>
            <a:stCxn id="26" idx="2"/>
            <a:endCxn id="29" idx="0"/>
          </p:cNvCxnSpPr>
          <p:nvPr/>
        </p:nvCxnSpPr>
        <p:spPr bwMode="auto">
          <a:xfrm flipH="1">
            <a:off x="3132138" y="3744670"/>
            <a:ext cx="2" cy="260070"/>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37" name="Gerade Verbindung mit Pfeil 36"/>
          <p:cNvCxnSpPr>
            <a:stCxn id="27" idx="2"/>
            <a:endCxn id="28" idx="0"/>
          </p:cNvCxnSpPr>
          <p:nvPr/>
        </p:nvCxnSpPr>
        <p:spPr bwMode="auto">
          <a:xfrm>
            <a:off x="6323013" y="3688828"/>
            <a:ext cx="0" cy="315912"/>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71" name="Rechteck 70"/>
          <p:cNvSpPr/>
          <p:nvPr/>
        </p:nvSpPr>
        <p:spPr bwMode="auto">
          <a:xfrm>
            <a:off x="2339580" y="5590380"/>
            <a:ext cx="1584325" cy="404812"/>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Laden per Induktion</a:t>
            </a:r>
          </a:p>
        </p:txBody>
      </p:sp>
      <p:sp>
        <p:nvSpPr>
          <p:cNvPr id="72" name="Rechteck 71"/>
          <p:cNvSpPr/>
          <p:nvPr/>
        </p:nvSpPr>
        <p:spPr bwMode="auto">
          <a:xfrm>
            <a:off x="174091" y="5590381"/>
            <a:ext cx="1584325" cy="404812"/>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Laden per</a:t>
            </a:r>
            <a:br>
              <a:rPr lang="de-DE" sz="1400" dirty="0">
                <a:solidFill>
                  <a:schemeClr val="tx1"/>
                </a:solidFill>
              </a:rPr>
            </a:br>
            <a:r>
              <a:rPr lang="de-DE" sz="1400" dirty="0">
                <a:solidFill>
                  <a:schemeClr val="tx1"/>
                </a:solidFill>
              </a:rPr>
              <a:t>Kabel</a:t>
            </a:r>
          </a:p>
        </p:txBody>
      </p:sp>
      <p:sp>
        <p:nvSpPr>
          <p:cNvPr id="73" name="Rechteck 72"/>
          <p:cNvSpPr/>
          <p:nvPr/>
        </p:nvSpPr>
        <p:spPr bwMode="auto">
          <a:xfrm>
            <a:off x="5530850" y="5590381"/>
            <a:ext cx="1584325" cy="404812"/>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Laden per Induktion</a:t>
            </a:r>
          </a:p>
        </p:txBody>
      </p:sp>
      <p:sp>
        <p:nvSpPr>
          <p:cNvPr id="74" name="Rechteck 73"/>
          <p:cNvSpPr/>
          <p:nvPr/>
        </p:nvSpPr>
        <p:spPr bwMode="auto">
          <a:xfrm>
            <a:off x="7404100" y="5590381"/>
            <a:ext cx="1584325" cy="404812"/>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Laden per</a:t>
            </a:r>
            <a:br>
              <a:rPr lang="de-DE" sz="1400" dirty="0">
                <a:solidFill>
                  <a:schemeClr val="tx1"/>
                </a:solidFill>
              </a:rPr>
            </a:br>
            <a:r>
              <a:rPr lang="de-DE" sz="1400" dirty="0">
                <a:solidFill>
                  <a:schemeClr val="tx1"/>
                </a:solidFill>
              </a:rPr>
              <a:t>Kabel</a:t>
            </a:r>
          </a:p>
        </p:txBody>
      </p:sp>
      <p:cxnSp>
        <p:nvCxnSpPr>
          <p:cNvPr id="80" name="Gerade Verbindung mit Pfeil 79"/>
          <p:cNvCxnSpPr>
            <a:stCxn id="28" idx="2"/>
            <a:endCxn id="73" idx="0"/>
          </p:cNvCxnSpPr>
          <p:nvPr/>
        </p:nvCxnSpPr>
        <p:spPr bwMode="auto">
          <a:xfrm>
            <a:off x="6323013" y="4365103"/>
            <a:ext cx="0" cy="1225278"/>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90" name="Rechteck 89"/>
          <p:cNvSpPr/>
          <p:nvPr/>
        </p:nvSpPr>
        <p:spPr bwMode="auto">
          <a:xfrm>
            <a:off x="1050397" y="4800575"/>
            <a:ext cx="1296987" cy="42862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Positionierung mit Laser</a:t>
            </a:r>
          </a:p>
        </p:txBody>
      </p:sp>
      <p:sp>
        <p:nvSpPr>
          <p:cNvPr id="91" name="Rechteck 90"/>
          <p:cNvSpPr/>
          <p:nvPr/>
        </p:nvSpPr>
        <p:spPr bwMode="auto">
          <a:xfrm>
            <a:off x="2491847" y="4800575"/>
            <a:ext cx="1295400" cy="42862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Positionierung ohne Laser</a:t>
            </a:r>
          </a:p>
        </p:txBody>
      </p:sp>
      <p:sp>
        <p:nvSpPr>
          <p:cNvPr id="92" name="Rechteck 91"/>
          <p:cNvSpPr/>
          <p:nvPr/>
        </p:nvSpPr>
        <p:spPr bwMode="auto">
          <a:xfrm>
            <a:off x="3995738" y="6165850"/>
            <a:ext cx="1439862" cy="35877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Daheim</a:t>
            </a:r>
          </a:p>
        </p:txBody>
      </p:sp>
      <p:cxnSp>
        <p:nvCxnSpPr>
          <p:cNvPr id="96" name="Gerade Verbindung mit Pfeil 95"/>
          <p:cNvCxnSpPr>
            <a:stCxn id="90" idx="2"/>
            <a:endCxn id="71" idx="0"/>
          </p:cNvCxnSpPr>
          <p:nvPr/>
        </p:nvCxnSpPr>
        <p:spPr bwMode="auto">
          <a:xfrm>
            <a:off x="1698891" y="5229200"/>
            <a:ext cx="1432852" cy="361180"/>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97" name="Gerade Verbindung mit Pfeil 96"/>
          <p:cNvCxnSpPr>
            <a:stCxn id="91" idx="2"/>
            <a:endCxn id="71" idx="0"/>
          </p:cNvCxnSpPr>
          <p:nvPr/>
        </p:nvCxnSpPr>
        <p:spPr bwMode="auto">
          <a:xfrm flipH="1">
            <a:off x="3131743" y="5229200"/>
            <a:ext cx="7804" cy="361180"/>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00" name="Gerade Verbindung mit Pfeil 99"/>
          <p:cNvCxnSpPr>
            <a:stCxn id="73" idx="2"/>
            <a:endCxn id="92" idx="3"/>
          </p:cNvCxnSpPr>
          <p:nvPr/>
        </p:nvCxnSpPr>
        <p:spPr bwMode="auto">
          <a:xfrm flipH="1">
            <a:off x="5435600" y="5995193"/>
            <a:ext cx="887413" cy="350045"/>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29" name="Gewinkelte Verbindung 128"/>
          <p:cNvCxnSpPr>
            <a:stCxn id="72" idx="2"/>
            <a:endCxn id="92" idx="1"/>
          </p:cNvCxnSpPr>
          <p:nvPr/>
        </p:nvCxnSpPr>
        <p:spPr bwMode="auto">
          <a:xfrm rot="16200000" flipH="1">
            <a:off x="2305974" y="4655473"/>
            <a:ext cx="350045" cy="3029484"/>
          </a:xfrm>
          <a:prstGeom prst="bentConnector2">
            <a:avLst/>
          </a:prstGeom>
          <a:ln>
            <a:tailEnd type="arrow"/>
          </a:ln>
          <a:extLst/>
        </p:spPr>
        <p:style>
          <a:lnRef idx="2">
            <a:schemeClr val="dk1"/>
          </a:lnRef>
          <a:fillRef idx="0">
            <a:schemeClr val="dk1"/>
          </a:fillRef>
          <a:effectRef idx="1">
            <a:schemeClr val="dk1"/>
          </a:effectRef>
          <a:fontRef idx="minor">
            <a:schemeClr val="tx1"/>
          </a:fontRef>
        </p:style>
      </p:cxnSp>
      <p:cxnSp>
        <p:nvCxnSpPr>
          <p:cNvPr id="191" name="Gewinkelte Verbindung 190"/>
          <p:cNvCxnSpPr>
            <a:stCxn id="6" idx="2"/>
            <a:endCxn id="49" idx="0"/>
          </p:cNvCxnSpPr>
          <p:nvPr/>
        </p:nvCxnSpPr>
        <p:spPr bwMode="auto">
          <a:xfrm rot="5400000">
            <a:off x="3553504" y="340106"/>
            <a:ext cx="748209" cy="1576122"/>
          </a:xfrm>
          <a:prstGeom prst="bentConnector3">
            <a:avLst>
              <a:gd name="adj1" fmla="val 17315"/>
            </a:avLst>
          </a:prstGeom>
          <a:ln>
            <a:tailEnd type="arrow"/>
          </a:ln>
          <a:extLst/>
        </p:spPr>
        <p:style>
          <a:lnRef idx="2">
            <a:schemeClr val="dk1"/>
          </a:lnRef>
          <a:fillRef idx="0">
            <a:schemeClr val="dk1"/>
          </a:fillRef>
          <a:effectRef idx="1">
            <a:schemeClr val="dk1"/>
          </a:effectRef>
          <a:fontRef idx="minor">
            <a:schemeClr val="tx1"/>
          </a:fontRef>
        </p:style>
      </p:cxnSp>
      <p:cxnSp>
        <p:nvCxnSpPr>
          <p:cNvPr id="193" name="Gewinkelte Verbindung 192"/>
          <p:cNvCxnSpPr>
            <a:stCxn id="6" idx="2"/>
            <a:endCxn id="62" idx="0"/>
          </p:cNvCxnSpPr>
          <p:nvPr/>
        </p:nvCxnSpPr>
        <p:spPr bwMode="auto">
          <a:xfrm rot="16200000" flipH="1">
            <a:off x="5148940" y="320792"/>
            <a:ext cx="748209" cy="1614750"/>
          </a:xfrm>
          <a:prstGeom prst="bentConnector3">
            <a:avLst>
              <a:gd name="adj1" fmla="val 17315"/>
            </a:avLst>
          </a:prstGeom>
          <a:ln>
            <a:tailEnd type="arrow"/>
          </a:ln>
          <a:extLst/>
        </p:spPr>
        <p:style>
          <a:lnRef idx="2">
            <a:schemeClr val="dk1"/>
          </a:lnRef>
          <a:fillRef idx="0">
            <a:schemeClr val="dk1"/>
          </a:fillRef>
          <a:effectRef idx="1">
            <a:schemeClr val="dk1"/>
          </a:effectRef>
          <a:fontRef idx="minor">
            <a:schemeClr val="tx1"/>
          </a:fontRef>
        </p:style>
      </p:cxnSp>
      <p:cxnSp>
        <p:nvCxnSpPr>
          <p:cNvPr id="207" name="Gewinkelte Verbindung 206"/>
          <p:cNvCxnSpPr>
            <a:stCxn id="74" idx="2"/>
            <a:endCxn id="92" idx="3"/>
          </p:cNvCxnSpPr>
          <p:nvPr/>
        </p:nvCxnSpPr>
        <p:spPr bwMode="auto">
          <a:xfrm rot="5400000">
            <a:off x="6640910" y="4789884"/>
            <a:ext cx="350045" cy="2760663"/>
          </a:xfrm>
          <a:prstGeom prst="bentConnector2">
            <a:avLst/>
          </a:prstGeom>
          <a:ln>
            <a:tailEnd type="arrow"/>
          </a:ln>
          <a:extLst/>
        </p:spPr>
        <p:style>
          <a:lnRef idx="2">
            <a:schemeClr val="dk1"/>
          </a:lnRef>
          <a:fillRef idx="0">
            <a:schemeClr val="dk1"/>
          </a:fillRef>
          <a:effectRef idx="1">
            <a:schemeClr val="dk1"/>
          </a:effectRef>
          <a:fontRef idx="minor">
            <a:schemeClr val="tx1"/>
          </a:fontRef>
        </p:style>
      </p:cxnSp>
      <p:sp>
        <p:nvSpPr>
          <p:cNvPr id="49" name="Rechteck 48"/>
          <p:cNvSpPr/>
          <p:nvPr/>
        </p:nvSpPr>
        <p:spPr bwMode="auto">
          <a:xfrm>
            <a:off x="2347384" y="1502272"/>
            <a:ext cx="1584325" cy="486568"/>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Lademanagement Caddy</a:t>
            </a:r>
          </a:p>
        </p:txBody>
      </p:sp>
      <p:cxnSp>
        <p:nvCxnSpPr>
          <p:cNvPr id="51" name="Gerade Verbindung mit Pfeil 50"/>
          <p:cNvCxnSpPr>
            <a:stCxn id="49" idx="2"/>
            <a:endCxn id="144" idx="1"/>
          </p:cNvCxnSpPr>
          <p:nvPr/>
        </p:nvCxnSpPr>
        <p:spPr bwMode="auto">
          <a:xfrm>
            <a:off x="3139547" y="1988840"/>
            <a:ext cx="792459" cy="322288"/>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2" name="Inhaltsplatzhalter 1"/>
          <p:cNvSpPr>
            <a:spLocks noGrp="1"/>
          </p:cNvSpPr>
          <p:nvPr>
            <p:ph sz="quarter" idx="10"/>
          </p:nvPr>
        </p:nvSpPr>
        <p:spPr/>
        <p:txBody>
          <a:bodyPr/>
          <a:lstStyle/>
          <a:p>
            <a:r>
              <a:rPr lang="de-DE" dirty="0" smtClean="0"/>
              <a:t>Ablaufdiagramm</a:t>
            </a:r>
            <a:endParaRPr lang="de-DE" dirty="0"/>
          </a:p>
        </p:txBody>
      </p:sp>
      <p:sp>
        <p:nvSpPr>
          <p:cNvPr id="41" name="Rechteck 40"/>
          <p:cNvSpPr/>
          <p:nvPr/>
        </p:nvSpPr>
        <p:spPr bwMode="auto">
          <a:xfrm>
            <a:off x="4003147" y="4800389"/>
            <a:ext cx="1295400" cy="42862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Autonome</a:t>
            </a:r>
            <a:br>
              <a:rPr lang="de-DE" sz="1400" dirty="0" smtClean="0">
                <a:solidFill>
                  <a:schemeClr val="tx1"/>
                </a:solidFill>
              </a:rPr>
            </a:br>
            <a:r>
              <a:rPr lang="de-DE" sz="1400" dirty="0" smtClean="0">
                <a:solidFill>
                  <a:schemeClr val="tx1"/>
                </a:solidFill>
              </a:rPr>
              <a:t>Positionierung</a:t>
            </a:r>
            <a:endParaRPr lang="de-DE" sz="1400" dirty="0">
              <a:solidFill>
                <a:schemeClr val="tx1"/>
              </a:solidFill>
            </a:endParaRPr>
          </a:p>
        </p:txBody>
      </p:sp>
      <p:cxnSp>
        <p:nvCxnSpPr>
          <p:cNvPr id="46" name="Gerade Verbindung mit Pfeil 45"/>
          <p:cNvCxnSpPr>
            <a:stCxn id="41" idx="2"/>
            <a:endCxn id="71" idx="0"/>
          </p:cNvCxnSpPr>
          <p:nvPr/>
        </p:nvCxnSpPr>
        <p:spPr bwMode="auto">
          <a:xfrm flipH="1">
            <a:off x="3131743" y="5229014"/>
            <a:ext cx="1519104" cy="361366"/>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62" name="Rechteck 61"/>
          <p:cNvSpPr/>
          <p:nvPr/>
        </p:nvSpPr>
        <p:spPr bwMode="auto">
          <a:xfrm>
            <a:off x="5538256" y="1502272"/>
            <a:ext cx="1584325" cy="486567"/>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Lademanagement </a:t>
            </a:r>
            <a:r>
              <a:rPr lang="de-DE" sz="1400" dirty="0" err="1" smtClean="0">
                <a:solidFill>
                  <a:schemeClr val="tx1"/>
                </a:solidFill>
              </a:rPr>
              <a:t>Twizy</a:t>
            </a:r>
            <a:endParaRPr lang="de-DE" sz="1400" dirty="0" smtClean="0">
              <a:solidFill>
                <a:schemeClr val="tx1"/>
              </a:solidFill>
            </a:endParaRPr>
          </a:p>
        </p:txBody>
      </p:sp>
      <p:cxnSp>
        <p:nvCxnSpPr>
          <p:cNvPr id="63" name="Gerade Verbindung mit Pfeil 62"/>
          <p:cNvCxnSpPr>
            <a:stCxn id="62" idx="2"/>
            <a:endCxn id="144" idx="3"/>
          </p:cNvCxnSpPr>
          <p:nvPr/>
        </p:nvCxnSpPr>
        <p:spPr bwMode="auto">
          <a:xfrm flipH="1">
            <a:off x="5516331" y="1988839"/>
            <a:ext cx="814088" cy="322289"/>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03" name="Gerade Verbindung mit Pfeil 102"/>
          <p:cNvCxnSpPr>
            <a:stCxn id="29" idx="2"/>
            <a:endCxn id="91" idx="0"/>
          </p:cNvCxnSpPr>
          <p:nvPr/>
        </p:nvCxnSpPr>
        <p:spPr bwMode="auto">
          <a:xfrm>
            <a:off x="3132138" y="4365104"/>
            <a:ext cx="7409" cy="435471"/>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23" name="Gerade Verbindung mit Pfeil 122"/>
          <p:cNvCxnSpPr>
            <a:stCxn id="71" idx="2"/>
            <a:endCxn id="92" idx="1"/>
          </p:cNvCxnSpPr>
          <p:nvPr/>
        </p:nvCxnSpPr>
        <p:spPr bwMode="auto">
          <a:xfrm>
            <a:off x="3131743" y="5995192"/>
            <a:ext cx="863995" cy="350046"/>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26" name="Gewinkelte Verbindung 125"/>
          <p:cNvCxnSpPr>
            <a:stCxn id="29" idx="1"/>
            <a:endCxn id="72" idx="0"/>
          </p:cNvCxnSpPr>
          <p:nvPr/>
        </p:nvCxnSpPr>
        <p:spPr bwMode="auto">
          <a:xfrm rot="10800000" flipV="1">
            <a:off x="966255" y="4184921"/>
            <a:ext cx="1373721" cy="1405459"/>
          </a:xfrm>
          <a:prstGeom prst="bentConnector2">
            <a:avLst/>
          </a:prstGeom>
          <a:ln>
            <a:tailEnd type="arrow"/>
          </a:ln>
          <a:extLst/>
        </p:spPr>
        <p:style>
          <a:lnRef idx="2">
            <a:schemeClr val="dk1"/>
          </a:lnRef>
          <a:fillRef idx="0">
            <a:schemeClr val="dk1"/>
          </a:fillRef>
          <a:effectRef idx="1">
            <a:schemeClr val="dk1"/>
          </a:effectRef>
          <a:fontRef idx="minor">
            <a:schemeClr val="tx1"/>
          </a:fontRef>
        </p:style>
      </p:cxnSp>
      <p:cxnSp>
        <p:nvCxnSpPr>
          <p:cNvPr id="130" name="Gerade Verbindung mit Pfeil 129"/>
          <p:cNvCxnSpPr>
            <a:stCxn id="29" idx="2"/>
            <a:endCxn id="90" idx="0"/>
          </p:cNvCxnSpPr>
          <p:nvPr/>
        </p:nvCxnSpPr>
        <p:spPr bwMode="auto">
          <a:xfrm flipH="1">
            <a:off x="1698891" y="4365104"/>
            <a:ext cx="1433247" cy="435471"/>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33" name="Gerade Verbindung mit Pfeil 132"/>
          <p:cNvCxnSpPr>
            <a:stCxn id="29" idx="2"/>
            <a:endCxn id="41" idx="0"/>
          </p:cNvCxnSpPr>
          <p:nvPr/>
        </p:nvCxnSpPr>
        <p:spPr bwMode="auto">
          <a:xfrm>
            <a:off x="3132138" y="4365104"/>
            <a:ext cx="1518709" cy="435285"/>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37" name="Gewinkelte Verbindung 136"/>
          <p:cNvCxnSpPr>
            <a:stCxn id="28" idx="3"/>
            <a:endCxn id="74" idx="0"/>
          </p:cNvCxnSpPr>
          <p:nvPr/>
        </p:nvCxnSpPr>
        <p:spPr bwMode="auto">
          <a:xfrm>
            <a:off x="7115175" y="4184922"/>
            <a:ext cx="1081088" cy="1405459"/>
          </a:xfrm>
          <a:prstGeom prst="bentConnector2">
            <a:avLst/>
          </a:prstGeom>
          <a:ln>
            <a:tailEnd type="arrow"/>
          </a:ln>
          <a:extLst/>
        </p:spPr>
        <p:style>
          <a:lnRef idx="2">
            <a:schemeClr val="dk1"/>
          </a:lnRef>
          <a:fillRef idx="0">
            <a:schemeClr val="dk1"/>
          </a:fillRef>
          <a:effectRef idx="1">
            <a:schemeClr val="dk1"/>
          </a:effectRef>
          <a:fontRef idx="minor">
            <a:schemeClr val="tx1"/>
          </a:fontRef>
        </p:style>
      </p:cxnSp>
      <p:sp>
        <p:nvSpPr>
          <p:cNvPr id="144" name="Rechteck 143"/>
          <p:cNvSpPr/>
          <p:nvPr/>
        </p:nvSpPr>
        <p:spPr bwMode="auto">
          <a:xfrm>
            <a:off x="3932006" y="2129359"/>
            <a:ext cx="1584325" cy="363537"/>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Parkhausortung</a:t>
            </a:r>
          </a:p>
        </p:txBody>
      </p:sp>
      <p:cxnSp>
        <p:nvCxnSpPr>
          <p:cNvPr id="159" name="Gerade Verbindung mit Pfeil 158"/>
          <p:cNvCxnSpPr>
            <a:stCxn id="18" idx="2"/>
            <a:endCxn id="49" idx="3"/>
          </p:cNvCxnSpPr>
          <p:nvPr/>
        </p:nvCxnSpPr>
        <p:spPr bwMode="auto">
          <a:xfrm flipH="1">
            <a:off x="3931709" y="1384654"/>
            <a:ext cx="783960" cy="360902"/>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63" name="Gerade Verbindung mit Pfeil 162"/>
          <p:cNvCxnSpPr>
            <a:stCxn id="18" idx="2"/>
            <a:endCxn id="62" idx="1"/>
          </p:cNvCxnSpPr>
          <p:nvPr/>
        </p:nvCxnSpPr>
        <p:spPr bwMode="auto">
          <a:xfrm>
            <a:off x="4715669" y="1384654"/>
            <a:ext cx="822587" cy="360902"/>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68" name="Gerade Verbindung mit Pfeil 167"/>
          <p:cNvCxnSpPr>
            <a:stCxn id="144" idx="2"/>
            <a:endCxn id="20" idx="0"/>
          </p:cNvCxnSpPr>
          <p:nvPr/>
        </p:nvCxnSpPr>
        <p:spPr bwMode="auto">
          <a:xfrm>
            <a:off x="4724169" y="2492896"/>
            <a:ext cx="1598844" cy="225969"/>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71" name="Gerade Verbindung mit Pfeil 170"/>
          <p:cNvCxnSpPr>
            <a:stCxn id="144" idx="2"/>
            <a:endCxn id="19" idx="0"/>
          </p:cNvCxnSpPr>
          <p:nvPr/>
        </p:nvCxnSpPr>
        <p:spPr bwMode="auto">
          <a:xfrm flipH="1">
            <a:off x="3132139" y="2492896"/>
            <a:ext cx="1592030" cy="231665"/>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05734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llipse 3"/>
          <p:cNvSpPr>
            <a:spLocks noChangeArrowheads="1"/>
          </p:cNvSpPr>
          <p:nvPr/>
        </p:nvSpPr>
        <p:spPr bwMode="auto">
          <a:xfrm>
            <a:off x="3995738" y="1404938"/>
            <a:ext cx="720725" cy="715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spcAft>
                <a:spcPct val="40000"/>
              </a:spcAft>
              <a:buFont typeface="Wingdings" pitchFamily="2" charset="2"/>
              <a:buNone/>
            </a:pPr>
            <a:endParaRPr lang="de-DE" altLang="de-DE" sz="1400"/>
          </a:p>
        </p:txBody>
      </p:sp>
      <p:sp>
        <p:nvSpPr>
          <p:cNvPr id="6" name="Rechteck 5"/>
          <p:cNvSpPr/>
          <p:nvPr/>
        </p:nvSpPr>
        <p:spPr bwMode="auto">
          <a:xfrm>
            <a:off x="3995738" y="393700"/>
            <a:ext cx="1439862" cy="36036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Bahnhof</a:t>
            </a:r>
          </a:p>
        </p:txBody>
      </p:sp>
      <p:cxnSp>
        <p:nvCxnSpPr>
          <p:cNvPr id="8" name="Gerade Verbindung mit Pfeil 7"/>
          <p:cNvCxnSpPr>
            <a:stCxn id="6" idx="2"/>
            <a:endCxn id="18" idx="0"/>
          </p:cNvCxnSpPr>
          <p:nvPr/>
        </p:nvCxnSpPr>
        <p:spPr bwMode="auto">
          <a:xfrm>
            <a:off x="4715669" y="754063"/>
            <a:ext cx="0" cy="267054"/>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18" name="Rechteck 17"/>
          <p:cNvSpPr/>
          <p:nvPr/>
        </p:nvSpPr>
        <p:spPr bwMode="auto">
          <a:xfrm>
            <a:off x="3995738" y="1021117"/>
            <a:ext cx="1439862" cy="363537"/>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U-Bahn</a:t>
            </a:r>
          </a:p>
        </p:txBody>
      </p:sp>
      <p:sp>
        <p:nvSpPr>
          <p:cNvPr id="19" name="Rechteck 18"/>
          <p:cNvSpPr/>
          <p:nvPr/>
        </p:nvSpPr>
        <p:spPr bwMode="auto">
          <a:xfrm>
            <a:off x="2339976" y="2724561"/>
            <a:ext cx="1584325" cy="363537"/>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Caddy</a:t>
            </a:r>
          </a:p>
        </p:txBody>
      </p:sp>
      <p:sp>
        <p:nvSpPr>
          <p:cNvPr id="20" name="Rechteck 19"/>
          <p:cNvSpPr/>
          <p:nvPr/>
        </p:nvSpPr>
        <p:spPr bwMode="auto">
          <a:xfrm>
            <a:off x="5530850" y="2718865"/>
            <a:ext cx="1584325" cy="363538"/>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err="1" smtClean="0">
                <a:solidFill>
                  <a:schemeClr val="tx1"/>
                </a:solidFill>
              </a:rPr>
              <a:t>Twizy</a:t>
            </a:r>
            <a:endParaRPr lang="de-DE" sz="1400" dirty="0">
              <a:solidFill>
                <a:schemeClr val="tx1"/>
              </a:solidFill>
            </a:endParaRPr>
          </a:p>
        </p:txBody>
      </p:sp>
      <p:sp>
        <p:nvSpPr>
          <p:cNvPr id="26" name="Rechteck 25"/>
          <p:cNvSpPr/>
          <p:nvPr/>
        </p:nvSpPr>
        <p:spPr bwMode="auto">
          <a:xfrm>
            <a:off x="2339977" y="3314457"/>
            <a:ext cx="1584325" cy="43021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Einloggen </a:t>
            </a:r>
            <a:r>
              <a:rPr lang="de-DE" sz="1400" dirty="0">
                <a:solidFill>
                  <a:schemeClr val="tx2"/>
                </a:solidFill>
              </a:rPr>
              <a:t>&amp; </a:t>
            </a:r>
            <a:r>
              <a:rPr lang="de-DE" sz="1400" dirty="0" err="1">
                <a:solidFill>
                  <a:schemeClr val="tx2"/>
                </a:solidFill>
              </a:rPr>
              <a:t>autom</a:t>
            </a:r>
            <a:r>
              <a:rPr lang="de-DE" sz="1400" dirty="0">
                <a:solidFill>
                  <a:schemeClr val="tx2"/>
                </a:solidFill>
              </a:rPr>
              <a:t>. Einstellen</a:t>
            </a:r>
          </a:p>
        </p:txBody>
      </p:sp>
      <p:sp>
        <p:nvSpPr>
          <p:cNvPr id="27" name="Rechteck 26"/>
          <p:cNvSpPr/>
          <p:nvPr/>
        </p:nvSpPr>
        <p:spPr bwMode="auto">
          <a:xfrm>
            <a:off x="5530850" y="3328465"/>
            <a:ext cx="1584325" cy="36036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Einloggen</a:t>
            </a:r>
          </a:p>
        </p:txBody>
      </p:sp>
      <p:sp>
        <p:nvSpPr>
          <p:cNvPr id="28" name="Rechteck 27"/>
          <p:cNvSpPr/>
          <p:nvPr/>
        </p:nvSpPr>
        <p:spPr bwMode="auto">
          <a:xfrm>
            <a:off x="5530850" y="4004740"/>
            <a:ext cx="1584325" cy="360363"/>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Fahren</a:t>
            </a:r>
          </a:p>
        </p:txBody>
      </p:sp>
      <p:sp>
        <p:nvSpPr>
          <p:cNvPr id="29" name="Rechteck 28"/>
          <p:cNvSpPr/>
          <p:nvPr/>
        </p:nvSpPr>
        <p:spPr bwMode="auto">
          <a:xfrm>
            <a:off x="2339975" y="4004740"/>
            <a:ext cx="1584325" cy="360364"/>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Fahren</a:t>
            </a:r>
            <a:endParaRPr lang="de-DE" sz="1400" dirty="0">
              <a:solidFill>
                <a:schemeClr val="tx1"/>
              </a:solidFill>
            </a:endParaRPr>
          </a:p>
        </p:txBody>
      </p:sp>
      <p:cxnSp>
        <p:nvCxnSpPr>
          <p:cNvPr id="31" name="Gerade Verbindung mit Pfeil 30"/>
          <p:cNvCxnSpPr>
            <a:stCxn id="19" idx="2"/>
            <a:endCxn id="26" idx="0"/>
          </p:cNvCxnSpPr>
          <p:nvPr/>
        </p:nvCxnSpPr>
        <p:spPr bwMode="auto">
          <a:xfrm>
            <a:off x="3132139" y="3088098"/>
            <a:ext cx="1" cy="226359"/>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33" name="Gerade Verbindung mit Pfeil 32"/>
          <p:cNvCxnSpPr>
            <a:stCxn id="20" idx="2"/>
            <a:endCxn id="27" idx="0"/>
          </p:cNvCxnSpPr>
          <p:nvPr/>
        </p:nvCxnSpPr>
        <p:spPr bwMode="auto">
          <a:xfrm>
            <a:off x="6323013" y="3082403"/>
            <a:ext cx="0" cy="246062"/>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35" name="Gerade Verbindung mit Pfeil 34"/>
          <p:cNvCxnSpPr>
            <a:stCxn id="26" idx="2"/>
            <a:endCxn id="29" idx="0"/>
          </p:cNvCxnSpPr>
          <p:nvPr/>
        </p:nvCxnSpPr>
        <p:spPr bwMode="auto">
          <a:xfrm flipH="1">
            <a:off x="3132138" y="3744670"/>
            <a:ext cx="2" cy="260070"/>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37" name="Gerade Verbindung mit Pfeil 36"/>
          <p:cNvCxnSpPr>
            <a:stCxn id="27" idx="2"/>
            <a:endCxn id="28" idx="0"/>
          </p:cNvCxnSpPr>
          <p:nvPr/>
        </p:nvCxnSpPr>
        <p:spPr bwMode="auto">
          <a:xfrm>
            <a:off x="6323013" y="3688828"/>
            <a:ext cx="0" cy="315912"/>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71" name="Rechteck 70"/>
          <p:cNvSpPr/>
          <p:nvPr/>
        </p:nvSpPr>
        <p:spPr bwMode="auto">
          <a:xfrm>
            <a:off x="2339580" y="5590380"/>
            <a:ext cx="1584325" cy="404812"/>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Laden per Induktion</a:t>
            </a:r>
          </a:p>
        </p:txBody>
      </p:sp>
      <p:sp>
        <p:nvSpPr>
          <p:cNvPr id="72" name="Rechteck 71"/>
          <p:cNvSpPr/>
          <p:nvPr/>
        </p:nvSpPr>
        <p:spPr bwMode="auto">
          <a:xfrm>
            <a:off x="174091" y="5590381"/>
            <a:ext cx="1584325" cy="404812"/>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Laden per</a:t>
            </a:r>
            <a:br>
              <a:rPr lang="de-DE" sz="1400" dirty="0">
                <a:solidFill>
                  <a:schemeClr val="tx1"/>
                </a:solidFill>
              </a:rPr>
            </a:br>
            <a:r>
              <a:rPr lang="de-DE" sz="1400" dirty="0">
                <a:solidFill>
                  <a:schemeClr val="tx1"/>
                </a:solidFill>
              </a:rPr>
              <a:t>Kabel</a:t>
            </a:r>
          </a:p>
        </p:txBody>
      </p:sp>
      <p:sp>
        <p:nvSpPr>
          <p:cNvPr id="73" name="Rechteck 72"/>
          <p:cNvSpPr/>
          <p:nvPr/>
        </p:nvSpPr>
        <p:spPr bwMode="auto">
          <a:xfrm>
            <a:off x="5530850" y="5590381"/>
            <a:ext cx="1584325" cy="404812"/>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2"/>
                </a:solidFill>
              </a:rPr>
              <a:t>Laden per Induktion</a:t>
            </a:r>
          </a:p>
        </p:txBody>
      </p:sp>
      <p:sp>
        <p:nvSpPr>
          <p:cNvPr id="74" name="Rechteck 73"/>
          <p:cNvSpPr/>
          <p:nvPr/>
        </p:nvSpPr>
        <p:spPr bwMode="auto">
          <a:xfrm>
            <a:off x="7404100" y="5590381"/>
            <a:ext cx="1584325" cy="404812"/>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Laden per</a:t>
            </a:r>
            <a:br>
              <a:rPr lang="de-DE" sz="1400" dirty="0">
                <a:solidFill>
                  <a:schemeClr val="tx1"/>
                </a:solidFill>
              </a:rPr>
            </a:br>
            <a:r>
              <a:rPr lang="de-DE" sz="1400" dirty="0">
                <a:solidFill>
                  <a:schemeClr val="tx1"/>
                </a:solidFill>
              </a:rPr>
              <a:t>Kabel</a:t>
            </a:r>
          </a:p>
        </p:txBody>
      </p:sp>
      <p:cxnSp>
        <p:nvCxnSpPr>
          <p:cNvPr id="80" name="Gerade Verbindung mit Pfeil 79"/>
          <p:cNvCxnSpPr>
            <a:stCxn id="28" idx="2"/>
            <a:endCxn id="73" idx="0"/>
          </p:cNvCxnSpPr>
          <p:nvPr/>
        </p:nvCxnSpPr>
        <p:spPr bwMode="auto">
          <a:xfrm>
            <a:off x="6323013" y="4365103"/>
            <a:ext cx="0" cy="1225278"/>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90" name="Rechteck 89"/>
          <p:cNvSpPr/>
          <p:nvPr/>
        </p:nvSpPr>
        <p:spPr bwMode="auto">
          <a:xfrm>
            <a:off x="1050397" y="4800575"/>
            <a:ext cx="1296987" cy="42862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Positionierung mit Laser</a:t>
            </a:r>
          </a:p>
        </p:txBody>
      </p:sp>
      <p:sp>
        <p:nvSpPr>
          <p:cNvPr id="91" name="Rechteck 90"/>
          <p:cNvSpPr/>
          <p:nvPr/>
        </p:nvSpPr>
        <p:spPr bwMode="auto">
          <a:xfrm>
            <a:off x="2491847" y="4800575"/>
            <a:ext cx="1295400" cy="42862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Positionierung ohne Laser</a:t>
            </a:r>
          </a:p>
        </p:txBody>
      </p:sp>
      <p:sp>
        <p:nvSpPr>
          <p:cNvPr id="92" name="Rechteck 91"/>
          <p:cNvSpPr/>
          <p:nvPr/>
        </p:nvSpPr>
        <p:spPr bwMode="auto">
          <a:xfrm>
            <a:off x="3995738" y="6165850"/>
            <a:ext cx="1439862" cy="35877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a:solidFill>
                  <a:schemeClr val="tx1"/>
                </a:solidFill>
              </a:rPr>
              <a:t>Daheim</a:t>
            </a:r>
          </a:p>
        </p:txBody>
      </p:sp>
      <p:cxnSp>
        <p:nvCxnSpPr>
          <p:cNvPr id="96" name="Gerade Verbindung mit Pfeil 95"/>
          <p:cNvCxnSpPr>
            <a:stCxn id="90" idx="2"/>
            <a:endCxn id="71" idx="0"/>
          </p:cNvCxnSpPr>
          <p:nvPr/>
        </p:nvCxnSpPr>
        <p:spPr bwMode="auto">
          <a:xfrm>
            <a:off x="1698891" y="5229200"/>
            <a:ext cx="1432852" cy="361180"/>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97" name="Gerade Verbindung mit Pfeil 96"/>
          <p:cNvCxnSpPr>
            <a:stCxn id="91" idx="2"/>
            <a:endCxn id="71" idx="0"/>
          </p:cNvCxnSpPr>
          <p:nvPr/>
        </p:nvCxnSpPr>
        <p:spPr bwMode="auto">
          <a:xfrm flipH="1">
            <a:off x="3131743" y="5229200"/>
            <a:ext cx="7804" cy="361180"/>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00" name="Gerade Verbindung mit Pfeil 99"/>
          <p:cNvCxnSpPr>
            <a:stCxn id="73" idx="2"/>
            <a:endCxn id="92" idx="3"/>
          </p:cNvCxnSpPr>
          <p:nvPr/>
        </p:nvCxnSpPr>
        <p:spPr bwMode="auto">
          <a:xfrm flipH="1">
            <a:off x="5435600" y="5995193"/>
            <a:ext cx="887413" cy="350045"/>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29" name="Gewinkelte Verbindung 128"/>
          <p:cNvCxnSpPr>
            <a:stCxn id="72" idx="2"/>
            <a:endCxn id="92" idx="1"/>
          </p:cNvCxnSpPr>
          <p:nvPr/>
        </p:nvCxnSpPr>
        <p:spPr bwMode="auto">
          <a:xfrm rot="16200000" flipH="1">
            <a:off x="2305974" y="4655473"/>
            <a:ext cx="350045" cy="3029484"/>
          </a:xfrm>
          <a:prstGeom prst="bentConnector2">
            <a:avLst/>
          </a:prstGeom>
          <a:ln>
            <a:tailEnd type="arrow"/>
          </a:ln>
          <a:extLst/>
        </p:spPr>
        <p:style>
          <a:lnRef idx="2">
            <a:schemeClr val="dk1"/>
          </a:lnRef>
          <a:fillRef idx="0">
            <a:schemeClr val="dk1"/>
          </a:fillRef>
          <a:effectRef idx="1">
            <a:schemeClr val="dk1"/>
          </a:effectRef>
          <a:fontRef idx="minor">
            <a:schemeClr val="tx1"/>
          </a:fontRef>
        </p:style>
      </p:cxnSp>
      <p:cxnSp>
        <p:nvCxnSpPr>
          <p:cNvPr id="191" name="Gewinkelte Verbindung 190"/>
          <p:cNvCxnSpPr>
            <a:stCxn id="6" idx="2"/>
            <a:endCxn id="49" idx="0"/>
          </p:cNvCxnSpPr>
          <p:nvPr/>
        </p:nvCxnSpPr>
        <p:spPr bwMode="auto">
          <a:xfrm rot="5400000">
            <a:off x="3553504" y="340106"/>
            <a:ext cx="748209" cy="1576122"/>
          </a:xfrm>
          <a:prstGeom prst="bentConnector3">
            <a:avLst>
              <a:gd name="adj1" fmla="val 17315"/>
            </a:avLst>
          </a:prstGeom>
          <a:ln>
            <a:tailEnd type="arrow"/>
          </a:ln>
          <a:extLst/>
        </p:spPr>
        <p:style>
          <a:lnRef idx="2">
            <a:schemeClr val="dk1"/>
          </a:lnRef>
          <a:fillRef idx="0">
            <a:schemeClr val="dk1"/>
          </a:fillRef>
          <a:effectRef idx="1">
            <a:schemeClr val="dk1"/>
          </a:effectRef>
          <a:fontRef idx="minor">
            <a:schemeClr val="tx1"/>
          </a:fontRef>
        </p:style>
      </p:cxnSp>
      <p:cxnSp>
        <p:nvCxnSpPr>
          <p:cNvPr id="193" name="Gewinkelte Verbindung 192"/>
          <p:cNvCxnSpPr>
            <a:stCxn id="6" idx="2"/>
            <a:endCxn id="62" idx="0"/>
          </p:cNvCxnSpPr>
          <p:nvPr/>
        </p:nvCxnSpPr>
        <p:spPr bwMode="auto">
          <a:xfrm rot="16200000" flipH="1">
            <a:off x="5148940" y="320792"/>
            <a:ext cx="748209" cy="1614750"/>
          </a:xfrm>
          <a:prstGeom prst="bentConnector3">
            <a:avLst>
              <a:gd name="adj1" fmla="val 17315"/>
            </a:avLst>
          </a:prstGeom>
          <a:ln>
            <a:tailEnd type="arrow"/>
          </a:ln>
          <a:extLst/>
        </p:spPr>
        <p:style>
          <a:lnRef idx="2">
            <a:schemeClr val="dk1"/>
          </a:lnRef>
          <a:fillRef idx="0">
            <a:schemeClr val="dk1"/>
          </a:fillRef>
          <a:effectRef idx="1">
            <a:schemeClr val="dk1"/>
          </a:effectRef>
          <a:fontRef idx="minor">
            <a:schemeClr val="tx1"/>
          </a:fontRef>
        </p:style>
      </p:cxnSp>
      <p:cxnSp>
        <p:nvCxnSpPr>
          <p:cNvPr id="207" name="Gewinkelte Verbindung 206"/>
          <p:cNvCxnSpPr>
            <a:stCxn id="74" idx="2"/>
            <a:endCxn id="92" idx="3"/>
          </p:cNvCxnSpPr>
          <p:nvPr/>
        </p:nvCxnSpPr>
        <p:spPr bwMode="auto">
          <a:xfrm rot="5400000">
            <a:off x="6640910" y="4789884"/>
            <a:ext cx="350045" cy="2760663"/>
          </a:xfrm>
          <a:prstGeom prst="bentConnector2">
            <a:avLst/>
          </a:prstGeom>
          <a:ln>
            <a:tailEnd type="arrow"/>
          </a:ln>
          <a:extLst/>
        </p:spPr>
        <p:style>
          <a:lnRef idx="2">
            <a:schemeClr val="dk1"/>
          </a:lnRef>
          <a:fillRef idx="0">
            <a:schemeClr val="dk1"/>
          </a:fillRef>
          <a:effectRef idx="1">
            <a:schemeClr val="dk1"/>
          </a:effectRef>
          <a:fontRef idx="minor">
            <a:schemeClr val="tx1"/>
          </a:fontRef>
        </p:style>
      </p:cxnSp>
      <p:sp>
        <p:nvSpPr>
          <p:cNvPr id="49" name="Rechteck 48"/>
          <p:cNvSpPr/>
          <p:nvPr/>
        </p:nvSpPr>
        <p:spPr bwMode="auto">
          <a:xfrm>
            <a:off x="2347384" y="1502272"/>
            <a:ext cx="1584325" cy="486568"/>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Lademanagement Caddy</a:t>
            </a:r>
          </a:p>
        </p:txBody>
      </p:sp>
      <p:cxnSp>
        <p:nvCxnSpPr>
          <p:cNvPr id="51" name="Gerade Verbindung mit Pfeil 50"/>
          <p:cNvCxnSpPr>
            <a:stCxn id="49" idx="2"/>
            <a:endCxn id="144" idx="1"/>
          </p:cNvCxnSpPr>
          <p:nvPr/>
        </p:nvCxnSpPr>
        <p:spPr bwMode="auto">
          <a:xfrm>
            <a:off x="3139547" y="1988840"/>
            <a:ext cx="792459" cy="322288"/>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2" name="Inhaltsplatzhalter 1"/>
          <p:cNvSpPr>
            <a:spLocks noGrp="1"/>
          </p:cNvSpPr>
          <p:nvPr>
            <p:ph sz="quarter" idx="10"/>
          </p:nvPr>
        </p:nvSpPr>
        <p:spPr/>
        <p:txBody>
          <a:bodyPr/>
          <a:lstStyle/>
          <a:p>
            <a:r>
              <a:rPr lang="de-DE" dirty="0" smtClean="0"/>
              <a:t>Ablaufdiagramm</a:t>
            </a:r>
            <a:endParaRPr lang="de-DE" dirty="0"/>
          </a:p>
        </p:txBody>
      </p:sp>
      <p:sp>
        <p:nvSpPr>
          <p:cNvPr id="41" name="Rechteck 40"/>
          <p:cNvSpPr/>
          <p:nvPr/>
        </p:nvSpPr>
        <p:spPr bwMode="auto">
          <a:xfrm>
            <a:off x="4003147" y="4800389"/>
            <a:ext cx="1295400" cy="428625"/>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2"/>
                </a:solidFill>
              </a:rPr>
              <a:t>Autonome</a:t>
            </a:r>
            <a:br>
              <a:rPr lang="de-DE" sz="1400" dirty="0" smtClean="0">
                <a:solidFill>
                  <a:schemeClr val="tx2"/>
                </a:solidFill>
              </a:rPr>
            </a:br>
            <a:r>
              <a:rPr lang="de-DE" sz="1400" dirty="0" smtClean="0">
                <a:solidFill>
                  <a:schemeClr val="tx2"/>
                </a:solidFill>
              </a:rPr>
              <a:t>Positionierung</a:t>
            </a:r>
            <a:endParaRPr lang="de-DE" sz="1400" dirty="0">
              <a:solidFill>
                <a:schemeClr val="tx2"/>
              </a:solidFill>
            </a:endParaRPr>
          </a:p>
        </p:txBody>
      </p:sp>
      <p:cxnSp>
        <p:nvCxnSpPr>
          <p:cNvPr id="46" name="Gerade Verbindung mit Pfeil 45"/>
          <p:cNvCxnSpPr>
            <a:stCxn id="41" idx="2"/>
            <a:endCxn id="71" idx="0"/>
          </p:cNvCxnSpPr>
          <p:nvPr/>
        </p:nvCxnSpPr>
        <p:spPr bwMode="auto">
          <a:xfrm flipH="1">
            <a:off x="3131743" y="5229014"/>
            <a:ext cx="1519104" cy="361366"/>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62" name="Rechteck 61"/>
          <p:cNvSpPr/>
          <p:nvPr/>
        </p:nvSpPr>
        <p:spPr bwMode="auto">
          <a:xfrm>
            <a:off x="5538256" y="1502272"/>
            <a:ext cx="1584325" cy="486567"/>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Lademanagement </a:t>
            </a:r>
            <a:r>
              <a:rPr lang="de-DE" sz="1400" dirty="0" err="1" smtClean="0">
                <a:solidFill>
                  <a:schemeClr val="tx1"/>
                </a:solidFill>
              </a:rPr>
              <a:t>Twizy</a:t>
            </a:r>
            <a:endParaRPr lang="de-DE" sz="1400" dirty="0" smtClean="0">
              <a:solidFill>
                <a:schemeClr val="tx1"/>
              </a:solidFill>
            </a:endParaRPr>
          </a:p>
        </p:txBody>
      </p:sp>
      <p:cxnSp>
        <p:nvCxnSpPr>
          <p:cNvPr id="63" name="Gerade Verbindung mit Pfeil 62"/>
          <p:cNvCxnSpPr>
            <a:stCxn id="62" idx="2"/>
            <a:endCxn id="144" idx="3"/>
          </p:cNvCxnSpPr>
          <p:nvPr/>
        </p:nvCxnSpPr>
        <p:spPr bwMode="auto">
          <a:xfrm flipH="1">
            <a:off x="5516331" y="1988839"/>
            <a:ext cx="814088" cy="322289"/>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03" name="Gerade Verbindung mit Pfeil 102"/>
          <p:cNvCxnSpPr>
            <a:stCxn id="29" idx="2"/>
            <a:endCxn id="91" idx="0"/>
          </p:cNvCxnSpPr>
          <p:nvPr/>
        </p:nvCxnSpPr>
        <p:spPr bwMode="auto">
          <a:xfrm>
            <a:off x="3132138" y="4365104"/>
            <a:ext cx="7409" cy="435471"/>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23" name="Gerade Verbindung mit Pfeil 122"/>
          <p:cNvCxnSpPr>
            <a:stCxn id="71" idx="2"/>
            <a:endCxn id="92" idx="1"/>
          </p:cNvCxnSpPr>
          <p:nvPr/>
        </p:nvCxnSpPr>
        <p:spPr bwMode="auto">
          <a:xfrm>
            <a:off x="3131743" y="5995192"/>
            <a:ext cx="863995" cy="350046"/>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26" name="Gewinkelte Verbindung 125"/>
          <p:cNvCxnSpPr>
            <a:stCxn id="29" idx="1"/>
            <a:endCxn id="72" idx="0"/>
          </p:cNvCxnSpPr>
          <p:nvPr/>
        </p:nvCxnSpPr>
        <p:spPr bwMode="auto">
          <a:xfrm rot="10800000" flipV="1">
            <a:off x="966255" y="4184921"/>
            <a:ext cx="1373721" cy="1405459"/>
          </a:xfrm>
          <a:prstGeom prst="bentConnector2">
            <a:avLst/>
          </a:prstGeom>
          <a:ln>
            <a:tailEnd type="arrow"/>
          </a:ln>
          <a:extLst/>
        </p:spPr>
        <p:style>
          <a:lnRef idx="2">
            <a:schemeClr val="dk1"/>
          </a:lnRef>
          <a:fillRef idx="0">
            <a:schemeClr val="dk1"/>
          </a:fillRef>
          <a:effectRef idx="1">
            <a:schemeClr val="dk1"/>
          </a:effectRef>
          <a:fontRef idx="minor">
            <a:schemeClr val="tx1"/>
          </a:fontRef>
        </p:style>
      </p:cxnSp>
      <p:cxnSp>
        <p:nvCxnSpPr>
          <p:cNvPr id="130" name="Gerade Verbindung mit Pfeil 129"/>
          <p:cNvCxnSpPr>
            <a:stCxn id="29" idx="2"/>
            <a:endCxn id="90" idx="0"/>
          </p:cNvCxnSpPr>
          <p:nvPr/>
        </p:nvCxnSpPr>
        <p:spPr bwMode="auto">
          <a:xfrm flipH="1">
            <a:off x="1698891" y="4365104"/>
            <a:ext cx="1433247" cy="435471"/>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33" name="Gerade Verbindung mit Pfeil 132"/>
          <p:cNvCxnSpPr>
            <a:stCxn id="29" idx="2"/>
            <a:endCxn id="41" idx="0"/>
          </p:cNvCxnSpPr>
          <p:nvPr/>
        </p:nvCxnSpPr>
        <p:spPr bwMode="auto">
          <a:xfrm>
            <a:off x="3132138" y="4365104"/>
            <a:ext cx="1518709" cy="435285"/>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37" name="Gewinkelte Verbindung 136"/>
          <p:cNvCxnSpPr>
            <a:stCxn id="28" idx="3"/>
            <a:endCxn id="74" idx="0"/>
          </p:cNvCxnSpPr>
          <p:nvPr/>
        </p:nvCxnSpPr>
        <p:spPr bwMode="auto">
          <a:xfrm>
            <a:off x="7115175" y="4184922"/>
            <a:ext cx="1081088" cy="1405459"/>
          </a:xfrm>
          <a:prstGeom prst="bentConnector2">
            <a:avLst/>
          </a:prstGeom>
          <a:ln>
            <a:tailEnd type="arrow"/>
          </a:ln>
          <a:extLst/>
        </p:spPr>
        <p:style>
          <a:lnRef idx="2">
            <a:schemeClr val="dk1"/>
          </a:lnRef>
          <a:fillRef idx="0">
            <a:schemeClr val="dk1"/>
          </a:fillRef>
          <a:effectRef idx="1">
            <a:schemeClr val="dk1"/>
          </a:effectRef>
          <a:fontRef idx="minor">
            <a:schemeClr val="tx1"/>
          </a:fontRef>
        </p:style>
      </p:cxnSp>
      <p:sp>
        <p:nvSpPr>
          <p:cNvPr id="144" name="Rechteck 143"/>
          <p:cNvSpPr/>
          <p:nvPr/>
        </p:nvSpPr>
        <p:spPr bwMode="auto">
          <a:xfrm>
            <a:off x="3932006" y="2129359"/>
            <a:ext cx="1584325" cy="363537"/>
          </a:xfrm>
          <a:prstGeom prst="rect">
            <a:avLst/>
          </a:prstGeom>
          <a:ln/>
          <a:extLst/>
        </p:spPr>
        <p:style>
          <a:lnRef idx="2">
            <a:schemeClr val="dk1"/>
          </a:lnRef>
          <a:fillRef idx="1">
            <a:schemeClr val="lt1"/>
          </a:fillRef>
          <a:effectRef idx="0">
            <a:schemeClr val="dk1"/>
          </a:effectRef>
          <a:fontRef idx="minor">
            <a:schemeClr val="dk1"/>
          </a:fontRef>
        </p:style>
        <p:txBody>
          <a:bodyPr lIns="0" tIns="0" rIns="0" bIns="0"/>
          <a:lstStyle/>
          <a:p>
            <a:pPr algn="ctr">
              <a:spcAft>
                <a:spcPct val="40000"/>
              </a:spcAft>
              <a:buFont typeface="Wingdings" pitchFamily="2" charset="2"/>
              <a:buNone/>
              <a:defRPr/>
            </a:pPr>
            <a:r>
              <a:rPr lang="de-DE" sz="1400" dirty="0" smtClean="0">
                <a:solidFill>
                  <a:schemeClr val="tx1"/>
                </a:solidFill>
              </a:rPr>
              <a:t>Parkhausortung</a:t>
            </a:r>
          </a:p>
        </p:txBody>
      </p:sp>
      <p:cxnSp>
        <p:nvCxnSpPr>
          <p:cNvPr id="159" name="Gerade Verbindung mit Pfeil 158"/>
          <p:cNvCxnSpPr>
            <a:stCxn id="18" idx="2"/>
            <a:endCxn id="49" idx="3"/>
          </p:cNvCxnSpPr>
          <p:nvPr/>
        </p:nvCxnSpPr>
        <p:spPr bwMode="auto">
          <a:xfrm flipH="1">
            <a:off x="3931709" y="1384654"/>
            <a:ext cx="783960" cy="360902"/>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63" name="Gerade Verbindung mit Pfeil 162"/>
          <p:cNvCxnSpPr>
            <a:stCxn id="18" idx="2"/>
            <a:endCxn id="62" idx="1"/>
          </p:cNvCxnSpPr>
          <p:nvPr/>
        </p:nvCxnSpPr>
        <p:spPr bwMode="auto">
          <a:xfrm>
            <a:off x="4715669" y="1384654"/>
            <a:ext cx="822587" cy="360902"/>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68" name="Gerade Verbindung mit Pfeil 167"/>
          <p:cNvCxnSpPr>
            <a:stCxn id="144" idx="2"/>
            <a:endCxn id="20" idx="0"/>
          </p:cNvCxnSpPr>
          <p:nvPr/>
        </p:nvCxnSpPr>
        <p:spPr bwMode="auto">
          <a:xfrm>
            <a:off x="4724169" y="2492896"/>
            <a:ext cx="1598844" cy="225969"/>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cxnSp>
        <p:nvCxnSpPr>
          <p:cNvPr id="171" name="Gerade Verbindung mit Pfeil 170"/>
          <p:cNvCxnSpPr>
            <a:stCxn id="144" idx="2"/>
            <a:endCxn id="19" idx="0"/>
          </p:cNvCxnSpPr>
          <p:nvPr/>
        </p:nvCxnSpPr>
        <p:spPr bwMode="auto">
          <a:xfrm flipH="1">
            <a:off x="3132139" y="2492896"/>
            <a:ext cx="1592030" cy="231665"/>
          </a:xfrm>
          <a:prstGeom prst="straightConnector1">
            <a:avLst/>
          </a:prstGeom>
          <a:ln>
            <a:tailEnd type="arrow"/>
          </a:ln>
          <a:extLst/>
        </p:spPr>
        <p:style>
          <a:lnRef idx="2">
            <a:schemeClr val="dk1"/>
          </a:lnRef>
          <a:fillRef idx="0">
            <a:schemeClr val="dk1"/>
          </a:fillRef>
          <a:effectRef idx="1">
            <a:schemeClr val="dk1"/>
          </a:effectRef>
          <a:fontRef idx="minor">
            <a:schemeClr val="tx1"/>
          </a:fontRef>
        </p:style>
      </p:cxnSp>
      <p:sp>
        <p:nvSpPr>
          <p:cNvPr id="3" name="Textfeld 2"/>
          <p:cNvSpPr txBox="1"/>
          <p:nvPr/>
        </p:nvSpPr>
        <p:spPr>
          <a:xfrm>
            <a:off x="467372" y="861434"/>
            <a:ext cx="1872208" cy="523220"/>
          </a:xfrm>
          <a:prstGeom prst="rect">
            <a:avLst/>
          </a:prstGeom>
          <a:noFill/>
        </p:spPr>
        <p:txBody>
          <a:bodyPr wrap="square" rtlCol="0">
            <a:spAutoFit/>
          </a:bodyPr>
          <a:lstStyle/>
          <a:p>
            <a:r>
              <a:rPr lang="de-DE" sz="1400" dirty="0" smtClean="0">
                <a:solidFill>
                  <a:schemeClr val="tx2"/>
                </a:solidFill>
              </a:rPr>
              <a:t>ABC</a:t>
            </a:r>
            <a:r>
              <a:rPr lang="de-DE" sz="1400" dirty="0" smtClean="0"/>
              <a:t> = Futuristische Komponenten</a:t>
            </a:r>
            <a:endParaRPr lang="de-DE" sz="1400" dirty="0"/>
          </a:p>
        </p:txBody>
      </p:sp>
    </p:spTree>
    <p:extLst>
      <p:ext uri="{BB962C8B-B14F-4D97-AF65-F5344CB8AC3E}">
        <p14:creationId xmlns:p14="http://schemas.microsoft.com/office/powerpoint/2010/main" val="3875875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_IAO">
  <a:themeElements>
    <a:clrScheme name="Fraunhofer Farbpalette">
      <a:dk1>
        <a:srgbClr val="000000"/>
      </a:dk1>
      <a:lt1>
        <a:srgbClr val="FFFFFF"/>
      </a:lt1>
      <a:dk2>
        <a:srgbClr val="179C7D"/>
      </a:dk2>
      <a:lt2>
        <a:srgbClr val="A8AFAF"/>
      </a:lt2>
      <a:accent1>
        <a:srgbClr val="EB6A0A"/>
      </a:accent1>
      <a:accent2>
        <a:srgbClr val="006E92"/>
      </a:accent2>
      <a:accent3>
        <a:srgbClr val="25BAE2"/>
      </a:accent3>
      <a:accent4>
        <a:srgbClr val="B1C800"/>
      </a:accent4>
      <a:accent5>
        <a:srgbClr val="FEEFD6"/>
      </a:accent5>
      <a:accent6>
        <a:srgbClr val="E1E3E3"/>
      </a:accent6>
      <a:hlink>
        <a:srgbClr val="25BAE2"/>
      </a:hlink>
      <a:folHlink>
        <a:srgbClr val="B1C800"/>
      </a:folHlink>
    </a:clrScheme>
    <a:fontScheme name="Bullets">
      <a:majorFont>
        <a:latin typeface="Frutiger LT Com 45 Light"/>
        <a:ea typeface=""/>
        <a:cs typeface=""/>
      </a:majorFont>
      <a:minorFont>
        <a:latin typeface="Frutiger LT Com 55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40000"/>
          </a:spcAft>
          <a:buClrTx/>
          <a:buSzTx/>
          <a:buFont typeface="Wingdings" pitchFamily="2" charset="2"/>
          <a:buNone/>
          <a:tabLst/>
          <a:defRPr kumimoji="0" lang="de-DE" sz="1800" b="0" i="0" u="none" strike="noStrike" cap="none" normalizeH="0" baseline="0" smtClean="0">
            <a:ln>
              <a:noFill/>
            </a:ln>
            <a:solidFill>
              <a:schemeClr val="tx1"/>
            </a:solidFill>
            <a:effectLst/>
            <a:latin typeface="Frutiger LT Com 55 Roman"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40000"/>
          </a:spcAft>
          <a:buClrTx/>
          <a:buSzTx/>
          <a:buFont typeface="Wingdings" pitchFamily="2" charset="2"/>
          <a:buNone/>
          <a:tabLst/>
          <a:defRPr kumimoji="0" lang="de-DE" sz="1800" b="0" i="0" u="none" strike="noStrike" cap="none" normalizeH="0" baseline="0" smtClean="0">
            <a:ln>
              <a:noFill/>
            </a:ln>
            <a:solidFill>
              <a:schemeClr val="tx1"/>
            </a:solidFill>
            <a:effectLst/>
            <a:latin typeface="Frutiger LT Com 55 Roman" pitchFamily="34"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lle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lle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lle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lle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lle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lle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lle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lle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lle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lle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ullets 13">
        <a:dk1>
          <a:srgbClr val="000000"/>
        </a:dk1>
        <a:lt1>
          <a:srgbClr val="FFFFFF"/>
        </a:lt1>
        <a:dk2>
          <a:srgbClr val="000000"/>
        </a:dk2>
        <a:lt2>
          <a:srgbClr val="A8AFAF"/>
        </a:lt2>
        <a:accent1>
          <a:srgbClr val="009475"/>
        </a:accent1>
        <a:accent2>
          <a:srgbClr val="333399"/>
        </a:accent2>
        <a:accent3>
          <a:srgbClr val="FFFFFF"/>
        </a:accent3>
        <a:accent4>
          <a:srgbClr val="000000"/>
        </a:accent4>
        <a:accent5>
          <a:srgbClr val="AAC8B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14">
        <a:dk1>
          <a:srgbClr val="000000"/>
        </a:dk1>
        <a:lt1>
          <a:srgbClr val="FFFFFF"/>
        </a:lt1>
        <a:dk2>
          <a:srgbClr val="000000"/>
        </a:dk2>
        <a:lt2>
          <a:srgbClr val="A8AFAF"/>
        </a:lt2>
        <a:accent1>
          <a:srgbClr val="009475"/>
        </a:accent1>
        <a:accent2>
          <a:srgbClr val="009475"/>
        </a:accent2>
        <a:accent3>
          <a:srgbClr val="FFFFFF"/>
        </a:accent3>
        <a:accent4>
          <a:srgbClr val="000000"/>
        </a:accent4>
        <a:accent5>
          <a:srgbClr val="AAC8BD"/>
        </a:accent5>
        <a:accent6>
          <a:srgbClr val="008669"/>
        </a:accent6>
        <a:hlink>
          <a:srgbClr val="009475"/>
        </a:hlink>
        <a:folHlink>
          <a:srgbClr val="009475"/>
        </a:folHlink>
      </a:clrScheme>
      <a:clrMap bg1="lt1" tx1="dk1" bg2="lt2" tx2="dk2" accent1="accent1" accent2="accent2" accent3="accent3" accent4="accent4" accent5="accent5" accent6="accent6" hlink="hlink" folHlink="folHlink"/>
    </a:extraClrScheme>
    <a:extraClrScheme>
      <a:clrScheme name="Bullets 15">
        <a:dk1>
          <a:srgbClr val="000000"/>
        </a:dk1>
        <a:lt1>
          <a:srgbClr val="FFFFFF"/>
        </a:lt1>
        <a:dk2>
          <a:srgbClr val="009475"/>
        </a:dk2>
        <a:lt2>
          <a:srgbClr val="A8AFAF"/>
        </a:lt2>
        <a:accent1>
          <a:srgbClr val="25BAE2"/>
        </a:accent1>
        <a:accent2>
          <a:srgbClr val="006E92"/>
        </a:accent2>
        <a:accent3>
          <a:srgbClr val="FFFFFF"/>
        </a:accent3>
        <a:accent4>
          <a:srgbClr val="000000"/>
        </a:accent4>
        <a:accent5>
          <a:srgbClr val="ACD9EE"/>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
      <a:clrScheme name="Bullets 16">
        <a:dk1>
          <a:srgbClr val="000000"/>
        </a:dk1>
        <a:lt1>
          <a:srgbClr val="FFFFFF"/>
        </a:lt1>
        <a:dk2>
          <a:srgbClr val="009475"/>
        </a:dk2>
        <a:lt2>
          <a:srgbClr val="25BAE2"/>
        </a:lt2>
        <a:accent1>
          <a:srgbClr val="009475"/>
        </a:accent1>
        <a:accent2>
          <a:srgbClr val="006E92"/>
        </a:accent2>
        <a:accent3>
          <a:srgbClr val="FFFFFF"/>
        </a:accent3>
        <a:accent4>
          <a:srgbClr val="000000"/>
        </a:accent4>
        <a:accent5>
          <a:srgbClr val="AAC8BD"/>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Fraunhofer Farbpalette">
      <a:dk1>
        <a:srgbClr val="000000"/>
      </a:dk1>
      <a:lt1>
        <a:srgbClr val="FFFFFF"/>
      </a:lt1>
      <a:dk2>
        <a:srgbClr val="179C7D"/>
      </a:dk2>
      <a:lt2>
        <a:srgbClr val="A8AFAF"/>
      </a:lt2>
      <a:accent1>
        <a:srgbClr val="EB6A0A"/>
      </a:accent1>
      <a:accent2>
        <a:srgbClr val="006E92"/>
      </a:accent2>
      <a:accent3>
        <a:srgbClr val="25BAE2"/>
      </a:accent3>
      <a:accent4>
        <a:srgbClr val="B1C800"/>
      </a:accent4>
      <a:accent5>
        <a:srgbClr val="FEEFD6"/>
      </a:accent5>
      <a:accent6>
        <a:srgbClr val="E1E3E3"/>
      </a:accent6>
      <a:hlink>
        <a:srgbClr val="25BAE2"/>
      </a:hlink>
      <a:folHlink>
        <a:srgbClr val="B1C8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Master_IAO</Template>
  <TotalTime>0</TotalTime>
  <Words>1724</Words>
  <Application>Microsoft Office PowerPoint</Application>
  <PresentationFormat>Bildschirmpräsentation (4:3)</PresentationFormat>
  <Paragraphs>348</Paragraphs>
  <Slides>78</Slides>
  <Notes>67</Notes>
  <HiddenSlides>0</HiddenSlides>
  <MMClips>0</MMClips>
  <ScaleCrop>false</ScaleCrop>
  <HeadingPairs>
    <vt:vector size="4" baseType="variant">
      <vt:variant>
        <vt:lpstr>Design</vt:lpstr>
      </vt:variant>
      <vt:variant>
        <vt:i4>1</vt:i4>
      </vt:variant>
      <vt:variant>
        <vt:lpstr>Folientitel</vt:lpstr>
      </vt:variant>
      <vt:variant>
        <vt:i4>78</vt:i4>
      </vt:variant>
    </vt:vector>
  </HeadingPairs>
  <TitlesOfParts>
    <vt:vector size="79" baseType="lpstr">
      <vt:lpstr>Master_IAO</vt:lpstr>
      <vt:lpstr>Imagefilm „GEMO“</vt:lpstr>
      <vt:lpstr>Zentrale Aussage</vt:lpstr>
      <vt:lpstr>Erklärung folgender Technologien</vt:lpstr>
      <vt:lpstr>Kriterien</vt:lpstr>
      <vt:lpstr>Problematik</vt:lpstr>
      <vt:lpstr>Grundidee</vt:lpstr>
      <vt:lpstr>PowerPoint-Präsentation</vt:lpstr>
      <vt:lpstr>PowerPoint-Präsentation</vt:lpstr>
      <vt:lpstr>PowerPoint-Präsentation</vt:lpstr>
      <vt:lpstr>PowerPoint-Präsentation</vt:lpstr>
      <vt:lpstr>Entscheidungsparameter</vt:lpstr>
      <vt:lpstr>Grundidee</vt:lpstr>
      <vt:lpstr>PowerPoint-Präsentation</vt:lpstr>
      <vt:lpstr>PowerPoint-Präsentation</vt:lpstr>
      <vt:lpstr>PowerPoint-Präsentation</vt:lpstr>
      <vt:lpstr>Verwertungsrahmen</vt:lpstr>
      <vt:lpstr>Verwertungsrahmen</vt:lpstr>
      <vt:lpstr>Möglichkeiten der Auwertung</vt:lpstr>
      <vt:lpstr>Bsp. Handlungsstrang</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Anhang (Technologien)</vt:lpstr>
      <vt:lpstr>Mobilitätsdatencloud (FOKUS)</vt:lpstr>
      <vt:lpstr>Mobilitätsdienste (IVI)</vt:lpstr>
      <vt:lpstr>Lademanagement für Fahrzeugflotten  (ISE/IES)</vt:lpstr>
      <vt:lpstr>Ortung überall (IIS)</vt:lpstr>
      <vt:lpstr>Integrierte Multi-Technologie Steuer- und KommunikationsplattfoRM (ESK)</vt:lpstr>
      <vt:lpstr>Effizientes, Laserscanner-basiertes Parksystem (ESK)</vt:lpstr>
      <vt:lpstr>Hohe konduktive und induktive Ladeleistung (ISE/ELE)</vt:lpstr>
      <vt:lpstr>Stadtbilderhaltung durch versteckte Ladeinfrastruktur (IAO)</vt:lpstr>
      <vt:lpstr>Mirkomobilität  (IAO)</vt:lpstr>
      <vt:lpstr>Anhang (Drehorte)</vt:lpstr>
      <vt:lpstr>ZVE</vt:lpstr>
    </vt:vector>
  </TitlesOfParts>
  <Company>Fraunhofer IAO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mit logo/Titel durch Klicken hinzufügen</dc:title>
  <dc:creator>Braun, Steffen</dc:creator>
  <cp:lastModifiedBy>Borrmann, Daniel</cp:lastModifiedBy>
  <cp:revision>699</cp:revision>
  <cp:lastPrinted>2011-04-27T07:57:31Z</cp:lastPrinted>
  <dcterms:created xsi:type="dcterms:W3CDTF">2013-02-26T10:35:35Z</dcterms:created>
  <dcterms:modified xsi:type="dcterms:W3CDTF">2014-04-10T13:44:37Z</dcterms:modified>
</cp:coreProperties>
</file>