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7" r:id="rId9"/>
    <p:sldId id="264" r:id="rId10"/>
    <p:sldId id="265" r:id="rId11"/>
    <p:sldId id="266" r:id="rId12"/>
    <p:sldId id="268" r:id="rId13"/>
    <p:sldId id="269" r:id="rId14"/>
    <p:sldId id="270" r:id="rId15"/>
    <p:sldId id="275"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301" r:id="rId29"/>
    <p:sldId id="290" r:id="rId30"/>
    <p:sldId id="302" r:id="rId3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75305A-C712-47CB-A8BC-5636E251A13F}" v="10" dt="2022-08-16T16:45:07.084"/>
    <p1510:client id="{8C1C1188-427B-4225-AA1E-3FAA8957E2D3}" v="58" dt="2022-08-17T04:02:43.3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2" d="100"/>
          <a:sy n="62" d="100"/>
        </p:scale>
        <p:origin x="18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p:cNvSpPr>
            <a:spLocks noGrp="1"/>
          </p:cNvSpPr>
          <p:nvPr>
            <p:ph type="dt" sz="half" idx="10"/>
          </p:nvPr>
        </p:nvSpPr>
        <p:spPr/>
        <p:txBody>
          <a:bodyPr/>
          <a:lstStyle/>
          <a:p>
            <a:fld id="{94AFCB09-46A2-4858-9DBB-A18A0CD640AC}" type="datetimeFigureOut">
              <a:rPr lang="es-MX" smtClean="0"/>
              <a:t>16/08/2022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538330C-62F8-43B7-9C77-2458E25D4A76}" type="slidenum">
              <a:rPr lang="es-MX" smtClean="0"/>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texto vertical 2"/>
          <p:cNvSpPr>
            <a:spLocks noGrp="1"/>
          </p:cNvSpPr>
          <p:nvPr>
            <p:ph type="body" orient="vert" idx="1" hasCustomPrompt="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94AFCB09-46A2-4858-9DBB-A18A0CD640AC}" type="datetimeFigureOut">
              <a:rPr lang="es-MX" smtClean="0"/>
              <a:t>16/08/2022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538330C-62F8-43B7-9C77-2458E25D4A76}"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p:cNvSpPr>
            <a:spLocks noGrp="1"/>
          </p:cNvSpPr>
          <p:nvPr>
            <p:ph type="body" orient="vert" idx="1" hasCustomPrompt="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94AFCB09-46A2-4858-9DBB-A18A0CD640AC}" type="datetimeFigureOut">
              <a:rPr lang="es-MX" smtClean="0"/>
              <a:t>16/08/2022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538330C-62F8-43B7-9C77-2458E25D4A76}"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idx="1" hasCustomPrompt="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94AFCB09-46A2-4858-9DBB-A18A0CD640AC}" type="datetimeFigureOut">
              <a:rPr lang="es-MX" smtClean="0"/>
              <a:t>16/08/2022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538330C-62F8-43B7-9C77-2458E25D4A76}"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p:cNvSpPr>
            <a:spLocks noGrp="1"/>
          </p:cNvSpPr>
          <p:nvPr>
            <p:ph type="dt" sz="half" idx="10"/>
          </p:nvPr>
        </p:nvSpPr>
        <p:spPr/>
        <p:txBody>
          <a:bodyPr/>
          <a:lstStyle/>
          <a:p>
            <a:fld id="{94AFCB09-46A2-4858-9DBB-A18A0CD640AC}" type="datetimeFigureOut">
              <a:rPr lang="es-MX" smtClean="0"/>
              <a:t>16/08/2022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538330C-62F8-43B7-9C77-2458E25D4A76}"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sz="half" idx="1" hasCustomPrompt="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hasCustomPrompt="1"/>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94AFCB09-46A2-4858-9DBB-A18A0CD640AC}" type="datetimeFigureOut">
              <a:rPr lang="es-MX" smtClean="0"/>
              <a:t>16/08/2022</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C538330C-62F8-43B7-9C77-2458E25D4A76}"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p:cNvSpPr>
            <a:spLocks noGrp="1"/>
          </p:cNvSpPr>
          <p:nvPr>
            <p:ph sz="half" idx="2" hasCustomPrompt="1"/>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p:cNvSpPr>
            <a:spLocks noGrp="1"/>
          </p:cNvSpPr>
          <p:nvPr>
            <p:ph sz="quarter" idx="4" hasCustomPrompt="1"/>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94AFCB09-46A2-4858-9DBB-A18A0CD640AC}" type="datetimeFigureOut">
              <a:rPr lang="es-MX" smtClean="0"/>
              <a:t>16/08/2022</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C538330C-62F8-43B7-9C77-2458E25D4A76}"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fecha 2"/>
          <p:cNvSpPr>
            <a:spLocks noGrp="1"/>
          </p:cNvSpPr>
          <p:nvPr>
            <p:ph type="dt" sz="half" idx="10"/>
          </p:nvPr>
        </p:nvSpPr>
        <p:spPr/>
        <p:txBody>
          <a:bodyPr/>
          <a:lstStyle/>
          <a:p>
            <a:fld id="{94AFCB09-46A2-4858-9DBB-A18A0CD640AC}" type="datetimeFigureOut">
              <a:rPr lang="es-MX" smtClean="0"/>
              <a:t>16/08/2022</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C538330C-62F8-43B7-9C77-2458E25D4A76}"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4AFCB09-46A2-4858-9DBB-A18A0CD640AC}" type="datetimeFigureOut">
              <a:rPr lang="es-MX" smtClean="0"/>
              <a:t>16/08/2022</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C538330C-62F8-43B7-9C77-2458E25D4A76}"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94AFCB09-46A2-4858-9DBB-A18A0CD640AC}" type="datetimeFigureOut">
              <a:rPr lang="es-MX" smtClean="0"/>
              <a:t>16/08/2022</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C538330C-62F8-43B7-9C77-2458E25D4A76}"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94AFCB09-46A2-4858-9DBB-A18A0CD640AC}" type="datetimeFigureOut">
              <a:rPr lang="es-MX" smtClean="0"/>
              <a:t>16/08/2022</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C538330C-62F8-43B7-9C77-2458E25D4A76}"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AFCB09-46A2-4858-9DBB-A18A0CD640AC}" type="datetimeFigureOut">
              <a:rPr lang="es-MX" smtClean="0"/>
              <a:t>16/08/2022</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38330C-62F8-43B7-9C77-2458E25D4A76}"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sv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MX"/>
          </a:p>
        </p:txBody>
      </p:sp>
      <p:sp>
        <p:nvSpPr>
          <p:cNvPr id="3" name="Subtítulo 2"/>
          <p:cNvSpPr>
            <a:spLocks noGrp="1"/>
          </p:cNvSpPr>
          <p:nvPr>
            <p:ph type="subTitle" idx="1"/>
          </p:nvPr>
        </p:nvSpPr>
        <p:spPr/>
        <p:txBody>
          <a:bodyPr/>
          <a:lstStyle/>
          <a:p>
            <a:endParaRPr lang="es-MX"/>
          </a:p>
        </p:txBody>
      </p:sp>
      <p:pic>
        <p:nvPicPr>
          <p:cNvPr id="4" name="Imagen 3" descr="Imagen que contiene Forma&#10;&#10;Descripción generada automáticamen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517"/>
            <a:ext cx="12192000" cy="6802966"/>
          </a:xfrm>
          <a:prstGeom prst="rect">
            <a:avLst/>
          </a:prstGeom>
        </p:spPr>
      </p:pic>
      <p:sp>
        <p:nvSpPr>
          <p:cNvPr id="6" name="CuadroTexto 5">
            <a:extLst>
              <a:ext uri="{FF2B5EF4-FFF2-40B4-BE49-F238E27FC236}">
                <a16:creationId xmlns:a16="http://schemas.microsoft.com/office/drawing/2014/main" id="{F13C87EE-622B-EC71-DF3A-B36C3BEBA0DA}"/>
              </a:ext>
            </a:extLst>
          </p:cNvPr>
          <p:cNvSpPr txBox="1"/>
          <p:nvPr/>
        </p:nvSpPr>
        <p:spPr>
          <a:xfrm>
            <a:off x="2653438" y="1359410"/>
            <a:ext cx="6513163" cy="954107"/>
          </a:xfrm>
          <a:prstGeom prst="rect">
            <a:avLst/>
          </a:prstGeom>
          <a:noFill/>
        </p:spPr>
        <p:txBody>
          <a:bodyPr wrap="square">
            <a:spAutoFit/>
          </a:bodyPr>
          <a:lstStyle/>
          <a:p>
            <a:pPr algn="ctr"/>
            <a:r>
              <a:rPr lang="es-MX" dirty="0">
                <a:highlight>
                  <a:srgbClr val="FFFF00"/>
                </a:highlight>
                <a:latin typeface="Aharoni" panose="02010803020104030203" pitchFamily="2" charset="-79"/>
                <a:cs typeface="Aharoni" panose="02010803020104030203" pitchFamily="2" charset="-79"/>
              </a:rPr>
              <a:t>CARRERA: DESARROLLO DE SOFTWARE</a:t>
            </a:r>
          </a:p>
          <a:p>
            <a:pPr algn="ctr"/>
            <a:endParaRPr lang="es-MX" dirty="0">
              <a:latin typeface="Aharoni" panose="02010803020104030203" pitchFamily="2" charset="-79"/>
              <a:cs typeface="Aharoni" panose="02010803020104030203" pitchFamily="2" charset="-79"/>
            </a:endParaRPr>
          </a:p>
          <a:p>
            <a:pPr algn="ctr"/>
            <a:r>
              <a:rPr lang="es-MX" dirty="0">
                <a:highlight>
                  <a:srgbClr val="FFFF00"/>
                </a:highlight>
                <a:latin typeface="Aharoni" panose="02010803020104030203" pitchFamily="2" charset="-79"/>
                <a:cs typeface="Aharoni" panose="02010803020104030203" pitchFamily="2" charset="-79"/>
              </a:rPr>
              <a:t>ESTUDIANTE: FRANCHESKA VERDUGA RODRÍGUEZ</a:t>
            </a:r>
          </a:p>
        </p:txBody>
      </p:sp>
      <p:sp>
        <p:nvSpPr>
          <p:cNvPr id="10" name="CuadroTexto 9">
            <a:extLst>
              <a:ext uri="{FF2B5EF4-FFF2-40B4-BE49-F238E27FC236}">
                <a16:creationId xmlns:a16="http://schemas.microsoft.com/office/drawing/2014/main" id="{395CF87D-F331-E44D-E074-E67AC2E30254}"/>
              </a:ext>
            </a:extLst>
          </p:cNvPr>
          <p:cNvSpPr txBox="1"/>
          <p:nvPr/>
        </p:nvSpPr>
        <p:spPr>
          <a:xfrm>
            <a:off x="3505818" y="2494746"/>
            <a:ext cx="4108174" cy="954107"/>
          </a:xfrm>
          <a:prstGeom prst="rect">
            <a:avLst/>
          </a:prstGeom>
          <a:noFill/>
        </p:spPr>
        <p:txBody>
          <a:bodyPr wrap="square" rtlCol="0">
            <a:spAutoFit/>
          </a:bodyPr>
          <a:lstStyle/>
          <a:p>
            <a:pPr algn="ctr"/>
            <a:r>
              <a:rPr lang="es-MX" dirty="0">
                <a:highlight>
                  <a:srgbClr val="FFFF00"/>
                </a:highlight>
                <a:latin typeface="Aharoni" panose="02010803020104030203" pitchFamily="2" charset="-79"/>
                <a:cs typeface="Aharoni" panose="02010803020104030203" pitchFamily="2" charset="-79"/>
              </a:rPr>
              <a:t>MATERIA: PROGRAMACION VISUAL</a:t>
            </a:r>
          </a:p>
          <a:p>
            <a:pPr algn="ctr"/>
            <a:endParaRPr lang="es-MX" dirty="0">
              <a:latin typeface="Aharoni" panose="02010803020104030203" pitchFamily="2" charset="-79"/>
              <a:cs typeface="Aharoni" panose="02010803020104030203" pitchFamily="2" charset="-79"/>
            </a:endParaRPr>
          </a:p>
          <a:p>
            <a:pPr algn="ctr"/>
            <a:r>
              <a:rPr lang="es-MX" dirty="0">
                <a:highlight>
                  <a:srgbClr val="FFFF00"/>
                </a:highlight>
                <a:latin typeface="Aharoni" panose="02010803020104030203" pitchFamily="2" charset="-79"/>
                <a:cs typeface="Aharoni" panose="02010803020104030203" pitchFamily="2" charset="-79"/>
              </a:rPr>
              <a:t>TEMA: GIT-GITHUB</a:t>
            </a:r>
          </a:p>
        </p:txBody>
      </p:sp>
      <p:sp>
        <p:nvSpPr>
          <p:cNvPr id="11" name="CuadroTexto 10">
            <a:extLst>
              <a:ext uri="{FF2B5EF4-FFF2-40B4-BE49-F238E27FC236}">
                <a16:creationId xmlns:a16="http://schemas.microsoft.com/office/drawing/2014/main" id="{12109047-A1EE-7C22-FD35-3E390764C42C}"/>
              </a:ext>
            </a:extLst>
          </p:cNvPr>
          <p:cNvSpPr txBox="1"/>
          <p:nvPr/>
        </p:nvSpPr>
        <p:spPr>
          <a:xfrm>
            <a:off x="3863627" y="3630082"/>
            <a:ext cx="3750365" cy="1231106"/>
          </a:xfrm>
          <a:prstGeom prst="rect">
            <a:avLst/>
          </a:prstGeom>
          <a:noFill/>
        </p:spPr>
        <p:txBody>
          <a:bodyPr wrap="square" rtlCol="0">
            <a:spAutoFit/>
          </a:bodyPr>
          <a:lstStyle/>
          <a:p>
            <a:pPr algn="ctr"/>
            <a:r>
              <a:rPr lang="es-MX" b="1" dirty="0">
                <a:highlight>
                  <a:srgbClr val="FFFF00"/>
                </a:highlight>
                <a:latin typeface="Aharoni" panose="02010803020104030203" pitchFamily="2" charset="-79"/>
                <a:cs typeface="Aharoni" panose="02010803020104030203" pitchFamily="2" charset="-79"/>
              </a:rPr>
              <a:t>LICENCIADO: CARLOS PAZMIÑO</a:t>
            </a:r>
          </a:p>
          <a:p>
            <a:pPr algn="ctr"/>
            <a:endParaRPr lang="es-MX" b="1" dirty="0">
              <a:latin typeface="Aharoni" panose="02010803020104030203" pitchFamily="2" charset="-79"/>
              <a:cs typeface="Aharoni" panose="02010803020104030203" pitchFamily="2" charset="-79"/>
            </a:endParaRPr>
          </a:p>
          <a:p>
            <a:pPr algn="ctr"/>
            <a:r>
              <a:rPr lang="es-MX" b="1" dirty="0">
                <a:highlight>
                  <a:srgbClr val="FFFF00"/>
                </a:highlight>
                <a:latin typeface="Aharoni" panose="02010803020104030203" pitchFamily="2" charset="-79"/>
                <a:cs typeface="Aharoni" panose="02010803020104030203" pitchFamily="2" charset="-79"/>
              </a:rPr>
              <a:t>CURSO: 3G</a:t>
            </a:r>
          </a:p>
          <a:p>
            <a:endParaRPr lang="es-MX" b="1" dirty="0"/>
          </a:p>
        </p:txBody>
      </p:sp>
      <p:pic>
        <p:nvPicPr>
          <p:cNvPr id="12" name="Imagen 11" descr="La cara de una persona&#10;&#10;Descripción generada automáticamente con confianza media">
            <a:extLst>
              <a:ext uri="{FF2B5EF4-FFF2-40B4-BE49-F238E27FC236}">
                <a16:creationId xmlns:a16="http://schemas.microsoft.com/office/drawing/2014/main" id="{8273AF8F-D91D-3C1A-C191-7AC34273967E}"/>
              </a:ext>
            </a:extLst>
          </p:cNvPr>
          <p:cNvPicPr>
            <a:picLocks noChangeAspect="1"/>
          </p:cNvPicPr>
          <p:nvPr/>
        </p:nvPicPr>
        <p:blipFill rotWithShape="1">
          <a:blip r:embed="rId3">
            <a:extLst>
              <a:ext uri="{28A0092B-C50C-407E-A947-70E740481C1C}">
                <a14:useLocalDpi xmlns:a14="http://schemas.microsoft.com/office/drawing/2010/main" val="0"/>
              </a:ext>
            </a:extLst>
          </a:blip>
          <a:srcRect t="25537" b="25650"/>
          <a:stretch/>
        </p:blipFill>
        <p:spPr>
          <a:xfrm>
            <a:off x="21133" y="3255962"/>
            <a:ext cx="3005733" cy="334763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MX"/>
          </a:p>
        </p:txBody>
      </p:sp>
      <p:sp>
        <p:nvSpPr>
          <p:cNvPr id="3" name="Subtítulo 2"/>
          <p:cNvSpPr>
            <a:spLocks noGrp="1"/>
          </p:cNvSpPr>
          <p:nvPr>
            <p:ph type="subTitle" idx="1"/>
          </p:nvPr>
        </p:nvSpPr>
        <p:spPr/>
        <p:txBody>
          <a:bodyPr/>
          <a:lstStyle/>
          <a:p>
            <a:endParaRPr lang="es-MX"/>
          </a:p>
        </p:txBody>
      </p:sp>
      <p:pic>
        <p:nvPicPr>
          <p:cNvPr id="4" name="Imagen 3" descr="Imagen que contiene Forma&#10;&#10;Descripción generada automáticamen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517"/>
            <a:ext cx="12192000" cy="6802966"/>
          </a:xfrm>
          <a:prstGeom prst="rect">
            <a:avLst/>
          </a:prstGeom>
        </p:spPr>
      </p:pic>
      <p:sp>
        <p:nvSpPr>
          <p:cNvPr id="5" name="CuadroTexto 4"/>
          <p:cNvSpPr txBox="1"/>
          <p:nvPr/>
        </p:nvSpPr>
        <p:spPr>
          <a:xfrm>
            <a:off x="163562" y="1305341"/>
            <a:ext cx="9541566" cy="4247317"/>
          </a:xfrm>
          <a:prstGeom prst="rect">
            <a:avLst/>
          </a:prstGeom>
          <a:noFill/>
        </p:spPr>
        <p:txBody>
          <a:bodyPr wrap="square" rtlCol="0">
            <a:spAutoFit/>
          </a:bodyPr>
          <a:lstStyle/>
          <a:p>
            <a:pPr algn="ctr"/>
            <a:r>
              <a:rPr lang="es-MX" b="1" dirty="0">
                <a:highlight>
                  <a:srgbClr val="FFFF00"/>
                </a:highlight>
              </a:rPr>
              <a:t>6.</a:t>
            </a:r>
            <a:r>
              <a:rPr lang="es-MX" sz="1800" b="1" dirty="0">
                <a:highlight>
                  <a:srgbClr val="FFFF00"/>
                </a:highlight>
              </a:rPr>
              <a:t> Crear un proyecto para programar en Django</a:t>
            </a:r>
          </a:p>
          <a:p>
            <a:endParaRPr lang="es-MX" dirty="0"/>
          </a:p>
          <a:p>
            <a:pPr algn="just">
              <a:buFont typeface="+mj-lt"/>
              <a:buAutoNum type="arabicPeriod"/>
            </a:pPr>
            <a:r>
              <a:rPr lang="es-MX" b="0" i="0" dirty="0">
                <a:solidFill>
                  <a:srgbClr val="000000"/>
                </a:solidFill>
                <a:effectLst/>
              </a:rPr>
              <a:t>En el menú superior de </a:t>
            </a:r>
            <a:r>
              <a:rPr lang="es-MX" b="0" i="0" dirty="0" err="1">
                <a:solidFill>
                  <a:srgbClr val="000000"/>
                </a:solidFill>
                <a:effectLst/>
              </a:rPr>
              <a:t>PyCharm</a:t>
            </a:r>
            <a:r>
              <a:rPr lang="es-MX" b="0" i="0" dirty="0">
                <a:solidFill>
                  <a:srgbClr val="000000"/>
                </a:solidFill>
                <a:effectLst/>
              </a:rPr>
              <a:t>, accedemos a </a:t>
            </a:r>
            <a:r>
              <a:rPr lang="es-MX" b="1" i="1" dirty="0">
                <a:solidFill>
                  <a:srgbClr val="000000"/>
                </a:solidFill>
                <a:effectLst/>
              </a:rPr>
              <a:t>File  y luego a &gt;New Project</a:t>
            </a:r>
            <a:r>
              <a:rPr lang="es-MX" b="1" i="0" dirty="0">
                <a:solidFill>
                  <a:srgbClr val="000000"/>
                </a:solidFill>
                <a:effectLst/>
              </a:rPr>
              <a:t>.</a:t>
            </a:r>
          </a:p>
          <a:p>
            <a:pPr algn="just">
              <a:buFont typeface="+mj-lt"/>
              <a:buAutoNum type="arabicPeriod"/>
            </a:pPr>
            <a:r>
              <a:rPr lang="es-MX" b="0" i="0" dirty="0">
                <a:solidFill>
                  <a:srgbClr val="000000"/>
                </a:solidFill>
                <a:effectLst/>
              </a:rPr>
              <a:t>En el menú que aparece en la barra lateral, seleccionamos </a:t>
            </a:r>
            <a:r>
              <a:rPr lang="es-MX" b="0" i="1" dirty="0">
                <a:solidFill>
                  <a:srgbClr val="000000"/>
                </a:solidFill>
                <a:effectLst/>
              </a:rPr>
              <a:t>Django</a:t>
            </a:r>
            <a:r>
              <a:rPr lang="es-MX" b="0" i="0" dirty="0">
                <a:solidFill>
                  <a:srgbClr val="000000"/>
                </a:solidFill>
                <a:effectLst/>
              </a:rPr>
              <a:t>.</a:t>
            </a:r>
          </a:p>
          <a:p>
            <a:pPr algn="just">
              <a:buFont typeface="+mj-lt"/>
              <a:buAutoNum type="arabicPeriod"/>
            </a:pPr>
            <a:r>
              <a:rPr lang="es-MX" b="0" i="0" dirty="0">
                <a:solidFill>
                  <a:srgbClr val="000000"/>
                </a:solidFill>
                <a:effectLst/>
              </a:rPr>
              <a:t>Definimos el directorio de destino del proyecto Django en el campo </a:t>
            </a:r>
            <a:r>
              <a:rPr lang="es-MX" b="0" i="0" dirty="0" err="1">
                <a:solidFill>
                  <a:srgbClr val="000000"/>
                </a:solidFill>
                <a:effectLst/>
              </a:rPr>
              <a:t>location</a:t>
            </a:r>
            <a:r>
              <a:rPr lang="es-MX" b="0" i="0" dirty="0">
                <a:solidFill>
                  <a:srgbClr val="000000"/>
                </a:solidFill>
                <a:effectLst/>
              </a:rPr>
              <a:t>. En nuestro caso, sustituimos </a:t>
            </a:r>
            <a:r>
              <a:rPr lang="es-MX" b="0" i="1" dirty="0" err="1">
                <a:solidFill>
                  <a:srgbClr val="000000"/>
                </a:solidFill>
                <a:effectLst/>
              </a:rPr>
              <a:t>juanito</a:t>
            </a:r>
            <a:r>
              <a:rPr lang="es-MX" b="0" i="0" dirty="0">
                <a:solidFill>
                  <a:srgbClr val="000000"/>
                </a:solidFill>
                <a:effectLst/>
              </a:rPr>
              <a:t> por </a:t>
            </a:r>
            <a:r>
              <a:rPr lang="es-MX" b="0" i="1" dirty="0" err="1">
                <a:solidFill>
                  <a:srgbClr val="000000"/>
                </a:solidFill>
                <a:effectLst/>
              </a:rPr>
              <a:t>HolaMundoDjango</a:t>
            </a:r>
            <a:r>
              <a:rPr lang="es-MX" b="0" i="0" dirty="0">
                <a:solidFill>
                  <a:srgbClr val="000000"/>
                </a:solidFill>
                <a:effectLst/>
              </a:rPr>
              <a:t>.</a:t>
            </a:r>
          </a:p>
          <a:p>
            <a:pPr algn="just">
              <a:buFont typeface="+mj-lt"/>
              <a:buAutoNum type="arabicPeriod"/>
            </a:pPr>
            <a:r>
              <a:rPr lang="es-MX" b="0" i="0" dirty="0">
                <a:solidFill>
                  <a:srgbClr val="000000"/>
                </a:solidFill>
                <a:effectLst/>
              </a:rPr>
              <a:t>Pulsamos el botón </a:t>
            </a:r>
            <a:r>
              <a:rPr lang="es-MX" b="0" i="1" dirty="0" err="1">
                <a:solidFill>
                  <a:srgbClr val="000000"/>
                </a:solidFill>
                <a:effectLst/>
              </a:rPr>
              <a:t>Create</a:t>
            </a:r>
            <a:r>
              <a:rPr lang="es-MX" b="0" i="0" dirty="0">
                <a:solidFill>
                  <a:srgbClr val="000000"/>
                </a:solidFill>
                <a:effectLst/>
              </a:rPr>
              <a:t>.</a:t>
            </a:r>
          </a:p>
          <a:p>
            <a:pPr algn="just"/>
            <a:endParaRPr lang="es-MX" b="0" i="0" dirty="0">
              <a:solidFill>
                <a:srgbClr val="000000"/>
              </a:solidFill>
              <a:effectLst/>
            </a:endParaRPr>
          </a:p>
          <a:p>
            <a:pPr algn="just"/>
            <a:r>
              <a:rPr lang="es-MX" dirty="0">
                <a:solidFill>
                  <a:srgbClr val="000000"/>
                </a:solidFill>
              </a:rPr>
              <a:t>De este modo se ha creado un nuevo proyecto Django en </a:t>
            </a:r>
            <a:r>
              <a:rPr lang="es-MX" dirty="0" err="1">
                <a:solidFill>
                  <a:srgbClr val="000000"/>
                </a:solidFill>
              </a:rPr>
              <a:t>Pycharm</a:t>
            </a:r>
            <a:r>
              <a:rPr lang="es-MX" dirty="0">
                <a:solidFill>
                  <a:srgbClr val="000000"/>
                </a:solidFill>
              </a:rPr>
              <a:t> y podemos ver el nuevo proyecto en el panel del explorador de proyectos</a:t>
            </a:r>
          </a:p>
          <a:p>
            <a:pPr algn="just"/>
            <a:r>
              <a:rPr lang="es-MX" b="0" i="0" dirty="0">
                <a:solidFill>
                  <a:srgbClr val="000000"/>
                </a:solidFill>
                <a:effectLst/>
              </a:rPr>
              <a:t>Así mismo se habrá creado una carpeta en </a:t>
            </a:r>
            <a:r>
              <a:rPr kumimoji="0" lang="es-MX" altLang="es-MX" sz="1800" b="0" i="0" u="none" strike="noStrike" cap="none" normalizeH="0" baseline="0" dirty="0">
                <a:ln>
                  <a:noFill/>
                </a:ln>
                <a:solidFill>
                  <a:srgbClr val="C7254E"/>
                </a:solidFill>
                <a:effectLst/>
              </a:rPr>
              <a:t>/</a:t>
            </a:r>
            <a:r>
              <a:rPr kumimoji="0" lang="es-MX" altLang="es-MX" sz="1800" b="0" i="0" u="none" strike="noStrike" cap="none" normalizeH="0" baseline="0" dirty="0" err="1">
                <a:ln>
                  <a:noFill/>
                </a:ln>
                <a:solidFill>
                  <a:srgbClr val="C7254E"/>
                </a:solidFill>
                <a:effectLst/>
              </a:rPr>
              <a:t>user</a:t>
            </a:r>
            <a:r>
              <a:rPr kumimoji="0" lang="es-MX" altLang="es-MX" sz="1800" b="0" i="0" u="none" strike="noStrike" cap="none" normalizeH="0" baseline="0" dirty="0">
                <a:ln>
                  <a:noFill/>
                </a:ln>
                <a:solidFill>
                  <a:srgbClr val="C7254E"/>
                </a:solidFill>
                <a:effectLst/>
              </a:rPr>
              <a:t>/</a:t>
            </a:r>
            <a:r>
              <a:rPr kumimoji="0" lang="es-MX" altLang="es-MX" sz="1800" b="0" i="0" u="none" strike="noStrike" cap="none" normalizeH="0" baseline="0" dirty="0" err="1">
                <a:ln>
                  <a:noFill/>
                </a:ln>
                <a:solidFill>
                  <a:srgbClr val="C7254E"/>
                </a:solidFill>
                <a:effectLst/>
              </a:rPr>
              <a:t>PyCharmProjects</a:t>
            </a:r>
            <a:r>
              <a:rPr kumimoji="0" lang="es-MX" altLang="es-MX" sz="1800" b="0" i="0" u="none" strike="noStrike" cap="none" normalizeH="0" baseline="0" dirty="0">
                <a:ln>
                  <a:noFill/>
                </a:ln>
                <a:solidFill>
                  <a:srgbClr val="C7254E"/>
                </a:solidFill>
                <a:effectLst/>
              </a:rPr>
              <a:t>/</a:t>
            </a:r>
            <a:r>
              <a:rPr kumimoji="0" lang="es-MX" altLang="es-MX" sz="1800" b="0" i="0" u="none" strike="noStrike" cap="none" normalizeH="0" baseline="0" dirty="0" err="1">
                <a:ln>
                  <a:noFill/>
                </a:ln>
                <a:solidFill>
                  <a:srgbClr val="C7254E"/>
                </a:solidFill>
                <a:effectLst/>
              </a:rPr>
              <a:t>HolaMundoDjango</a:t>
            </a:r>
            <a:r>
              <a:rPr kumimoji="0" lang="es-MX" altLang="es-MX" sz="1800" b="0" i="0" u="none" strike="noStrike" cap="none" normalizeH="0" baseline="0" dirty="0">
                <a:ln>
                  <a:noFill/>
                </a:ln>
                <a:solidFill>
                  <a:srgbClr val="C7254E"/>
                </a:solidFill>
                <a:effectLst/>
              </a:rPr>
              <a:t>/</a:t>
            </a:r>
          </a:p>
          <a:p>
            <a:endParaRPr lang="es-MX" sz="1800" b="1" dirty="0">
              <a:solidFill>
                <a:schemeClr val="accent2"/>
              </a:solidFill>
            </a:endParaRPr>
          </a:p>
          <a:p>
            <a:endParaRPr lang="es-MX" b="1" dirty="0">
              <a:solidFill>
                <a:schemeClr val="accent2"/>
              </a:solidFill>
            </a:endParaRPr>
          </a:p>
          <a:p>
            <a:endParaRPr lang="es-MX" sz="1800" b="1" dirty="0">
              <a:solidFill>
                <a:schemeClr val="accent2"/>
              </a:solidFill>
            </a:endParaRPr>
          </a:p>
          <a:p>
            <a:endParaRPr lang="es-MX" dirty="0"/>
          </a:p>
        </p:txBody>
      </p:sp>
      <p:pic>
        <p:nvPicPr>
          <p:cNvPr id="5122" name="Picture 2" descr="Creando una aplicación web con Django - Parzibyte's blog">
            <a:extLst>
              <a:ext uri="{FF2B5EF4-FFF2-40B4-BE49-F238E27FC236}">
                <a16:creationId xmlns:a16="http://schemas.microsoft.com/office/drawing/2014/main" id="{8C67A0F3-1056-F64E-105C-2CB61847A1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5128" y="1995423"/>
            <a:ext cx="2358273" cy="33950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MX"/>
          </a:p>
        </p:txBody>
      </p:sp>
      <p:sp>
        <p:nvSpPr>
          <p:cNvPr id="3" name="Subtítulo 2"/>
          <p:cNvSpPr>
            <a:spLocks noGrp="1"/>
          </p:cNvSpPr>
          <p:nvPr>
            <p:ph type="subTitle" idx="1"/>
          </p:nvPr>
        </p:nvSpPr>
        <p:spPr/>
        <p:txBody>
          <a:bodyPr/>
          <a:lstStyle/>
          <a:p>
            <a:endParaRPr lang="es-MX"/>
          </a:p>
        </p:txBody>
      </p:sp>
      <p:pic>
        <p:nvPicPr>
          <p:cNvPr id="4" name="Imagen 3" descr="Imagen que contiene Forma&#10;&#10;Descripción generada automáticamen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02966"/>
          </a:xfrm>
          <a:prstGeom prst="rect">
            <a:avLst/>
          </a:prstGeom>
        </p:spPr>
      </p:pic>
      <p:sp>
        <p:nvSpPr>
          <p:cNvPr id="5" name="CuadroTexto 4"/>
          <p:cNvSpPr txBox="1"/>
          <p:nvPr/>
        </p:nvSpPr>
        <p:spPr>
          <a:xfrm>
            <a:off x="2984665" y="1038225"/>
            <a:ext cx="6222670" cy="368300"/>
          </a:xfrm>
          <a:prstGeom prst="rect">
            <a:avLst/>
          </a:prstGeom>
          <a:noFill/>
        </p:spPr>
        <p:txBody>
          <a:bodyPr wrap="square" rtlCol="0">
            <a:spAutoFit/>
          </a:bodyPr>
          <a:lstStyle/>
          <a:p>
            <a:pPr algn="ctr"/>
            <a:r>
              <a:rPr lang="en-US" altLang="es-ES" b="1" dirty="0">
                <a:highlight>
                  <a:srgbClr val="FFFF00"/>
                </a:highlight>
              </a:rPr>
              <a:t>7.</a:t>
            </a:r>
            <a:r>
              <a:rPr lang="es-ES" b="1" dirty="0">
                <a:highlight>
                  <a:srgbClr val="FFFF00"/>
                </a:highlight>
              </a:rPr>
              <a:t>Ejecutar el proyecto y el mensaje de felicitaciones.</a:t>
            </a:r>
          </a:p>
        </p:txBody>
      </p:sp>
      <p:pic>
        <p:nvPicPr>
          <p:cNvPr id="6" name="Picture 2" descr="Django Create Project">
            <a:extLst>
              <a:ext uri="{FF2B5EF4-FFF2-40B4-BE49-F238E27FC236}">
                <a16:creationId xmlns:a16="http://schemas.microsoft.com/office/drawing/2014/main" id="{BC96EA79-32C8-F600-BEDA-2C46E6AFE6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2" r="19171"/>
          <a:stretch/>
        </p:blipFill>
        <p:spPr bwMode="auto">
          <a:xfrm>
            <a:off x="5598160" y="1700212"/>
            <a:ext cx="5715000" cy="403542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9174ED36-6008-502E-69ED-58FAE1D634B0}"/>
              </a:ext>
            </a:extLst>
          </p:cNvPr>
          <p:cNvPicPr/>
          <p:nvPr/>
        </p:nvPicPr>
        <p:blipFill rotWithShape="1">
          <a:blip r:embed="rId4">
            <a:extLst>
              <a:ext uri="{28A0092B-C50C-407E-A947-70E740481C1C}">
                <a14:useLocalDpi xmlns:a14="http://schemas.microsoft.com/office/drawing/2010/main" val="0"/>
              </a:ext>
            </a:extLst>
          </a:blip>
          <a:srcRect r="27069"/>
          <a:stretch/>
        </p:blipFill>
        <p:spPr>
          <a:xfrm>
            <a:off x="329419" y="2089274"/>
            <a:ext cx="4840067" cy="270780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MX"/>
          </a:p>
        </p:txBody>
      </p:sp>
      <p:sp>
        <p:nvSpPr>
          <p:cNvPr id="3" name="Subtítulo 2"/>
          <p:cNvSpPr>
            <a:spLocks noGrp="1"/>
          </p:cNvSpPr>
          <p:nvPr>
            <p:ph type="subTitle" idx="1"/>
          </p:nvPr>
        </p:nvSpPr>
        <p:spPr/>
        <p:txBody>
          <a:bodyPr/>
          <a:lstStyle/>
          <a:p>
            <a:endParaRPr lang="es-MX"/>
          </a:p>
        </p:txBody>
      </p:sp>
      <p:pic>
        <p:nvPicPr>
          <p:cNvPr id="4" name="Imagen 3" descr="Imagen que contiene Forma&#10;&#10;Descripción generada automáticamen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02966"/>
          </a:xfrm>
          <a:prstGeom prst="rect">
            <a:avLst/>
          </a:prstGeom>
        </p:spPr>
      </p:pic>
      <p:sp>
        <p:nvSpPr>
          <p:cNvPr id="5" name="CuadroTexto 4"/>
          <p:cNvSpPr txBox="1"/>
          <p:nvPr/>
        </p:nvSpPr>
        <p:spPr>
          <a:xfrm>
            <a:off x="3827813" y="938213"/>
            <a:ext cx="4536374" cy="368300"/>
          </a:xfrm>
          <a:prstGeom prst="rect">
            <a:avLst/>
          </a:prstGeom>
          <a:noFill/>
        </p:spPr>
        <p:txBody>
          <a:bodyPr wrap="square" rtlCol="0">
            <a:spAutoFit/>
          </a:bodyPr>
          <a:lstStyle/>
          <a:p>
            <a:pPr algn="ctr"/>
            <a:r>
              <a:rPr lang="en-US" altLang="es-EC" b="1" dirty="0">
                <a:highlight>
                  <a:srgbClr val="FFFF00"/>
                </a:highlight>
              </a:rPr>
              <a:t>8.</a:t>
            </a:r>
            <a:r>
              <a:rPr lang="es-EC" b="1" dirty="0">
                <a:highlight>
                  <a:srgbClr val="FFFF00"/>
                </a:highlight>
              </a:rPr>
              <a:t>Crear una Apps </a:t>
            </a:r>
            <a:r>
              <a:rPr lang="es-EC" b="1" dirty="0" err="1">
                <a:highlight>
                  <a:srgbClr val="FFFF00"/>
                </a:highlight>
              </a:rPr>
              <a:t>core</a:t>
            </a:r>
            <a:r>
              <a:rPr lang="es-EC" dirty="0">
                <a:highlight>
                  <a:srgbClr val="FFFF00"/>
                </a:highlight>
              </a:rPr>
              <a:t>.</a:t>
            </a:r>
          </a:p>
        </p:txBody>
      </p:sp>
      <p:sp>
        <p:nvSpPr>
          <p:cNvPr id="6" name="CuadroTexto 5">
            <a:extLst>
              <a:ext uri="{FF2B5EF4-FFF2-40B4-BE49-F238E27FC236}">
                <a16:creationId xmlns:a16="http://schemas.microsoft.com/office/drawing/2014/main" id="{56ED079D-D616-7E24-47B1-145B4D0E89D8}"/>
              </a:ext>
            </a:extLst>
          </p:cNvPr>
          <p:cNvSpPr txBox="1"/>
          <p:nvPr/>
        </p:nvSpPr>
        <p:spPr>
          <a:xfrm>
            <a:off x="1252024" y="1466808"/>
            <a:ext cx="6316394" cy="923330"/>
          </a:xfrm>
          <a:prstGeom prst="rect">
            <a:avLst/>
          </a:prstGeom>
          <a:noFill/>
        </p:spPr>
        <p:txBody>
          <a:bodyPr wrap="square" rtlCol="0">
            <a:spAutoFit/>
          </a:bodyPr>
          <a:lstStyle/>
          <a:p>
            <a:r>
              <a:rPr lang="es-MX" sz="1800" dirty="0">
                <a:solidFill>
                  <a:schemeClr val="tx1">
                    <a:lumMod val="95000"/>
                    <a:lumOff val="5000"/>
                  </a:schemeClr>
                </a:solidFill>
              </a:rPr>
              <a:t>Creamos una </a:t>
            </a:r>
            <a:r>
              <a:rPr lang="es-MX" sz="1800" dirty="0" err="1">
                <a:solidFill>
                  <a:schemeClr val="tx1">
                    <a:lumMod val="95000"/>
                    <a:lumOff val="5000"/>
                  </a:schemeClr>
                </a:solidFill>
              </a:rPr>
              <a:t>core</a:t>
            </a:r>
            <a:r>
              <a:rPr lang="es-MX" sz="1800" dirty="0">
                <a:solidFill>
                  <a:schemeClr val="tx1">
                    <a:lumMod val="95000"/>
                    <a:lumOff val="5000"/>
                  </a:schemeClr>
                </a:solidFill>
              </a:rPr>
              <a:t> usando el comando “</a:t>
            </a:r>
            <a:r>
              <a:rPr lang="es-MX" sz="1800" dirty="0" err="1">
                <a:solidFill>
                  <a:schemeClr val="tx1">
                    <a:lumMod val="95000"/>
                    <a:lumOff val="5000"/>
                  </a:schemeClr>
                </a:solidFill>
              </a:rPr>
              <a:t>python</a:t>
            </a:r>
            <a:r>
              <a:rPr lang="es-MX" sz="1800" dirty="0">
                <a:solidFill>
                  <a:schemeClr val="tx1">
                    <a:lumMod val="95000"/>
                    <a:lumOff val="5000"/>
                  </a:schemeClr>
                </a:solidFill>
              </a:rPr>
              <a:t> manage.py </a:t>
            </a:r>
            <a:r>
              <a:rPr lang="es-MX" sz="1800" dirty="0" err="1">
                <a:solidFill>
                  <a:schemeClr val="tx1">
                    <a:lumMod val="95000"/>
                    <a:lumOff val="5000"/>
                  </a:schemeClr>
                </a:solidFill>
              </a:rPr>
              <a:t>startapp</a:t>
            </a:r>
            <a:r>
              <a:rPr lang="es-MX" sz="1800" dirty="0">
                <a:solidFill>
                  <a:schemeClr val="tx1">
                    <a:lumMod val="95000"/>
                    <a:lumOff val="5000"/>
                  </a:schemeClr>
                </a:solidFill>
              </a:rPr>
              <a:t> </a:t>
            </a:r>
            <a:r>
              <a:rPr lang="es-MX" sz="1800" dirty="0" err="1">
                <a:solidFill>
                  <a:schemeClr val="tx1">
                    <a:lumMod val="95000"/>
                    <a:lumOff val="5000"/>
                  </a:schemeClr>
                </a:solidFill>
              </a:rPr>
              <a:t>core</a:t>
            </a:r>
            <a:r>
              <a:rPr lang="es-MX" sz="1800" dirty="0">
                <a:solidFill>
                  <a:schemeClr val="tx1">
                    <a:lumMod val="95000"/>
                    <a:lumOff val="5000"/>
                  </a:schemeClr>
                </a:solidFill>
              </a:rPr>
              <a:t>”</a:t>
            </a:r>
            <a:endParaRPr lang="es-EC" sz="1800" dirty="0">
              <a:solidFill>
                <a:schemeClr val="tx1">
                  <a:lumMod val="95000"/>
                  <a:lumOff val="5000"/>
                </a:schemeClr>
              </a:solidFill>
            </a:endParaRPr>
          </a:p>
          <a:p>
            <a:endParaRPr lang="es-MX" dirty="0"/>
          </a:p>
        </p:txBody>
      </p:sp>
      <p:pic>
        <p:nvPicPr>
          <p:cNvPr id="10" name="Imagen 9">
            <a:extLst>
              <a:ext uri="{FF2B5EF4-FFF2-40B4-BE49-F238E27FC236}">
                <a16:creationId xmlns:a16="http://schemas.microsoft.com/office/drawing/2014/main" id="{6A7B0BBD-5D98-F1C9-4DDC-764730482019}"/>
              </a:ext>
            </a:extLst>
          </p:cNvPr>
          <p:cNvPicPr>
            <a:picLocks noChangeAspect="1"/>
          </p:cNvPicPr>
          <p:nvPr/>
        </p:nvPicPr>
        <p:blipFill rotWithShape="1">
          <a:blip r:embed="rId3"/>
          <a:srcRect l="1870" t="6092" r="6330" b="19728"/>
          <a:stretch/>
        </p:blipFill>
        <p:spPr>
          <a:xfrm>
            <a:off x="2414084" y="2558545"/>
            <a:ext cx="7026611" cy="286030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MX"/>
          </a:p>
        </p:txBody>
      </p:sp>
      <p:sp>
        <p:nvSpPr>
          <p:cNvPr id="3" name="Subtítulo 2"/>
          <p:cNvSpPr>
            <a:spLocks noGrp="1"/>
          </p:cNvSpPr>
          <p:nvPr>
            <p:ph type="subTitle" idx="1"/>
          </p:nvPr>
        </p:nvSpPr>
        <p:spPr/>
        <p:txBody>
          <a:bodyPr/>
          <a:lstStyle/>
          <a:p>
            <a:endParaRPr lang="es-MX"/>
          </a:p>
        </p:txBody>
      </p:sp>
      <p:pic>
        <p:nvPicPr>
          <p:cNvPr id="4" name="Imagen 3" descr="Imagen que contiene Forma&#10;&#10;Descripción generada automáticamen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02966"/>
          </a:xfrm>
          <a:prstGeom prst="rect">
            <a:avLst/>
          </a:prstGeom>
        </p:spPr>
      </p:pic>
      <p:sp>
        <p:nvSpPr>
          <p:cNvPr id="5" name="CuadroTexto 4"/>
          <p:cNvSpPr txBox="1"/>
          <p:nvPr/>
        </p:nvSpPr>
        <p:spPr>
          <a:xfrm>
            <a:off x="3103418" y="860753"/>
            <a:ext cx="5985163" cy="523220"/>
          </a:xfrm>
          <a:prstGeom prst="rect">
            <a:avLst/>
          </a:prstGeom>
          <a:noFill/>
        </p:spPr>
        <p:txBody>
          <a:bodyPr wrap="square" rtlCol="0">
            <a:spAutoFit/>
          </a:bodyPr>
          <a:lstStyle/>
          <a:p>
            <a:pPr algn="ctr"/>
            <a:r>
              <a:rPr lang="es-ES" sz="2800" b="1" dirty="0">
                <a:highlight>
                  <a:srgbClr val="FFFF00"/>
                </a:highlight>
              </a:rPr>
              <a:t>9.¿Qué es la Carpeta </a:t>
            </a:r>
            <a:r>
              <a:rPr lang="es-ES" sz="2800" b="1" dirty="0" err="1">
                <a:highlight>
                  <a:srgbClr val="FFFF00"/>
                </a:highlight>
              </a:rPr>
              <a:t>Templates</a:t>
            </a:r>
            <a:r>
              <a:rPr lang="es-ES" sz="2800" b="1" dirty="0">
                <a:highlight>
                  <a:srgbClr val="FFFF00"/>
                </a:highlight>
              </a:rPr>
              <a:t>?</a:t>
            </a:r>
            <a:endParaRPr lang="es-EC" sz="2800" b="1" dirty="0">
              <a:highlight>
                <a:srgbClr val="FFFF00"/>
              </a:highlight>
            </a:endParaRPr>
          </a:p>
        </p:txBody>
      </p:sp>
      <p:sp>
        <p:nvSpPr>
          <p:cNvPr id="6" name="CuadroTexto 5"/>
          <p:cNvSpPr txBox="1"/>
          <p:nvPr/>
        </p:nvSpPr>
        <p:spPr>
          <a:xfrm>
            <a:off x="370840" y="1456690"/>
            <a:ext cx="8904605" cy="829945"/>
          </a:xfrm>
          <a:prstGeom prst="rect">
            <a:avLst/>
          </a:prstGeom>
          <a:noFill/>
        </p:spPr>
        <p:txBody>
          <a:bodyPr wrap="square" rtlCol="0">
            <a:spAutoFit/>
          </a:bodyPr>
          <a:lstStyle/>
          <a:p>
            <a:r>
              <a:rPr lang="es-ES" sz="1600" dirty="0"/>
              <a:t>En la carpeta </a:t>
            </a:r>
            <a:r>
              <a:rPr lang="es-ES" sz="1600" dirty="0" err="1"/>
              <a:t>Templates</a:t>
            </a:r>
            <a:r>
              <a:rPr lang="es-ES" sz="1600" dirty="0"/>
              <a:t>, las subcarpetas contienen las plantillas que se muestran en el cuadro de diálogo Crear nuevo archivo. Puede crear y guardar plantillas personalizadas en la carpeta </a:t>
            </a:r>
            <a:r>
              <a:rPr lang="es-ES" sz="1600" dirty="0" err="1"/>
              <a:t>Templates</a:t>
            </a:r>
            <a:r>
              <a:rPr lang="es-ES" sz="1600" dirty="0"/>
              <a:t>. Contiene plantillas para la creación de archivos. Se puede guardar el archivo activo como una plantilla.</a:t>
            </a:r>
            <a:endParaRPr lang="es-EC" sz="1600" dirty="0"/>
          </a:p>
        </p:txBody>
      </p:sp>
      <p:pic>
        <p:nvPicPr>
          <p:cNvPr id="11" name="Imagen 10">
            <a:extLst>
              <a:ext uri="{FF2B5EF4-FFF2-40B4-BE49-F238E27FC236}">
                <a16:creationId xmlns:a16="http://schemas.microsoft.com/office/drawing/2014/main" id="{FECED606-A990-E69E-B315-EB5F190D42B9}"/>
              </a:ext>
            </a:extLst>
          </p:cNvPr>
          <p:cNvPicPr>
            <a:picLocks noChangeAspect="1"/>
          </p:cNvPicPr>
          <p:nvPr/>
        </p:nvPicPr>
        <p:blipFill>
          <a:blip r:embed="rId3"/>
          <a:stretch>
            <a:fillRect/>
          </a:stretch>
        </p:blipFill>
        <p:spPr>
          <a:xfrm>
            <a:off x="3246942" y="2604830"/>
            <a:ext cx="6028503" cy="32448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MX"/>
          </a:p>
        </p:txBody>
      </p:sp>
      <p:sp>
        <p:nvSpPr>
          <p:cNvPr id="3" name="Subtítulo 2"/>
          <p:cNvSpPr>
            <a:spLocks noGrp="1"/>
          </p:cNvSpPr>
          <p:nvPr>
            <p:ph type="subTitle" idx="1"/>
          </p:nvPr>
        </p:nvSpPr>
        <p:spPr/>
        <p:txBody>
          <a:bodyPr/>
          <a:lstStyle/>
          <a:p>
            <a:endParaRPr lang="es-MX"/>
          </a:p>
        </p:txBody>
      </p:sp>
      <p:pic>
        <p:nvPicPr>
          <p:cNvPr id="4" name="Imagen 3" descr="Imagen que contiene Forma&#10;&#10;Descripción generada automáticamen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517"/>
            <a:ext cx="12192000" cy="6802966"/>
          </a:xfrm>
          <a:prstGeom prst="rect">
            <a:avLst/>
          </a:prstGeom>
        </p:spPr>
      </p:pic>
      <p:sp>
        <p:nvSpPr>
          <p:cNvPr id="5" name="CuadroTexto 4"/>
          <p:cNvSpPr txBox="1"/>
          <p:nvPr/>
        </p:nvSpPr>
        <p:spPr>
          <a:xfrm>
            <a:off x="2766332" y="1109533"/>
            <a:ext cx="5652654" cy="523220"/>
          </a:xfrm>
          <a:prstGeom prst="rect">
            <a:avLst/>
          </a:prstGeom>
          <a:noFill/>
        </p:spPr>
        <p:txBody>
          <a:bodyPr wrap="square" rtlCol="0">
            <a:spAutoFit/>
          </a:bodyPr>
          <a:lstStyle/>
          <a:p>
            <a:pPr algn="ctr"/>
            <a:r>
              <a:rPr lang="es-ES" sz="2800" b="1" dirty="0">
                <a:highlight>
                  <a:srgbClr val="FFFF00"/>
                </a:highlight>
              </a:rPr>
              <a:t>10) ¿Qué es la Carpeta </a:t>
            </a:r>
            <a:r>
              <a:rPr lang="es-ES" sz="2800" b="1" dirty="0" err="1">
                <a:highlight>
                  <a:srgbClr val="FFFF00"/>
                </a:highlight>
              </a:rPr>
              <a:t>stactic</a:t>
            </a:r>
            <a:r>
              <a:rPr lang="es-ES" sz="2800" b="1" dirty="0">
                <a:highlight>
                  <a:srgbClr val="FFFF00"/>
                </a:highlight>
              </a:rPr>
              <a:t>?</a:t>
            </a:r>
            <a:endParaRPr lang="es-EC" sz="2800" b="1" dirty="0">
              <a:highlight>
                <a:srgbClr val="FFFF00"/>
              </a:highlight>
            </a:endParaRPr>
          </a:p>
        </p:txBody>
      </p:sp>
      <p:sp>
        <p:nvSpPr>
          <p:cNvPr id="6" name="CuadroTexto 5"/>
          <p:cNvSpPr txBox="1"/>
          <p:nvPr/>
        </p:nvSpPr>
        <p:spPr>
          <a:xfrm>
            <a:off x="438769" y="1729616"/>
            <a:ext cx="10307781" cy="1200329"/>
          </a:xfrm>
          <a:prstGeom prst="rect">
            <a:avLst/>
          </a:prstGeom>
          <a:noFill/>
        </p:spPr>
        <p:txBody>
          <a:bodyPr wrap="square" rtlCol="0">
            <a:spAutoFit/>
          </a:bodyPr>
          <a:lstStyle/>
          <a:p>
            <a:pPr algn="l" rtl="0"/>
            <a:r>
              <a:rPr lang="es-ES" b="0" i="0" dirty="0">
                <a:solidFill>
                  <a:srgbClr val="34495E"/>
                </a:solidFill>
                <a:effectLst/>
                <a:latin typeface="CentraNube"/>
              </a:rPr>
              <a:t>Esta carpeta contiene todo los archivos de estilos: </a:t>
            </a:r>
            <a:r>
              <a:rPr lang="es-ES" b="1" i="0" dirty="0" err="1">
                <a:solidFill>
                  <a:srgbClr val="34495E"/>
                </a:solidFill>
                <a:effectLst/>
                <a:latin typeface="CentraNube"/>
              </a:rPr>
              <a:t>css</a:t>
            </a:r>
            <a:r>
              <a:rPr lang="es-ES" b="0" i="0" dirty="0">
                <a:solidFill>
                  <a:srgbClr val="34495E"/>
                </a:solidFill>
                <a:effectLst/>
                <a:latin typeface="CentraNube"/>
              </a:rPr>
              <a:t> y </a:t>
            </a:r>
            <a:r>
              <a:rPr lang="es-ES" b="1" i="0" dirty="0" err="1">
                <a:solidFill>
                  <a:srgbClr val="34495E"/>
                </a:solidFill>
                <a:effectLst/>
                <a:latin typeface="CentraNube"/>
              </a:rPr>
              <a:t>scss</a:t>
            </a:r>
            <a:r>
              <a:rPr lang="es-ES" b="0" i="0" dirty="0">
                <a:solidFill>
                  <a:srgbClr val="34495E"/>
                </a:solidFill>
                <a:effectLst/>
                <a:latin typeface="CentraNube"/>
              </a:rPr>
              <a:t>, archivos de comportamientos </a:t>
            </a:r>
            <a:r>
              <a:rPr lang="es-ES" b="1" i="0" dirty="0">
                <a:solidFill>
                  <a:srgbClr val="34495E"/>
                </a:solidFill>
                <a:effectLst/>
                <a:latin typeface="CentraNube"/>
              </a:rPr>
              <a:t>JavaScript</a:t>
            </a:r>
            <a:r>
              <a:rPr lang="es-ES" b="0" i="0" dirty="0">
                <a:solidFill>
                  <a:srgbClr val="34495E"/>
                </a:solidFill>
                <a:effectLst/>
                <a:latin typeface="CentraNube"/>
              </a:rPr>
              <a:t>, imágenes incluidas dentro del </a:t>
            </a:r>
            <a:r>
              <a:rPr lang="es-ES" b="0" i="0" dirty="0" err="1">
                <a:solidFill>
                  <a:srgbClr val="34495E"/>
                </a:solidFill>
                <a:effectLst/>
                <a:latin typeface="CentraNube"/>
              </a:rPr>
              <a:t>theme</a:t>
            </a:r>
            <a:r>
              <a:rPr lang="es-ES" b="0" i="0" dirty="0">
                <a:solidFill>
                  <a:srgbClr val="34495E"/>
                </a:solidFill>
                <a:effectLst/>
                <a:latin typeface="CentraNube"/>
              </a:rPr>
              <a:t> y el archivo </a:t>
            </a:r>
            <a:r>
              <a:rPr lang="es-ES" b="1" i="0" dirty="0" err="1">
                <a:solidFill>
                  <a:srgbClr val="34495E"/>
                </a:solidFill>
                <a:effectLst/>
                <a:latin typeface="CentraNube"/>
              </a:rPr>
              <a:t>checkout.scss.tpl</a:t>
            </a:r>
            <a:r>
              <a:rPr lang="es-ES" b="0" i="0" dirty="0">
                <a:solidFill>
                  <a:srgbClr val="34495E"/>
                </a:solidFill>
                <a:effectLst/>
                <a:latin typeface="CentraNube"/>
              </a:rPr>
              <a:t>.</a:t>
            </a:r>
          </a:p>
          <a:p>
            <a:br>
              <a:rPr lang="es-ES" dirty="0"/>
            </a:br>
            <a:endParaRPr lang="es-EC" dirty="0"/>
          </a:p>
        </p:txBody>
      </p:sp>
      <p:pic>
        <p:nvPicPr>
          <p:cNvPr id="2050" name="Picture 2" descr="Curso Django: Los archivos estátic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6620" y="2810398"/>
            <a:ext cx="2333625" cy="3000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Forma&#10;&#10;Descripción generada automáticamen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517"/>
            <a:ext cx="12192000" cy="6802966"/>
          </a:xfrm>
          <a:prstGeom prst="rect">
            <a:avLst/>
          </a:prstGeom>
        </p:spPr>
      </p:pic>
      <p:sp>
        <p:nvSpPr>
          <p:cNvPr id="5" name="文本框 4"/>
          <p:cNvSpPr txBox="1"/>
          <p:nvPr/>
        </p:nvSpPr>
        <p:spPr>
          <a:xfrm>
            <a:off x="2735989" y="998434"/>
            <a:ext cx="4989195" cy="368300"/>
          </a:xfrm>
          <a:prstGeom prst="rect">
            <a:avLst/>
          </a:prstGeom>
          <a:noFill/>
        </p:spPr>
        <p:txBody>
          <a:bodyPr wrap="square" rtlCol="0" anchor="t">
            <a:spAutoFit/>
          </a:bodyPr>
          <a:lstStyle/>
          <a:p>
            <a:pPr algn="ctr"/>
            <a:r>
              <a:rPr lang="zh-CN" altLang="en-US" b="1" dirty="0">
                <a:highlight>
                  <a:srgbClr val="FFFF00"/>
                </a:highlight>
              </a:rPr>
              <a:t>11)Crear un archivo base html en la APPS core</a:t>
            </a:r>
          </a:p>
        </p:txBody>
      </p:sp>
      <p:sp>
        <p:nvSpPr>
          <p:cNvPr id="2" name="CuadroTexto 1">
            <a:extLst>
              <a:ext uri="{FF2B5EF4-FFF2-40B4-BE49-F238E27FC236}">
                <a16:creationId xmlns:a16="http://schemas.microsoft.com/office/drawing/2014/main" id="{6A7197CF-3076-8EB6-19C5-DFC94862B1F1}"/>
              </a:ext>
            </a:extLst>
          </p:cNvPr>
          <p:cNvSpPr txBox="1"/>
          <p:nvPr/>
        </p:nvSpPr>
        <p:spPr>
          <a:xfrm>
            <a:off x="1332412" y="1476103"/>
            <a:ext cx="7236823" cy="369332"/>
          </a:xfrm>
          <a:prstGeom prst="rect">
            <a:avLst/>
          </a:prstGeom>
          <a:noFill/>
        </p:spPr>
        <p:txBody>
          <a:bodyPr wrap="square" rtlCol="0">
            <a:spAutoFit/>
          </a:bodyPr>
          <a:lstStyle/>
          <a:p>
            <a:r>
              <a:rPr lang="es-MX" dirty="0"/>
              <a:t>En la carpeta </a:t>
            </a:r>
            <a:r>
              <a:rPr lang="es-MX" dirty="0" err="1"/>
              <a:t>templates</a:t>
            </a:r>
            <a:r>
              <a:rPr lang="es-MX" dirty="0"/>
              <a:t> creo un archivo base.html</a:t>
            </a:r>
          </a:p>
        </p:txBody>
      </p:sp>
      <p:pic>
        <p:nvPicPr>
          <p:cNvPr id="6" name="Imagen 5" descr="Interfaz de usuario gráfica, Texto, Aplicación&#10;&#10;Descripción generada automáticamente">
            <a:extLst>
              <a:ext uri="{FF2B5EF4-FFF2-40B4-BE49-F238E27FC236}">
                <a16:creationId xmlns:a16="http://schemas.microsoft.com/office/drawing/2014/main" id="{02A4B065-ED03-80B6-48EF-FA3D25678A77}"/>
              </a:ext>
            </a:extLst>
          </p:cNvPr>
          <p:cNvPicPr>
            <a:picLocks noChangeAspect="1"/>
          </p:cNvPicPr>
          <p:nvPr/>
        </p:nvPicPr>
        <p:blipFill rotWithShape="1">
          <a:blip r:embed="rId3">
            <a:extLst>
              <a:ext uri="{28A0092B-C50C-407E-A947-70E740481C1C}">
                <a14:useLocalDpi xmlns:a14="http://schemas.microsoft.com/office/drawing/2010/main" val="0"/>
              </a:ext>
            </a:extLst>
          </a:blip>
          <a:srcRect l="7071" t="6066" r="35500" b="10980"/>
          <a:stretch/>
        </p:blipFill>
        <p:spPr>
          <a:xfrm>
            <a:off x="1889853" y="2064173"/>
            <a:ext cx="5451474" cy="346657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Forma&#10;&#10;Descripción generada automáticamen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02966"/>
          </a:xfrm>
          <a:prstGeom prst="rect">
            <a:avLst/>
          </a:prstGeom>
        </p:spPr>
      </p:pic>
      <p:sp>
        <p:nvSpPr>
          <p:cNvPr id="2" name="文本框 1"/>
          <p:cNvSpPr txBox="1"/>
          <p:nvPr/>
        </p:nvSpPr>
        <p:spPr>
          <a:xfrm>
            <a:off x="3550016" y="851340"/>
            <a:ext cx="5941060" cy="368300"/>
          </a:xfrm>
          <a:prstGeom prst="rect">
            <a:avLst/>
          </a:prstGeom>
          <a:noFill/>
        </p:spPr>
        <p:txBody>
          <a:bodyPr wrap="square" rtlCol="0" anchor="t">
            <a:spAutoFit/>
          </a:bodyPr>
          <a:lstStyle/>
          <a:p>
            <a:pPr algn="ctr"/>
            <a:r>
              <a:rPr lang="zh-CN" altLang="en-US" b="1" dirty="0">
                <a:highlight>
                  <a:srgbClr val="FFFF00"/>
                </a:highlight>
              </a:rPr>
              <a:t>12)Como se llaman a los CSS desde el archivo base html.</a:t>
            </a:r>
          </a:p>
        </p:txBody>
      </p:sp>
      <p:sp>
        <p:nvSpPr>
          <p:cNvPr id="3" name="文本框 2"/>
          <p:cNvSpPr txBox="1"/>
          <p:nvPr/>
        </p:nvSpPr>
        <p:spPr>
          <a:xfrm>
            <a:off x="308610" y="1368425"/>
            <a:ext cx="8908415" cy="645160"/>
          </a:xfrm>
          <a:prstGeom prst="rect">
            <a:avLst/>
          </a:prstGeom>
          <a:noFill/>
        </p:spPr>
        <p:txBody>
          <a:bodyPr wrap="square" rtlCol="0" anchor="t">
            <a:spAutoFit/>
          </a:bodyPr>
          <a:lstStyle/>
          <a:p>
            <a:r>
              <a:rPr lang="zh-CN" altLang="en-US"/>
              <a:t>Los estilos en línea son declaraciones CSS que afectan a un solo elemento, contenido dentro de un atributo de style:</a:t>
            </a:r>
          </a:p>
        </p:txBody>
      </p:sp>
      <p:sp>
        <p:nvSpPr>
          <p:cNvPr id="5" name="文本框 4"/>
          <p:cNvSpPr txBox="1"/>
          <p:nvPr/>
        </p:nvSpPr>
        <p:spPr>
          <a:xfrm>
            <a:off x="553085" y="2101020"/>
            <a:ext cx="4131310" cy="3692525"/>
          </a:xfrm>
          <a:prstGeom prst="rect">
            <a:avLst/>
          </a:prstGeom>
          <a:noFill/>
        </p:spPr>
        <p:txBody>
          <a:bodyPr wrap="square" rtlCol="0" anchor="t">
            <a:spAutoFit/>
          </a:bodyPr>
          <a:lstStyle/>
          <a:p>
            <a:r>
              <a:rPr lang="zh-CN" altLang="en-US"/>
              <a:t>&lt;!DOCTYPE html&gt;</a:t>
            </a:r>
          </a:p>
          <a:p>
            <a:r>
              <a:rPr lang="zh-CN" altLang="en-US"/>
              <a:t>&lt;html lang="en"&gt;</a:t>
            </a:r>
          </a:p>
          <a:p>
            <a:r>
              <a:rPr lang="zh-CN" altLang="en-US"/>
              <a:t>  &lt;head&gt;</a:t>
            </a:r>
          </a:p>
          <a:p>
            <a:r>
              <a:rPr lang="zh-CN" altLang="en-US"/>
              <a:t>    &lt;meta charset="utf-8"&gt;</a:t>
            </a:r>
          </a:p>
          <a:p>
            <a:r>
              <a:rPr lang="zh-CN" altLang="en-US"/>
              <a:t>    &lt;title&gt;Mis experimentos CSS&lt;/title&gt;</a:t>
            </a:r>
          </a:p>
          <a:p>
            <a:r>
              <a:rPr lang="zh-CN" altLang="en-US"/>
              <a:t>    &lt;link rel="stylesheet" href="styles.css"&gt;</a:t>
            </a:r>
          </a:p>
          <a:p>
            <a:r>
              <a:rPr lang="zh-CN" altLang="en-US"/>
              <a:t>  &lt;/head&gt;</a:t>
            </a:r>
          </a:p>
          <a:p>
            <a:r>
              <a:rPr lang="zh-CN" altLang="en-US"/>
              <a:t>  &lt;body&gt;</a:t>
            </a:r>
          </a:p>
          <a:p>
            <a:endParaRPr lang="zh-CN" altLang="en-US"/>
          </a:p>
          <a:p>
            <a:r>
              <a:rPr lang="zh-CN" altLang="en-US"/>
              <a:t>    &lt;p&gt;Crea tu HTML de prueba aquí&lt;/p&gt;</a:t>
            </a:r>
          </a:p>
          <a:p>
            <a:endParaRPr lang="zh-CN" altLang="en-US"/>
          </a:p>
          <a:p>
            <a:r>
              <a:rPr lang="zh-CN" altLang="en-US"/>
              <a:t>  &lt;/body&gt;</a:t>
            </a:r>
          </a:p>
          <a:p>
            <a:r>
              <a:rPr lang="zh-CN" altLang="en-US"/>
              <a:t>&lt;/html&gt;</a:t>
            </a:r>
          </a:p>
        </p:txBody>
      </p:sp>
      <p:pic>
        <p:nvPicPr>
          <p:cNvPr id="6" name="图片 5"/>
          <p:cNvPicPr>
            <a:picLocks noChangeAspect="1"/>
          </p:cNvPicPr>
          <p:nvPr/>
        </p:nvPicPr>
        <p:blipFill>
          <a:blip r:embed="rId3"/>
          <a:srcRect l="35716" t="36051" r="31946" b="32018"/>
          <a:stretch>
            <a:fillRect/>
          </a:stretch>
        </p:blipFill>
        <p:spPr>
          <a:xfrm>
            <a:off x="5433060" y="2131060"/>
            <a:ext cx="3944620" cy="29216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99F1FFA9-D672-408C-9220-ADEEC6ABD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p:cNvSpPr txBox="1"/>
          <p:nvPr/>
        </p:nvSpPr>
        <p:spPr>
          <a:xfrm>
            <a:off x="838201" y="365125"/>
            <a:ext cx="3816095" cy="193807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3100" b="1" kern="1200">
                <a:solidFill>
                  <a:schemeClr val="tx1"/>
                </a:solidFill>
                <a:highlight>
                  <a:srgbClr val="FFFF00"/>
                </a:highlight>
                <a:latin typeface="+mj-lt"/>
                <a:ea typeface="+mj-ea"/>
                <a:cs typeface="+mj-cs"/>
              </a:rPr>
              <a:t>13)Como consume un archivo hijo html al utilizar la herencia delarchivo base html.</a:t>
            </a:r>
          </a:p>
        </p:txBody>
      </p:sp>
      <p:sp>
        <p:nvSpPr>
          <p:cNvPr id="3" name="CuadroTexto 2">
            <a:extLst>
              <a:ext uri="{FF2B5EF4-FFF2-40B4-BE49-F238E27FC236}">
                <a16:creationId xmlns:a16="http://schemas.microsoft.com/office/drawing/2014/main" id="{0F16C428-6405-9F3C-25A3-0DC35D0269A4}"/>
              </a:ext>
            </a:extLst>
          </p:cNvPr>
          <p:cNvSpPr txBox="1"/>
          <p:nvPr/>
        </p:nvSpPr>
        <p:spPr>
          <a:xfrm>
            <a:off x="838201" y="2482589"/>
            <a:ext cx="3816096" cy="369437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Para poder utilizar la información de la herencia padre, usamos la codificación en el HTML hijo.</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kumimoji="0" lang="en-US" sz="2000" b="0" i="0" u="none" strike="noStrike" cap="none" normalizeH="0" baseline="0">
                <a:ln>
                  <a:noFill/>
                </a:ln>
                <a:effectLst/>
              </a:rPr>
              <a:t>{% extends 'herencias/core.html' %}</a:t>
            </a:r>
          </a:p>
          <a:p>
            <a:pPr indent="-228600">
              <a:lnSpc>
                <a:spcPct val="90000"/>
              </a:lnSpc>
              <a:spcAft>
                <a:spcPts val="600"/>
              </a:spcAft>
              <a:buFont typeface="Arial" panose="020B0604020202020204" pitchFamily="34" charset="0"/>
              <a:buChar char="•"/>
            </a:pPr>
            <a:endParaRPr lang="en-US" sz="2000"/>
          </a:p>
        </p:txBody>
      </p:sp>
      <p:pic>
        <p:nvPicPr>
          <p:cNvPr id="7170" name="Picture 2" descr="Elemento base en HTML - BigCode">
            <a:extLst>
              <a:ext uri="{FF2B5EF4-FFF2-40B4-BE49-F238E27FC236}">
                <a16:creationId xmlns:a16="http://schemas.microsoft.com/office/drawing/2014/main" id="{CAFFE711-5993-5F09-6FF3-9489D0D2C7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681"/>
          <a:stretch/>
        </p:blipFill>
        <p:spPr bwMode="auto">
          <a:xfrm>
            <a:off x="4777781" y="108585"/>
            <a:ext cx="7287684" cy="3694372"/>
          </a:xfrm>
          <a:custGeom>
            <a:avLst/>
            <a:gdLst/>
            <a:ahLst/>
            <a:cxnLst/>
            <a:rect l="l" t="t" r="r" b="b"/>
            <a:pathLst>
              <a:path w="7287684" h="3694372">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a:noFill/>
          <a:extLst>
            <a:ext uri="{909E8E84-426E-40DD-AFC4-6F175D3DCCD1}">
              <a14:hiddenFill xmlns:a14="http://schemas.microsoft.com/office/drawing/2010/main">
                <a:solidFill>
                  <a:srgbClr val="FFFFFF"/>
                </a:solidFill>
              </a14:hiddenFill>
            </a:ext>
          </a:extLst>
        </p:spPr>
      </p:pic>
      <p:pic>
        <p:nvPicPr>
          <p:cNvPr id="4" name="Imagen 3" descr="Imagen que contiene Forma&#10;&#10;Descripción generada automáticamente"/>
          <p:cNvPicPr>
            <a:picLocks noChangeAspect="1"/>
          </p:cNvPicPr>
          <p:nvPr/>
        </p:nvPicPr>
        <p:blipFill rotWithShape="1">
          <a:blip r:embed="rId3" cstate="print">
            <a:extLst>
              <a:ext uri="{28A0092B-C50C-407E-A947-70E740481C1C}">
                <a14:useLocalDpi xmlns:a14="http://schemas.microsoft.com/office/drawing/2010/main" val="0"/>
              </a:ext>
            </a:extLst>
          </a:blip>
          <a:srcRect t="13521" b="13144"/>
          <a:stretch/>
        </p:blipFill>
        <p:spPr>
          <a:xfrm>
            <a:off x="4593084" y="3694372"/>
            <a:ext cx="7472381" cy="3055043"/>
          </a:xfrm>
          <a:custGeom>
            <a:avLst/>
            <a:gdLst/>
            <a:ahLst/>
            <a:cxnLst/>
            <a:rect l="l" t="t" r="r" b="b"/>
            <a:pathLst>
              <a:path w="7472381" h="3055043">
                <a:moveTo>
                  <a:pt x="638975" y="0"/>
                </a:moveTo>
                <a:lnTo>
                  <a:pt x="7472381" y="0"/>
                </a:lnTo>
                <a:lnTo>
                  <a:pt x="7472381" y="2579984"/>
                </a:lnTo>
                <a:lnTo>
                  <a:pt x="7472381" y="3055043"/>
                </a:lnTo>
                <a:lnTo>
                  <a:pt x="6992676"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Forma&#10;&#10;Descripción generada automáticamen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1934"/>
            <a:ext cx="12192000" cy="6802966"/>
          </a:xfrm>
          <a:prstGeom prst="rect">
            <a:avLst/>
          </a:prstGeom>
        </p:spPr>
      </p:pic>
      <p:sp>
        <p:nvSpPr>
          <p:cNvPr id="2" name="文本框 1"/>
          <p:cNvSpPr txBox="1"/>
          <p:nvPr/>
        </p:nvSpPr>
        <p:spPr>
          <a:xfrm>
            <a:off x="2850196" y="624527"/>
            <a:ext cx="5056505" cy="368300"/>
          </a:xfrm>
          <a:prstGeom prst="rect">
            <a:avLst/>
          </a:prstGeom>
          <a:noFill/>
        </p:spPr>
        <p:txBody>
          <a:bodyPr wrap="square" rtlCol="0" anchor="t">
            <a:spAutoFit/>
          </a:bodyPr>
          <a:lstStyle/>
          <a:p>
            <a:pPr algn="ctr"/>
            <a:r>
              <a:rPr lang="zh-CN" altLang="en-US" b="1" dirty="0">
                <a:highlight>
                  <a:srgbClr val="FFFF00"/>
                </a:highlight>
              </a:rPr>
              <a:t>14)Crear un view que llame al html hijo</a:t>
            </a:r>
          </a:p>
        </p:txBody>
      </p:sp>
      <p:pic>
        <p:nvPicPr>
          <p:cNvPr id="6" name="Imagen 5">
            <a:extLst>
              <a:ext uri="{FF2B5EF4-FFF2-40B4-BE49-F238E27FC236}">
                <a16:creationId xmlns:a16="http://schemas.microsoft.com/office/drawing/2014/main" id="{FBBF1E42-D85C-A340-64CE-48A3FA98946E}"/>
              </a:ext>
            </a:extLst>
          </p:cNvPr>
          <p:cNvPicPr>
            <a:picLocks noChangeAspect="1"/>
          </p:cNvPicPr>
          <p:nvPr/>
        </p:nvPicPr>
        <p:blipFill>
          <a:blip r:embed="rId3"/>
          <a:stretch>
            <a:fillRect/>
          </a:stretch>
        </p:blipFill>
        <p:spPr>
          <a:xfrm>
            <a:off x="2039563" y="1326150"/>
            <a:ext cx="7895897" cy="283239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5">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17">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9" name="Rectangle 18">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Imagen 3" descr="Imagen que contiene Forma&#10;&#10;Descripción generada automáticamente"/>
          <p:cNvPicPr>
            <a:picLocks noChangeAspect="1"/>
          </p:cNvPicPr>
          <p:nvPr/>
        </p:nvPicPr>
        <p:blipFill rotWithShape="1">
          <a:blip r:embed="rId2" cstate="print">
            <a:extLst>
              <a:ext uri="{28A0092B-C50C-407E-A947-70E740481C1C}">
                <a14:useLocalDpi xmlns:a14="http://schemas.microsoft.com/office/drawing/2010/main" val="0"/>
              </a:ext>
            </a:extLst>
          </a:blip>
          <a:srcRect l="-738" t="56491" r="738" b="-3333"/>
          <a:stretch/>
        </p:blipFill>
        <p:spPr>
          <a:xfrm>
            <a:off x="7612464" y="5665812"/>
            <a:ext cx="4565251" cy="1192188"/>
          </a:xfrm>
          <a:prstGeom prst="rect">
            <a:avLst/>
          </a:prstGeom>
        </p:spPr>
      </p:pic>
      <p:pic>
        <p:nvPicPr>
          <p:cNvPr id="6" name="Imagen 5" descr="Interfaz de usuario gráfica, Texto, Aplicación&#10;&#10;Descripción generada automáticamente">
            <a:extLst>
              <a:ext uri="{FF2B5EF4-FFF2-40B4-BE49-F238E27FC236}">
                <a16:creationId xmlns:a16="http://schemas.microsoft.com/office/drawing/2014/main" id="{9BEEE58E-DE40-1AFE-E975-53D0379E5328}"/>
              </a:ext>
            </a:extLst>
          </p:cNvPr>
          <p:cNvPicPr>
            <a:picLocks noChangeAspect="1"/>
          </p:cNvPicPr>
          <p:nvPr/>
        </p:nvPicPr>
        <p:blipFill rotWithShape="1">
          <a:blip r:embed="rId3"/>
          <a:srcRect l="5433" r="22073" b="1"/>
          <a:stretch/>
        </p:blipFill>
        <p:spPr>
          <a:xfrm>
            <a:off x="4732648" y="1896614"/>
            <a:ext cx="6801788" cy="3448049"/>
          </a:xfrm>
          <a:prstGeom prst="rect">
            <a:avLst/>
          </a:prstGeom>
        </p:spPr>
      </p:pic>
      <p:sp>
        <p:nvSpPr>
          <p:cNvPr id="2" name="文本框 1"/>
          <p:cNvSpPr txBox="1"/>
          <p:nvPr/>
        </p:nvSpPr>
        <p:spPr>
          <a:xfrm>
            <a:off x="512390" y="2528624"/>
            <a:ext cx="4347277" cy="138526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ltLang="zh-CN" sz="2000" b="1">
                <a:highlight>
                  <a:srgbClr val="FFFF00"/>
                </a:highlight>
              </a:rPr>
              <a:t>15)Crear la urls que llame </a:t>
            </a:r>
            <a:r>
              <a:rPr lang="en-US" altLang="zh-CN" sz="2000" b="1" dirty="0">
                <a:highlight>
                  <a:srgbClr val="FFFF00"/>
                </a:highlight>
              </a:rPr>
              <a:t>al views</a:t>
            </a:r>
            <a:r>
              <a:rPr lang="en-US" altLang="zh-CN" sz="2000" dirty="0">
                <a:highlight>
                  <a:srgbClr val="FFFF00"/>
                </a:highlight>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MX"/>
          </a:p>
        </p:txBody>
      </p:sp>
      <p:sp>
        <p:nvSpPr>
          <p:cNvPr id="3" name="Subtítulo 2"/>
          <p:cNvSpPr>
            <a:spLocks noGrp="1"/>
          </p:cNvSpPr>
          <p:nvPr>
            <p:ph type="subTitle" idx="1"/>
          </p:nvPr>
        </p:nvSpPr>
        <p:spPr/>
        <p:txBody>
          <a:bodyPr/>
          <a:lstStyle/>
          <a:p>
            <a:endParaRPr lang="es-MX"/>
          </a:p>
        </p:txBody>
      </p:sp>
      <p:pic>
        <p:nvPicPr>
          <p:cNvPr id="4" name="Imagen 3" descr="Imagen que contiene Forma&#10;&#10;Descripción generada automáticamen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02966"/>
          </a:xfrm>
          <a:prstGeom prst="rect">
            <a:avLst/>
          </a:prstGeom>
        </p:spPr>
      </p:pic>
      <p:sp>
        <p:nvSpPr>
          <p:cNvPr id="5" name="CuadroTexto 4"/>
          <p:cNvSpPr txBox="1"/>
          <p:nvPr/>
        </p:nvSpPr>
        <p:spPr>
          <a:xfrm>
            <a:off x="4585252" y="923164"/>
            <a:ext cx="3021495" cy="584775"/>
          </a:xfrm>
          <a:prstGeom prst="rect">
            <a:avLst/>
          </a:prstGeom>
          <a:noFill/>
        </p:spPr>
        <p:txBody>
          <a:bodyPr wrap="square" rtlCol="0">
            <a:spAutoFit/>
          </a:bodyPr>
          <a:lstStyle/>
          <a:p>
            <a:pPr algn="ctr"/>
            <a:r>
              <a:rPr lang="es-MX" sz="3200" b="1" dirty="0">
                <a:highlight>
                  <a:srgbClr val="FFFF00"/>
                </a:highlight>
                <a:latin typeface="Britannic Bold" panose="020B0903060703020204" pitchFamily="34" charset="0"/>
              </a:rPr>
              <a:t>TEMAS:</a:t>
            </a:r>
          </a:p>
        </p:txBody>
      </p:sp>
      <p:sp>
        <p:nvSpPr>
          <p:cNvPr id="6" name="CuadroTexto 5"/>
          <p:cNvSpPr txBox="1"/>
          <p:nvPr/>
        </p:nvSpPr>
        <p:spPr>
          <a:xfrm>
            <a:off x="1769165" y="1776733"/>
            <a:ext cx="6440557" cy="3785652"/>
          </a:xfrm>
          <a:prstGeom prst="rect">
            <a:avLst/>
          </a:prstGeom>
          <a:noFill/>
        </p:spPr>
        <p:txBody>
          <a:bodyPr wrap="square" rtlCol="0">
            <a:spAutoFit/>
          </a:bodyPr>
          <a:lstStyle/>
          <a:p>
            <a:pPr marL="457200" indent="-457200">
              <a:buFont typeface="+mj-lt"/>
              <a:buAutoNum type="arabicParenR"/>
            </a:pPr>
            <a:r>
              <a:rPr lang="es-MX" sz="2000" b="1" dirty="0"/>
              <a:t>¿Qué es Django?</a:t>
            </a:r>
          </a:p>
          <a:p>
            <a:pPr marL="457200" indent="-457200">
              <a:buFont typeface="+mj-lt"/>
              <a:buAutoNum type="arabicParenR"/>
            </a:pPr>
            <a:r>
              <a:rPr lang="es-MX" sz="2000" b="1" dirty="0"/>
              <a:t>¿Qué es la maquina virtual en Django?</a:t>
            </a:r>
          </a:p>
          <a:p>
            <a:pPr marL="457200" indent="-457200">
              <a:buFont typeface="+mj-lt"/>
              <a:buAutoNum type="arabicParenR"/>
            </a:pPr>
            <a:r>
              <a:rPr lang="es-MX" sz="2000" b="1" dirty="0"/>
              <a:t>¿Qué es MVT en Django?</a:t>
            </a:r>
          </a:p>
          <a:p>
            <a:pPr marL="457200" indent="-457200">
              <a:buFont typeface="+mj-lt"/>
              <a:buAutoNum type="arabicParenR"/>
            </a:pPr>
            <a:r>
              <a:rPr lang="es-MX" sz="2000" b="1" dirty="0"/>
              <a:t>Crear un proyecto con la maquina virtual</a:t>
            </a:r>
          </a:p>
          <a:p>
            <a:pPr marL="457200" indent="-457200">
              <a:buFont typeface="+mj-lt"/>
              <a:buAutoNum type="arabicParenR"/>
            </a:pPr>
            <a:r>
              <a:rPr lang="es-MX" sz="2000" b="1" dirty="0"/>
              <a:t>Descargar los instaladores de Django al proyecto</a:t>
            </a:r>
          </a:p>
          <a:p>
            <a:pPr marL="457200" indent="-457200">
              <a:buFont typeface="+mj-lt"/>
              <a:buAutoNum type="arabicParenR"/>
            </a:pPr>
            <a:r>
              <a:rPr lang="es-MX" sz="2000" b="1" dirty="0"/>
              <a:t>Crear un proyecto para programar en Django</a:t>
            </a:r>
          </a:p>
          <a:p>
            <a:pPr marL="457200" indent="-457200">
              <a:buFont typeface="+mj-lt"/>
              <a:buAutoNum type="arabicParenR"/>
            </a:pPr>
            <a:r>
              <a:rPr lang="es-MX" sz="2000" b="1" dirty="0"/>
              <a:t>Ejecutar el proyecto y el mensaje de felicitaciones</a:t>
            </a:r>
          </a:p>
          <a:p>
            <a:pPr marL="457200" indent="-457200">
              <a:buFont typeface="+mj-lt"/>
              <a:buAutoNum type="arabicParenR"/>
            </a:pPr>
            <a:r>
              <a:rPr lang="es-MX" sz="2000" b="1" dirty="0"/>
              <a:t>Crear una Apps </a:t>
            </a:r>
            <a:r>
              <a:rPr lang="es-MX" sz="2000" b="1" dirty="0" err="1"/>
              <a:t>core</a:t>
            </a:r>
            <a:endParaRPr lang="es-MX" sz="2000" b="1" dirty="0"/>
          </a:p>
          <a:p>
            <a:pPr marL="457200" indent="-457200">
              <a:buFont typeface="+mj-lt"/>
              <a:buAutoNum type="arabicParenR"/>
            </a:pPr>
            <a:r>
              <a:rPr lang="es-MX" sz="2000" b="1" dirty="0"/>
              <a:t>¿Qué es la carpeta </a:t>
            </a:r>
            <a:r>
              <a:rPr lang="es-MX" sz="2000" b="1" dirty="0" err="1"/>
              <a:t>templates</a:t>
            </a:r>
            <a:r>
              <a:rPr lang="es-MX" sz="2000" b="1" dirty="0"/>
              <a:t>?</a:t>
            </a:r>
          </a:p>
          <a:p>
            <a:pPr marL="457200" indent="-457200">
              <a:buFont typeface="+mj-lt"/>
              <a:buAutoNum type="arabicParenR"/>
            </a:pPr>
            <a:r>
              <a:rPr lang="es-MX" sz="2000" b="1" dirty="0"/>
              <a:t>¿Qué es la carpeta </a:t>
            </a:r>
            <a:r>
              <a:rPr lang="es-MX" sz="2000" b="1" dirty="0" err="1"/>
              <a:t>static</a:t>
            </a:r>
            <a:r>
              <a:rPr lang="es-MX" sz="2000" b="1" dirty="0"/>
              <a:t>?</a:t>
            </a:r>
          </a:p>
          <a:p>
            <a:pPr marL="457200" indent="-457200">
              <a:buFont typeface="+mj-lt"/>
              <a:buAutoNum type="arabicParenR"/>
            </a:pPr>
            <a:r>
              <a:rPr lang="es-MX" sz="2000" b="1" dirty="0"/>
              <a:t>Crear un archivo base </a:t>
            </a:r>
            <a:r>
              <a:rPr lang="es-MX" sz="2000" b="1" dirty="0" err="1"/>
              <a:t>html</a:t>
            </a:r>
            <a:r>
              <a:rPr lang="es-MX" sz="2000" b="1" dirty="0"/>
              <a:t> en la APPS </a:t>
            </a:r>
            <a:r>
              <a:rPr lang="es-MX" sz="2000" b="1" dirty="0" err="1"/>
              <a:t>core</a:t>
            </a:r>
            <a:endParaRPr lang="es-MX" sz="2000" b="1" dirty="0"/>
          </a:p>
          <a:p>
            <a:pPr marL="457200" indent="-457200">
              <a:buFont typeface="+mj-lt"/>
              <a:buAutoNum type="arabicParenR"/>
            </a:pPr>
            <a:r>
              <a:rPr lang="es-MX" sz="2000" b="1" dirty="0"/>
              <a:t>Como se llaman a los CSS desde el archivo base </a:t>
            </a:r>
            <a:r>
              <a:rPr lang="es-MX" sz="2000" b="1" dirty="0" err="1"/>
              <a:t>html</a:t>
            </a:r>
            <a:r>
              <a:rPr lang="es-MX" sz="2000" b="1"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1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2" name="Rectangle 1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9">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21">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p:cNvSpPr txBox="1"/>
          <p:nvPr/>
        </p:nvSpPr>
        <p:spPr>
          <a:xfrm>
            <a:off x="2296039" y="876626"/>
            <a:ext cx="7091300" cy="89858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altLang="zh-CN" sz="2800" b="1" dirty="0">
                <a:highlight>
                  <a:srgbClr val="FFFF00"/>
                </a:highlight>
                <a:latin typeface="+mj-lt"/>
                <a:ea typeface="+mj-ea"/>
                <a:cs typeface="+mj-cs"/>
              </a:rPr>
              <a:t>16)</a:t>
            </a:r>
            <a:r>
              <a:rPr lang="en-US" altLang="zh-CN" sz="2800" b="1" dirty="0" err="1">
                <a:highlight>
                  <a:srgbClr val="FFFF00"/>
                </a:highlight>
                <a:latin typeface="+mj-lt"/>
                <a:ea typeface="+mj-ea"/>
                <a:cs typeface="+mj-cs"/>
              </a:rPr>
              <a:t>Integrar</a:t>
            </a:r>
            <a:r>
              <a:rPr lang="en-US" altLang="zh-CN" sz="2800" b="1" dirty="0">
                <a:highlight>
                  <a:srgbClr val="FFFF00"/>
                </a:highlight>
                <a:latin typeface="+mj-lt"/>
                <a:ea typeface="+mj-ea"/>
                <a:cs typeface="+mj-cs"/>
              </a:rPr>
              <a:t> la </a:t>
            </a:r>
            <a:r>
              <a:rPr lang="en-US" altLang="zh-CN" sz="2800" b="1" dirty="0" err="1">
                <a:highlight>
                  <a:srgbClr val="FFFF00"/>
                </a:highlight>
                <a:latin typeface="+mj-lt"/>
                <a:ea typeface="+mj-ea"/>
                <a:cs typeface="+mj-cs"/>
              </a:rPr>
              <a:t>aplicación</a:t>
            </a:r>
            <a:r>
              <a:rPr lang="en-US" altLang="zh-CN" sz="2800" b="1" dirty="0">
                <a:highlight>
                  <a:srgbClr val="FFFF00"/>
                </a:highlight>
                <a:latin typeface="+mj-lt"/>
                <a:ea typeface="+mj-ea"/>
                <a:cs typeface="+mj-cs"/>
              </a:rPr>
              <a:t> APPS core al </a:t>
            </a:r>
            <a:r>
              <a:rPr lang="en-US" altLang="zh-CN" sz="2800" b="1" dirty="0" err="1">
                <a:highlight>
                  <a:srgbClr val="FFFF00"/>
                </a:highlight>
                <a:latin typeface="+mj-lt"/>
                <a:ea typeface="+mj-ea"/>
                <a:cs typeface="+mj-cs"/>
              </a:rPr>
              <a:t>proyecto</a:t>
            </a:r>
            <a:r>
              <a:rPr lang="en-US" altLang="zh-CN" sz="2800" b="1" dirty="0">
                <a:highlight>
                  <a:srgbClr val="FFFF00"/>
                </a:highlight>
                <a:latin typeface="+mj-lt"/>
                <a:ea typeface="+mj-ea"/>
                <a:cs typeface="+mj-cs"/>
              </a:rPr>
              <a:t> principal</a:t>
            </a:r>
          </a:p>
        </p:txBody>
      </p:sp>
      <p:pic>
        <p:nvPicPr>
          <p:cNvPr id="6" name="Imagen 5" descr="Interfaz de usuario gráfica, Texto, Aplicación&#10;&#10;Descripción generada automáticamente">
            <a:extLst>
              <a:ext uri="{FF2B5EF4-FFF2-40B4-BE49-F238E27FC236}">
                <a16:creationId xmlns:a16="http://schemas.microsoft.com/office/drawing/2014/main" id="{573172FA-916E-DE99-5143-36FD17943DB4}"/>
              </a:ext>
            </a:extLst>
          </p:cNvPr>
          <p:cNvPicPr>
            <a:picLocks noChangeAspect="1"/>
          </p:cNvPicPr>
          <p:nvPr/>
        </p:nvPicPr>
        <p:blipFill>
          <a:blip r:embed="rId2"/>
          <a:stretch>
            <a:fillRect/>
          </a:stretch>
        </p:blipFill>
        <p:spPr>
          <a:xfrm>
            <a:off x="6379484" y="2279808"/>
            <a:ext cx="5648010" cy="2548683"/>
          </a:xfrm>
          <a:prstGeom prst="rect">
            <a:avLst/>
          </a:prstGeom>
        </p:spPr>
      </p:pic>
      <p:pic>
        <p:nvPicPr>
          <p:cNvPr id="11" name="Imagen 10">
            <a:extLst>
              <a:ext uri="{FF2B5EF4-FFF2-40B4-BE49-F238E27FC236}">
                <a16:creationId xmlns:a16="http://schemas.microsoft.com/office/drawing/2014/main" id="{DBA76F3A-A54E-E2E3-7C45-949FF10559BA}"/>
              </a:ext>
            </a:extLst>
          </p:cNvPr>
          <p:cNvPicPr>
            <a:picLocks noChangeAspect="1"/>
          </p:cNvPicPr>
          <p:nvPr/>
        </p:nvPicPr>
        <p:blipFill>
          <a:blip r:embed="rId3"/>
          <a:stretch>
            <a:fillRect/>
          </a:stretch>
        </p:blipFill>
        <p:spPr>
          <a:xfrm>
            <a:off x="365737" y="2251609"/>
            <a:ext cx="5648010" cy="28311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文本框 1"/>
          <p:cNvSpPr txBox="1"/>
          <p:nvPr/>
        </p:nvSpPr>
        <p:spPr>
          <a:xfrm>
            <a:off x="767289" y="1296537"/>
            <a:ext cx="4220967" cy="19078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altLang="zh-CN" sz="3000" b="1" dirty="0">
                <a:highlight>
                  <a:srgbClr val="FFFF00"/>
                </a:highlight>
                <a:latin typeface="+mj-lt"/>
                <a:ea typeface="+mj-ea"/>
                <a:cs typeface="+mj-cs"/>
              </a:rPr>
              <a:t>17)</a:t>
            </a:r>
            <a:r>
              <a:rPr lang="en-US" altLang="zh-CN" sz="3000" b="1" dirty="0" err="1">
                <a:highlight>
                  <a:srgbClr val="FFFF00"/>
                </a:highlight>
                <a:latin typeface="+mj-lt"/>
                <a:ea typeface="+mj-ea"/>
                <a:cs typeface="+mj-cs"/>
              </a:rPr>
              <a:t>Crear</a:t>
            </a:r>
            <a:r>
              <a:rPr lang="en-US" altLang="zh-CN" sz="3000" b="1" dirty="0">
                <a:highlight>
                  <a:srgbClr val="FFFF00"/>
                </a:highlight>
                <a:latin typeface="+mj-lt"/>
                <a:ea typeface="+mj-ea"/>
                <a:cs typeface="+mj-cs"/>
              </a:rPr>
              <a:t> las </a:t>
            </a:r>
            <a:r>
              <a:rPr lang="en-US" altLang="zh-CN" sz="3000" b="1" dirty="0" err="1">
                <a:highlight>
                  <a:srgbClr val="FFFF00"/>
                </a:highlight>
                <a:latin typeface="+mj-lt"/>
                <a:ea typeface="+mj-ea"/>
                <a:cs typeface="+mj-cs"/>
              </a:rPr>
              <a:t>tablas</a:t>
            </a:r>
            <a:r>
              <a:rPr lang="en-US" altLang="zh-CN" sz="3000" b="1" dirty="0">
                <a:highlight>
                  <a:srgbClr val="FFFF00"/>
                </a:highlight>
                <a:latin typeface="+mj-lt"/>
                <a:ea typeface="+mj-ea"/>
                <a:cs typeface="+mj-cs"/>
              </a:rPr>
              <a:t> del sistema de </a:t>
            </a:r>
            <a:r>
              <a:rPr lang="en-US" altLang="zh-CN" sz="3000" b="1" dirty="0" err="1">
                <a:highlight>
                  <a:srgbClr val="FFFF00"/>
                </a:highlight>
                <a:latin typeface="+mj-lt"/>
                <a:ea typeface="+mj-ea"/>
                <a:cs typeface="+mj-cs"/>
              </a:rPr>
              <a:t>usuarios</a:t>
            </a:r>
            <a:r>
              <a:rPr lang="en-US" altLang="zh-CN" sz="3000" b="1" dirty="0">
                <a:highlight>
                  <a:srgbClr val="FFFF00"/>
                </a:highlight>
                <a:latin typeface="+mj-lt"/>
                <a:ea typeface="+mj-ea"/>
                <a:cs typeface="+mj-cs"/>
              </a:rPr>
              <a:t> para </a:t>
            </a:r>
            <a:r>
              <a:rPr lang="en-US" altLang="zh-CN" sz="3000" b="1" dirty="0" err="1">
                <a:highlight>
                  <a:srgbClr val="FFFF00"/>
                </a:highlight>
                <a:latin typeface="+mj-lt"/>
                <a:ea typeface="+mj-ea"/>
                <a:cs typeface="+mj-cs"/>
              </a:rPr>
              <a:t>utilizar</a:t>
            </a:r>
            <a:r>
              <a:rPr lang="en-US" altLang="zh-CN" sz="3000" b="1" dirty="0">
                <a:highlight>
                  <a:srgbClr val="FFFF00"/>
                </a:highlight>
                <a:latin typeface="+mj-lt"/>
                <a:ea typeface="+mj-ea"/>
                <a:cs typeface="+mj-cs"/>
              </a:rPr>
              <a:t> el panel de</a:t>
            </a:r>
          </a:p>
          <a:p>
            <a:pPr>
              <a:lnSpc>
                <a:spcPct val="90000"/>
              </a:lnSpc>
              <a:spcBef>
                <a:spcPct val="0"/>
              </a:spcBef>
              <a:spcAft>
                <a:spcPts val="600"/>
              </a:spcAft>
            </a:pPr>
            <a:r>
              <a:rPr lang="en-US" altLang="zh-CN" sz="3000" b="1" dirty="0" err="1">
                <a:highlight>
                  <a:srgbClr val="FFFF00"/>
                </a:highlight>
                <a:latin typeface="+mj-lt"/>
                <a:ea typeface="+mj-ea"/>
                <a:cs typeface="+mj-cs"/>
              </a:rPr>
              <a:t>administración</a:t>
            </a:r>
            <a:r>
              <a:rPr lang="en-US" altLang="zh-CN" sz="3000" b="1" dirty="0">
                <a:highlight>
                  <a:srgbClr val="FFFF00"/>
                </a:highlight>
                <a:latin typeface="+mj-lt"/>
                <a:ea typeface="+mj-ea"/>
                <a:cs typeface="+mj-cs"/>
              </a:rPr>
              <a:t>.</a:t>
            </a:r>
          </a:p>
        </p:txBody>
      </p:sp>
      <p:grpSp>
        <p:nvGrpSpPr>
          <p:cNvPr id="15" name="Group 14">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6"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7"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6" name="Imagen 5" descr="Captura de pantalla de computadora&#10;&#10;Descripción generada automáticamente">
            <a:extLst>
              <a:ext uri="{FF2B5EF4-FFF2-40B4-BE49-F238E27FC236}">
                <a16:creationId xmlns:a16="http://schemas.microsoft.com/office/drawing/2014/main" id="{22430133-F1AE-A1DE-3E79-31BDE2E8F77A}"/>
              </a:ext>
            </a:extLst>
          </p:cNvPr>
          <p:cNvPicPr>
            <a:picLocks noChangeAspect="1"/>
          </p:cNvPicPr>
          <p:nvPr/>
        </p:nvPicPr>
        <p:blipFill rotWithShape="1">
          <a:blip r:embed="rId2">
            <a:extLst>
              <a:ext uri="{28A0092B-C50C-407E-A947-70E740481C1C}">
                <a14:useLocalDpi xmlns:a14="http://schemas.microsoft.com/office/drawing/2010/main" val="0"/>
              </a:ext>
            </a:extLst>
          </a:blip>
          <a:srcRect t="28708" r="39769" b="40303"/>
          <a:stretch/>
        </p:blipFill>
        <p:spPr>
          <a:xfrm>
            <a:off x="5115465" y="905873"/>
            <a:ext cx="6835004" cy="2885427"/>
          </a:xfrm>
          <a:prstGeom prst="rect">
            <a:avLst/>
          </a:prstGeom>
        </p:spPr>
      </p:pic>
      <p:sp>
        <p:nvSpPr>
          <p:cNvPr id="5" name="文本框 4"/>
          <p:cNvSpPr txBox="1"/>
          <p:nvPr/>
        </p:nvSpPr>
        <p:spPr>
          <a:xfrm>
            <a:off x="767290" y="3428999"/>
            <a:ext cx="4075054" cy="2741213"/>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altLang="zh-CN" sz="2000">
                <a:solidFill>
                  <a:schemeClr val="bg1"/>
                </a:solidFill>
              </a:rPr>
              <a:t>El primer paso consiste en que Django sea notificado para conocer que se han hecho algunos cambios en el modelo, se debe escribir lo siguiente: python manage.py makemigrations blog. Y tendría que verse muy parecido a esto:</a:t>
            </a:r>
          </a:p>
        </p:txBody>
      </p:sp>
      <p:pic>
        <p:nvPicPr>
          <p:cNvPr id="7" name="Imagen 6">
            <a:extLst>
              <a:ext uri="{FF2B5EF4-FFF2-40B4-BE49-F238E27FC236}">
                <a16:creationId xmlns:a16="http://schemas.microsoft.com/office/drawing/2014/main" id="{985D187B-3D11-BF26-9155-65D189B8ACC7}"/>
              </a:ext>
            </a:extLst>
          </p:cNvPr>
          <p:cNvPicPr>
            <a:picLocks noChangeAspect="1"/>
          </p:cNvPicPr>
          <p:nvPr/>
        </p:nvPicPr>
        <p:blipFill>
          <a:blip r:embed="rId3"/>
          <a:stretch>
            <a:fillRect/>
          </a:stretch>
        </p:blipFill>
        <p:spPr>
          <a:xfrm>
            <a:off x="7399981" y="5130138"/>
            <a:ext cx="4792019" cy="164397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Forma&#10;&#10;Descripción generada automáticamen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 y="0"/>
            <a:ext cx="12192000" cy="6802966"/>
          </a:xfrm>
          <a:prstGeom prst="rect">
            <a:avLst/>
          </a:prstGeom>
        </p:spPr>
      </p:pic>
      <p:sp>
        <p:nvSpPr>
          <p:cNvPr id="2" name="文本框 1"/>
          <p:cNvSpPr txBox="1"/>
          <p:nvPr/>
        </p:nvSpPr>
        <p:spPr>
          <a:xfrm>
            <a:off x="2935207" y="882137"/>
            <a:ext cx="5982335" cy="645160"/>
          </a:xfrm>
          <a:prstGeom prst="rect">
            <a:avLst/>
          </a:prstGeom>
          <a:noFill/>
        </p:spPr>
        <p:txBody>
          <a:bodyPr wrap="square" rtlCol="0" anchor="t">
            <a:spAutoFit/>
          </a:bodyPr>
          <a:lstStyle/>
          <a:p>
            <a:pPr algn="ctr"/>
            <a:r>
              <a:rPr lang="zh-CN" altLang="en-US" b="1" dirty="0">
                <a:highlight>
                  <a:srgbClr val="FFFF00"/>
                </a:highlight>
              </a:rPr>
              <a:t>18)Crear un usuario para poder ingresar al Panel de Administración</a:t>
            </a:r>
          </a:p>
        </p:txBody>
      </p:sp>
      <p:sp>
        <p:nvSpPr>
          <p:cNvPr id="3" name="文本框 2"/>
          <p:cNvSpPr txBox="1"/>
          <p:nvPr/>
        </p:nvSpPr>
        <p:spPr>
          <a:xfrm>
            <a:off x="254000" y="1558925"/>
            <a:ext cx="11668760" cy="922020"/>
          </a:xfrm>
          <a:prstGeom prst="rect">
            <a:avLst/>
          </a:prstGeom>
          <a:noFill/>
        </p:spPr>
        <p:txBody>
          <a:bodyPr wrap="square" rtlCol="0" anchor="t">
            <a:spAutoFit/>
          </a:bodyPr>
          <a:lstStyle/>
          <a:p>
            <a:r>
              <a:rPr lang="zh-CN" altLang="en-US"/>
              <a:t>Como vamos a poder administrar toda la información, necesitamos crear un usuario con permisos elevados.</a:t>
            </a:r>
          </a:p>
          <a:p>
            <a:endParaRPr lang="zh-CN" altLang="en-US"/>
          </a:p>
          <a:p>
            <a:r>
              <a:rPr lang="zh-CN" altLang="en-US"/>
              <a:t>Esto se consigue creando un superusuario con el siguiente comando (obviamente dentro de nuestro proyecto):</a:t>
            </a:r>
          </a:p>
        </p:txBody>
      </p:sp>
      <p:sp>
        <p:nvSpPr>
          <p:cNvPr id="6" name="文本框 5"/>
          <p:cNvSpPr txBox="1"/>
          <p:nvPr/>
        </p:nvSpPr>
        <p:spPr>
          <a:xfrm>
            <a:off x="3832860" y="2544201"/>
            <a:ext cx="5560695" cy="645160"/>
          </a:xfrm>
          <a:prstGeom prst="rect">
            <a:avLst/>
          </a:prstGeom>
          <a:noFill/>
        </p:spPr>
        <p:txBody>
          <a:bodyPr wrap="square" rtlCol="0" anchor="t">
            <a:spAutoFit/>
          </a:bodyPr>
          <a:lstStyle/>
          <a:p>
            <a:r>
              <a:rPr lang="zh-CN" altLang="en-US" b="1" dirty="0">
                <a:highlight>
                  <a:srgbClr val="FFFF00"/>
                </a:highlight>
              </a:rPr>
              <a:t>python manage.py createsuperuser</a:t>
            </a:r>
          </a:p>
          <a:p>
            <a:endParaRPr lang="zh-CN" altLang="en-US" dirty="0">
              <a:solidFill>
                <a:srgbClr val="C00000"/>
              </a:solidFill>
            </a:endParaRPr>
          </a:p>
        </p:txBody>
      </p:sp>
      <p:sp>
        <p:nvSpPr>
          <p:cNvPr id="7" name="文本框 6"/>
          <p:cNvSpPr txBox="1"/>
          <p:nvPr/>
        </p:nvSpPr>
        <p:spPr>
          <a:xfrm>
            <a:off x="254000" y="2962275"/>
            <a:ext cx="9588500" cy="645160"/>
          </a:xfrm>
          <a:prstGeom prst="rect">
            <a:avLst/>
          </a:prstGeom>
          <a:noFill/>
        </p:spPr>
        <p:txBody>
          <a:bodyPr wrap="square" rtlCol="0" anchor="t">
            <a:spAutoFit/>
          </a:bodyPr>
          <a:lstStyle/>
          <a:p>
            <a:r>
              <a:rPr lang="zh-CN" altLang="en-US"/>
              <a:t>Nos va a pedir nombre de usuario, correo electrónico y una contraseña.</a:t>
            </a:r>
          </a:p>
          <a:p>
            <a:endParaRPr lang="zh-CN" altLang="en-US"/>
          </a:p>
        </p:txBody>
      </p:sp>
      <p:sp>
        <p:nvSpPr>
          <p:cNvPr id="8" name="文本框 7"/>
          <p:cNvSpPr txBox="1"/>
          <p:nvPr/>
        </p:nvSpPr>
        <p:spPr>
          <a:xfrm>
            <a:off x="377190" y="3303270"/>
            <a:ext cx="9138920" cy="645160"/>
          </a:xfrm>
          <a:prstGeom prst="rect">
            <a:avLst/>
          </a:prstGeom>
          <a:noFill/>
        </p:spPr>
        <p:txBody>
          <a:bodyPr wrap="square" rtlCol="0" anchor="t">
            <a:spAutoFit/>
          </a:bodyPr>
          <a:lstStyle/>
          <a:p>
            <a:r>
              <a:rPr lang="zh-CN" altLang="en-US" dirty="0"/>
              <a:t>No olvides elegir una contraseña segura y difícil de adivinar, sobre todo si haces esto en un sitio real.</a:t>
            </a:r>
          </a:p>
        </p:txBody>
      </p:sp>
      <p:pic>
        <p:nvPicPr>
          <p:cNvPr id="9" name="Imagen 8" descr="Interfaz de usuario gráfica, Sitio web&#10;&#10;Descripción generada automáticamente">
            <a:extLst>
              <a:ext uri="{FF2B5EF4-FFF2-40B4-BE49-F238E27FC236}">
                <a16:creationId xmlns:a16="http://schemas.microsoft.com/office/drawing/2014/main" id="{084FD9C0-F495-1B9C-46CB-89FD8DCE0FF7}"/>
              </a:ext>
            </a:extLst>
          </p:cNvPr>
          <p:cNvPicPr>
            <a:picLocks noChangeAspect="1"/>
          </p:cNvPicPr>
          <p:nvPr/>
        </p:nvPicPr>
        <p:blipFill rotWithShape="1">
          <a:blip r:embed="rId3">
            <a:extLst>
              <a:ext uri="{28A0092B-C50C-407E-A947-70E740481C1C}">
                <a14:useLocalDpi xmlns:a14="http://schemas.microsoft.com/office/drawing/2010/main" val="0"/>
              </a:ext>
            </a:extLst>
          </a:blip>
          <a:srcRect l="28464" t="29086" r="28036" b="15298"/>
          <a:stretch/>
        </p:blipFill>
        <p:spPr>
          <a:xfrm>
            <a:off x="3983013" y="3697898"/>
            <a:ext cx="3613541" cy="259753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Forma&#10;&#10;Descripción generada automáticamen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517"/>
            <a:ext cx="12192000" cy="6802966"/>
          </a:xfrm>
          <a:prstGeom prst="rect">
            <a:avLst/>
          </a:prstGeom>
        </p:spPr>
      </p:pic>
      <p:sp>
        <p:nvSpPr>
          <p:cNvPr id="2" name="文本框 1"/>
          <p:cNvSpPr txBox="1"/>
          <p:nvPr/>
        </p:nvSpPr>
        <p:spPr>
          <a:xfrm>
            <a:off x="3614737" y="955675"/>
            <a:ext cx="4962525" cy="368300"/>
          </a:xfrm>
          <a:prstGeom prst="rect">
            <a:avLst/>
          </a:prstGeom>
          <a:noFill/>
        </p:spPr>
        <p:txBody>
          <a:bodyPr wrap="square" rtlCol="0" anchor="t">
            <a:spAutoFit/>
          </a:bodyPr>
          <a:lstStyle/>
          <a:p>
            <a:pPr algn="ctr"/>
            <a:r>
              <a:rPr lang="zh-CN" altLang="en-US" b="1" dirty="0">
                <a:highlight>
                  <a:srgbClr val="FFFF00"/>
                </a:highlight>
              </a:rPr>
              <a:t>19)Que es un modelo en Django</a:t>
            </a:r>
          </a:p>
        </p:txBody>
      </p:sp>
      <p:sp>
        <p:nvSpPr>
          <p:cNvPr id="3" name="文本框 2"/>
          <p:cNvSpPr txBox="1"/>
          <p:nvPr/>
        </p:nvSpPr>
        <p:spPr>
          <a:xfrm>
            <a:off x="417195" y="1555115"/>
            <a:ext cx="8907780" cy="1476375"/>
          </a:xfrm>
          <a:prstGeom prst="rect">
            <a:avLst/>
          </a:prstGeom>
          <a:noFill/>
        </p:spPr>
        <p:txBody>
          <a:bodyPr wrap="square" rtlCol="0" anchor="t">
            <a:spAutoFit/>
          </a:bodyPr>
          <a:lstStyle/>
          <a:p>
            <a:r>
              <a:rPr lang="zh-CN" altLang="en-US"/>
              <a:t>Un modelo en Django es un tipo especial de objeto que se guarda en la base de datos. Una base de datos es una colección de datos. Es un lugar en el cual almacenarás la información sobre usuarios, tus entradas de blog, etc. Utilizaremos una base de datos SQLite para almacenar nuestros datos. Este es el adaptador de base de datos predeterminado en Django -- será suficiente para nosotros por ahora.</a:t>
            </a:r>
          </a:p>
        </p:txBody>
      </p:sp>
      <p:sp>
        <p:nvSpPr>
          <p:cNvPr id="6" name="文本框 5"/>
          <p:cNvSpPr txBox="1"/>
          <p:nvPr/>
        </p:nvSpPr>
        <p:spPr>
          <a:xfrm>
            <a:off x="417195" y="3031490"/>
            <a:ext cx="8757285" cy="922020"/>
          </a:xfrm>
          <a:prstGeom prst="rect">
            <a:avLst/>
          </a:prstGeom>
          <a:noFill/>
        </p:spPr>
        <p:txBody>
          <a:bodyPr wrap="square" rtlCol="0" anchor="t">
            <a:spAutoFit/>
          </a:bodyPr>
          <a:lstStyle/>
          <a:p>
            <a:r>
              <a:rPr lang="zh-CN" altLang="en-US"/>
              <a:t>Se debe tomar en cuenta que todas las funciones deben terinar en (), dentro puede escribirte la cantidad máxima o mínima de datos que pueden ingresarse.</a:t>
            </a:r>
          </a:p>
          <a:p>
            <a:endParaRPr lang="zh-CN" altLang="en-US"/>
          </a:p>
        </p:txBody>
      </p:sp>
      <p:pic>
        <p:nvPicPr>
          <p:cNvPr id="8194" name="Picture 2" descr="Patrón MVT: Modelo-Vista-Template | Curso de Django | Hektor Profe">
            <a:extLst>
              <a:ext uri="{FF2B5EF4-FFF2-40B4-BE49-F238E27FC236}">
                <a16:creationId xmlns:a16="http://schemas.microsoft.com/office/drawing/2014/main" id="{9B21A78E-F81D-9539-5B7C-6CF29CEFF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3762" y="3909220"/>
            <a:ext cx="5143500" cy="2276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Forma&#10;&#10;Descripción generada automáticamen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2"/>
            <a:ext cx="12192000" cy="6802966"/>
          </a:xfrm>
          <a:prstGeom prst="rect">
            <a:avLst/>
          </a:prstGeom>
        </p:spPr>
      </p:pic>
      <p:sp>
        <p:nvSpPr>
          <p:cNvPr id="2" name="文本框 1"/>
          <p:cNvSpPr txBox="1"/>
          <p:nvPr/>
        </p:nvSpPr>
        <p:spPr>
          <a:xfrm>
            <a:off x="4454869" y="837587"/>
            <a:ext cx="5995670" cy="368300"/>
          </a:xfrm>
          <a:prstGeom prst="rect">
            <a:avLst/>
          </a:prstGeom>
          <a:noFill/>
        </p:spPr>
        <p:txBody>
          <a:bodyPr wrap="square" rtlCol="0" anchor="t">
            <a:spAutoFit/>
          </a:bodyPr>
          <a:lstStyle/>
          <a:p>
            <a:r>
              <a:rPr lang="zh-CN" altLang="en-US" b="1" dirty="0">
                <a:highlight>
                  <a:srgbClr val="FFFF00"/>
                </a:highlight>
              </a:rPr>
              <a:t>20)Crear un modelo en Django</a:t>
            </a:r>
            <a:r>
              <a:rPr lang="zh-CN" altLang="en-US" dirty="0">
                <a:highlight>
                  <a:srgbClr val="FFFF00"/>
                </a:highlight>
              </a:rPr>
              <a:t>.</a:t>
            </a:r>
          </a:p>
        </p:txBody>
      </p:sp>
      <p:sp>
        <p:nvSpPr>
          <p:cNvPr id="5" name="文本框 4"/>
          <p:cNvSpPr txBox="1"/>
          <p:nvPr/>
        </p:nvSpPr>
        <p:spPr>
          <a:xfrm>
            <a:off x="1111249" y="1422673"/>
            <a:ext cx="9339290" cy="1477328"/>
          </a:xfrm>
          <a:prstGeom prst="rect">
            <a:avLst/>
          </a:prstGeom>
          <a:noFill/>
        </p:spPr>
        <p:txBody>
          <a:bodyPr wrap="square" rtlCol="0" anchor="t">
            <a:spAutoFit/>
          </a:bodyPr>
          <a:lstStyle/>
          <a:p>
            <a:r>
              <a:rPr lang="zh-CN" altLang="en-US" dirty="0"/>
              <a:t>Un modelo es la fuente única de datos de una aplicación, es decir, como una tabla en la base de datos.</a:t>
            </a:r>
          </a:p>
          <a:p>
            <a:endParaRPr lang="zh-CN" altLang="en-US" dirty="0"/>
          </a:p>
          <a:p>
            <a:r>
              <a:rPr lang="zh-CN" altLang="en-US" dirty="0"/>
              <a:t>Para elaborar nuestro primer modelo debemos abrir la carpeta donde se encuentra una de las Apps que utilizaremos e ir al archivo “models.py”, escribimos lo siguiente:</a:t>
            </a:r>
          </a:p>
        </p:txBody>
      </p:sp>
      <p:pic>
        <p:nvPicPr>
          <p:cNvPr id="6" name="图片 5"/>
          <p:cNvPicPr>
            <a:picLocks noChangeAspect="1"/>
          </p:cNvPicPr>
          <p:nvPr/>
        </p:nvPicPr>
        <p:blipFill>
          <a:blip r:embed="rId3"/>
          <a:stretch>
            <a:fillRect/>
          </a:stretch>
        </p:blipFill>
        <p:spPr>
          <a:xfrm>
            <a:off x="163996" y="3020707"/>
            <a:ext cx="6541135" cy="3298190"/>
          </a:xfrm>
          <a:prstGeom prst="rect">
            <a:avLst/>
          </a:prstGeom>
          <a:ln>
            <a:noFill/>
          </a:ln>
          <a:effectLst>
            <a:softEdge rad="112500"/>
          </a:effectLst>
        </p:spPr>
      </p:pic>
      <p:sp>
        <p:nvSpPr>
          <p:cNvPr id="7" name="文本框 6"/>
          <p:cNvSpPr txBox="1"/>
          <p:nvPr/>
        </p:nvSpPr>
        <p:spPr>
          <a:xfrm>
            <a:off x="6869126" y="3053269"/>
            <a:ext cx="4785360" cy="1198880"/>
          </a:xfrm>
          <a:prstGeom prst="rect">
            <a:avLst/>
          </a:prstGeom>
          <a:noFill/>
        </p:spPr>
        <p:txBody>
          <a:bodyPr wrap="square" rtlCol="0" anchor="t">
            <a:spAutoFit/>
          </a:bodyPr>
          <a:lstStyle/>
          <a:p>
            <a:r>
              <a:rPr lang="zh-CN" altLang="en-US" dirty="0"/>
              <a:t>En la pagina de Django podemos encontrar un documento donde se especifican todas las funciones que podemos utilizar en nuestros modelos.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Forma&#10;&#10;Descripción generada automáticamen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517"/>
            <a:ext cx="12192000" cy="6802966"/>
          </a:xfrm>
          <a:prstGeom prst="rect">
            <a:avLst/>
          </a:prstGeom>
        </p:spPr>
      </p:pic>
      <p:sp>
        <p:nvSpPr>
          <p:cNvPr id="2" name="文本框 1"/>
          <p:cNvSpPr txBox="1"/>
          <p:nvPr/>
        </p:nvSpPr>
        <p:spPr>
          <a:xfrm>
            <a:off x="2042988" y="1080453"/>
            <a:ext cx="7139305" cy="368300"/>
          </a:xfrm>
          <a:prstGeom prst="rect">
            <a:avLst/>
          </a:prstGeom>
          <a:noFill/>
        </p:spPr>
        <p:txBody>
          <a:bodyPr wrap="square" rtlCol="0" anchor="t">
            <a:spAutoFit/>
          </a:bodyPr>
          <a:lstStyle/>
          <a:p>
            <a:pPr algn="ctr"/>
            <a:r>
              <a:rPr lang="zh-CN" altLang="en-US" b="1" dirty="0">
                <a:highlight>
                  <a:srgbClr val="FFFF00"/>
                </a:highlight>
              </a:rPr>
              <a:t>21)Migrar el Modelo a la base del Panel de Administración</a:t>
            </a:r>
            <a:r>
              <a:rPr lang="zh-CN" altLang="en-US" dirty="0">
                <a:highlight>
                  <a:srgbClr val="FFFF00"/>
                </a:highlight>
              </a:rPr>
              <a:t>.</a:t>
            </a:r>
          </a:p>
        </p:txBody>
      </p:sp>
      <p:sp>
        <p:nvSpPr>
          <p:cNvPr id="3" name="文本框 2"/>
          <p:cNvSpPr txBox="1"/>
          <p:nvPr/>
        </p:nvSpPr>
        <p:spPr>
          <a:xfrm>
            <a:off x="267335" y="1494790"/>
            <a:ext cx="9098915" cy="645160"/>
          </a:xfrm>
          <a:prstGeom prst="rect">
            <a:avLst/>
          </a:prstGeom>
          <a:noFill/>
        </p:spPr>
        <p:txBody>
          <a:bodyPr wrap="square" rtlCol="0" anchor="t">
            <a:spAutoFit/>
          </a:bodyPr>
          <a:lstStyle/>
          <a:p>
            <a:r>
              <a:rPr lang="zh-CN" altLang="en-US"/>
              <a:t>Registra los modelos copiando el texto siguiente al final del archivo. Este simple código esta importando los modelos y después llama a admin.site.register para registrar a cada uno de ellos.</a:t>
            </a:r>
          </a:p>
        </p:txBody>
      </p:sp>
      <p:sp>
        <p:nvSpPr>
          <p:cNvPr id="5" name="文本框 4"/>
          <p:cNvSpPr txBox="1"/>
          <p:nvPr/>
        </p:nvSpPr>
        <p:spPr>
          <a:xfrm>
            <a:off x="363220" y="2390775"/>
            <a:ext cx="6199505" cy="1753235"/>
          </a:xfrm>
          <a:prstGeom prst="rect">
            <a:avLst/>
          </a:prstGeom>
          <a:noFill/>
        </p:spPr>
        <p:txBody>
          <a:bodyPr wrap="square" rtlCol="0" anchor="t">
            <a:spAutoFit/>
          </a:bodyPr>
          <a:lstStyle/>
          <a:p>
            <a:r>
              <a:rPr lang="zh-CN" altLang="en-US"/>
              <a:t>from .models import Author, Genre, Book, BookInstance</a:t>
            </a:r>
          </a:p>
          <a:p>
            <a:endParaRPr lang="zh-CN" altLang="en-US"/>
          </a:p>
          <a:p>
            <a:r>
              <a:rPr lang="zh-CN" altLang="en-US"/>
              <a:t>admin.site.register(Book)</a:t>
            </a:r>
          </a:p>
          <a:p>
            <a:r>
              <a:rPr lang="zh-CN" altLang="en-US"/>
              <a:t>admin.site.register(Author)</a:t>
            </a:r>
          </a:p>
          <a:p>
            <a:r>
              <a:rPr lang="zh-CN" altLang="en-US"/>
              <a:t>admin.site.register(Genre)</a:t>
            </a:r>
          </a:p>
          <a:p>
            <a:r>
              <a:rPr lang="zh-CN" altLang="en-US"/>
              <a:t>admin.site.register(BookInstance)</a:t>
            </a:r>
          </a:p>
        </p:txBody>
      </p:sp>
      <p:sp>
        <p:nvSpPr>
          <p:cNvPr id="6" name="文本框 5"/>
          <p:cNvSpPr txBox="1"/>
          <p:nvPr/>
        </p:nvSpPr>
        <p:spPr>
          <a:xfrm>
            <a:off x="363220" y="4392295"/>
            <a:ext cx="6513195" cy="368300"/>
          </a:xfrm>
          <a:prstGeom prst="rect">
            <a:avLst/>
          </a:prstGeom>
          <a:noFill/>
        </p:spPr>
        <p:txBody>
          <a:bodyPr wrap="square" rtlCol="0" anchor="t">
            <a:spAutoFit/>
          </a:bodyPr>
          <a:lstStyle/>
          <a:p>
            <a:r>
              <a:rPr lang="zh-CN" altLang="en-US"/>
              <a:t>El sitio de administración es altamente personalizable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Forma&#10;&#10;Descripción generada automáticamen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517"/>
            <a:ext cx="12192000" cy="6802966"/>
          </a:xfrm>
          <a:prstGeom prst="rect">
            <a:avLst/>
          </a:prstGeom>
        </p:spPr>
      </p:pic>
      <p:sp>
        <p:nvSpPr>
          <p:cNvPr id="2" name="文本框 1"/>
          <p:cNvSpPr txBox="1"/>
          <p:nvPr/>
        </p:nvSpPr>
        <p:spPr>
          <a:xfrm>
            <a:off x="2873375" y="1059099"/>
            <a:ext cx="6445250" cy="368300"/>
          </a:xfrm>
          <a:prstGeom prst="rect">
            <a:avLst/>
          </a:prstGeom>
          <a:noFill/>
        </p:spPr>
        <p:txBody>
          <a:bodyPr wrap="square" rtlCol="0" anchor="t">
            <a:spAutoFit/>
          </a:bodyPr>
          <a:lstStyle/>
          <a:p>
            <a:pPr algn="ctr"/>
            <a:r>
              <a:rPr lang="zh-CN" altLang="en-US" b="1" dirty="0">
                <a:highlight>
                  <a:srgbClr val="FFFF00"/>
                </a:highlight>
              </a:rPr>
              <a:t>22)Integrar el Modelo al Panel de Administración</a:t>
            </a:r>
            <a:r>
              <a:rPr lang="zh-CN" altLang="en-US" dirty="0">
                <a:highlight>
                  <a:srgbClr val="FFFF00"/>
                </a:highlight>
              </a:rPr>
              <a:t>.</a:t>
            </a:r>
          </a:p>
        </p:txBody>
      </p:sp>
      <p:sp>
        <p:nvSpPr>
          <p:cNvPr id="6" name="文本框 5"/>
          <p:cNvSpPr txBox="1"/>
          <p:nvPr/>
        </p:nvSpPr>
        <p:spPr>
          <a:xfrm>
            <a:off x="2337553" y="1938549"/>
            <a:ext cx="8295640" cy="922020"/>
          </a:xfrm>
          <a:prstGeom prst="rect">
            <a:avLst/>
          </a:prstGeom>
          <a:noFill/>
        </p:spPr>
        <p:txBody>
          <a:bodyPr wrap="square" rtlCol="0" anchor="t">
            <a:spAutoFit/>
          </a:bodyPr>
          <a:lstStyle/>
          <a:p>
            <a:pPr algn="just"/>
            <a:r>
              <a:rPr lang="zh-CN" altLang="en-US" dirty="0"/>
              <a:t>Para ver y crear registros tambien necesitamos que este usuario tenga permisos para administrar todos nuestros objetos. Puedes crear una cuenta "administrador" que tenga acceso total al sitio y a todos los permisios necesarios usando manage.py.</a:t>
            </a:r>
          </a:p>
        </p:txBody>
      </p:sp>
      <p:sp>
        <p:nvSpPr>
          <p:cNvPr id="7" name="文本框 6"/>
          <p:cNvSpPr txBox="1"/>
          <p:nvPr/>
        </p:nvSpPr>
        <p:spPr>
          <a:xfrm>
            <a:off x="2275205" y="2877421"/>
            <a:ext cx="8295640" cy="646331"/>
          </a:xfrm>
          <a:prstGeom prst="rect">
            <a:avLst/>
          </a:prstGeom>
          <a:noFill/>
        </p:spPr>
        <p:txBody>
          <a:bodyPr wrap="square" rtlCol="0" anchor="t">
            <a:spAutoFit/>
          </a:bodyPr>
          <a:lstStyle/>
          <a:p>
            <a:pPr algn="just"/>
            <a:r>
              <a:rPr lang="zh-CN" altLang="en-US" dirty="0"/>
              <a:t>También puedes hacer click directamente sobre el vínculo Añadir a continuación de cada modelo para comenzar a crear un registro de ese tipo.</a:t>
            </a:r>
          </a:p>
        </p:txBody>
      </p:sp>
      <p:pic>
        <p:nvPicPr>
          <p:cNvPr id="9218" name="Picture 2" descr="Django Admin Change Color | Blog">
            <a:extLst>
              <a:ext uri="{FF2B5EF4-FFF2-40B4-BE49-F238E27FC236}">
                <a16:creationId xmlns:a16="http://schemas.microsoft.com/office/drawing/2014/main" id="{52766E73-583F-30BF-73B6-8DDBE1CBB0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2213" y="3760179"/>
            <a:ext cx="4706319" cy="26473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Forma&#10;&#10;Descripción generada automáticamen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517"/>
            <a:ext cx="12192000" cy="6802966"/>
          </a:xfrm>
          <a:prstGeom prst="rect">
            <a:avLst/>
          </a:prstGeom>
        </p:spPr>
      </p:pic>
      <p:sp>
        <p:nvSpPr>
          <p:cNvPr id="2" name="文本框 1"/>
          <p:cNvSpPr txBox="1"/>
          <p:nvPr/>
        </p:nvSpPr>
        <p:spPr>
          <a:xfrm>
            <a:off x="2730512" y="862330"/>
            <a:ext cx="7261225" cy="368300"/>
          </a:xfrm>
          <a:prstGeom prst="rect">
            <a:avLst/>
          </a:prstGeom>
          <a:noFill/>
        </p:spPr>
        <p:txBody>
          <a:bodyPr wrap="square" rtlCol="0" anchor="t">
            <a:spAutoFit/>
          </a:bodyPr>
          <a:lstStyle/>
          <a:p>
            <a:pPr algn="ctr"/>
            <a:r>
              <a:rPr lang="zh-CN" altLang="en-US" b="1" dirty="0">
                <a:highlight>
                  <a:srgbClr val="FFFF00"/>
                </a:highlight>
              </a:rPr>
              <a:t>23)Ingresar información al modelo por el Panel de Administración</a:t>
            </a:r>
            <a:r>
              <a:rPr lang="zh-CN" altLang="en-US" dirty="0">
                <a:highlight>
                  <a:srgbClr val="FFFF00"/>
                </a:highlight>
              </a:rPr>
              <a:t>.</a:t>
            </a:r>
          </a:p>
        </p:txBody>
      </p:sp>
      <p:sp>
        <p:nvSpPr>
          <p:cNvPr id="3" name="文本框 2"/>
          <p:cNvSpPr txBox="1"/>
          <p:nvPr/>
        </p:nvSpPr>
        <p:spPr>
          <a:xfrm>
            <a:off x="186055" y="1518285"/>
            <a:ext cx="10264775" cy="922020"/>
          </a:xfrm>
          <a:prstGeom prst="rect">
            <a:avLst/>
          </a:prstGeom>
          <a:noFill/>
        </p:spPr>
        <p:txBody>
          <a:bodyPr wrap="square" rtlCol="0" anchor="t">
            <a:spAutoFit/>
          </a:bodyPr>
          <a:lstStyle/>
          <a:p>
            <a:pPr algn="just"/>
            <a:r>
              <a:rPr lang="zh-CN" altLang="en-US" dirty="0"/>
              <a:t>Al inicio se muestran los usuarios y grupos que pueden acceder al panel de control.</a:t>
            </a:r>
          </a:p>
          <a:p>
            <a:pPr algn="just"/>
            <a:endParaRPr lang="zh-CN" altLang="en-US" dirty="0"/>
          </a:p>
          <a:p>
            <a:pPr algn="just"/>
            <a:r>
              <a:rPr lang="zh-CN" altLang="en-US" dirty="0"/>
              <a:t>Abajo, nuestros modelos.</a:t>
            </a:r>
          </a:p>
        </p:txBody>
      </p:sp>
      <p:pic>
        <p:nvPicPr>
          <p:cNvPr id="5" name="图片 4"/>
          <p:cNvPicPr>
            <a:picLocks noChangeAspect="1"/>
          </p:cNvPicPr>
          <p:nvPr/>
        </p:nvPicPr>
        <p:blipFill>
          <a:blip r:embed="rId3"/>
          <a:stretch>
            <a:fillRect/>
          </a:stretch>
        </p:blipFill>
        <p:spPr>
          <a:xfrm>
            <a:off x="3375036" y="2065443"/>
            <a:ext cx="5972175" cy="29813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Forma&#10;&#10;Descripción generada automáticamen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517"/>
            <a:ext cx="12192000" cy="6802966"/>
          </a:xfrm>
          <a:prstGeom prst="rect">
            <a:avLst/>
          </a:prstGeom>
        </p:spPr>
      </p:pic>
      <p:sp>
        <p:nvSpPr>
          <p:cNvPr id="6" name="文本框 5"/>
          <p:cNvSpPr txBox="1"/>
          <p:nvPr/>
        </p:nvSpPr>
        <p:spPr>
          <a:xfrm>
            <a:off x="199390" y="815340"/>
            <a:ext cx="6649720" cy="645160"/>
          </a:xfrm>
          <a:prstGeom prst="rect">
            <a:avLst/>
          </a:prstGeom>
          <a:noFill/>
        </p:spPr>
        <p:txBody>
          <a:bodyPr wrap="square" rtlCol="0" anchor="t">
            <a:spAutoFit/>
          </a:bodyPr>
          <a:lstStyle/>
          <a:p>
            <a:r>
              <a:rPr lang="zh-CN" altLang="en-US" dirty="0">
                <a:highlight>
                  <a:srgbClr val="FFFF00"/>
                </a:highlight>
              </a:rPr>
              <a:t>Podemos agregar un modelo haciendo click en Add:</a:t>
            </a:r>
          </a:p>
          <a:p>
            <a:endParaRPr lang="zh-CN" altLang="en-US" dirty="0"/>
          </a:p>
        </p:txBody>
      </p:sp>
      <p:sp>
        <p:nvSpPr>
          <p:cNvPr id="8" name="文本框 7"/>
          <p:cNvSpPr txBox="1"/>
          <p:nvPr/>
        </p:nvSpPr>
        <p:spPr>
          <a:xfrm>
            <a:off x="349250" y="5467350"/>
            <a:ext cx="8159750" cy="645160"/>
          </a:xfrm>
          <a:prstGeom prst="rect">
            <a:avLst/>
          </a:prstGeom>
          <a:noFill/>
        </p:spPr>
        <p:txBody>
          <a:bodyPr wrap="square" rtlCol="0" anchor="t">
            <a:spAutoFit/>
          </a:bodyPr>
          <a:lstStyle/>
          <a:p>
            <a:r>
              <a:rPr lang="zh-CN" altLang="en-US"/>
              <a:t>En resumen, se pueden hacer todas las operaciones de la base de datos: insertar, mostrar, editar y eliminar.</a:t>
            </a:r>
          </a:p>
        </p:txBody>
      </p:sp>
      <p:pic>
        <p:nvPicPr>
          <p:cNvPr id="3" name="Imagen 2" descr="Interfaz de usuario gráfica, Texto, Aplicación&#10;&#10;Descripción generada automáticamente">
            <a:extLst>
              <a:ext uri="{FF2B5EF4-FFF2-40B4-BE49-F238E27FC236}">
                <a16:creationId xmlns:a16="http://schemas.microsoft.com/office/drawing/2014/main" id="{B2BB70EF-1132-B49E-8B6A-0FA462F87CEA}"/>
              </a:ext>
            </a:extLst>
          </p:cNvPr>
          <p:cNvPicPr>
            <a:picLocks noChangeAspect="1"/>
          </p:cNvPicPr>
          <p:nvPr/>
        </p:nvPicPr>
        <p:blipFill rotWithShape="1">
          <a:blip r:embed="rId3">
            <a:extLst>
              <a:ext uri="{28A0092B-C50C-407E-A947-70E740481C1C}">
                <a14:useLocalDpi xmlns:a14="http://schemas.microsoft.com/office/drawing/2010/main" val="0"/>
              </a:ext>
            </a:extLst>
          </a:blip>
          <a:srcRect t="15368" r="28115" b="27169"/>
          <a:stretch/>
        </p:blipFill>
        <p:spPr>
          <a:xfrm>
            <a:off x="1055077" y="1281039"/>
            <a:ext cx="8764172" cy="393895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Forma&#10;&#10;Descripción generada automáticamen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517"/>
            <a:ext cx="12192000" cy="6802966"/>
          </a:xfrm>
          <a:prstGeom prst="rect">
            <a:avLst/>
          </a:prstGeom>
        </p:spPr>
      </p:pic>
      <p:sp>
        <p:nvSpPr>
          <p:cNvPr id="2" name="文本框 1"/>
          <p:cNvSpPr txBox="1"/>
          <p:nvPr/>
        </p:nvSpPr>
        <p:spPr>
          <a:xfrm>
            <a:off x="2608602" y="941587"/>
            <a:ext cx="7819390" cy="645160"/>
          </a:xfrm>
          <a:prstGeom prst="rect">
            <a:avLst/>
          </a:prstGeom>
          <a:noFill/>
        </p:spPr>
        <p:txBody>
          <a:bodyPr wrap="square" rtlCol="0" anchor="t">
            <a:spAutoFit/>
          </a:bodyPr>
          <a:lstStyle/>
          <a:p>
            <a:r>
              <a:rPr lang="zh-CN" altLang="en-US" b="1" dirty="0">
                <a:highlight>
                  <a:srgbClr val="FFFF00"/>
                </a:highlight>
              </a:rPr>
              <a:t>24)Realizar la consulta de todo lo ingresado en el modelo desde el</a:t>
            </a:r>
          </a:p>
          <a:p>
            <a:pPr algn="ctr"/>
            <a:r>
              <a:rPr lang="zh-CN" altLang="en-US" b="1" dirty="0">
                <a:highlight>
                  <a:srgbClr val="FFFF00"/>
                </a:highlight>
              </a:rPr>
              <a:t>views.</a:t>
            </a:r>
          </a:p>
        </p:txBody>
      </p:sp>
      <p:pic>
        <p:nvPicPr>
          <p:cNvPr id="5" name="Imagen 4" descr="Interfaz de usuario gráfica&#10;&#10;Descripción generada automáticamente con confianza baja">
            <a:extLst>
              <a:ext uri="{FF2B5EF4-FFF2-40B4-BE49-F238E27FC236}">
                <a16:creationId xmlns:a16="http://schemas.microsoft.com/office/drawing/2014/main" id="{1BA00E61-E6F7-04F6-BCEB-F32C35A11CD0}"/>
              </a:ext>
            </a:extLst>
          </p:cNvPr>
          <p:cNvPicPr>
            <a:picLocks noChangeAspect="1"/>
          </p:cNvPicPr>
          <p:nvPr/>
        </p:nvPicPr>
        <p:blipFill rotWithShape="1">
          <a:blip r:embed="rId3">
            <a:extLst>
              <a:ext uri="{28A0092B-C50C-407E-A947-70E740481C1C}">
                <a14:useLocalDpi xmlns:a14="http://schemas.microsoft.com/office/drawing/2010/main" val="0"/>
              </a:ext>
            </a:extLst>
          </a:blip>
          <a:srcRect l="3692" t="9006" r="5760" b="13260"/>
          <a:stretch/>
        </p:blipFill>
        <p:spPr>
          <a:xfrm>
            <a:off x="702310" y="1996993"/>
            <a:ext cx="4879220" cy="2519099"/>
          </a:xfrm>
          <a:prstGeom prst="rect">
            <a:avLst/>
          </a:prstGeom>
        </p:spPr>
      </p:pic>
      <p:pic>
        <p:nvPicPr>
          <p:cNvPr id="7" name="Imagen 6" descr="Interfaz de usuario gráfica&#10;&#10;Descripción generada automáticamente">
            <a:extLst>
              <a:ext uri="{FF2B5EF4-FFF2-40B4-BE49-F238E27FC236}">
                <a16:creationId xmlns:a16="http://schemas.microsoft.com/office/drawing/2014/main" id="{554DE217-160B-B0A5-189A-13752584705B}"/>
              </a:ext>
            </a:extLst>
          </p:cNvPr>
          <p:cNvPicPr>
            <a:picLocks noChangeAspect="1"/>
          </p:cNvPicPr>
          <p:nvPr/>
        </p:nvPicPr>
        <p:blipFill rotWithShape="1">
          <a:blip r:embed="rId4">
            <a:extLst>
              <a:ext uri="{28A0092B-C50C-407E-A947-70E740481C1C}">
                <a14:useLocalDpi xmlns:a14="http://schemas.microsoft.com/office/drawing/2010/main" val="0"/>
              </a:ext>
            </a:extLst>
          </a:blip>
          <a:srcRect t="11468" b="16086"/>
          <a:stretch/>
        </p:blipFill>
        <p:spPr>
          <a:xfrm>
            <a:off x="5978770" y="1832940"/>
            <a:ext cx="6096000" cy="26831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MX"/>
          </a:p>
        </p:txBody>
      </p:sp>
      <p:sp>
        <p:nvSpPr>
          <p:cNvPr id="3" name="Subtítulo 2"/>
          <p:cNvSpPr>
            <a:spLocks noGrp="1"/>
          </p:cNvSpPr>
          <p:nvPr>
            <p:ph type="subTitle" idx="1"/>
          </p:nvPr>
        </p:nvSpPr>
        <p:spPr/>
        <p:txBody>
          <a:bodyPr/>
          <a:lstStyle/>
          <a:p>
            <a:endParaRPr lang="es-MX"/>
          </a:p>
        </p:txBody>
      </p:sp>
      <p:pic>
        <p:nvPicPr>
          <p:cNvPr id="4" name="Imagen 3" descr="Imagen que contiene Forma&#10;&#10;Descripción generada automáticamen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517"/>
            <a:ext cx="12192000" cy="6802966"/>
          </a:xfrm>
          <a:prstGeom prst="rect">
            <a:avLst/>
          </a:prstGeom>
        </p:spPr>
      </p:pic>
      <p:sp>
        <p:nvSpPr>
          <p:cNvPr id="6" name="CuadroTexto 5"/>
          <p:cNvSpPr txBox="1"/>
          <p:nvPr/>
        </p:nvSpPr>
        <p:spPr>
          <a:xfrm>
            <a:off x="954157" y="1527974"/>
            <a:ext cx="8323956" cy="3693319"/>
          </a:xfrm>
          <a:prstGeom prst="rect">
            <a:avLst/>
          </a:prstGeom>
          <a:noFill/>
        </p:spPr>
        <p:txBody>
          <a:bodyPr wrap="square" rtlCol="0">
            <a:spAutoFit/>
          </a:bodyPr>
          <a:lstStyle/>
          <a:p>
            <a:pPr marL="342900" indent="-342900">
              <a:buFont typeface="+mj-lt"/>
              <a:buAutoNum type="arabicParenR" startAt="13"/>
            </a:pPr>
            <a:r>
              <a:rPr lang="es-MX" b="1" dirty="0"/>
              <a:t>Como consume un archivo hijo </a:t>
            </a:r>
            <a:r>
              <a:rPr lang="es-MX" b="1" dirty="0" err="1"/>
              <a:t>html</a:t>
            </a:r>
            <a:r>
              <a:rPr lang="es-MX" b="1" dirty="0"/>
              <a:t> al utilizar la herencia del archivo base </a:t>
            </a:r>
            <a:r>
              <a:rPr lang="es-MX" b="1" dirty="0" err="1"/>
              <a:t>html</a:t>
            </a:r>
            <a:r>
              <a:rPr lang="es-MX" b="1" dirty="0"/>
              <a:t>.</a:t>
            </a:r>
          </a:p>
          <a:p>
            <a:pPr marL="342900" indent="-342900">
              <a:buFont typeface="+mj-lt"/>
              <a:buAutoNum type="arabicParenR" startAt="13"/>
            </a:pPr>
            <a:r>
              <a:rPr lang="es-MX" b="1" dirty="0"/>
              <a:t>Crear un </a:t>
            </a:r>
            <a:r>
              <a:rPr lang="es-MX" b="1" dirty="0" err="1"/>
              <a:t>view</a:t>
            </a:r>
            <a:r>
              <a:rPr lang="es-MX" b="1" dirty="0"/>
              <a:t> que llame al </a:t>
            </a:r>
            <a:r>
              <a:rPr lang="es-MX" b="1" dirty="0" err="1"/>
              <a:t>html</a:t>
            </a:r>
            <a:r>
              <a:rPr lang="es-MX" b="1" dirty="0"/>
              <a:t> hijo</a:t>
            </a:r>
          </a:p>
          <a:p>
            <a:pPr marL="342900" indent="-342900">
              <a:buFont typeface="+mj-lt"/>
              <a:buAutoNum type="arabicParenR" startAt="13"/>
            </a:pPr>
            <a:r>
              <a:rPr lang="es-MX" b="1" dirty="0"/>
              <a:t>Crear la </a:t>
            </a:r>
            <a:r>
              <a:rPr lang="es-MX" b="1" dirty="0" err="1"/>
              <a:t>urls</a:t>
            </a:r>
            <a:r>
              <a:rPr lang="es-MX" b="1" dirty="0"/>
              <a:t> que llame al </a:t>
            </a:r>
            <a:r>
              <a:rPr lang="es-MX" b="1" dirty="0" err="1"/>
              <a:t>views</a:t>
            </a:r>
            <a:r>
              <a:rPr lang="es-MX" b="1" dirty="0"/>
              <a:t>.</a:t>
            </a:r>
          </a:p>
          <a:p>
            <a:pPr marL="342900" indent="-342900">
              <a:buFont typeface="+mj-lt"/>
              <a:buAutoNum type="arabicParenR" startAt="13"/>
            </a:pPr>
            <a:r>
              <a:rPr lang="es-MX" b="1" dirty="0"/>
              <a:t>Integrar la aplicación APPS </a:t>
            </a:r>
            <a:r>
              <a:rPr lang="es-MX" b="1" dirty="0" err="1"/>
              <a:t>core</a:t>
            </a:r>
            <a:r>
              <a:rPr lang="es-MX" b="1" dirty="0"/>
              <a:t> al proyecto principal</a:t>
            </a:r>
          </a:p>
          <a:p>
            <a:pPr marL="342900" indent="-342900">
              <a:buFont typeface="+mj-lt"/>
              <a:buAutoNum type="arabicParenR" startAt="13"/>
            </a:pPr>
            <a:r>
              <a:rPr lang="es-MX" b="1" dirty="0"/>
              <a:t>Crear las tablas del sistema de usuarios para utilizar el panel de administración.</a:t>
            </a:r>
          </a:p>
          <a:p>
            <a:pPr marL="342900" indent="-342900">
              <a:buFont typeface="+mj-lt"/>
              <a:buAutoNum type="arabicParenR" startAt="13"/>
            </a:pPr>
            <a:r>
              <a:rPr lang="es-MX" b="1" dirty="0"/>
              <a:t>Crear un usuario para poder ingresar al Panel de Administración</a:t>
            </a:r>
          </a:p>
          <a:p>
            <a:pPr marL="342900" indent="-342900">
              <a:buFont typeface="+mj-lt"/>
              <a:buAutoNum type="arabicParenR" startAt="13"/>
            </a:pPr>
            <a:r>
              <a:rPr lang="es-MX" b="1" dirty="0"/>
              <a:t>Que es un modelo en Django</a:t>
            </a:r>
          </a:p>
          <a:p>
            <a:pPr marL="342900" indent="-342900">
              <a:buFont typeface="+mj-lt"/>
              <a:buAutoNum type="arabicParenR" startAt="13"/>
            </a:pPr>
            <a:r>
              <a:rPr lang="es-MX" b="1" dirty="0"/>
              <a:t>Crear un modelo en Django.</a:t>
            </a:r>
          </a:p>
          <a:p>
            <a:pPr marL="342900" indent="-342900">
              <a:buFont typeface="+mj-lt"/>
              <a:buAutoNum type="arabicParenR" startAt="13"/>
            </a:pPr>
            <a:r>
              <a:rPr lang="es-MX" b="1" dirty="0"/>
              <a:t>Migrar el Modelo a la base del Panel de Administración.</a:t>
            </a:r>
          </a:p>
          <a:p>
            <a:pPr marL="342900" indent="-342900">
              <a:buFont typeface="+mj-lt"/>
              <a:buAutoNum type="arabicParenR" startAt="13"/>
            </a:pPr>
            <a:r>
              <a:rPr lang="es-MX" b="1" dirty="0"/>
              <a:t>Integrar el Modelo al Panel de Administración.</a:t>
            </a:r>
          </a:p>
          <a:p>
            <a:pPr marL="342900" indent="-342900">
              <a:buFont typeface="+mj-lt"/>
              <a:buAutoNum type="arabicParenR" startAt="13"/>
            </a:pPr>
            <a:r>
              <a:rPr lang="es-MX" b="1" dirty="0"/>
              <a:t>Ingresar información al modelo por el Panel de Administración.</a:t>
            </a:r>
          </a:p>
          <a:p>
            <a:pPr marL="342900" indent="-342900">
              <a:buFont typeface="+mj-lt"/>
              <a:buAutoNum type="arabicParenR" startAt="13"/>
            </a:pPr>
            <a:r>
              <a:rPr lang="es-MX" b="1" dirty="0"/>
              <a:t>Realizar la consulta de todo lo ingresado en el modelo desde el </a:t>
            </a:r>
            <a:r>
              <a:rPr lang="es-MX" b="1" dirty="0" err="1"/>
              <a:t>views</a:t>
            </a:r>
            <a:r>
              <a:rPr lang="es-MX" b="1" dirty="0"/>
              <a:t>.</a:t>
            </a:r>
          </a:p>
          <a:p>
            <a:pPr marL="342900" indent="-342900">
              <a:buFont typeface="+mj-lt"/>
              <a:buAutoNum type="arabicParenR" startAt="13"/>
            </a:pPr>
            <a:r>
              <a:rPr lang="es-MX" b="1" dirty="0"/>
              <a:t>Mostrar los datos guardados en el modelo al </a:t>
            </a:r>
            <a:r>
              <a:rPr lang="es-MX" b="1" dirty="0" err="1"/>
              <a:t>html</a:t>
            </a:r>
            <a:r>
              <a:rPr lang="es-MX" b="1" dirty="0"/>
              <a:t> hijo.</a:t>
            </a:r>
          </a:p>
        </p:txBody>
      </p:sp>
      <p:sp>
        <p:nvSpPr>
          <p:cNvPr id="7" name="CuadroTexto 6"/>
          <p:cNvSpPr txBox="1"/>
          <p:nvPr/>
        </p:nvSpPr>
        <p:spPr>
          <a:xfrm>
            <a:off x="5231689" y="801949"/>
            <a:ext cx="2107095" cy="523220"/>
          </a:xfrm>
          <a:prstGeom prst="rect">
            <a:avLst/>
          </a:prstGeom>
          <a:noFill/>
        </p:spPr>
        <p:txBody>
          <a:bodyPr wrap="square" rtlCol="0">
            <a:spAutoFit/>
          </a:bodyPr>
          <a:lstStyle/>
          <a:p>
            <a:r>
              <a:rPr lang="es-MX" sz="2800" b="1" dirty="0">
                <a:highlight>
                  <a:srgbClr val="FFFF00"/>
                </a:highlight>
                <a:latin typeface="Britannic Bold" panose="020B0903060703020204" pitchFamily="34" charset="0"/>
              </a:rPr>
              <a:t>TEMAS: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Forma&#10;&#10;Descripción generada automáticamen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517"/>
            <a:ext cx="12192000" cy="6802966"/>
          </a:xfrm>
          <a:prstGeom prst="rect">
            <a:avLst/>
          </a:prstGeom>
        </p:spPr>
      </p:pic>
      <p:pic>
        <p:nvPicPr>
          <p:cNvPr id="5" name="Gráfico 4" descr="Publicidad contorno">
            <a:extLst>
              <a:ext uri="{FF2B5EF4-FFF2-40B4-BE49-F238E27FC236}">
                <a16:creationId xmlns:a16="http://schemas.microsoft.com/office/drawing/2014/main" id="{30A69CC9-E032-7D8B-762B-C0E0589258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84045" y="658091"/>
            <a:ext cx="6023910" cy="6023910"/>
          </a:xfrm>
          <a:prstGeom prst="rect">
            <a:avLst/>
          </a:prstGeom>
        </p:spPr>
      </p:pic>
      <p:sp>
        <p:nvSpPr>
          <p:cNvPr id="6" name="CuadroTexto 5">
            <a:extLst>
              <a:ext uri="{FF2B5EF4-FFF2-40B4-BE49-F238E27FC236}">
                <a16:creationId xmlns:a16="http://schemas.microsoft.com/office/drawing/2014/main" id="{65C41368-4FB0-D158-270B-F0C3FB89F2CA}"/>
              </a:ext>
            </a:extLst>
          </p:cNvPr>
          <p:cNvSpPr txBox="1"/>
          <p:nvPr/>
        </p:nvSpPr>
        <p:spPr>
          <a:xfrm>
            <a:off x="3936569" y="2138766"/>
            <a:ext cx="4215539" cy="1446550"/>
          </a:xfrm>
          <a:prstGeom prst="rect">
            <a:avLst/>
          </a:prstGeom>
          <a:noFill/>
        </p:spPr>
        <p:txBody>
          <a:bodyPr wrap="square" rtlCol="0">
            <a:spAutoFit/>
          </a:bodyPr>
          <a:lstStyle/>
          <a:p>
            <a:r>
              <a:rPr lang="es-EC" sz="8800" dirty="0">
                <a:highlight>
                  <a:srgbClr val="FFFF00"/>
                </a:highlight>
              </a:rPr>
              <a:t>GRACIAS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8CCCB6D-5162-4AAE-A5E3-3AC55410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0BCD8C04-CC7B-40EF-82EB-E9821F79B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0" y="2458"/>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Imagen que contiene Forma&#10;&#10;Descripción generada automáticamente"/>
          <p:cNvPicPr>
            <a:picLocks noChangeAspect="1"/>
          </p:cNvPicPr>
          <p:nvPr/>
        </p:nvPicPr>
        <p:blipFill rotWithShape="1">
          <a:blip r:embed="rId2">
            <a:alphaModFix amt="40000"/>
            <a:extLst>
              <a:ext uri="{28A0092B-C50C-407E-A947-70E740481C1C}">
                <a14:useLocalDpi xmlns:a14="http://schemas.microsoft.com/office/drawing/2010/main" val="0"/>
              </a:ext>
            </a:extLst>
          </a:blip>
          <a:srcRect l="31306" r="-1" b="-1"/>
          <a:stretch/>
        </p:blipFill>
        <p:spPr>
          <a:xfrm>
            <a:off x="-170" y="10"/>
            <a:ext cx="8450317" cy="6857990"/>
          </a:xfrm>
          <a:prstGeom prst="rect">
            <a:avLst/>
          </a:prstGeom>
        </p:spPr>
      </p:pic>
      <p:sp>
        <p:nvSpPr>
          <p:cNvPr id="2" name="Título 1"/>
          <p:cNvSpPr>
            <a:spLocks noGrp="1"/>
          </p:cNvSpPr>
          <p:nvPr>
            <p:ph type="ctrTitle"/>
          </p:nvPr>
        </p:nvSpPr>
        <p:spPr>
          <a:xfrm>
            <a:off x="643468" y="643467"/>
            <a:ext cx="4620584" cy="4567137"/>
          </a:xfrm>
        </p:spPr>
        <p:txBody>
          <a:bodyPr vert="horz" lIns="91440" tIns="45720" rIns="91440" bIns="45720" rtlCol="0" anchor="b">
            <a:normAutofit/>
          </a:bodyPr>
          <a:lstStyle/>
          <a:p>
            <a:pPr algn="l"/>
            <a:r>
              <a:rPr lang="es-MX" sz="4400" b="1" dirty="0">
                <a:highlight>
                  <a:srgbClr val="FFFF00"/>
                </a:highlight>
              </a:rPr>
              <a:t>1. ¿Qué es Django?</a:t>
            </a:r>
            <a:br>
              <a:rPr lang="es-MX" sz="4400" b="1" dirty="0">
                <a:highlight>
                  <a:srgbClr val="FFFF00"/>
                </a:highlight>
              </a:rPr>
            </a:br>
            <a:endParaRPr lang="en-US" sz="4400" kern="1200" dirty="0">
              <a:solidFill>
                <a:srgbClr val="FFFFFF"/>
              </a:solidFill>
              <a:latin typeface="+mj-lt"/>
              <a:ea typeface="+mj-ea"/>
              <a:cs typeface="+mj-cs"/>
            </a:endParaRPr>
          </a:p>
        </p:txBody>
      </p:sp>
      <p:sp>
        <p:nvSpPr>
          <p:cNvPr id="3" name="Subtítulo 2"/>
          <p:cNvSpPr>
            <a:spLocks noGrp="1"/>
          </p:cNvSpPr>
          <p:nvPr>
            <p:ph type="subTitle" idx="1"/>
          </p:nvPr>
        </p:nvSpPr>
        <p:spPr>
          <a:xfrm>
            <a:off x="202494" y="4871060"/>
            <a:ext cx="5893506" cy="1514241"/>
          </a:xfrm>
        </p:spPr>
        <p:txBody>
          <a:bodyPr vert="horz" lIns="91440" tIns="45720" rIns="91440" bIns="45720" rtlCol="0">
            <a:normAutofit fontScale="47500" lnSpcReduction="20000"/>
          </a:bodyPr>
          <a:lstStyle/>
          <a:p>
            <a:pPr algn="l"/>
            <a:r>
              <a:rPr lang="es-MX" sz="5100" i="0" dirty="0">
                <a:effectLst/>
              </a:rPr>
              <a:t>Django es un </a:t>
            </a:r>
            <a:r>
              <a:rPr lang="es-MX" sz="5100" i="0" dirty="0" err="1">
                <a:effectLst/>
              </a:rPr>
              <a:t>framework</a:t>
            </a:r>
            <a:r>
              <a:rPr lang="es-MX" sz="5100" i="0" dirty="0">
                <a:effectLst/>
              </a:rPr>
              <a:t> de desarrollo web de código abierto, escrito en Python, que respeta el patrón de diseño conocido como modelo–vista–controlador.</a:t>
            </a:r>
            <a:endParaRPr lang="es-MX" sz="5100" dirty="0"/>
          </a:p>
          <a:p>
            <a:pPr algn="l"/>
            <a:endParaRPr lang="en-US" sz="2400" kern="1200" dirty="0">
              <a:solidFill>
                <a:srgbClr val="FFFFFF"/>
              </a:solidFill>
              <a:latin typeface="+mn-lt"/>
              <a:ea typeface="+mn-ea"/>
              <a:cs typeface="+mn-cs"/>
            </a:endParaRPr>
          </a:p>
        </p:txBody>
      </p:sp>
      <p:pic>
        <p:nvPicPr>
          <p:cNvPr id="1026" name="Picture 2" descr="Por qué usar el framework Django? - Clase Ejecutiva UC">
            <a:extLst>
              <a:ext uri="{FF2B5EF4-FFF2-40B4-BE49-F238E27FC236}">
                <a16:creationId xmlns:a16="http://schemas.microsoft.com/office/drawing/2014/main" id="{0AE43848-895F-BAC1-7192-8DF722597F2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386" r="31618" b="-1"/>
          <a:stretch/>
        </p:blipFill>
        <p:spPr bwMode="auto">
          <a:xfrm>
            <a:off x="6225997" y="-2458"/>
            <a:ext cx="5962785"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MX"/>
          </a:p>
        </p:txBody>
      </p:sp>
      <p:sp>
        <p:nvSpPr>
          <p:cNvPr id="3" name="Subtítulo 2"/>
          <p:cNvSpPr>
            <a:spLocks noGrp="1"/>
          </p:cNvSpPr>
          <p:nvPr>
            <p:ph type="subTitle" idx="1"/>
          </p:nvPr>
        </p:nvSpPr>
        <p:spPr/>
        <p:txBody>
          <a:bodyPr/>
          <a:lstStyle/>
          <a:p>
            <a:endParaRPr lang="es-MX"/>
          </a:p>
        </p:txBody>
      </p:sp>
      <p:pic>
        <p:nvPicPr>
          <p:cNvPr id="4" name="Imagen 3" descr="Imagen que contiene Forma&#10;&#10;Descripción generada automáticamen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517"/>
            <a:ext cx="12192000" cy="6802966"/>
          </a:xfrm>
          <a:prstGeom prst="rect">
            <a:avLst/>
          </a:prstGeom>
        </p:spPr>
      </p:pic>
      <p:sp>
        <p:nvSpPr>
          <p:cNvPr id="5" name="CuadroTexto 4"/>
          <p:cNvSpPr txBox="1"/>
          <p:nvPr/>
        </p:nvSpPr>
        <p:spPr>
          <a:xfrm>
            <a:off x="1106556" y="1400145"/>
            <a:ext cx="9901870" cy="1538883"/>
          </a:xfrm>
          <a:prstGeom prst="rect">
            <a:avLst/>
          </a:prstGeom>
          <a:noFill/>
        </p:spPr>
        <p:txBody>
          <a:bodyPr wrap="square" rtlCol="0">
            <a:spAutoFit/>
          </a:bodyPr>
          <a:lstStyle/>
          <a:p>
            <a:pPr algn="ctr"/>
            <a:r>
              <a:rPr lang="es-MX" sz="2000" b="1" dirty="0">
                <a:highlight>
                  <a:srgbClr val="FFFF00"/>
                </a:highlight>
              </a:rPr>
              <a:t>2. ¿Qué es la maquina virtual en Django?</a:t>
            </a:r>
          </a:p>
          <a:p>
            <a:endParaRPr lang="es-MX" b="1" dirty="0"/>
          </a:p>
          <a:p>
            <a:r>
              <a:rPr lang="es-MX" dirty="0"/>
              <a:t>Un entorno virtual es un entorno de Python aislado creado para un proyecto. Este entorno tiene su propio intérprete de Python, bibliotecas y paquetes, lo que significa que el intérprete de Python y las dependencias instaladas pertenecen solo a este proyecto.</a:t>
            </a:r>
          </a:p>
        </p:txBody>
      </p:sp>
      <p:pic>
        <p:nvPicPr>
          <p:cNvPr id="2050" name="Picture 2" descr="Django (framework) - Wikipedia, la enciclopedia libre">
            <a:extLst>
              <a:ext uri="{FF2B5EF4-FFF2-40B4-BE49-F238E27FC236}">
                <a16:creationId xmlns:a16="http://schemas.microsoft.com/office/drawing/2014/main" id="{2033DC73-9B87-6843-8478-56236FC74E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8908" y="3470814"/>
            <a:ext cx="4088733" cy="30409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MX"/>
          </a:p>
        </p:txBody>
      </p:sp>
      <p:sp>
        <p:nvSpPr>
          <p:cNvPr id="3" name="Subtítulo 2"/>
          <p:cNvSpPr>
            <a:spLocks noGrp="1"/>
          </p:cNvSpPr>
          <p:nvPr>
            <p:ph type="subTitle" idx="1"/>
          </p:nvPr>
        </p:nvSpPr>
        <p:spPr/>
        <p:txBody>
          <a:bodyPr/>
          <a:lstStyle/>
          <a:p>
            <a:endParaRPr lang="es-MX"/>
          </a:p>
        </p:txBody>
      </p:sp>
      <p:pic>
        <p:nvPicPr>
          <p:cNvPr id="4" name="Imagen 3" descr="Imagen que contiene Forma&#10;&#10;Descripción generada automáticamen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2" y="0"/>
            <a:ext cx="12192000" cy="6802966"/>
          </a:xfrm>
          <a:prstGeom prst="rect">
            <a:avLst/>
          </a:prstGeom>
        </p:spPr>
      </p:pic>
      <p:sp>
        <p:nvSpPr>
          <p:cNvPr id="6" name="CuadroTexto 5"/>
          <p:cNvSpPr txBox="1"/>
          <p:nvPr/>
        </p:nvSpPr>
        <p:spPr>
          <a:xfrm>
            <a:off x="1066799" y="1355527"/>
            <a:ext cx="10036629" cy="2154436"/>
          </a:xfrm>
          <a:prstGeom prst="rect">
            <a:avLst/>
          </a:prstGeom>
          <a:noFill/>
        </p:spPr>
        <p:txBody>
          <a:bodyPr wrap="square" rtlCol="0">
            <a:spAutoFit/>
          </a:bodyPr>
          <a:lstStyle/>
          <a:p>
            <a:pPr algn="ctr"/>
            <a:r>
              <a:rPr lang="es-MX" sz="2000" b="1" dirty="0">
                <a:highlight>
                  <a:srgbClr val="FFFF00"/>
                </a:highlight>
              </a:rPr>
              <a:t>3. ¿Qué es MVT en Django?</a:t>
            </a:r>
          </a:p>
          <a:p>
            <a:endParaRPr lang="es-MX" sz="2000" dirty="0"/>
          </a:p>
          <a:p>
            <a:r>
              <a:rPr lang="es-MX" i="0" dirty="0">
                <a:solidFill>
                  <a:srgbClr val="202124"/>
                </a:solidFill>
                <a:effectLst/>
                <a:cs typeface="Arial" panose="020B0604020202020204" pitchFamily="34" charset="0"/>
              </a:rPr>
              <a:t>Django redefine este modelo como MVT: </a:t>
            </a:r>
            <a:r>
              <a:rPr lang="es-MX" b="1" i="0" dirty="0">
                <a:solidFill>
                  <a:srgbClr val="202124"/>
                </a:solidFill>
                <a:effectLst/>
                <a:cs typeface="Arial" panose="020B0604020202020204" pitchFamily="34" charset="0"/>
              </a:rPr>
              <a:t>Modelo-Vista-</a:t>
            </a:r>
            <a:r>
              <a:rPr lang="es-MX" b="1" i="0" dirty="0" err="1">
                <a:solidFill>
                  <a:srgbClr val="202124"/>
                </a:solidFill>
                <a:effectLst/>
                <a:cs typeface="Arial" panose="020B0604020202020204" pitchFamily="34" charset="0"/>
              </a:rPr>
              <a:t>Template</a:t>
            </a:r>
            <a:r>
              <a:rPr lang="es-MX" b="1" i="0" dirty="0">
                <a:solidFill>
                  <a:srgbClr val="202124"/>
                </a:solidFill>
                <a:effectLst/>
                <a:cs typeface="Arial" panose="020B0604020202020204" pitchFamily="34" charset="0"/>
              </a:rPr>
              <a:t>.</a:t>
            </a:r>
            <a:r>
              <a:rPr lang="es-MX" i="0" dirty="0">
                <a:solidFill>
                  <a:srgbClr val="202124"/>
                </a:solidFill>
                <a:effectLst/>
                <a:cs typeface="Arial" panose="020B0604020202020204" pitchFamily="34" charset="0"/>
              </a:rPr>
              <a:t> Hasta ahora lo que hemos hecho no requería de interactuar con la base de datos.</a:t>
            </a:r>
            <a:endParaRPr lang="es-MX" dirty="0">
              <a:solidFill>
                <a:schemeClr val="accent2"/>
              </a:solidFill>
              <a:cs typeface="Arial" panose="020B0604020202020204" pitchFamily="34" charset="0"/>
            </a:endParaRPr>
          </a:p>
          <a:p>
            <a:endParaRPr lang="es-MX" sz="2000" b="1" dirty="0">
              <a:solidFill>
                <a:schemeClr val="accent2"/>
              </a:solidFill>
            </a:endParaRPr>
          </a:p>
          <a:p>
            <a:endParaRPr lang="es-MX" sz="2000" b="1" dirty="0">
              <a:solidFill>
                <a:schemeClr val="accent2"/>
              </a:solidFill>
            </a:endParaRPr>
          </a:p>
          <a:p>
            <a:endParaRPr lang="es-MX" dirty="0"/>
          </a:p>
        </p:txBody>
      </p:sp>
      <p:pic>
        <p:nvPicPr>
          <p:cNvPr id="3074" name="Picture 2" descr="Model View Controller (MVC) and link with Django (MTV)">
            <a:extLst>
              <a:ext uri="{FF2B5EF4-FFF2-40B4-BE49-F238E27FC236}">
                <a16:creationId xmlns:a16="http://schemas.microsoft.com/office/drawing/2014/main" id="{314615C3-B519-98FC-345C-85D892D99F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1830" y="3011532"/>
            <a:ext cx="4428339" cy="24909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MX"/>
          </a:p>
        </p:txBody>
      </p:sp>
      <p:sp>
        <p:nvSpPr>
          <p:cNvPr id="3" name="Subtítulo 2"/>
          <p:cNvSpPr>
            <a:spLocks noGrp="1"/>
          </p:cNvSpPr>
          <p:nvPr>
            <p:ph type="subTitle" idx="1"/>
          </p:nvPr>
        </p:nvSpPr>
        <p:spPr/>
        <p:txBody>
          <a:bodyPr/>
          <a:lstStyle/>
          <a:p>
            <a:endParaRPr lang="es-MX"/>
          </a:p>
        </p:txBody>
      </p:sp>
      <p:pic>
        <p:nvPicPr>
          <p:cNvPr id="4" name="Imagen 3" descr="Imagen que contiene Forma&#10;&#10;Descripción generada automáticamen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02966"/>
          </a:xfrm>
          <a:prstGeom prst="rect">
            <a:avLst/>
          </a:prstGeom>
        </p:spPr>
      </p:pic>
      <p:sp>
        <p:nvSpPr>
          <p:cNvPr id="5" name="CuadroTexto 4"/>
          <p:cNvSpPr txBox="1"/>
          <p:nvPr/>
        </p:nvSpPr>
        <p:spPr>
          <a:xfrm>
            <a:off x="407353" y="1023889"/>
            <a:ext cx="9395526" cy="3200876"/>
          </a:xfrm>
          <a:prstGeom prst="rect">
            <a:avLst/>
          </a:prstGeom>
          <a:noFill/>
        </p:spPr>
        <p:txBody>
          <a:bodyPr wrap="square" rtlCol="0">
            <a:spAutoFit/>
          </a:bodyPr>
          <a:lstStyle/>
          <a:p>
            <a:pPr algn="ctr"/>
            <a:r>
              <a:rPr lang="es-MX" sz="2000" b="1" dirty="0">
                <a:highlight>
                  <a:srgbClr val="FFFF00"/>
                </a:highlight>
              </a:rPr>
              <a:t>4.Crear un proyecto con la maquina virtual</a:t>
            </a:r>
          </a:p>
          <a:p>
            <a:pPr algn="ctr"/>
            <a:endParaRPr lang="es-MX" dirty="0"/>
          </a:p>
          <a:p>
            <a:pPr algn="just">
              <a:buFont typeface="+mj-lt"/>
              <a:buAutoNum type="arabicPeriod"/>
            </a:pPr>
            <a:r>
              <a:rPr lang="es-MX" b="0" i="0" dirty="0">
                <a:solidFill>
                  <a:srgbClr val="000000"/>
                </a:solidFill>
                <a:effectLst/>
              </a:rPr>
              <a:t>En el menú superior de </a:t>
            </a:r>
            <a:r>
              <a:rPr lang="es-MX" b="0" i="0" dirty="0" err="1">
                <a:solidFill>
                  <a:srgbClr val="000000"/>
                </a:solidFill>
                <a:effectLst/>
              </a:rPr>
              <a:t>PyCharm</a:t>
            </a:r>
            <a:r>
              <a:rPr lang="es-MX" dirty="0">
                <a:solidFill>
                  <a:srgbClr val="000000"/>
                </a:solidFill>
              </a:rPr>
              <a:t> </a:t>
            </a:r>
            <a:r>
              <a:rPr lang="es-MX" b="0" i="0" dirty="0">
                <a:solidFill>
                  <a:srgbClr val="000000"/>
                </a:solidFill>
                <a:effectLst/>
              </a:rPr>
              <a:t>accedemos a </a:t>
            </a:r>
            <a:r>
              <a:rPr lang="es-MX" b="1" i="1" dirty="0">
                <a:solidFill>
                  <a:srgbClr val="000000"/>
                </a:solidFill>
                <a:effectLst/>
              </a:rPr>
              <a:t>File  </a:t>
            </a:r>
          </a:p>
          <a:p>
            <a:pPr algn="just">
              <a:buFont typeface="+mj-lt"/>
              <a:buAutoNum type="arabicPeriod"/>
            </a:pPr>
            <a:r>
              <a:rPr lang="es-MX" b="1" i="1" dirty="0">
                <a:solidFill>
                  <a:srgbClr val="000000"/>
                </a:solidFill>
                <a:effectLst/>
              </a:rPr>
              <a:t>y luego a &gt;New Project</a:t>
            </a:r>
            <a:r>
              <a:rPr lang="es-MX" b="1" i="0" dirty="0">
                <a:solidFill>
                  <a:srgbClr val="000000"/>
                </a:solidFill>
                <a:effectLst/>
              </a:rPr>
              <a:t>.</a:t>
            </a:r>
          </a:p>
          <a:p>
            <a:pPr algn="just">
              <a:buFont typeface="+mj-lt"/>
              <a:buAutoNum type="arabicPeriod"/>
            </a:pPr>
            <a:r>
              <a:rPr lang="es-MX" b="0" i="0" dirty="0">
                <a:solidFill>
                  <a:srgbClr val="000000"/>
                </a:solidFill>
                <a:effectLst/>
              </a:rPr>
              <a:t>Y ahí procedemos a poner nombre a nuestra carpeta y tenemos realizado nuestro </a:t>
            </a:r>
            <a:r>
              <a:rPr lang="es-MX" b="0" i="0" dirty="0" err="1">
                <a:solidFill>
                  <a:srgbClr val="000000"/>
                </a:solidFill>
                <a:effectLst/>
              </a:rPr>
              <a:t>project</a:t>
            </a:r>
            <a:r>
              <a:rPr lang="es-MX" b="0" i="0" dirty="0">
                <a:solidFill>
                  <a:srgbClr val="000000"/>
                </a:solidFill>
                <a:effectLst/>
              </a:rPr>
              <a:t>.</a:t>
            </a:r>
          </a:p>
          <a:p>
            <a:pPr algn="just"/>
            <a:endParaRPr lang="es-MX" b="0" i="0" dirty="0">
              <a:solidFill>
                <a:srgbClr val="000000"/>
              </a:solidFill>
              <a:effectLst/>
              <a:latin typeface="Playfair Display" panose="020B0604020202020204" pitchFamily="2" charset="0"/>
            </a:endParaRPr>
          </a:p>
          <a:p>
            <a:pPr algn="just"/>
            <a:r>
              <a:rPr kumimoji="0" lang="es-MX" altLang="es-MX" sz="2000" b="0" i="0" u="none" strike="noStrike" cap="none" normalizeH="0" baseline="0" dirty="0">
                <a:ln>
                  <a:noFill/>
                </a:ln>
                <a:solidFill>
                  <a:srgbClr val="000000"/>
                </a:solidFill>
                <a:effectLst/>
                <a:latin typeface="Playfair Display" panose="020B0604020202020204" pitchFamily="2" charset="0"/>
              </a:rPr>
              <a:t> </a:t>
            </a:r>
            <a:endParaRPr lang="es-MX" b="0" i="0" dirty="0">
              <a:solidFill>
                <a:srgbClr val="000000"/>
              </a:solidFill>
              <a:effectLst/>
              <a:latin typeface="Playfair Display" panose="020B0604020202020204" pitchFamily="2" charset="0"/>
            </a:endParaRPr>
          </a:p>
          <a:p>
            <a:pPr algn="just">
              <a:buFont typeface="+mj-lt"/>
              <a:buAutoNum type="arabicPeriod"/>
            </a:pPr>
            <a:endParaRPr lang="es-MX" b="0" i="0" dirty="0">
              <a:solidFill>
                <a:srgbClr val="000000"/>
              </a:solidFill>
              <a:effectLst/>
              <a:latin typeface="Playfair Display" panose="020B0604020202020204" pitchFamily="2" charset="0"/>
            </a:endParaRPr>
          </a:p>
          <a:p>
            <a:pPr algn="just">
              <a:buFont typeface="+mj-lt"/>
              <a:buAutoNum type="arabicPeriod"/>
            </a:pPr>
            <a:endParaRPr lang="es-MX" sz="1800" b="1" dirty="0"/>
          </a:p>
          <a:p>
            <a:endParaRPr lang="es-MX" sz="1800" b="1" dirty="0"/>
          </a:p>
          <a:p>
            <a:endParaRPr lang="es-MX" dirty="0"/>
          </a:p>
        </p:txBody>
      </p:sp>
      <p:pic>
        <p:nvPicPr>
          <p:cNvPr id="6" name="Imagen 5">
            <a:extLst>
              <a:ext uri="{FF2B5EF4-FFF2-40B4-BE49-F238E27FC236}">
                <a16:creationId xmlns:a16="http://schemas.microsoft.com/office/drawing/2014/main" id="{D0F503A4-75CD-890A-B131-CAA508E0BAC8}"/>
              </a:ext>
            </a:extLst>
          </p:cNvPr>
          <p:cNvPicPr>
            <a:picLocks noChangeAspect="1"/>
          </p:cNvPicPr>
          <p:nvPr/>
        </p:nvPicPr>
        <p:blipFill>
          <a:blip r:embed="rId3"/>
          <a:stretch>
            <a:fillRect/>
          </a:stretch>
        </p:blipFill>
        <p:spPr>
          <a:xfrm>
            <a:off x="3208149" y="2681105"/>
            <a:ext cx="5269672" cy="32842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MX"/>
          </a:p>
        </p:txBody>
      </p:sp>
      <p:sp>
        <p:nvSpPr>
          <p:cNvPr id="3" name="Subtítulo 2"/>
          <p:cNvSpPr>
            <a:spLocks noGrp="1"/>
          </p:cNvSpPr>
          <p:nvPr>
            <p:ph type="subTitle" idx="1"/>
          </p:nvPr>
        </p:nvSpPr>
        <p:spPr/>
        <p:txBody>
          <a:bodyPr/>
          <a:lstStyle/>
          <a:p>
            <a:endParaRPr lang="es-MX"/>
          </a:p>
        </p:txBody>
      </p:sp>
      <p:pic>
        <p:nvPicPr>
          <p:cNvPr id="4" name="Imagen 3" descr="Imagen que contiene Forma&#10;&#10;Descripción generada automáticamen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62" y="0"/>
            <a:ext cx="12192000" cy="6802966"/>
          </a:xfrm>
          <a:prstGeom prst="rect">
            <a:avLst/>
          </a:prstGeom>
        </p:spPr>
      </p:pic>
      <p:sp>
        <p:nvSpPr>
          <p:cNvPr id="5" name="CuadroTexto 4"/>
          <p:cNvSpPr txBox="1"/>
          <p:nvPr/>
        </p:nvSpPr>
        <p:spPr>
          <a:xfrm>
            <a:off x="3825420" y="1014851"/>
            <a:ext cx="8335618" cy="4370427"/>
          </a:xfrm>
          <a:prstGeom prst="rect">
            <a:avLst/>
          </a:prstGeom>
          <a:noFill/>
        </p:spPr>
        <p:txBody>
          <a:bodyPr wrap="square" rtlCol="0">
            <a:spAutoFit/>
          </a:bodyPr>
          <a:lstStyle/>
          <a:p>
            <a:pPr algn="ctr"/>
            <a:r>
              <a:rPr lang="es-MX" sz="2000" b="1" dirty="0">
                <a:highlight>
                  <a:srgbClr val="FFFF00"/>
                </a:highlight>
              </a:rPr>
              <a:t>5. Descargar los instaladores de Django al proyecto</a:t>
            </a:r>
          </a:p>
          <a:p>
            <a:pPr algn="ctr"/>
            <a:endParaRPr lang="es-MX" sz="2000" b="1" dirty="0">
              <a:solidFill>
                <a:schemeClr val="accent2"/>
              </a:solidFill>
            </a:endParaRPr>
          </a:p>
          <a:p>
            <a:r>
              <a:rPr lang="es-MX" sz="2000" b="0" i="0" dirty="0">
                <a:solidFill>
                  <a:srgbClr val="000000"/>
                </a:solidFill>
                <a:effectLst/>
              </a:rPr>
              <a:t>En el menú superior de </a:t>
            </a:r>
            <a:r>
              <a:rPr lang="es-MX" sz="2000" b="0" i="0" dirty="0" err="1">
                <a:solidFill>
                  <a:srgbClr val="000000"/>
                </a:solidFill>
                <a:effectLst/>
              </a:rPr>
              <a:t>PyCharm</a:t>
            </a:r>
            <a:r>
              <a:rPr lang="es-MX" sz="2000" b="0" i="0" dirty="0">
                <a:solidFill>
                  <a:srgbClr val="000000"/>
                </a:solidFill>
                <a:effectLst/>
              </a:rPr>
              <a:t>, accedemos a </a:t>
            </a:r>
            <a:r>
              <a:rPr lang="es-MX" sz="2000" b="1" i="1" dirty="0">
                <a:solidFill>
                  <a:srgbClr val="000000"/>
                </a:solidFill>
                <a:effectLst/>
              </a:rPr>
              <a:t>File  y </a:t>
            </a:r>
            <a:r>
              <a:rPr lang="es-MX" sz="2000" i="1" dirty="0">
                <a:solidFill>
                  <a:srgbClr val="000000"/>
                </a:solidFill>
              </a:rPr>
              <a:t>luego</a:t>
            </a:r>
            <a:r>
              <a:rPr lang="es-MX" sz="2000" b="1" i="1" dirty="0">
                <a:solidFill>
                  <a:srgbClr val="000000"/>
                </a:solidFill>
              </a:rPr>
              <a:t> </a:t>
            </a:r>
            <a:r>
              <a:rPr lang="es-MX" sz="2000" b="1" i="1" dirty="0" err="1">
                <a:solidFill>
                  <a:srgbClr val="000000"/>
                </a:solidFill>
                <a:effectLst/>
              </a:rPr>
              <a:t>settings</a:t>
            </a:r>
            <a:r>
              <a:rPr lang="es-MX" sz="2000" b="1" i="1" dirty="0">
                <a:solidFill>
                  <a:srgbClr val="000000"/>
                </a:solidFill>
                <a:effectLst/>
              </a:rPr>
              <a:t> </a:t>
            </a:r>
            <a:r>
              <a:rPr lang="es-MX" sz="2000" i="1" dirty="0">
                <a:solidFill>
                  <a:srgbClr val="000000"/>
                </a:solidFill>
                <a:effectLst/>
              </a:rPr>
              <a:t>buscamos </a:t>
            </a:r>
            <a:r>
              <a:rPr lang="es-MX" sz="2000" b="1" i="1" dirty="0">
                <a:solidFill>
                  <a:srgbClr val="000000"/>
                </a:solidFill>
                <a:effectLst/>
              </a:rPr>
              <a:t>Django </a:t>
            </a:r>
            <a:r>
              <a:rPr lang="es-MX" sz="2000" i="1" dirty="0">
                <a:solidFill>
                  <a:srgbClr val="000000"/>
                </a:solidFill>
                <a:effectLst/>
              </a:rPr>
              <a:t>y procedemos a instalar luego a </a:t>
            </a:r>
            <a:r>
              <a:rPr lang="es-MX" sz="2000" i="1" dirty="0">
                <a:solidFill>
                  <a:srgbClr val="000000"/>
                </a:solidFill>
              </a:rPr>
              <a:t> </a:t>
            </a:r>
            <a:r>
              <a:rPr lang="es-MX" sz="2000" b="0" i="0" dirty="0">
                <a:solidFill>
                  <a:srgbClr val="000000"/>
                </a:solidFill>
                <a:effectLst/>
              </a:rPr>
              <a:t>editar el archivo </a:t>
            </a:r>
            <a:r>
              <a:rPr lang="es-MX" sz="2000" b="1" i="1" dirty="0">
                <a:solidFill>
                  <a:srgbClr val="000000"/>
                </a:solidFill>
                <a:effectLst/>
              </a:rPr>
              <a:t>settings.py</a:t>
            </a:r>
            <a:r>
              <a:rPr lang="es-MX" sz="2000" b="0" i="0" dirty="0">
                <a:solidFill>
                  <a:srgbClr val="000000"/>
                </a:solidFill>
                <a:effectLst/>
              </a:rPr>
              <a:t>, agregando la aplicación </a:t>
            </a:r>
            <a:r>
              <a:rPr lang="es-MX" sz="2000" b="0" i="1" dirty="0" err="1">
                <a:solidFill>
                  <a:srgbClr val="000000"/>
                </a:solidFill>
                <a:effectLst/>
              </a:rPr>
              <a:t>mi_hola_mundo</a:t>
            </a:r>
            <a:r>
              <a:rPr lang="es-MX" sz="2000" b="0" i="0" dirty="0">
                <a:solidFill>
                  <a:srgbClr val="000000"/>
                </a:solidFill>
                <a:effectLst/>
              </a:rPr>
              <a:t> al final de la sección </a:t>
            </a:r>
            <a:r>
              <a:rPr lang="es-MX" sz="2000" b="0" i="1" dirty="0">
                <a:solidFill>
                  <a:srgbClr val="000000"/>
                </a:solidFill>
                <a:effectLst/>
              </a:rPr>
              <a:t>INSTALLED_APPS</a:t>
            </a:r>
            <a:r>
              <a:rPr lang="es-MX" sz="2000" b="0" i="0" dirty="0">
                <a:solidFill>
                  <a:srgbClr val="000000"/>
                </a:solidFill>
                <a:effectLst/>
              </a:rPr>
              <a:t>.</a:t>
            </a:r>
          </a:p>
          <a:p>
            <a:endParaRPr lang="es-MX" sz="2000" b="0" i="0" dirty="0">
              <a:solidFill>
                <a:srgbClr val="000000"/>
              </a:solidFill>
              <a:effectLst/>
              <a:latin typeface="Playfair Display" panose="020B0604020202020204" pitchFamily="2" charset="0"/>
            </a:endParaRPr>
          </a:p>
          <a:p>
            <a:endParaRPr lang="es-MX" sz="2000" b="0" i="0" dirty="0">
              <a:solidFill>
                <a:srgbClr val="000000"/>
              </a:solidFill>
              <a:effectLst/>
              <a:latin typeface="Playfair Display" panose="020B0604020202020204" pitchFamily="2" charset="0"/>
            </a:endParaRPr>
          </a:p>
          <a:p>
            <a:endParaRPr lang="es-MX" sz="2000" b="1" i="0" dirty="0">
              <a:solidFill>
                <a:srgbClr val="000000"/>
              </a:solidFill>
              <a:effectLst/>
              <a:latin typeface="Playfair Display" panose="020B0604020202020204" pitchFamily="2" charset="0"/>
            </a:endParaRPr>
          </a:p>
          <a:p>
            <a:endParaRPr lang="es-MX" sz="2000" b="1" i="0" dirty="0">
              <a:solidFill>
                <a:srgbClr val="000000"/>
              </a:solidFill>
              <a:effectLst/>
              <a:latin typeface="Playfair Display" panose="020B0604020202020204" pitchFamily="2" charset="0"/>
            </a:endParaRPr>
          </a:p>
          <a:p>
            <a:endParaRPr lang="es-MX" sz="2000" b="1" dirty="0">
              <a:solidFill>
                <a:schemeClr val="accent2"/>
              </a:solidFill>
            </a:endParaRPr>
          </a:p>
          <a:p>
            <a:endParaRPr lang="es-MX" sz="2000" b="1" dirty="0">
              <a:solidFill>
                <a:schemeClr val="accent2"/>
              </a:solidFill>
            </a:endParaRPr>
          </a:p>
          <a:p>
            <a:endParaRPr lang="es-MX" sz="2000" b="1" dirty="0">
              <a:solidFill>
                <a:schemeClr val="accent2"/>
              </a:solidFill>
            </a:endParaRPr>
          </a:p>
          <a:p>
            <a:endParaRPr lang="es-MX" sz="2000" b="1" dirty="0">
              <a:solidFill>
                <a:schemeClr val="accent2"/>
              </a:solidFill>
            </a:endParaRPr>
          </a:p>
          <a:p>
            <a:endParaRPr lang="es-MX" dirty="0"/>
          </a:p>
        </p:txBody>
      </p:sp>
      <p:sp>
        <p:nvSpPr>
          <p:cNvPr id="8" name="Rectangle 3"/>
          <p:cNvSpPr>
            <a:spLocks noChangeArrowheads="1"/>
          </p:cNvSpPr>
          <p:nvPr/>
        </p:nvSpPr>
        <p:spPr bwMode="auto">
          <a:xfrm>
            <a:off x="2601402" y="5609868"/>
            <a:ext cx="2879997" cy="350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s-MX" altLang="es-MX" sz="1100" b="0" i="0" u="none" strike="noStrike" cap="none" normalizeH="0" baseline="0" dirty="0">
                <a:ln>
                  <a:noFill/>
                </a:ln>
                <a:solidFill>
                  <a:schemeClr val="tx1"/>
                </a:solidFill>
                <a:effectLst/>
              </a:rPr>
              <a:t> </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274320" y="5503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79331"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s-MX" altLang="es-MX" sz="900" b="0" i="0" u="none" strike="noStrike" cap="none" normalizeH="0" baseline="0">
                <a:ln>
                  <a:noFill/>
                </a:ln>
                <a:solidFill>
                  <a:srgbClr val="333333"/>
                </a:solidFill>
                <a:effectLst/>
                <a:latin typeface="Inconsolata" pitchFamily="1" charset="0"/>
              </a:rPr>
              <a:t>]</a:t>
            </a:r>
            <a:r>
              <a:rPr kumimoji="0" lang="es-MX" altLang="es-MX" sz="1100" b="0" i="0" u="none" strike="noStrike" cap="none" normalizeH="0" baseline="0">
                <a:ln>
                  <a:noFill/>
                </a:ln>
                <a:solidFill>
                  <a:schemeClr val="tx1"/>
                </a:solidFill>
                <a:effectLst/>
              </a:rPr>
              <a:t> </a:t>
            </a: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5481399" y="3034242"/>
            <a:ext cx="4684644" cy="2397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s-MX" altLang="es-MX" sz="1600" b="0" i="0" u="none" strike="noStrike" cap="none" normalizeH="0" baseline="0" dirty="0">
                <a:ln>
                  <a:noFill/>
                </a:ln>
                <a:solidFill>
                  <a:srgbClr val="333333"/>
                </a:solidFill>
                <a:effectLst/>
                <a:latin typeface="Inconsolata" pitchFamily="1" charset="0"/>
              </a:rPr>
              <a:t>INSTALLED_APPS = [ </a:t>
            </a:r>
          </a:p>
          <a:p>
            <a:pPr marL="0" marR="0" lvl="0" indent="0" algn="just" defTabSz="914400" rtl="0" eaLnBrk="0" fontAlgn="base" latinLnBrk="0" hangingPunct="0">
              <a:lnSpc>
                <a:spcPct val="100000"/>
              </a:lnSpc>
              <a:spcBef>
                <a:spcPct val="0"/>
              </a:spcBef>
              <a:spcAft>
                <a:spcPct val="0"/>
              </a:spcAft>
              <a:buClrTx/>
              <a:buSzTx/>
              <a:buFontTx/>
              <a:buNone/>
            </a:pPr>
            <a:r>
              <a:rPr kumimoji="0" lang="es-MX" altLang="es-MX" sz="1600" b="0" i="0" u="none" strike="noStrike" cap="none" normalizeH="0" baseline="0" dirty="0">
                <a:ln>
                  <a:noFill/>
                </a:ln>
                <a:solidFill>
                  <a:srgbClr val="333333"/>
                </a:solidFill>
                <a:effectLst/>
                <a:latin typeface="Inconsolata" pitchFamily="1" charset="0"/>
              </a:rPr>
              <a:t>'</a:t>
            </a:r>
            <a:r>
              <a:rPr kumimoji="0" lang="es-MX" altLang="es-MX" sz="1600" b="0" i="0" u="none" strike="noStrike" cap="none" normalizeH="0" baseline="0" dirty="0" err="1">
                <a:ln>
                  <a:noFill/>
                </a:ln>
                <a:solidFill>
                  <a:srgbClr val="333333"/>
                </a:solidFill>
                <a:effectLst/>
                <a:latin typeface="Inconsolata" pitchFamily="1" charset="0"/>
              </a:rPr>
              <a:t>django.contrib.admin</a:t>
            </a:r>
            <a:r>
              <a:rPr kumimoji="0" lang="es-MX" altLang="es-MX" sz="1600" b="0" i="0" u="none" strike="noStrike" cap="none" normalizeH="0" baseline="0" dirty="0">
                <a:ln>
                  <a:noFill/>
                </a:ln>
                <a:solidFill>
                  <a:srgbClr val="333333"/>
                </a:solidFill>
                <a:effectLst/>
                <a:latin typeface="Inconsolata" pitchFamily="1" charset="0"/>
              </a:rPr>
              <a:t>’, </a:t>
            </a:r>
          </a:p>
          <a:p>
            <a:pPr marL="0" marR="0" lvl="0" indent="0" algn="just" defTabSz="914400" rtl="0" eaLnBrk="0" fontAlgn="base" latinLnBrk="0" hangingPunct="0">
              <a:lnSpc>
                <a:spcPct val="100000"/>
              </a:lnSpc>
              <a:spcBef>
                <a:spcPct val="0"/>
              </a:spcBef>
              <a:spcAft>
                <a:spcPct val="0"/>
              </a:spcAft>
              <a:buClrTx/>
              <a:buSzTx/>
              <a:buFontTx/>
              <a:buNone/>
            </a:pPr>
            <a:r>
              <a:rPr kumimoji="0" lang="es-MX" altLang="es-MX" sz="1600" b="0" i="0" u="none" strike="noStrike" cap="none" normalizeH="0" baseline="0" dirty="0">
                <a:ln>
                  <a:noFill/>
                </a:ln>
                <a:solidFill>
                  <a:srgbClr val="333333"/>
                </a:solidFill>
                <a:effectLst/>
                <a:latin typeface="Inconsolata" pitchFamily="1" charset="0"/>
              </a:rPr>
              <a:t>'</a:t>
            </a:r>
            <a:r>
              <a:rPr kumimoji="0" lang="es-MX" altLang="es-MX" sz="1600" b="0" i="0" u="none" strike="noStrike" cap="none" normalizeH="0" baseline="0" dirty="0" err="1">
                <a:ln>
                  <a:noFill/>
                </a:ln>
                <a:solidFill>
                  <a:srgbClr val="333333"/>
                </a:solidFill>
                <a:effectLst/>
                <a:latin typeface="Inconsolata" pitchFamily="1" charset="0"/>
              </a:rPr>
              <a:t>django.contrib.auth</a:t>
            </a:r>
            <a:r>
              <a:rPr kumimoji="0" lang="es-MX" altLang="es-MX" sz="1600" b="0" i="0" u="none" strike="noStrike" cap="none" normalizeH="0" baseline="0" dirty="0">
                <a:ln>
                  <a:noFill/>
                </a:ln>
                <a:solidFill>
                  <a:srgbClr val="333333"/>
                </a:solidFill>
                <a:effectLst/>
                <a:latin typeface="Inconsolata" pitchFamily="1" charset="0"/>
              </a:rPr>
              <a:t>', '</a:t>
            </a:r>
            <a:r>
              <a:rPr kumimoji="0" lang="es-MX" altLang="es-MX" sz="1600" b="0" i="0" u="none" strike="noStrike" cap="none" normalizeH="0" baseline="0" dirty="0" err="1">
                <a:ln>
                  <a:noFill/>
                </a:ln>
                <a:solidFill>
                  <a:srgbClr val="333333"/>
                </a:solidFill>
                <a:effectLst/>
                <a:latin typeface="Inconsolata" pitchFamily="1" charset="0"/>
              </a:rPr>
              <a:t>django.contrib.contenttypes</a:t>
            </a:r>
            <a:r>
              <a:rPr kumimoji="0" lang="es-MX" altLang="es-MX" sz="1600" b="0" i="0" u="none" strike="noStrike" cap="none" normalizeH="0" baseline="0" dirty="0">
                <a:ln>
                  <a:noFill/>
                </a:ln>
                <a:solidFill>
                  <a:srgbClr val="333333"/>
                </a:solidFill>
                <a:effectLst/>
                <a:latin typeface="Inconsolata" pitchFamily="1" charset="0"/>
              </a:rPr>
              <a:t>', '</a:t>
            </a:r>
            <a:r>
              <a:rPr kumimoji="0" lang="es-MX" altLang="es-MX" sz="1600" b="0" i="0" u="none" strike="noStrike" cap="none" normalizeH="0" baseline="0" dirty="0" err="1">
                <a:ln>
                  <a:noFill/>
                </a:ln>
                <a:solidFill>
                  <a:srgbClr val="333333"/>
                </a:solidFill>
                <a:effectLst/>
                <a:latin typeface="Inconsolata" pitchFamily="1" charset="0"/>
              </a:rPr>
              <a:t>django.contrib.sessions</a:t>
            </a:r>
            <a:r>
              <a:rPr kumimoji="0" lang="es-MX" altLang="es-MX" sz="1600" b="0" i="0" u="none" strike="noStrike" cap="none" normalizeH="0" baseline="0" dirty="0">
                <a:ln>
                  <a:noFill/>
                </a:ln>
                <a:solidFill>
                  <a:srgbClr val="333333"/>
                </a:solidFill>
                <a:effectLst/>
                <a:latin typeface="Inconsolata" pitchFamily="1" charset="0"/>
              </a:rPr>
              <a:t>', '</a:t>
            </a:r>
            <a:r>
              <a:rPr kumimoji="0" lang="es-MX" altLang="es-MX" sz="1600" b="0" i="0" u="none" strike="noStrike" cap="none" normalizeH="0" baseline="0" dirty="0" err="1">
                <a:ln>
                  <a:noFill/>
                </a:ln>
                <a:solidFill>
                  <a:srgbClr val="333333"/>
                </a:solidFill>
                <a:effectLst/>
                <a:latin typeface="Inconsolata" pitchFamily="1" charset="0"/>
              </a:rPr>
              <a:t>django.contrib.messages</a:t>
            </a:r>
            <a:r>
              <a:rPr kumimoji="0" lang="es-MX" altLang="es-MX" sz="1600" b="0" i="0" u="none" strike="noStrike" cap="none" normalizeH="0" baseline="0" dirty="0">
                <a:ln>
                  <a:noFill/>
                </a:ln>
                <a:solidFill>
                  <a:srgbClr val="333333"/>
                </a:solidFill>
                <a:effectLst/>
                <a:latin typeface="Inconsolata" pitchFamily="1" charset="0"/>
              </a:rPr>
              <a:t>', '</a:t>
            </a:r>
            <a:r>
              <a:rPr kumimoji="0" lang="es-MX" altLang="es-MX" sz="1600" b="0" i="0" u="none" strike="noStrike" cap="none" normalizeH="0" baseline="0" dirty="0" err="1">
                <a:ln>
                  <a:noFill/>
                </a:ln>
                <a:solidFill>
                  <a:srgbClr val="333333"/>
                </a:solidFill>
                <a:effectLst/>
                <a:latin typeface="Inconsolata" pitchFamily="1" charset="0"/>
              </a:rPr>
              <a:t>django.contrib.staticfiles</a:t>
            </a:r>
            <a:r>
              <a:rPr kumimoji="0" lang="es-MX" altLang="es-MX" sz="1600" b="0" i="0" u="none" strike="noStrike" cap="none" normalizeH="0" baseline="0" dirty="0">
                <a:ln>
                  <a:noFill/>
                </a:ln>
                <a:solidFill>
                  <a:srgbClr val="333333"/>
                </a:solidFill>
                <a:effectLst/>
                <a:latin typeface="Inconsolata" pitchFamily="1" charset="0"/>
              </a:rPr>
              <a:t>’, </a:t>
            </a:r>
          </a:p>
          <a:p>
            <a:pPr marL="0" marR="0" lvl="0" indent="0" algn="just" defTabSz="914400" rtl="0" eaLnBrk="0" fontAlgn="base" latinLnBrk="0" hangingPunct="0">
              <a:lnSpc>
                <a:spcPct val="100000"/>
              </a:lnSpc>
              <a:spcBef>
                <a:spcPct val="0"/>
              </a:spcBef>
              <a:spcAft>
                <a:spcPct val="0"/>
              </a:spcAft>
              <a:buClrTx/>
              <a:buSzTx/>
              <a:buFontTx/>
              <a:buNone/>
            </a:pPr>
            <a:r>
              <a:rPr kumimoji="0" lang="es-MX" altLang="es-MX" sz="1600" b="0" i="0" u="none" strike="noStrike" cap="none" normalizeH="0" baseline="0" dirty="0">
                <a:ln>
                  <a:noFill/>
                </a:ln>
                <a:solidFill>
                  <a:srgbClr val="333333"/>
                </a:solidFill>
                <a:effectLst/>
                <a:latin typeface="Inconsolata" pitchFamily="1" charset="0"/>
              </a:rPr>
              <a:t>'</a:t>
            </a:r>
            <a:r>
              <a:rPr kumimoji="0" lang="es-MX" altLang="es-MX" sz="1600" b="0" i="0" u="none" strike="noStrike" cap="none" normalizeH="0" baseline="0" dirty="0" err="1">
                <a:ln>
                  <a:noFill/>
                </a:ln>
                <a:solidFill>
                  <a:srgbClr val="333333"/>
                </a:solidFill>
                <a:effectLst/>
                <a:latin typeface="Inconsolata" pitchFamily="1" charset="0"/>
              </a:rPr>
              <a:t>my_hello_world</a:t>
            </a:r>
            <a:r>
              <a:rPr kumimoji="0" lang="es-MX" altLang="es-MX" sz="1600" b="0" i="0" u="none" strike="noStrike" cap="none" normalizeH="0" baseline="0" dirty="0">
                <a:ln>
                  <a:noFill/>
                </a:ln>
                <a:solidFill>
                  <a:srgbClr val="333333"/>
                </a:solidFill>
                <a:effectLst/>
                <a:latin typeface="Inconsolata" pitchFamily="1" charset="0"/>
              </a:rPr>
              <a:t>’, </a:t>
            </a:r>
          </a:p>
          <a:p>
            <a:pPr marL="0" marR="0" lvl="0" indent="0" algn="just" defTabSz="914400" rtl="0" eaLnBrk="0" fontAlgn="base" latinLnBrk="0" hangingPunct="0">
              <a:lnSpc>
                <a:spcPct val="100000"/>
              </a:lnSpc>
              <a:spcBef>
                <a:spcPct val="0"/>
              </a:spcBef>
              <a:spcAft>
                <a:spcPct val="0"/>
              </a:spcAft>
              <a:buClrTx/>
              <a:buSzTx/>
              <a:buFontTx/>
              <a:buNone/>
            </a:pPr>
            <a:r>
              <a:rPr kumimoji="0" lang="es-MX" altLang="es-MX" sz="1600" b="0" i="0" u="none" strike="noStrike" cap="none" normalizeH="0" baseline="0" dirty="0">
                <a:ln>
                  <a:noFill/>
                </a:ln>
                <a:solidFill>
                  <a:srgbClr val="333333"/>
                </a:solidFill>
                <a:effectLst/>
                <a:latin typeface="Inconsolata" pitchFamily="1" charset="0"/>
              </a:rPr>
              <a:t>]</a:t>
            </a:r>
            <a:r>
              <a:rPr kumimoji="0" lang="es-MX" altLang="es-MX" sz="1600" b="0" i="0" u="none" strike="noStrike" cap="none" normalizeH="0" baseline="0" dirty="0">
                <a:ln>
                  <a:noFill/>
                </a:ln>
                <a:solidFill>
                  <a:schemeClr val="tx1"/>
                </a:solidFill>
                <a:effectLst/>
              </a:rPr>
              <a:t> </a:t>
            </a:r>
            <a:endParaRPr kumimoji="0" lang="es-MX" altLang="es-MX" sz="1600" b="0" i="0" u="none" strike="noStrike" cap="none" normalizeH="0" baseline="0" dirty="0">
              <a:ln>
                <a:noFill/>
              </a:ln>
              <a:solidFill>
                <a:schemeClr val="tx1"/>
              </a:solidFill>
              <a:effectLst/>
              <a:latin typeface="Arial" panose="020B0604020202020204" pitchFamily="34" charset="0"/>
            </a:endParaRPr>
          </a:p>
        </p:txBody>
      </p:sp>
      <p:pic>
        <p:nvPicPr>
          <p:cNvPr id="4098" name="Picture 2" descr="Como crear un CRUD con Django 2 y Bootstrap 4 – Parte 1 (Python 3.7) – Blog  Nube Colectiva">
            <a:extLst>
              <a:ext uri="{FF2B5EF4-FFF2-40B4-BE49-F238E27FC236}">
                <a16:creationId xmlns:a16="http://schemas.microsoft.com/office/drawing/2014/main" id="{2EB177F9-3963-0EC3-99E1-A22ACB5024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429" t="18769" b="25254"/>
          <a:stretch/>
        </p:blipFill>
        <p:spPr bwMode="auto">
          <a:xfrm>
            <a:off x="1108364" y="3229971"/>
            <a:ext cx="3436050" cy="25056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MX"/>
          </a:p>
        </p:txBody>
      </p:sp>
      <p:sp>
        <p:nvSpPr>
          <p:cNvPr id="3" name="Subtítulo 2"/>
          <p:cNvSpPr>
            <a:spLocks noGrp="1"/>
          </p:cNvSpPr>
          <p:nvPr>
            <p:ph type="subTitle" idx="1"/>
          </p:nvPr>
        </p:nvSpPr>
        <p:spPr/>
        <p:txBody>
          <a:bodyPr/>
          <a:lstStyle/>
          <a:p>
            <a:endParaRPr lang="es-MX"/>
          </a:p>
        </p:txBody>
      </p:sp>
      <p:pic>
        <p:nvPicPr>
          <p:cNvPr id="4" name="Imagen 3" descr="Imagen que contiene Forma&#10;&#10;Descripción generada automáticamen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02966"/>
          </a:xfrm>
          <a:prstGeom prst="rect">
            <a:avLst/>
          </a:prstGeom>
        </p:spPr>
      </p:pic>
      <p:sp>
        <p:nvSpPr>
          <p:cNvPr id="5" name="CuadroTexto 4"/>
          <p:cNvSpPr txBox="1"/>
          <p:nvPr/>
        </p:nvSpPr>
        <p:spPr>
          <a:xfrm>
            <a:off x="397566" y="1122363"/>
            <a:ext cx="9862002" cy="646331"/>
          </a:xfrm>
          <a:prstGeom prst="rect">
            <a:avLst/>
          </a:prstGeom>
          <a:noFill/>
        </p:spPr>
        <p:txBody>
          <a:bodyPr wrap="square" rtlCol="0">
            <a:spAutoFit/>
          </a:bodyPr>
          <a:lstStyle/>
          <a:p>
            <a:pPr algn="just"/>
            <a:r>
              <a:rPr lang="es-MX" b="0" i="0" dirty="0">
                <a:solidFill>
                  <a:srgbClr val="000000"/>
                </a:solidFill>
                <a:effectLst/>
                <a:highlight>
                  <a:srgbClr val="FFFF00"/>
                </a:highlight>
                <a:latin typeface="Playfair Display" panose="020B0604020202020204" pitchFamily="2" charset="0"/>
              </a:rPr>
              <a:t>A continuación</a:t>
            </a:r>
            <a:r>
              <a:rPr lang="es-MX" dirty="0">
                <a:solidFill>
                  <a:srgbClr val="000000"/>
                </a:solidFill>
                <a:highlight>
                  <a:srgbClr val="FFFF00"/>
                </a:highlight>
                <a:latin typeface="Playfair Display" panose="020B0604020202020204" pitchFamily="2" charset="0"/>
              </a:rPr>
              <a:t> </a:t>
            </a:r>
            <a:r>
              <a:rPr lang="es-MX" b="0" i="0" dirty="0">
                <a:solidFill>
                  <a:srgbClr val="000000"/>
                </a:solidFill>
                <a:effectLst/>
                <a:highlight>
                  <a:srgbClr val="FFFF00"/>
                </a:highlight>
                <a:latin typeface="Playfair Display" panose="020B0604020202020204" pitchFamily="2" charset="0"/>
              </a:rPr>
              <a:t>editamos el archivo</a:t>
            </a:r>
            <a:r>
              <a:rPr lang="es-MX" b="1" i="0" dirty="0">
                <a:solidFill>
                  <a:srgbClr val="000000"/>
                </a:solidFill>
                <a:effectLst/>
                <a:highlight>
                  <a:srgbClr val="FFFF00"/>
                </a:highlight>
                <a:latin typeface="Playfair Display" panose="020B0604020202020204" pitchFamily="2" charset="0"/>
              </a:rPr>
              <a:t> </a:t>
            </a:r>
            <a:r>
              <a:rPr lang="es-MX" b="1" i="1" dirty="0">
                <a:solidFill>
                  <a:srgbClr val="000000"/>
                </a:solidFill>
                <a:effectLst/>
                <a:highlight>
                  <a:srgbClr val="FFFF00"/>
                </a:highlight>
                <a:latin typeface="Playfair Display" panose="020B0604020202020204" pitchFamily="2" charset="0"/>
              </a:rPr>
              <a:t>urls.py</a:t>
            </a:r>
            <a:r>
              <a:rPr lang="es-MX" b="0" i="0" dirty="0">
                <a:solidFill>
                  <a:srgbClr val="000000"/>
                </a:solidFill>
                <a:effectLst/>
                <a:highlight>
                  <a:srgbClr val="FFFF00"/>
                </a:highlight>
                <a:latin typeface="Playfair Display" panose="020B0604020202020204" pitchFamily="2" charset="0"/>
              </a:rPr>
              <a:t>, agregando un nuevo patrón de URL</a:t>
            </a:r>
            <a:br>
              <a:rPr lang="es-MX" dirty="0">
                <a:highlight>
                  <a:srgbClr val="FFFF00"/>
                </a:highlight>
              </a:rPr>
            </a:br>
            <a:endParaRPr lang="es-MX" dirty="0">
              <a:highlight>
                <a:srgbClr val="FFFF00"/>
              </a:highlight>
            </a:endParaRPr>
          </a:p>
        </p:txBody>
      </p:sp>
      <p:sp>
        <p:nvSpPr>
          <p:cNvPr id="6" name="Rectangle 1"/>
          <p:cNvSpPr>
            <a:spLocks noChangeArrowheads="1"/>
          </p:cNvSpPr>
          <p:nvPr/>
        </p:nvSpPr>
        <p:spPr bwMode="auto">
          <a:xfrm>
            <a:off x="1355229" y="1737246"/>
            <a:ext cx="3972146" cy="1412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s-MX" altLang="es-MX" sz="1600" b="0" i="0" u="none" strike="noStrike" cap="none" normalizeH="0" baseline="0" dirty="0" err="1">
                <a:ln>
                  <a:noFill/>
                </a:ln>
                <a:solidFill>
                  <a:srgbClr val="333333"/>
                </a:solidFill>
                <a:effectLst/>
                <a:latin typeface="Inconsolata" pitchFamily="1" charset="0"/>
              </a:rPr>
              <a:t>from</a:t>
            </a:r>
            <a:r>
              <a:rPr kumimoji="0" lang="es-MX" altLang="es-MX" sz="1600" b="0" i="0" u="none" strike="noStrike" cap="none" normalizeH="0" baseline="0" dirty="0">
                <a:ln>
                  <a:noFill/>
                </a:ln>
                <a:solidFill>
                  <a:srgbClr val="333333"/>
                </a:solidFill>
                <a:effectLst/>
                <a:latin typeface="Inconsolata" pitchFamily="1" charset="0"/>
              </a:rPr>
              <a:t> </a:t>
            </a:r>
            <a:r>
              <a:rPr kumimoji="0" lang="es-MX" altLang="es-MX" sz="1600" b="0" i="0" u="none" strike="noStrike" cap="none" normalizeH="0" baseline="0" dirty="0" err="1">
                <a:ln>
                  <a:noFill/>
                </a:ln>
                <a:solidFill>
                  <a:srgbClr val="333333"/>
                </a:solidFill>
                <a:effectLst/>
                <a:latin typeface="Inconsolata" pitchFamily="1" charset="0"/>
              </a:rPr>
              <a:t>django.contrib</a:t>
            </a:r>
            <a:r>
              <a:rPr kumimoji="0" lang="es-MX" altLang="es-MX" sz="1600" b="0" i="0" u="none" strike="noStrike" cap="none" normalizeH="0" baseline="0" dirty="0">
                <a:ln>
                  <a:noFill/>
                </a:ln>
                <a:solidFill>
                  <a:srgbClr val="333333"/>
                </a:solidFill>
                <a:effectLst/>
                <a:latin typeface="Inconsolata" pitchFamily="1" charset="0"/>
              </a:rPr>
              <a:t> </a:t>
            </a:r>
            <a:r>
              <a:rPr kumimoji="0" lang="es-MX" altLang="es-MX" sz="1600" b="0" i="0" u="none" strike="noStrike" cap="none" normalizeH="0" baseline="0" dirty="0" err="1">
                <a:ln>
                  <a:noFill/>
                </a:ln>
                <a:solidFill>
                  <a:srgbClr val="333333"/>
                </a:solidFill>
                <a:effectLst/>
                <a:latin typeface="Inconsolata" pitchFamily="1" charset="0"/>
              </a:rPr>
              <a:t>import</a:t>
            </a:r>
            <a:r>
              <a:rPr kumimoji="0" lang="es-MX" altLang="es-MX" sz="1600" b="0" i="0" u="none" strike="noStrike" cap="none" normalizeH="0" baseline="0" dirty="0">
                <a:ln>
                  <a:noFill/>
                </a:ln>
                <a:solidFill>
                  <a:srgbClr val="333333"/>
                </a:solidFill>
                <a:effectLst/>
                <a:latin typeface="Inconsolata" pitchFamily="1" charset="0"/>
              </a:rPr>
              <a:t> </a:t>
            </a:r>
            <a:r>
              <a:rPr kumimoji="0" lang="es-MX" altLang="es-MX" sz="1600" b="0" i="0" u="none" strike="noStrike" cap="none" normalizeH="0" baseline="0" dirty="0" err="1">
                <a:ln>
                  <a:noFill/>
                </a:ln>
                <a:solidFill>
                  <a:srgbClr val="333333"/>
                </a:solidFill>
                <a:effectLst/>
                <a:latin typeface="Inconsolata" pitchFamily="1" charset="0"/>
              </a:rPr>
              <a:t>admin</a:t>
            </a:r>
            <a:r>
              <a:rPr kumimoji="0" lang="es-MX" altLang="es-MX" sz="1600" b="0" i="0" u="none" strike="noStrike" cap="none" normalizeH="0" baseline="0" dirty="0">
                <a:ln>
                  <a:noFill/>
                </a:ln>
                <a:solidFill>
                  <a:srgbClr val="333333"/>
                </a:solidFill>
                <a:effectLst/>
                <a:latin typeface="Inconsolata" pitchFamily="1" charset="0"/>
              </a:rPr>
              <a:t> </a:t>
            </a:r>
          </a:p>
          <a:p>
            <a:pPr marL="0" marR="0" lvl="0" indent="0" algn="just" defTabSz="914400" rtl="0" eaLnBrk="0" fontAlgn="base" latinLnBrk="0" hangingPunct="0">
              <a:lnSpc>
                <a:spcPct val="100000"/>
              </a:lnSpc>
              <a:spcBef>
                <a:spcPct val="0"/>
              </a:spcBef>
              <a:spcAft>
                <a:spcPct val="0"/>
              </a:spcAft>
              <a:buClrTx/>
              <a:buSzTx/>
              <a:buFontTx/>
              <a:buNone/>
            </a:pPr>
            <a:r>
              <a:rPr kumimoji="0" lang="es-MX" altLang="es-MX" sz="1600" b="0" i="0" u="none" strike="noStrike" cap="none" normalizeH="0" baseline="0" dirty="0" err="1">
                <a:ln>
                  <a:noFill/>
                </a:ln>
                <a:solidFill>
                  <a:srgbClr val="333333"/>
                </a:solidFill>
                <a:effectLst/>
                <a:latin typeface="Inconsolata" pitchFamily="1" charset="0"/>
              </a:rPr>
              <a:t>from</a:t>
            </a:r>
            <a:r>
              <a:rPr kumimoji="0" lang="es-MX" altLang="es-MX" sz="1600" b="0" i="0" u="none" strike="noStrike" cap="none" normalizeH="0" baseline="0" dirty="0">
                <a:ln>
                  <a:noFill/>
                </a:ln>
                <a:solidFill>
                  <a:srgbClr val="333333"/>
                </a:solidFill>
                <a:effectLst/>
                <a:latin typeface="Inconsolata" pitchFamily="1" charset="0"/>
              </a:rPr>
              <a:t> </a:t>
            </a:r>
            <a:r>
              <a:rPr kumimoji="0" lang="es-MX" altLang="es-MX" sz="1600" b="0" i="0" u="none" strike="noStrike" cap="none" normalizeH="0" baseline="0" dirty="0" err="1">
                <a:ln>
                  <a:noFill/>
                </a:ln>
                <a:solidFill>
                  <a:srgbClr val="333333"/>
                </a:solidFill>
                <a:effectLst/>
                <a:latin typeface="Inconsolata" pitchFamily="1" charset="0"/>
              </a:rPr>
              <a:t>django.urls</a:t>
            </a:r>
            <a:r>
              <a:rPr kumimoji="0" lang="es-MX" altLang="es-MX" sz="1600" b="0" i="0" u="none" strike="noStrike" cap="none" normalizeH="0" baseline="0" dirty="0">
                <a:ln>
                  <a:noFill/>
                </a:ln>
                <a:solidFill>
                  <a:srgbClr val="333333"/>
                </a:solidFill>
                <a:effectLst/>
                <a:latin typeface="Inconsolata" pitchFamily="1" charset="0"/>
              </a:rPr>
              <a:t> </a:t>
            </a:r>
            <a:r>
              <a:rPr kumimoji="0" lang="es-MX" altLang="es-MX" sz="1600" b="0" i="0" u="none" strike="noStrike" cap="none" normalizeH="0" baseline="0" dirty="0" err="1">
                <a:ln>
                  <a:noFill/>
                </a:ln>
                <a:solidFill>
                  <a:srgbClr val="333333"/>
                </a:solidFill>
                <a:effectLst/>
                <a:latin typeface="Inconsolata" pitchFamily="1" charset="0"/>
              </a:rPr>
              <a:t>import</a:t>
            </a:r>
            <a:r>
              <a:rPr kumimoji="0" lang="es-MX" altLang="es-MX" sz="1600" b="0" i="0" u="none" strike="noStrike" cap="none" normalizeH="0" baseline="0" dirty="0">
                <a:ln>
                  <a:noFill/>
                </a:ln>
                <a:solidFill>
                  <a:srgbClr val="333333"/>
                </a:solidFill>
                <a:effectLst/>
                <a:latin typeface="Inconsolata" pitchFamily="1" charset="0"/>
              </a:rPr>
              <a:t> </a:t>
            </a:r>
            <a:r>
              <a:rPr kumimoji="0" lang="es-MX" altLang="es-MX" sz="1600" b="0" i="0" u="none" strike="noStrike" cap="none" normalizeH="0" baseline="0" dirty="0" err="1">
                <a:ln>
                  <a:noFill/>
                </a:ln>
                <a:solidFill>
                  <a:srgbClr val="333333"/>
                </a:solidFill>
                <a:effectLst/>
                <a:latin typeface="Inconsolata" pitchFamily="1" charset="0"/>
              </a:rPr>
              <a:t>path</a:t>
            </a:r>
            <a:r>
              <a:rPr kumimoji="0" lang="es-MX" altLang="es-MX" sz="1600" b="0" i="0" u="none" strike="noStrike" cap="none" normalizeH="0" baseline="0" dirty="0">
                <a:ln>
                  <a:noFill/>
                </a:ln>
                <a:solidFill>
                  <a:srgbClr val="333333"/>
                </a:solidFill>
                <a:effectLst/>
                <a:latin typeface="Inconsolata" pitchFamily="1" charset="0"/>
              </a:rPr>
              <a:t> </a:t>
            </a:r>
          </a:p>
          <a:p>
            <a:pPr marL="0" marR="0" lvl="0" indent="0" algn="just" defTabSz="914400" rtl="0" eaLnBrk="0" fontAlgn="base" latinLnBrk="0" hangingPunct="0">
              <a:lnSpc>
                <a:spcPct val="100000"/>
              </a:lnSpc>
              <a:spcBef>
                <a:spcPct val="0"/>
              </a:spcBef>
              <a:spcAft>
                <a:spcPct val="0"/>
              </a:spcAft>
              <a:buClrTx/>
              <a:buSzTx/>
              <a:buFontTx/>
              <a:buNone/>
            </a:pPr>
            <a:r>
              <a:rPr kumimoji="0" lang="es-MX" altLang="es-MX" sz="1600" b="0" i="0" u="none" strike="noStrike" cap="none" normalizeH="0" baseline="0" dirty="0" err="1">
                <a:ln>
                  <a:noFill/>
                </a:ln>
                <a:solidFill>
                  <a:srgbClr val="333333"/>
                </a:solidFill>
                <a:effectLst/>
                <a:latin typeface="Inconsolata" pitchFamily="1" charset="0"/>
              </a:rPr>
              <a:t>from</a:t>
            </a:r>
            <a:r>
              <a:rPr kumimoji="0" lang="es-MX" altLang="es-MX" sz="1600" b="0" i="0" u="none" strike="noStrike" cap="none" normalizeH="0" baseline="0" dirty="0">
                <a:ln>
                  <a:noFill/>
                </a:ln>
                <a:solidFill>
                  <a:srgbClr val="333333"/>
                </a:solidFill>
                <a:effectLst/>
                <a:latin typeface="Inconsolata" pitchFamily="1" charset="0"/>
              </a:rPr>
              <a:t> </a:t>
            </a:r>
            <a:r>
              <a:rPr kumimoji="0" lang="es-MX" altLang="es-MX" sz="1600" b="0" i="0" u="none" strike="noStrike" cap="none" normalizeH="0" baseline="0" dirty="0" err="1">
                <a:ln>
                  <a:noFill/>
                </a:ln>
                <a:solidFill>
                  <a:srgbClr val="333333"/>
                </a:solidFill>
                <a:effectLst/>
                <a:latin typeface="Inconsolata" pitchFamily="1" charset="0"/>
              </a:rPr>
              <a:t>django.urls</a:t>
            </a:r>
            <a:r>
              <a:rPr kumimoji="0" lang="es-MX" altLang="es-MX" sz="1600" b="0" i="0" u="none" strike="noStrike" cap="none" normalizeH="0" baseline="0" dirty="0">
                <a:ln>
                  <a:noFill/>
                </a:ln>
                <a:solidFill>
                  <a:srgbClr val="333333"/>
                </a:solidFill>
                <a:effectLst/>
                <a:latin typeface="Inconsolata" pitchFamily="1" charset="0"/>
              </a:rPr>
              <a:t> </a:t>
            </a:r>
            <a:r>
              <a:rPr kumimoji="0" lang="es-MX" altLang="es-MX" sz="1600" b="0" i="0" u="none" strike="noStrike" cap="none" normalizeH="0" baseline="0" dirty="0" err="1">
                <a:ln>
                  <a:noFill/>
                </a:ln>
                <a:solidFill>
                  <a:srgbClr val="333333"/>
                </a:solidFill>
                <a:effectLst/>
                <a:latin typeface="Inconsolata" pitchFamily="1" charset="0"/>
              </a:rPr>
              <a:t>import</a:t>
            </a:r>
            <a:r>
              <a:rPr kumimoji="0" lang="es-MX" altLang="es-MX" sz="1600" b="0" i="0" u="none" strike="noStrike" cap="none" normalizeH="0" baseline="0" dirty="0">
                <a:ln>
                  <a:noFill/>
                </a:ln>
                <a:solidFill>
                  <a:srgbClr val="333333"/>
                </a:solidFill>
                <a:effectLst/>
                <a:latin typeface="Inconsolata" pitchFamily="1" charset="0"/>
              </a:rPr>
              <a:t> </a:t>
            </a:r>
            <a:r>
              <a:rPr kumimoji="0" lang="es-MX" altLang="es-MX" sz="1600" b="0" i="0" u="none" strike="noStrike" cap="none" normalizeH="0" baseline="0" dirty="0" err="1">
                <a:ln>
                  <a:noFill/>
                </a:ln>
                <a:solidFill>
                  <a:srgbClr val="333333"/>
                </a:solidFill>
                <a:effectLst/>
                <a:latin typeface="Inconsolata" pitchFamily="1" charset="0"/>
              </a:rPr>
              <a:t>include</a:t>
            </a:r>
            <a:endParaRPr kumimoji="0" lang="es-MX" altLang="es-MX" sz="1600" b="0" i="0" u="none" strike="noStrike" cap="none" normalizeH="0" baseline="0" dirty="0">
              <a:ln>
                <a:noFill/>
              </a:ln>
              <a:solidFill>
                <a:srgbClr val="333333"/>
              </a:solidFill>
              <a:effectLst/>
              <a:latin typeface="Inconsolata" pitchFamily="1" charset="0"/>
            </a:endParaRPr>
          </a:p>
          <a:p>
            <a:pPr marL="0" marR="0" lvl="0" indent="0" algn="just" defTabSz="914400" rtl="0" eaLnBrk="0" fontAlgn="base" latinLnBrk="0" hangingPunct="0">
              <a:lnSpc>
                <a:spcPct val="100000"/>
              </a:lnSpc>
              <a:spcBef>
                <a:spcPct val="0"/>
              </a:spcBef>
              <a:spcAft>
                <a:spcPct val="0"/>
              </a:spcAft>
              <a:buClrTx/>
              <a:buSzTx/>
              <a:buFontTx/>
              <a:buNone/>
            </a:pPr>
            <a:endParaRPr lang="es-MX" altLang="es-MX" sz="1600" dirty="0">
              <a:solidFill>
                <a:srgbClr val="333333"/>
              </a:solidFill>
              <a:latin typeface="Inconsolata" pitchFamily="1"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s-MX" altLang="es-MX" sz="1600" b="0" i="0" u="none" strike="noStrike" cap="none" normalizeH="0" baseline="0" dirty="0">
                <a:ln>
                  <a:noFill/>
                </a:ln>
                <a:solidFill>
                  <a:schemeClr val="tx1"/>
                </a:solidFill>
                <a:effectLst/>
              </a:rPr>
              <a:t> </a:t>
            </a:r>
            <a:endParaRPr kumimoji="0" lang="es-MX" altLang="es-MX" sz="16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1355229" y="2846016"/>
            <a:ext cx="5129609" cy="1165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79331"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s-MX" altLang="es-MX" sz="1600" b="0" i="0" u="none" strike="noStrike" cap="none" normalizeH="0" baseline="0" dirty="0" err="1">
                <a:ln>
                  <a:noFill/>
                </a:ln>
                <a:solidFill>
                  <a:srgbClr val="333333"/>
                </a:solidFill>
                <a:effectLst/>
                <a:latin typeface="Inconsolata" pitchFamily="1" charset="0"/>
              </a:rPr>
              <a:t>urlpatterns</a:t>
            </a:r>
            <a:r>
              <a:rPr kumimoji="0" lang="es-MX" altLang="es-MX" sz="1600" b="0" i="0" u="none" strike="noStrike" cap="none" normalizeH="0" baseline="0" dirty="0">
                <a:ln>
                  <a:noFill/>
                </a:ln>
                <a:solidFill>
                  <a:srgbClr val="333333"/>
                </a:solidFill>
                <a:effectLst/>
                <a:latin typeface="Inconsolata" pitchFamily="1" charset="0"/>
              </a:rPr>
              <a:t> = [ </a:t>
            </a:r>
          </a:p>
          <a:p>
            <a:pPr marL="0" marR="0" lvl="0" indent="0" algn="just" defTabSz="914400" rtl="0" eaLnBrk="0" fontAlgn="base" latinLnBrk="0" hangingPunct="0">
              <a:lnSpc>
                <a:spcPct val="100000"/>
              </a:lnSpc>
              <a:spcBef>
                <a:spcPct val="0"/>
              </a:spcBef>
              <a:spcAft>
                <a:spcPct val="0"/>
              </a:spcAft>
              <a:buClrTx/>
              <a:buSzTx/>
              <a:buFontTx/>
              <a:buNone/>
            </a:pPr>
            <a:r>
              <a:rPr lang="es-MX" altLang="es-MX" sz="1600" dirty="0">
                <a:solidFill>
                  <a:srgbClr val="333333"/>
                </a:solidFill>
                <a:latin typeface="Inconsolata" pitchFamily="1" charset="0"/>
              </a:rPr>
              <a:t>  </a:t>
            </a:r>
            <a:r>
              <a:rPr kumimoji="0" lang="es-MX" altLang="es-MX" sz="1600" b="0" i="0" u="none" strike="noStrike" cap="none" normalizeH="0" baseline="0" dirty="0" err="1">
                <a:ln>
                  <a:noFill/>
                </a:ln>
                <a:solidFill>
                  <a:srgbClr val="333333"/>
                </a:solidFill>
                <a:effectLst/>
                <a:latin typeface="Inconsolata" pitchFamily="1" charset="0"/>
              </a:rPr>
              <a:t>path</a:t>
            </a:r>
            <a:r>
              <a:rPr kumimoji="0" lang="es-MX" altLang="es-MX" sz="1600" b="0" i="0" u="none" strike="noStrike" cap="none" normalizeH="0" baseline="0" dirty="0">
                <a:ln>
                  <a:noFill/>
                </a:ln>
                <a:solidFill>
                  <a:srgbClr val="333333"/>
                </a:solidFill>
                <a:effectLst/>
                <a:latin typeface="Inconsolata" pitchFamily="1" charset="0"/>
              </a:rPr>
              <a:t>('</a:t>
            </a:r>
            <a:r>
              <a:rPr kumimoji="0" lang="es-MX" altLang="es-MX" sz="1600" b="0" i="0" u="none" strike="noStrike" cap="none" normalizeH="0" baseline="0" dirty="0" err="1">
                <a:ln>
                  <a:noFill/>
                </a:ln>
                <a:solidFill>
                  <a:srgbClr val="333333"/>
                </a:solidFill>
                <a:effectLst/>
                <a:latin typeface="Inconsolata" pitchFamily="1" charset="0"/>
              </a:rPr>
              <a:t>admin</a:t>
            </a:r>
            <a:r>
              <a:rPr kumimoji="0" lang="es-MX" altLang="es-MX" sz="1600" b="0" i="0" u="none" strike="noStrike" cap="none" normalizeH="0" baseline="0" dirty="0">
                <a:ln>
                  <a:noFill/>
                </a:ln>
                <a:solidFill>
                  <a:srgbClr val="333333"/>
                </a:solidFill>
                <a:effectLst/>
                <a:latin typeface="Inconsolata" pitchFamily="1" charset="0"/>
              </a:rPr>
              <a:t>/', </a:t>
            </a:r>
            <a:r>
              <a:rPr kumimoji="0" lang="es-MX" altLang="es-MX" sz="1600" b="0" i="0" u="none" strike="noStrike" cap="none" normalizeH="0" baseline="0" dirty="0" err="1">
                <a:ln>
                  <a:noFill/>
                </a:ln>
                <a:solidFill>
                  <a:srgbClr val="333333"/>
                </a:solidFill>
                <a:effectLst/>
                <a:latin typeface="Inconsolata" pitchFamily="1" charset="0"/>
              </a:rPr>
              <a:t>admin.site.urls</a:t>
            </a:r>
            <a:r>
              <a:rPr kumimoji="0" lang="es-MX" altLang="es-MX" sz="1600" b="0" i="0" u="none" strike="noStrike" cap="none" normalizeH="0" baseline="0" dirty="0">
                <a:ln>
                  <a:noFill/>
                </a:ln>
                <a:solidFill>
                  <a:srgbClr val="333333"/>
                </a:solidFill>
                <a:effectLst/>
                <a:latin typeface="Inconsolata" pitchFamily="1" charset="0"/>
              </a:rPr>
              <a:t>), </a:t>
            </a:r>
          </a:p>
          <a:p>
            <a:pPr marL="0" marR="0" lvl="0" indent="0" algn="just" defTabSz="914400" rtl="0" eaLnBrk="0" fontAlgn="base" latinLnBrk="0" hangingPunct="0">
              <a:lnSpc>
                <a:spcPct val="100000"/>
              </a:lnSpc>
              <a:spcBef>
                <a:spcPct val="0"/>
              </a:spcBef>
              <a:spcAft>
                <a:spcPct val="0"/>
              </a:spcAft>
              <a:buClrTx/>
              <a:buSzTx/>
              <a:buFontTx/>
              <a:buNone/>
            </a:pPr>
            <a:r>
              <a:rPr lang="es-MX" altLang="es-MX" sz="1600" dirty="0">
                <a:solidFill>
                  <a:srgbClr val="333333"/>
                </a:solidFill>
                <a:latin typeface="Inconsolata" pitchFamily="1" charset="0"/>
              </a:rPr>
              <a:t>  </a:t>
            </a:r>
            <a:r>
              <a:rPr kumimoji="0" lang="es-MX" altLang="es-MX" sz="1600" b="0" i="0" u="none" strike="noStrike" cap="none" normalizeH="0" baseline="0" dirty="0" err="1">
                <a:ln>
                  <a:noFill/>
                </a:ln>
                <a:solidFill>
                  <a:srgbClr val="333333"/>
                </a:solidFill>
                <a:effectLst/>
                <a:latin typeface="Inconsolata" pitchFamily="1" charset="0"/>
              </a:rPr>
              <a:t>path</a:t>
            </a:r>
            <a:r>
              <a:rPr kumimoji="0" lang="es-MX" altLang="es-MX" sz="1600" b="0" i="0" u="none" strike="noStrike" cap="none" normalizeH="0" baseline="0" dirty="0">
                <a:ln>
                  <a:noFill/>
                </a:ln>
                <a:solidFill>
                  <a:srgbClr val="333333"/>
                </a:solidFill>
                <a:effectLst/>
                <a:latin typeface="Inconsolata" pitchFamily="1" charset="0"/>
              </a:rPr>
              <a:t>('</a:t>
            </a:r>
            <a:r>
              <a:rPr kumimoji="0" lang="es-MX" altLang="es-MX" sz="1600" b="0" i="0" u="none" strike="noStrike" cap="none" normalizeH="0" baseline="0" dirty="0" err="1">
                <a:ln>
                  <a:noFill/>
                </a:ln>
                <a:solidFill>
                  <a:srgbClr val="333333"/>
                </a:solidFill>
                <a:effectLst/>
                <a:latin typeface="Inconsolata" pitchFamily="1" charset="0"/>
              </a:rPr>
              <a:t>index</a:t>
            </a:r>
            <a:r>
              <a:rPr kumimoji="0" lang="es-MX" altLang="es-MX" sz="1600" b="0" i="0" u="none" strike="noStrike" cap="none" normalizeH="0" baseline="0" dirty="0">
                <a:ln>
                  <a:noFill/>
                </a:ln>
                <a:solidFill>
                  <a:srgbClr val="333333"/>
                </a:solidFill>
                <a:effectLst/>
                <a:latin typeface="Inconsolata" pitchFamily="1" charset="0"/>
              </a:rPr>
              <a:t>/', </a:t>
            </a:r>
            <a:r>
              <a:rPr kumimoji="0" lang="es-MX" altLang="es-MX" sz="1600" b="0" i="0" u="none" strike="noStrike" cap="none" normalizeH="0" baseline="0" dirty="0" err="1">
                <a:ln>
                  <a:noFill/>
                </a:ln>
                <a:solidFill>
                  <a:srgbClr val="333333"/>
                </a:solidFill>
                <a:effectLst/>
                <a:latin typeface="Inconsolata" pitchFamily="1" charset="0"/>
              </a:rPr>
              <a:t>include</a:t>
            </a:r>
            <a:r>
              <a:rPr kumimoji="0" lang="es-MX" altLang="es-MX" sz="1600" b="0" i="0" u="none" strike="noStrike" cap="none" normalizeH="0" baseline="0" dirty="0">
                <a:ln>
                  <a:noFill/>
                </a:ln>
                <a:solidFill>
                  <a:srgbClr val="333333"/>
                </a:solidFill>
                <a:effectLst/>
                <a:latin typeface="Inconsolata" pitchFamily="1" charset="0"/>
              </a:rPr>
              <a:t>('</a:t>
            </a:r>
            <a:r>
              <a:rPr kumimoji="0" lang="es-MX" altLang="es-MX" sz="1600" b="0" i="0" u="none" strike="noStrike" cap="none" normalizeH="0" baseline="0" dirty="0" err="1">
                <a:ln>
                  <a:noFill/>
                </a:ln>
                <a:solidFill>
                  <a:srgbClr val="333333"/>
                </a:solidFill>
                <a:effectLst/>
                <a:latin typeface="Inconsolata" pitchFamily="1" charset="0"/>
              </a:rPr>
              <a:t>my_hello_world.urls</a:t>
            </a:r>
            <a:r>
              <a:rPr kumimoji="0" lang="es-MX" altLang="es-MX" sz="1600" b="0" i="0" u="none" strike="noStrike" cap="none" normalizeH="0" baseline="0" dirty="0">
                <a:ln>
                  <a:noFill/>
                </a:ln>
                <a:solidFill>
                  <a:srgbClr val="333333"/>
                </a:solidFill>
                <a:effectLst/>
                <a:latin typeface="Inconsolata" pitchFamily="1" charset="0"/>
              </a:rPr>
              <a:t>')), </a:t>
            </a:r>
          </a:p>
          <a:p>
            <a:pPr marL="0" marR="0" lvl="0" indent="0" algn="just" defTabSz="914400" rtl="0" eaLnBrk="0" fontAlgn="base" latinLnBrk="0" hangingPunct="0">
              <a:lnSpc>
                <a:spcPct val="100000"/>
              </a:lnSpc>
              <a:spcBef>
                <a:spcPct val="0"/>
              </a:spcBef>
              <a:spcAft>
                <a:spcPct val="0"/>
              </a:spcAft>
              <a:buClrTx/>
              <a:buSzTx/>
              <a:buFontTx/>
              <a:buNone/>
            </a:pPr>
            <a:r>
              <a:rPr kumimoji="0" lang="es-MX" altLang="es-MX" sz="1600" b="0" i="0" u="none" strike="noStrike" cap="none" normalizeH="0" baseline="0" dirty="0">
                <a:ln>
                  <a:noFill/>
                </a:ln>
                <a:solidFill>
                  <a:srgbClr val="333333"/>
                </a:solidFill>
                <a:effectLst/>
                <a:latin typeface="Inconsolata" pitchFamily="1" charset="0"/>
              </a:rPr>
              <a:t>]</a:t>
            </a:r>
            <a:r>
              <a:rPr kumimoji="0" lang="es-MX" altLang="es-MX" sz="1600" b="0" i="0" u="none" strike="noStrike" cap="none" normalizeH="0" baseline="0" dirty="0">
                <a:ln>
                  <a:noFill/>
                </a:ln>
                <a:solidFill>
                  <a:schemeClr val="tx1"/>
                </a:solidFill>
                <a:effectLst/>
              </a:rPr>
              <a:t> </a:t>
            </a:r>
            <a:endParaRPr kumimoji="0" lang="es-MX" altLang="es-MX" sz="1600" b="0" i="0" u="none" strike="noStrike" cap="none" normalizeH="0" baseline="0" dirty="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397566" y="4187260"/>
            <a:ext cx="9745320" cy="9659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79331"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pPr>
            <a:r>
              <a:rPr kumimoji="0" lang="es-MX" altLang="es-MX" sz="1600" b="0" i="0" u="none" strike="noStrike" cap="none" normalizeH="0" baseline="0" dirty="0">
                <a:ln>
                  <a:noFill/>
                </a:ln>
                <a:solidFill>
                  <a:srgbClr val="000000"/>
                </a:solidFill>
                <a:effectLst/>
                <a:latin typeface="Playfair Display" panose="020B0604020202020204" pitchFamily="2" charset="0"/>
              </a:rPr>
              <a:t>Observemos que en el segundo </a:t>
            </a:r>
            <a:r>
              <a:rPr kumimoji="0" lang="es-MX" altLang="es-MX" sz="1600" b="0" i="1" u="none" strike="noStrike" cap="none" normalizeH="0" baseline="0" dirty="0" err="1">
                <a:ln>
                  <a:noFill/>
                </a:ln>
                <a:solidFill>
                  <a:srgbClr val="000000"/>
                </a:solidFill>
                <a:effectLst/>
                <a:latin typeface="Playfair Display" panose="020B0604020202020204" pitchFamily="2" charset="0"/>
              </a:rPr>
              <a:t>path</a:t>
            </a:r>
            <a:r>
              <a:rPr kumimoji="0" lang="es-MX" altLang="es-MX" sz="1600" b="0" i="0" u="none" strike="noStrike" cap="none" normalizeH="0" baseline="0" dirty="0">
                <a:ln>
                  <a:noFill/>
                </a:ln>
                <a:solidFill>
                  <a:srgbClr val="000000"/>
                </a:solidFill>
                <a:effectLst/>
                <a:latin typeface="Playfair Display" panose="020B0604020202020204" pitchFamily="2" charset="0"/>
              </a:rPr>
              <a:t> hemos añadido la raíz</a:t>
            </a:r>
            <a:r>
              <a:rPr kumimoji="0" lang="es-MX" altLang="es-MX" sz="1600" b="0" i="1" u="none" strike="noStrike" cap="none" normalizeH="0" baseline="0" dirty="0">
                <a:ln>
                  <a:noFill/>
                </a:ln>
                <a:solidFill>
                  <a:srgbClr val="C7254E"/>
                </a:solidFill>
                <a:effectLst/>
                <a:latin typeface="Inconsolata" pitchFamily="1" charset="0"/>
              </a:rPr>
              <a:t> </a:t>
            </a:r>
            <a:r>
              <a:rPr kumimoji="0" lang="es-MX" altLang="es-MX" sz="1600" b="0" i="0" u="none" strike="noStrike" cap="none" normalizeH="0" baseline="0" dirty="0" err="1">
                <a:ln>
                  <a:noFill/>
                </a:ln>
                <a:solidFill>
                  <a:srgbClr val="C7254E"/>
                </a:solidFill>
                <a:effectLst/>
                <a:latin typeface="Inconsolata" pitchFamily="1" charset="0"/>
              </a:rPr>
              <a:t>index</a:t>
            </a:r>
            <a:r>
              <a:rPr kumimoji="0" lang="es-MX" altLang="es-MX" sz="1600" b="0" i="0" u="none" strike="noStrike" cap="none" normalizeH="0" baseline="0" dirty="0">
                <a:ln>
                  <a:noFill/>
                </a:ln>
                <a:solidFill>
                  <a:srgbClr val="000000"/>
                </a:solidFill>
                <a:effectLst/>
                <a:latin typeface="Playfair Display" panose="020B0604020202020204" pitchFamily="2" charset="0"/>
              </a:rPr>
              <a:t>/, indicando que las </a:t>
            </a:r>
            <a:r>
              <a:rPr kumimoji="0" lang="es-MX" altLang="es-MX" sz="1600" b="0" i="0" u="none" strike="noStrike" cap="none" normalizeH="0" baseline="0" dirty="0" err="1">
                <a:ln>
                  <a:noFill/>
                </a:ln>
                <a:solidFill>
                  <a:srgbClr val="000000"/>
                </a:solidFill>
                <a:effectLst/>
                <a:latin typeface="Playfair Display" panose="020B0604020202020204" pitchFamily="2" charset="0"/>
              </a:rPr>
              <a:t>urls</a:t>
            </a:r>
            <a:r>
              <a:rPr kumimoji="0" lang="es-MX" altLang="es-MX" sz="1600" b="0" i="0" u="none" strike="noStrike" cap="none" normalizeH="0" baseline="0" dirty="0">
                <a:ln>
                  <a:noFill/>
                </a:ln>
                <a:solidFill>
                  <a:srgbClr val="000000"/>
                </a:solidFill>
                <a:effectLst/>
                <a:latin typeface="Playfair Display" panose="020B0604020202020204" pitchFamily="2" charset="0"/>
              </a:rPr>
              <a:t> de la aplicación colgarán todas ellas </a:t>
            </a:r>
            <a:r>
              <a:rPr kumimoji="0" lang="es-MX" altLang="es-MX" sz="1600" b="0" i="0" u="none" strike="noStrike" cap="none" normalizeH="0" baseline="0" dirty="0" err="1">
                <a:ln>
                  <a:noFill/>
                </a:ln>
                <a:solidFill>
                  <a:srgbClr val="000000"/>
                </a:solidFill>
                <a:effectLst/>
                <a:latin typeface="Playfair Display" panose="020B0604020202020204" pitchFamily="2" charset="0"/>
              </a:rPr>
              <a:t>de</a:t>
            </a:r>
            <a:r>
              <a:rPr kumimoji="0" lang="es-MX" altLang="es-MX" sz="1600" b="0" i="1" u="none" strike="noStrike" cap="none" normalizeH="0" baseline="0" dirty="0" err="1">
                <a:ln>
                  <a:noFill/>
                </a:ln>
                <a:solidFill>
                  <a:srgbClr val="C7254E"/>
                </a:solidFill>
                <a:effectLst/>
                <a:latin typeface="Inconsolata" pitchFamily="1" charset="0"/>
              </a:rPr>
              <a:t>index</a:t>
            </a:r>
            <a:r>
              <a:rPr kumimoji="0" lang="es-MX" altLang="es-MX" sz="1600" b="0" i="0" u="none" strike="noStrike" cap="none" normalizeH="0" baseline="0" dirty="0">
                <a:ln>
                  <a:noFill/>
                </a:ln>
                <a:solidFill>
                  <a:srgbClr val="000000"/>
                </a:solidFill>
                <a:effectLst/>
                <a:latin typeface="Playfair Display" panose="020B0604020202020204" pitchFamily="2" charset="0"/>
              </a:rPr>
              <a:t>. De este modo, cuando visualicemos la aplicación debemos incluir esa carpeta en la url: </a:t>
            </a:r>
            <a:r>
              <a:rPr kumimoji="0" lang="es-MX" altLang="es-MX" sz="1600" b="0" i="1" u="none" strike="noStrike" cap="none" normalizeH="0" baseline="0" dirty="0">
                <a:ln>
                  <a:noFill/>
                </a:ln>
                <a:solidFill>
                  <a:srgbClr val="000000"/>
                </a:solidFill>
                <a:effectLst/>
                <a:latin typeface="Playfair Display" panose="020B0604020202020204" pitchFamily="2" charset="0"/>
              </a:rPr>
              <a:t>http://127.0.0.1:8000/index/</a:t>
            </a:r>
            <a:r>
              <a:rPr kumimoji="0" lang="es-MX" altLang="es-MX" sz="1600" b="0" i="0" u="none" strike="noStrike" cap="none" normalizeH="0" baseline="0" dirty="0">
                <a:ln>
                  <a:noFill/>
                </a:ln>
                <a:solidFill>
                  <a:schemeClr val="tx1"/>
                </a:solidFill>
                <a:effectLst/>
              </a:rPr>
              <a:t> </a:t>
            </a:r>
            <a:endParaRPr kumimoji="0" lang="es-MX" altLang="es-MX"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3789</Words>
  <Application>Microsoft Office PowerPoint</Application>
  <PresentationFormat>Panorámica</PresentationFormat>
  <Paragraphs>164</Paragraphs>
  <Slides>30</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30</vt:i4>
      </vt:variant>
    </vt:vector>
  </HeadingPairs>
  <TitlesOfParts>
    <vt:vector size="39" baseType="lpstr">
      <vt:lpstr>Aharoni</vt:lpstr>
      <vt:lpstr>Arial</vt:lpstr>
      <vt:lpstr>Britannic Bold</vt:lpstr>
      <vt:lpstr>Calibri</vt:lpstr>
      <vt:lpstr>Calibri Light</vt:lpstr>
      <vt:lpstr>CentraNube</vt:lpstr>
      <vt:lpstr>Inconsolata</vt:lpstr>
      <vt:lpstr>Playfair Display</vt:lpstr>
      <vt:lpstr>Tema de Office</vt:lpstr>
      <vt:lpstr>Presentación de PowerPoint</vt:lpstr>
      <vt:lpstr>Presentación de PowerPoint</vt:lpstr>
      <vt:lpstr>Presentación de PowerPoint</vt:lpstr>
      <vt:lpstr>1. ¿Qué es Django?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Francheska VR</dc:creator>
  <cp:lastModifiedBy>VERDUGA RODRIGUEZ EMANUEL MATIAS</cp:lastModifiedBy>
  <cp:revision>21</cp:revision>
  <dcterms:created xsi:type="dcterms:W3CDTF">2022-08-12T20:49:00Z</dcterms:created>
  <dcterms:modified xsi:type="dcterms:W3CDTF">2022-08-17T04:03:57Z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2052-11.1.0.9991</vt:lpwstr>
  </property>
</Properties>
</file>