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8" r:id="rId3"/>
    <p:sldId id="275" r:id="rId4"/>
    <p:sldId id="269" r:id="rId5"/>
    <p:sldId id="276" r:id="rId6"/>
    <p:sldId id="271" r:id="rId7"/>
    <p:sldId id="277" r:id="rId8"/>
    <p:sldId id="279" r:id="rId9"/>
    <p:sldId id="278" r:id="rId10"/>
    <p:sldId id="272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52CBBE"/>
    <a:srgbClr val="FEC630"/>
    <a:srgbClr val="FF5969"/>
    <a:srgbClr val="5D7373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88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AFD6-3E27-4A3A-8F8F-5077EA6638D8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D3915-5F95-42BB-9AA1-2DAEBC93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17678" y="200626"/>
            <a:ext cx="84303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0B050"/>
                </a:solidFill>
                <a:latin typeface="Tw Cen MT" panose="020B0602020104020603" pitchFamily="34" charset="0"/>
              </a:rPr>
              <a:t>Stock Market</a:t>
            </a:r>
            <a:endParaRPr lang="en-US" sz="9800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68032" y="2144411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Portfolio Optimization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016727" y="3070481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rgbClr val="5D7373"/>
                </a:solidFill>
                <a:latin typeface="Tw Cen MT" panose="020B0602020104020603" pitchFamily="34" charset="0"/>
              </a:rPr>
              <a:t>Team:  </a:t>
            </a:r>
            <a:r>
              <a:rPr lang="en-US" sz="2800" b="1" i="1" u="sng" dirty="0" err="1">
                <a:solidFill>
                  <a:srgbClr val="5D7373"/>
                </a:solidFill>
                <a:latin typeface="Tw Cen MT" panose="020B0602020104020603" pitchFamily="34" charset="0"/>
              </a:rPr>
              <a:t>Coogle</a:t>
            </a:r>
            <a:endParaRPr lang="en-US" sz="2800" b="1" i="1" u="sng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Bear Market Vs. Bull Market - HedgeTrade Blog">
            <a:extLst>
              <a:ext uri="{FF2B5EF4-FFF2-40B4-BE49-F238E27FC236}">
                <a16:creationId xmlns:a16="http://schemas.microsoft.com/office/drawing/2014/main" id="{6637B837-2141-4D07-92C1-817A86CE7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72" y="3812734"/>
            <a:ext cx="73437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3219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994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63559"/>
            <a:ext cx="2236897" cy="750639"/>
            <a:chOff x="764723" y="2188561"/>
            <a:chExt cx="2236897" cy="750639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45870" y="2188561"/>
              <a:ext cx="15557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Markowitz Plots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3122882"/>
            <a:ext cx="2292038" cy="669337"/>
            <a:chOff x="764723" y="3547884"/>
            <a:chExt cx="2292038" cy="66933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501011" y="354788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Correlation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408184"/>
            <a:ext cx="2226227" cy="662056"/>
            <a:chOff x="764723" y="4833186"/>
            <a:chExt cx="2226227" cy="66205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92388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Heatmap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3130163"/>
            <a:ext cx="2236897" cy="662056"/>
            <a:chOff x="4504627" y="3555165"/>
            <a:chExt cx="2236897" cy="66205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85774" y="3605081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Beta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408184"/>
            <a:ext cx="2259068" cy="662056"/>
            <a:chOff x="4504627" y="4833186"/>
            <a:chExt cx="2259068" cy="66205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207945" y="492388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3-D Learning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838257"/>
            <a:ext cx="2262205" cy="675941"/>
            <a:chOff x="4504627" y="2263259"/>
            <a:chExt cx="2262205" cy="675941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211082" y="2263259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Stocks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850230" y="83771"/>
            <a:ext cx="11930586" cy="6858000"/>
            <a:chOff x="-2519749" y="83771"/>
            <a:chExt cx="11930586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519749" y="8377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no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350197" y="3966907"/>
            <a:ext cx="2509118" cy="1082467"/>
            <a:chOff x="807397" y="4445001"/>
            <a:chExt cx="2509118" cy="108246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892383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500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807397" y="5127358"/>
              <a:ext cx="2509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082467"/>
            <a:chOff x="3629784" y="4445001"/>
            <a:chExt cx="2336800" cy="108246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1,000’s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Simulating Stocks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446550"/>
            <a:chOff x="6279854" y="4445001"/>
            <a:chExt cx="2336800" cy="144655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$ From</a:t>
              </a:r>
            </a:p>
            <a:p>
              <a:pPr algn="ctr"/>
              <a:endParaRPr lang="en-US" sz="4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Dividends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4759DD56-9161-4A22-8660-0AAFD5155B24}"/>
              </a:ext>
            </a:extLst>
          </p:cNvPr>
          <p:cNvSpPr/>
          <p:nvPr/>
        </p:nvSpPr>
        <p:spPr>
          <a:xfrm>
            <a:off x="3439718" y="1875469"/>
            <a:ext cx="1802532" cy="1802532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516301-84E4-4DC6-A056-8024955CA570}"/>
              </a:ext>
            </a:extLst>
          </p:cNvPr>
          <p:cNvSpPr/>
          <p:nvPr/>
        </p:nvSpPr>
        <p:spPr>
          <a:xfrm>
            <a:off x="6057685" y="1854501"/>
            <a:ext cx="1813790" cy="181379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789648" y="1875469"/>
            <a:ext cx="1802532" cy="1802532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FC97E-1F71-434F-8D92-4215180D31E0}"/>
              </a:ext>
            </a:extLst>
          </p:cNvPr>
          <p:cNvSpPr/>
          <p:nvPr/>
        </p:nvSpPr>
        <p:spPr>
          <a:xfrm>
            <a:off x="3858540" y="2170214"/>
            <a:ext cx="918393" cy="1213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591D34-B613-44E6-B728-8B53B6216D33}"/>
              </a:ext>
            </a:extLst>
          </p:cNvPr>
          <p:cNvSpPr/>
          <p:nvPr/>
        </p:nvSpPr>
        <p:spPr>
          <a:xfrm>
            <a:off x="1197004" y="2134894"/>
            <a:ext cx="918393" cy="1213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B8950D-9CBF-42D6-9808-B3A3C93FE37A}"/>
              </a:ext>
            </a:extLst>
          </p:cNvPr>
          <p:cNvSpPr/>
          <p:nvPr/>
        </p:nvSpPr>
        <p:spPr>
          <a:xfrm>
            <a:off x="6529752" y="2077474"/>
            <a:ext cx="918393" cy="1103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CD4C2-CC37-4436-A453-A0065B531650}"/>
              </a:ext>
            </a:extLst>
          </p:cNvPr>
          <p:cNvSpPr/>
          <p:nvPr/>
        </p:nvSpPr>
        <p:spPr>
          <a:xfrm>
            <a:off x="350197" y="321013"/>
            <a:ext cx="8542601" cy="802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78166-E4C8-4973-9D60-58845B6EE83A}"/>
              </a:ext>
            </a:extLst>
          </p:cNvPr>
          <p:cNvSpPr/>
          <p:nvPr/>
        </p:nvSpPr>
        <p:spPr>
          <a:xfrm>
            <a:off x="-171873" y="131474"/>
            <a:ext cx="9975939" cy="876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              Dashboard Demo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7567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343763" y="2987151"/>
            <a:ext cx="7678088" cy="2532993"/>
            <a:chOff x="2795387" y="3874286"/>
            <a:chExt cx="7003010" cy="171764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22499"/>
              <a:ext cx="2644771" cy="32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Tw Cen MT" panose="020B0602020104020603" pitchFamily="34" charset="0"/>
                </a:rPr>
                <a:t>Coogle</a:t>
              </a:r>
              <a:r>
                <a:rPr lang="en-US" sz="2400" dirty="0">
                  <a:latin typeface="Tw Cen MT" panose="020B0602020104020603" pitchFamily="34" charset="0"/>
                </a:rPr>
                <a:t>: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2795387" y="4626439"/>
              <a:ext cx="7003010" cy="271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Tw Cen MT" panose="020B0602020104020603" pitchFamily="34" charset="0"/>
                </a:rPr>
                <a:t>Pani</a:t>
              </a:r>
              <a:r>
                <a:rPr lang="en-US" sz="2000" dirty="0">
                  <a:latin typeface="Tw Cen MT" panose="020B0602020104020603" pitchFamily="34" charset="0"/>
                </a:rPr>
                <a:t> Maddi, David Frazier, John Hernandez, Cody Sifford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90" y="5111904"/>
              <a:ext cx="6791601" cy="48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This presentation is on portfolio optimization in the stock market, while also forecasting potential bankruptcies.</a:t>
              </a:r>
            </a:p>
          </p:txBody>
        </p:sp>
      </p:grp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B2D436D-EEC1-4FF3-8F84-27D5FD707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84" y="128376"/>
            <a:ext cx="6905244" cy="28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84127" y="-9939"/>
            <a:ext cx="12482920" cy="6858000"/>
            <a:chOff x="-290920" y="-9939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-9939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Plots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489346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E9120B-D85D-4556-A191-0BB0BA474CC7}"/>
              </a:ext>
            </a:extLst>
          </p:cNvPr>
          <p:cNvSpPr txBox="1"/>
          <p:nvPr/>
        </p:nvSpPr>
        <p:spPr>
          <a:xfrm>
            <a:off x="3485324" y="356221"/>
            <a:ext cx="6776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7CC45-7839-4099-8958-E93C0568A459}"/>
              </a:ext>
            </a:extLst>
          </p:cNvPr>
          <p:cNvSpPr txBox="1"/>
          <p:nvPr/>
        </p:nvSpPr>
        <p:spPr>
          <a:xfrm>
            <a:off x="2857813" y="1089467"/>
            <a:ext cx="82879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Back Testing of the S&amp;P 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Markowitz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Portfolio Returns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Sharpe Ratios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Optimizing your Portfolio: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Review the Stock Performance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Real-Time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Thousands of Simulations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Natural Language Processing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Do’s and Do Not’s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21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1899" y="83773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Agenda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Stocks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617162"/>
            <a:chOff x="1488849" y="3837442"/>
            <a:chExt cx="1591582" cy="61716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Portfolio Tips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Keys/Trends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617162"/>
            <a:chOff x="3977674" y="3837442"/>
            <a:chExt cx="1591582" cy="61716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Interactive Charts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617162"/>
            <a:chOff x="6488272" y="3837442"/>
            <a:chExt cx="1591582" cy="6171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Visualizations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322815" y="18139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445329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B8E712A-6217-441D-ACFA-E293D6180D1C}"/>
              </a:ext>
            </a:extLst>
          </p:cNvPr>
          <p:cNvGrpSpPr/>
          <p:nvPr/>
        </p:nvGrpSpPr>
        <p:grpSpPr>
          <a:xfrm>
            <a:off x="2318186" y="1148907"/>
            <a:ext cx="1275682" cy="1275682"/>
            <a:chOff x="3063120" y="1755914"/>
            <a:chExt cx="1275682" cy="1275682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15D2C991-0420-4BBA-ADD5-207B28F444A1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FCC5A2-DDF3-4D5A-9960-2C7CD357FB86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1A447E-A270-4AAA-A344-B58B77C9CB58}"/>
              </a:ext>
            </a:extLst>
          </p:cNvPr>
          <p:cNvGrpSpPr/>
          <p:nvPr/>
        </p:nvGrpSpPr>
        <p:grpSpPr>
          <a:xfrm>
            <a:off x="7445385" y="4564895"/>
            <a:ext cx="1275682" cy="1275682"/>
            <a:chOff x="3063120" y="1755914"/>
            <a:chExt cx="1275682" cy="1275682"/>
          </a:xfrm>
          <a:solidFill>
            <a:schemeClr val="accent6">
              <a:lumMod val="75000"/>
            </a:schemeClr>
          </a:solidFill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57AB99E2-2F85-40E6-B916-C90522D9FDB1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DC18D46-2384-4551-B4F0-4F47B9E80F88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94D963-F31B-453E-896D-8EF1F267CA81}"/>
              </a:ext>
            </a:extLst>
          </p:cNvPr>
          <p:cNvGrpSpPr/>
          <p:nvPr/>
        </p:nvGrpSpPr>
        <p:grpSpPr>
          <a:xfrm>
            <a:off x="4761368" y="4601953"/>
            <a:ext cx="1275682" cy="1275682"/>
            <a:chOff x="3063120" y="1755914"/>
            <a:chExt cx="1275682" cy="1275682"/>
          </a:xfrm>
          <a:solidFill>
            <a:schemeClr val="accent1"/>
          </a:solidFill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95EB28ED-9419-4258-974C-7910BFB34FF9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813512E-EDA3-456D-8BBB-EE7E7F0FC563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10A0B3-41D6-4777-8DCA-A076034379EB}"/>
              </a:ext>
            </a:extLst>
          </p:cNvPr>
          <p:cNvGrpSpPr/>
          <p:nvPr/>
        </p:nvGrpSpPr>
        <p:grpSpPr>
          <a:xfrm>
            <a:off x="2418013" y="4634342"/>
            <a:ext cx="1275682" cy="1275682"/>
            <a:chOff x="2806742" y="1755914"/>
            <a:chExt cx="1275682" cy="1275682"/>
          </a:xfrm>
          <a:solidFill>
            <a:schemeClr val="accent2">
              <a:lumMod val="75000"/>
            </a:schemeClr>
          </a:solidFill>
        </p:grpSpPr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3A4E6989-E632-4C5B-8929-702ED685E651}"/>
                </a:ext>
              </a:extLst>
            </p:cNvPr>
            <p:cNvSpPr/>
            <p:nvPr/>
          </p:nvSpPr>
          <p:spPr>
            <a:xfrm rot="8100000">
              <a:off x="2806742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B8337A-26AF-4B55-BBE1-DE1E1E49DE1A}"/>
                </a:ext>
              </a:extLst>
            </p:cNvPr>
            <p:cNvSpPr/>
            <p:nvPr/>
          </p:nvSpPr>
          <p:spPr>
            <a:xfrm>
              <a:off x="2992545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ADEAB0-A909-4232-B4C6-948DBDB82D90}"/>
              </a:ext>
            </a:extLst>
          </p:cNvPr>
          <p:cNvGrpSpPr/>
          <p:nvPr/>
        </p:nvGrpSpPr>
        <p:grpSpPr>
          <a:xfrm>
            <a:off x="3778841" y="2425064"/>
            <a:ext cx="1275682" cy="1275682"/>
            <a:chOff x="3063120" y="1755914"/>
            <a:chExt cx="1275682" cy="1275682"/>
          </a:xfrm>
          <a:solidFill>
            <a:schemeClr val="tx1"/>
          </a:solidFill>
        </p:grpSpPr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BEBC98C4-9E4F-49C1-8863-391C36CF068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5F29C95-13CC-46F0-A658-BDA406DD4A0C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4D7903-C927-4DE5-A8CF-73A73B9E60D2}"/>
              </a:ext>
            </a:extLst>
          </p:cNvPr>
          <p:cNvGrpSpPr/>
          <p:nvPr/>
        </p:nvGrpSpPr>
        <p:grpSpPr>
          <a:xfrm>
            <a:off x="6644914" y="2465139"/>
            <a:ext cx="1308642" cy="1275682"/>
            <a:chOff x="3063120" y="1755914"/>
            <a:chExt cx="1275682" cy="127568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5F4766E1-4CD0-400C-92A5-566BC8181C6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0FBC2F0-E416-4020-B682-C2B6999CE26E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6A5C60-4C78-4DFC-9228-9B717CEB63AA}"/>
              </a:ext>
            </a:extLst>
          </p:cNvPr>
          <p:cNvGrpSpPr/>
          <p:nvPr/>
        </p:nvGrpSpPr>
        <p:grpSpPr>
          <a:xfrm>
            <a:off x="5255039" y="1112394"/>
            <a:ext cx="1275682" cy="1275682"/>
            <a:chOff x="3063120" y="1755914"/>
            <a:chExt cx="1275682" cy="127568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6A232201-B389-40B4-8864-D84924DAE2D4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5EEC52B-A4E6-43A7-ACC5-84B2E099FB8D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C46F5FB-C85B-465D-8CE3-0F18113BCEF0}"/>
              </a:ext>
            </a:extLst>
          </p:cNvPr>
          <p:cNvGrpSpPr/>
          <p:nvPr/>
        </p:nvGrpSpPr>
        <p:grpSpPr>
          <a:xfrm>
            <a:off x="8756651" y="1459552"/>
            <a:ext cx="1275682" cy="1275682"/>
            <a:chOff x="3063120" y="1755914"/>
            <a:chExt cx="1275682" cy="1275682"/>
          </a:xfrm>
          <a:solidFill>
            <a:schemeClr val="bg1">
              <a:lumMod val="65000"/>
            </a:schemeClr>
          </a:solidFill>
        </p:grpSpPr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7A40F2F8-8DBA-4EA7-BA0A-CD57B8D20BD2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1D0F48C-33FE-465B-83FE-E02DA9FD3EEF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5923D92-795B-42CA-B585-92E303C23AA5}"/>
              </a:ext>
            </a:extLst>
          </p:cNvPr>
          <p:cNvSpPr/>
          <p:nvPr/>
        </p:nvSpPr>
        <p:spPr>
          <a:xfrm>
            <a:off x="3953277" y="2657412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460A5AED-D085-48A1-8344-1C022EB54D49}"/>
              </a:ext>
            </a:extLst>
          </p:cNvPr>
          <p:cNvSpPr/>
          <p:nvPr/>
        </p:nvSpPr>
        <p:spPr>
          <a:xfrm>
            <a:off x="2601432" y="4808546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244D8DD-78E0-4066-BD93-07C50A1A954D}"/>
              </a:ext>
            </a:extLst>
          </p:cNvPr>
          <p:cNvSpPr/>
          <p:nvPr/>
        </p:nvSpPr>
        <p:spPr>
          <a:xfrm>
            <a:off x="8939872" y="1696503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1C822B4C-DA47-4BF1-B858-E6EEA5F89AC1}"/>
              </a:ext>
            </a:extLst>
          </p:cNvPr>
          <p:cNvSpPr/>
          <p:nvPr/>
        </p:nvSpPr>
        <p:spPr>
          <a:xfrm>
            <a:off x="4937516" y="4801476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CA1713B-9F6A-43D3-97D1-40B8CBF1D64C}"/>
              </a:ext>
            </a:extLst>
          </p:cNvPr>
          <p:cNvSpPr/>
          <p:nvPr/>
        </p:nvSpPr>
        <p:spPr>
          <a:xfrm>
            <a:off x="7629282" y="4775455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8A745274-7061-443E-8445-DA9745725B85}"/>
              </a:ext>
            </a:extLst>
          </p:cNvPr>
          <p:cNvSpPr/>
          <p:nvPr/>
        </p:nvSpPr>
        <p:spPr>
          <a:xfrm>
            <a:off x="6851338" y="2644734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C26C97FA-E0F8-4FB7-9D3E-5953B20849B7}"/>
              </a:ext>
            </a:extLst>
          </p:cNvPr>
          <p:cNvSpPr/>
          <p:nvPr/>
        </p:nvSpPr>
        <p:spPr>
          <a:xfrm>
            <a:off x="5419801" y="1267182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CB5A00D-78BF-41ED-B6EA-FD4AB9A33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62" y="1511493"/>
            <a:ext cx="684214" cy="54561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FE07E1-F383-4079-8BE0-3B42EED6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41" y="4940202"/>
            <a:ext cx="613535" cy="608665"/>
          </a:xfrm>
          <a:prstGeom prst="rect">
            <a:avLst/>
          </a:prstGeom>
        </p:spPr>
      </p:pic>
      <p:pic>
        <p:nvPicPr>
          <p:cNvPr id="11" name="Picture 10" descr="A picture containing room&#10;&#10;Description automatically generated">
            <a:extLst>
              <a:ext uri="{FF2B5EF4-FFF2-40B4-BE49-F238E27FC236}">
                <a16:creationId xmlns:a16="http://schemas.microsoft.com/office/drawing/2014/main" id="{88521C6C-9B47-4EE8-B5A2-D7F8C6F34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18" y="2841172"/>
            <a:ext cx="555352" cy="59157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ED7B13-442C-4E22-B9BD-7155D1624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92" y="2559337"/>
            <a:ext cx="1269311" cy="113541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970712D-6C09-4B50-B703-576C9A9B9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264" y="1841142"/>
            <a:ext cx="617170" cy="617170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02F1F-5C3C-43F2-A07B-D4938F5F6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1394054"/>
            <a:ext cx="676171" cy="600718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AC3156-F637-4A23-A780-417A8A8A96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1" y="4977609"/>
            <a:ext cx="568897" cy="571258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CF8BCA94-2FA3-4853-AB00-AC383DB0E4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17" y="4914271"/>
            <a:ext cx="543510" cy="65104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CC3B43D-40E8-469B-B562-894F55370CD6}"/>
              </a:ext>
            </a:extLst>
          </p:cNvPr>
          <p:cNvSpPr/>
          <p:nvPr/>
        </p:nvSpPr>
        <p:spPr>
          <a:xfrm>
            <a:off x="2377952" y="131015"/>
            <a:ext cx="8752047" cy="9210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Portfolio Optimization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40ED3-4E88-4151-82BC-B6A2B89D31F8}"/>
              </a:ext>
            </a:extLst>
          </p:cNvPr>
          <p:cNvSpPr/>
          <p:nvPr/>
        </p:nvSpPr>
        <p:spPr>
          <a:xfrm>
            <a:off x="2218312" y="2652932"/>
            <a:ext cx="1371921" cy="42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 Early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26E9E2C-D21B-4A27-8850-71B23991083F}"/>
              </a:ext>
            </a:extLst>
          </p:cNvPr>
          <p:cNvSpPr/>
          <p:nvPr/>
        </p:nvSpPr>
        <p:spPr>
          <a:xfrm>
            <a:off x="3509320" y="4135152"/>
            <a:ext cx="1755541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Advantage of Roth IRA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AD6DCAE-E9D6-4A29-AF77-57C291DF1CA6}"/>
              </a:ext>
            </a:extLst>
          </p:cNvPr>
          <p:cNvSpPr/>
          <p:nvPr/>
        </p:nvSpPr>
        <p:spPr>
          <a:xfrm>
            <a:off x="5950540" y="4141893"/>
            <a:ext cx="2477733" cy="44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ETF INVEST IN DIVERSIFIED</a:t>
            </a:r>
            <a:r>
              <a:rPr lang="en-US" dirty="0"/>
              <a:t>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63C4C11-87E0-456C-9071-F8018C5A4B95}"/>
              </a:ext>
            </a:extLst>
          </p:cNvPr>
          <p:cNvSpPr/>
          <p:nvPr/>
        </p:nvSpPr>
        <p:spPr>
          <a:xfrm>
            <a:off x="4729186" y="2283300"/>
            <a:ext cx="2340308" cy="56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RE-INVEST DIVIDENDS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55E1232-8029-4736-A2DF-6723A6FC1965}"/>
              </a:ext>
            </a:extLst>
          </p:cNvPr>
          <p:cNvSpPr/>
          <p:nvPr/>
        </p:nvSpPr>
        <p:spPr>
          <a:xfrm>
            <a:off x="8187067" y="3255325"/>
            <a:ext cx="3047172" cy="49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AVOID POTENTIAL BANKRUPTIES FROM 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YOUR PORTFOLIO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AECAF45-E0F4-4BD0-80F0-B9F608359BB4}"/>
              </a:ext>
            </a:extLst>
          </p:cNvPr>
          <p:cNvSpPr/>
          <p:nvPr/>
        </p:nvSpPr>
        <p:spPr>
          <a:xfrm>
            <a:off x="2343166" y="6409214"/>
            <a:ext cx="1398771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BETA STRATEGY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0240B0A-0D2A-4BFB-BE9E-9B7E67B80D3A}"/>
              </a:ext>
            </a:extLst>
          </p:cNvPr>
          <p:cNvSpPr/>
          <p:nvPr/>
        </p:nvSpPr>
        <p:spPr>
          <a:xfrm>
            <a:off x="4254333" y="6424761"/>
            <a:ext cx="2281643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MARKOWITZ MODEL FOR OPTIMIZATION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3E9C987-9950-4BD6-9B4C-A6F851EF4870}"/>
              </a:ext>
            </a:extLst>
          </p:cNvPr>
          <p:cNvSpPr/>
          <p:nvPr/>
        </p:nvSpPr>
        <p:spPr>
          <a:xfrm>
            <a:off x="6616148" y="6217079"/>
            <a:ext cx="2702336" cy="44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POTENITAL TRADING STRATEGIES USING NLP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635FF7-BDD8-41A9-813B-6CB9FFD894A5}"/>
              </a:ext>
            </a:extLst>
          </p:cNvPr>
          <p:cNvSpPr/>
          <p:nvPr/>
        </p:nvSpPr>
        <p:spPr>
          <a:xfrm>
            <a:off x="6640237" y="6259690"/>
            <a:ext cx="1804088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ED226DF-24AC-4F6F-B292-5DEC5680BBDC}"/>
              </a:ext>
            </a:extLst>
          </p:cNvPr>
          <p:cNvSpPr/>
          <p:nvPr/>
        </p:nvSpPr>
        <p:spPr>
          <a:xfrm>
            <a:off x="9373849" y="6020052"/>
            <a:ext cx="1522220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BACKTESTING MODELS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Teardrop 95">
            <a:extLst>
              <a:ext uri="{FF2B5EF4-FFF2-40B4-BE49-F238E27FC236}">
                <a16:creationId xmlns:a16="http://schemas.microsoft.com/office/drawing/2014/main" id="{591D40FC-8BD6-42F9-B930-44CF4944E55F}"/>
              </a:ext>
            </a:extLst>
          </p:cNvPr>
          <p:cNvSpPr/>
          <p:nvPr/>
        </p:nvSpPr>
        <p:spPr>
          <a:xfrm rot="8100000">
            <a:off x="9488444" y="4223696"/>
            <a:ext cx="1275682" cy="1275682"/>
          </a:xfrm>
          <a:prstGeom prst="teardrop">
            <a:avLst>
              <a:gd name="adj" fmla="val 10996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5897D105-6CC0-444A-A523-23B5D46A1D0B}"/>
              </a:ext>
            </a:extLst>
          </p:cNvPr>
          <p:cNvSpPr/>
          <p:nvPr/>
        </p:nvSpPr>
        <p:spPr>
          <a:xfrm>
            <a:off x="9692837" y="4408178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rtgage">
            <a:extLst>
              <a:ext uri="{FF2B5EF4-FFF2-40B4-BE49-F238E27FC236}">
                <a16:creationId xmlns:a16="http://schemas.microsoft.com/office/drawing/2014/main" id="{07CAEA39-9C15-4C81-AA79-2987662B3D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97956" y="4489162"/>
            <a:ext cx="656658" cy="6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9F7-782F-4868-B77C-863FC2A5CEDB}"/>
              </a:ext>
            </a:extLst>
          </p:cNvPr>
          <p:cNvSpPr/>
          <p:nvPr/>
        </p:nvSpPr>
        <p:spPr>
          <a:xfrm>
            <a:off x="1377422" y="-49692"/>
            <a:ext cx="842256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FCACF4-1590-4690-9D8D-74F6F1EC49C9}"/>
              </a:ext>
            </a:extLst>
          </p:cNvPr>
          <p:cNvSpPr/>
          <p:nvPr/>
        </p:nvSpPr>
        <p:spPr>
          <a:xfrm>
            <a:off x="1377422" y="5518429"/>
            <a:ext cx="910514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Translating the past 12 years we see definite trends in the market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9EAC886F-1BCF-4640-B9C0-3196CC309B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22130" y="55130"/>
            <a:ext cx="3526270" cy="352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https://files.slack.com/files-pri/TUFJZSPFT-F0171EHJQHJ/image.png&#10;&#10;Description automatically generated">
            <a:extLst>
              <a:ext uri="{FF2B5EF4-FFF2-40B4-BE49-F238E27FC236}">
                <a16:creationId xmlns:a16="http://schemas.microsoft.com/office/drawing/2014/main" id="{4CFDF9B4-6459-483D-9091-F6ED65E58C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86" y="988808"/>
            <a:ext cx="7023783" cy="428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4C438F-B532-47C8-92B6-2595098D344C}"/>
              </a:ext>
            </a:extLst>
          </p:cNvPr>
          <p:cNvSpPr txBox="1"/>
          <p:nvPr/>
        </p:nvSpPr>
        <p:spPr>
          <a:xfrm>
            <a:off x="3587931" y="261257"/>
            <a:ext cx="4981303" cy="53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3"/>
            <a:ext cx="11447503" cy="6932025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700613" y="-2"/>
            <a:ext cx="9444612" cy="6864488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6ABE58-85B4-4507-90F1-416A3C4A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514" y="923595"/>
            <a:ext cx="8090698" cy="586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B76ED-A738-432D-9E6F-72453031ED89}"/>
              </a:ext>
            </a:extLst>
          </p:cNvPr>
          <p:cNvSpPr txBox="1"/>
          <p:nvPr/>
        </p:nvSpPr>
        <p:spPr>
          <a:xfrm>
            <a:off x="3695018" y="215709"/>
            <a:ext cx="451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00A0A8"/>
                </a:solidFill>
              </a:rPr>
              <a:t>Markowitz 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DFB5C0-FBC0-4305-860E-0CCD9BF029DE}"/>
              </a:ext>
            </a:extLst>
          </p:cNvPr>
          <p:cNvCxnSpPr>
            <a:cxnSpLocks/>
          </p:cNvCxnSpPr>
          <p:nvPr/>
        </p:nvCxnSpPr>
        <p:spPr>
          <a:xfrm>
            <a:off x="9999212" y="3104448"/>
            <a:ext cx="0" cy="1286290"/>
          </a:xfrm>
          <a:prstGeom prst="line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03CAA-441D-4DD7-97E1-604063FD18C5}"/>
              </a:ext>
            </a:extLst>
          </p:cNvPr>
          <p:cNvCxnSpPr>
            <a:cxnSpLocks/>
          </p:cNvCxnSpPr>
          <p:nvPr/>
        </p:nvCxnSpPr>
        <p:spPr>
          <a:xfrm>
            <a:off x="2091385" y="3165408"/>
            <a:ext cx="0" cy="122533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139EA5-5861-4DAF-8951-4F2A6F0924C8}"/>
              </a:ext>
            </a:extLst>
          </p:cNvPr>
          <p:cNvCxnSpPr>
            <a:cxnSpLocks/>
          </p:cNvCxnSpPr>
          <p:nvPr/>
        </p:nvCxnSpPr>
        <p:spPr>
          <a:xfrm>
            <a:off x="5059681" y="6783656"/>
            <a:ext cx="12326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21651" y="2319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D/E 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6" name="Google Shape;54;p13">
            <a:extLst>
              <a:ext uri="{FF2B5EF4-FFF2-40B4-BE49-F238E27FC236}">
                <a16:creationId xmlns:a16="http://schemas.microsoft.com/office/drawing/2014/main" id="{ECE792A6-F68D-4894-98FB-C0AAF87D16E8}"/>
              </a:ext>
            </a:extLst>
          </p:cNvPr>
          <p:cNvSpPr txBox="1">
            <a:spLocks/>
          </p:cNvSpPr>
          <p:nvPr/>
        </p:nvSpPr>
        <p:spPr>
          <a:xfrm>
            <a:off x="1084461" y="186319"/>
            <a:ext cx="9871776" cy="10955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1" u="sng" dirty="0">
                <a:solidFill>
                  <a:schemeClr val="accent2">
                    <a:lumMod val="75000"/>
                  </a:schemeClr>
                </a:solidFill>
              </a:rPr>
              <a:t>Debt/Equity: </a:t>
            </a:r>
          </a:p>
          <a:p>
            <a:pPr algn="ctr"/>
            <a:r>
              <a:rPr lang="en-US" sz="4000" b="1" i="1" u="sng" dirty="0">
                <a:solidFill>
                  <a:schemeClr val="accent2">
                    <a:lumMod val="75000"/>
                  </a:schemeClr>
                </a:solidFill>
              </a:rPr>
              <a:t>Harbinger of Rental Car Rigor Mortis?</a:t>
            </a:r>
          </a:p>
        </p:txBody>
      </p:sp>
      <p:pic>
        <p:nvPicPr>
          <p:cNvPr id="3" name="Google Shape;56;p13">
            <a:extLst>
              <a:ext uri="{FF2B5EF4-FFF2-40B4-BE49-F238E27FC236}">
                <a16:creationId xmlns:a16="http://schemas.microsoft.com/office/drawing/2014/main" id="{456AA57D-ED2A-4DF3-ADC3-833910EF10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981" y="1500587"/>
            <a:ext cx="8306361" cy="1971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45C69D9A-C27F-4064-8C06-3953309919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974" y="3946143"/>
            <a:ext cx="4283193" cy="287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8;p13">
            <a:extLst>
              <a:ext uri="{FF2B5EF4-FFF2-40B4-BE49-F238E27FC236}">
                <a16:creationId xmlns:a16="http://schemas.microsoft.com/office/drawing/2014/main" id="{665688ED-942B-44A3-BBAB-FDD897196AE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209" y="4072743"/>
            <a:ext cx="4225634" cy="269389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55;p13">
            <a:extLst>
              <a:ext uri="{FF2B5EF4-FFF2-40B4-BE49-F238E27FC236}">
                <a16:creationId xmlns:a16="http://schemas.microsoft.com/office/drawing/2014/main" id="{6125C343-108B-4010-A67D-93B118CB0763}"/>
              </a:ext>
            </a:extLst>
          </p:cNvPr>
          <p:cNvSpPr txBox="1">
            <a:spLocks/>
          </p:cNvSpPr>
          <p:nvPr/>
        </p:nvSpPr>
        <p:spPr>
          <a:xfrm>
            <a:off x="2968099" y="3407191"/>
            <a:ext cx="9564384" cy="6902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HTZ (Hertz) went bankrupt on May 22, 2020.</a:t>
            </a:r>
          </a:p>
          <a:p>
            <a:pPr marL="0" indent="0">
              <a:spcBef>
                <a:spcPts val="2133"/>
              </a:spcBef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8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9F7-782F-4868-B77C-863FC2A5CEDB}"/>
              </a:ext>
            </a:extLst>
          </p:cNvPr>
          <p:cNvSpPr/>
          <p:nvPr/>
        </p:nvSpPr>
        <p:spPr>
          <a:xfrm>
            <a:off x="1377422" y="-49692"/>
            <a:ext cx="842256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 What to expect!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11B0D-CD9D-463C-A094-D826000BCC0C}"/>
              </a:ext>
            </a:extLst>
          </p:cNvPr>
          <p:cNvSpPr txBox="1"/>
          <p:nvPr/>
        </p:nvSpPr>
        <p:spPr>
          <a:xfrm>
            <a:off x="2545524" y="4813251"/>
            <a:ext cx="760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1" dirty="0"/>
            </a:br>
            <a:r>
              <a:rPr lang="en-US" dirty="0"/>
              <a:t>There is a 95% chance that an initial investment of $10,000 in the portfolio over the next 252 * 3 trading days will end within in the range of $59174.2629724814 and $224573713.05374104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81F5E41-06F2-4B39-9D05-FFB1A96B9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B54F9-5F6E-4844-AADF-FA084555A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01" y="977168"/>
            <a:ext cx="7214273" cy="39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298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Cody Sifford</cp:lastModifiedBy>
  <cp:revision>83</cp:revision>
  <dcterms:created xsi:type="dcterms:W3CDTF">2017-01-05T13:17:27Z</dcterms:created>
  <dcterms:modified xsi:type="dcterms:W3CDTF">2020-07-11T14:17:15Z</dcterms:modified>
</cp:coreProperties>
</file>